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6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7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20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34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47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1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6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87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18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8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70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CF69-7F7F-4FAD-90AE-278241F15A22}" type="datetimeFigureOut">
              <a:rPr lang="en-GB" smtClean="0"/>
              <a:t>10/11/2015</a:t>
            </a:fld>
            <a:endParaRPr lang="en-GB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BE57-8EF6-4C31-8087-6925909E8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odeks_cywilny" TargetMode="External"/><Relationship Id="rId2" Type="http://schemas.openxmlformats.org/officeDocument/2006/relationships/hyperlink" Target="http://pl.wikipedia.org/wiki/D%C5%82u%C5%BCnik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Wierzycie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PRAWO ZOBOWIĄZAŃ 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- zagadnienia części ogólnej -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332656"/>
            <a:ext cx="8208912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WIERZYCIEL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osoba, która może żądać spełnienia świadczenia od innej osoby (</a:t>
            </a:r>
            <a:r>
              <a:rPr lang="pl-PL" sz="2400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2" tooltip="Dłużnik"/>
              </a:rPr>
              <a:t>dłużnika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), z którą łączy ją stosunek zobowiązaniowy.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pl-PL" sz="2400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3" tooltip="Kodeks cywilny"/>
              </a:rPr>
              <a:t>Kodeks cywilny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nie definiuje pojęcia wierzyciela </a:t>
            </a:r>
            <a:r>
              <a:rPr lang="pl-PL" sz="2400" i="1" dirty="0" smtClean="0">
                <a:effectLst/>
                <a:latin typeface="Times New Roman"/>
                <a:ea typeface="Calibri"/>
                <a:cs typeface="Times New Roman"/>
              </a:rPr>
              <a:t>explicite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(wprost); definiuje jedynie konstrukcje zobowiązania (czyli stosunku zobowiązaniowego) w przepisie art. 353 k.c. – zobowiązanie polega na tym, że wierzyciel może żądać od dłużnika świadczenia, a dłużnik powinien świadczenie spełnić.</a:t>
            </a:r>
            <a:endParaRPr lang="en-GB" sz="2000" dirty="0">
              <a:ea typeface="Calibri"/>
              <a:cs typeface="Times New Roman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2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052736"/>
            <a:ext cx="835292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DŁUŻNIK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Times New Roman"/>
                <a:cs typeface="Times New Roman"/>
              </a:rPr>
              <a:t>osoba zobowiązana do spełnienia świadczenia na rzecz innej osoby (</a:t>
            </a:r>
            <a:r>
              <a:rPr lang="pl-PL" sz="20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  <a:hlinkClick r:id="rId2" tooltip="Wierzyciel"/>
              </a:rPr>
              <a:t>wierzyciela</a:t>
            </a:r>
            <a:r>
              <a:rPr lang="pl-PL" sz="2000" u="sng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pl-PL" sz="2000" dirty="0" smtClean="0">
                <a:effectLst/>
                <a:latin typeface="Times New Roman"/>
                <a:ea typeface="Times New Roman"/>
                <a:cs typeface="Times New Roman"/>
              </a:rPr>
              <a:t> na podstawie łączącego je stosunku zobowiązaniowego.</a:t>
            </a:r>
            <a:endParaRPr lang="en-GB" dirty="0">
              <a:ea typeface="Calibri"/>
              <a:cs typeface="Times New Roman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Stronami stosunku obligacyjnego są dłużnik i wierzyciel,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Wierzyciel jest stroną uprawnioną a dłużnik stroną zobowiązaną niezależnie od tego na podstawie jakiego zdarzenia prawnego zobowiązanie powstało,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Świadczenie z zasady ma miejsce jedynie między tymi dwoma stronami; jedynie umowa spółki, jedynie umowa spółki cywilnej w przypadku większej niż dwóch liczby wspólników stanowi przykład wielostronnego stosunku obligacyjnego (art. 860 k.c. i nast.),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Wyjątkowo do struktury stosunku zobowiązaniowego może zostać włączona osoba trzecia, np. gdy w umowie strony zastrzegły, że osoba trzecia może żądać bezpośrednio od dłużnika spełnienia świadczenia (art. 393 § 1 k.c.).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55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196752"/>
            <a:ext cx="824440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WIERZYTELNOŚĆ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Jest to prawo podmiotowe wierzyciela sprowadzające się do możliwości żądania od oznaczonego podmiotu (dłużnika) spełnienia świadczenia,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Inaczej mówiąc jest to ogół uprawnień służących zaspokojeniu interesów wierzyciela,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Poszczególne uprawnienia wierzyciela klasyfikowane są jako główne i uboczne.</a:t>
            </a:r>
            <a:endParaRPr lang="en-GB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19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8" y="908719"/>
            <a:ext cx="8381518" cy="493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3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908720"/>
            <a:ext cx="828092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dirty="0" smtClean="0">
                <a:effectLst/>
                <a:latin typeface="Times New Roman"/>
                <a:ea typeface="Calibri"/>
                <a:cs typeface="Times New Roman"/>
              </a:rPr>
              <a:t>DŁUG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Obowiązki dłużnika w stosunku obligacyjnym określane są mianem długu,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Dług jest wyrazem powinności dłużnika, powinność ta polega na obowiązku spełnienia świadczenia,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Obowiązki dłużnika są korelatem uprawnień wierzyciela w stosunku obligacyjnym,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Podstawowym obowiązkiem dłużnika jest spełnienie świadczenia wynikającego z treści stosunku prawnego łączącego go z wierzycielem,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Dłużnik powinien wykonywać zobowiązanie zgodnie z jego treścią i w sposób odpowiadający jego celowi społeczno-gospodarczemu oraz zasadom współżycia społecznego, a jeśli istnieją w tym zakresie ustalone zwyczaje – także w sposób odpowiadający tym zwyczajom (art. 354 § 1 k.c.).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Spełnienie świadczenia przez dłużnika zgodnie z jego treścią zobowiązania prowadzi do wygaśnięcia zobowiązania.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56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17" y="548680"/>
            <a:ext cx="924882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9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1788"/>
            <a:ext cx="7336037" cy="61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76672"/>
            <a:ext cx="8352928" cy="6215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000" b="1" dirty="0" smtClean="0">
                <a:effectLst/>
                <a:latin typeface="Times New Roman"/>
                <a:ea typeface="Calibri"/>
                <a:cs typeface="Times New Roman"/>
              </a:rPr>
              <a:t>ODPOWIEDZIALNOŚĆ ZA DŁUG: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odpowiedzialność osobista,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odpowiedzialność rzeczowa.</a:t>
            </a:r>
            <a:endParaRPr lang="en-GB" sz="1600" dirty="0">
              <a:ea typeface="Calibri"/>
              <a:cs typeface="Times New Roman"/>
            </a:endParaRP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000" b="1" dirty="0" smtClean="0">
                <a:effectLst/>
                <a:latin typeface="Times New Roman"/>
                <a:ea typeface="Calibri"/>
                <a:cs typeface="Times New Roman"/>
              </a:rPr>
              <a:t>ODPOWIEDZIALNOŚĆ OSOBISTA: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Ma charakter odpowiedzialności majątkowej,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Do majątku osoby odpowiedzialnej skierowane są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środki przymusu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ze strony wierzyciela,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Wierzycielowi przysługuje uprawnienie do wskazania sposobów egzekucji przeciwko dłużnikowi (art. 797 i 799 k.p.c.),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Dłużnik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odpowiada całym swoim majątkiem,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jaki ma w chwili prowadzenia przeciwko niemu postępowania egzekucyjnego (art. 758 i n. k.p.c.),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Odpowiedzialność ta może być ograniczona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w następujący sposób: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do pewnej wyodrębnionej masy majątkowej traktowanej w jego majątku jako osobna całość (odpowiedzialność </a:t>
            </a:r>
            <a:r>
              <a:rPr lang="pl-PL" i="1" dirty="0" smtClean="0">
                <a:effectLst/>
                <a:latin typeface="Times New Roman"/>
                <a:ea typeface="Calibri"/>
                <a:cs typeface="Times New Roman"/>
              </a:rPr>
              <a:t>cum virubus patrimonii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), np. art. 1030 zd. 1 k.c., art. 41 k.r.o.,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dłużnik odpowiada całym swoim majątkiem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, ale tylko do pewnej wysokości ograniczonej kwotowo, niezależnie od wysokości długu (odpowiedzialność </a:t>
            </a:r>
            <a:r>
              <a:rPr lang="pl-PL" i="1" dirty="0" smtClean="0">
                <a:effectLst/>
                <a:latin typeface="Times New Roman"/>
                <a:ea typeface="Calibri"/>
                <a:cs typeface="Times New Roman"/>
              </a:rPr>
              <a:t>pro viribus patrimonii),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np. art. 554, 1031 § 2 zd. 1 k.c.)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41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8072"/>
            <a:ext cx="7992888" cy="5012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ODPOWIEDZIALNOŚĆ RZECZOWA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Odpowiedzialność rzeczowa jest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niezależna od odpowiedzialności osobistej,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chociaż może istnieć równocześnie z odpowiedzialnością osobistą tej samej osoby,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Powstaje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 przypadku zabezpieczenia wierzytelności ograniczonym prawem rzeczowym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w postaci zastawu lub hipoteki (art. 306 k.c. i art. 65 k.w.u.),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Wierzycielowi przysługuje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prawo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(o charakterze bezwzględnym)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do bezpośredniego zaspokojenia się z obciążonej rzeczy,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Odpowiedzialność tę ponosi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każdoczesny właściciel rzeczy obciążonej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którym nie musi być dłużnik osobisty,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Wierzyciel może realizować swoje uprawnienie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z pierwszeństwem przed wierzycielami osobistymi dłużnika.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09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8280920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dirty="0" smtClean="0">
                <a:effectLst/>
                <a:latin typeface="Times New Roman"/>
                <a:ea typeface="Calibri"/>
                <a:cs typeface="Times New Roman"/>
              </a:rPr>
              <a:t>ZOBOWIĄZANIA NIEZUPEŁNE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Zobowiązania niezupełne (naturalne) polega na tym, </a:t>
            </a:r>
            <a:r>
              <a:rPr lang="pl-PL" sz="2000" b="1" dirty="0" smtClean="0">
                <a:effectLst/>
                <a:latin typeface="Times New Roman"/>
                <a:ea typeface="Calibri"/>
                <a:cs typeface="Times New Roman"/>
              </a:rPr>
              <a:t>że mimo istnienia między wierzycielem a dłużnikiem więzi obligacyjnej, wierzyciel pozbawiony jest możliwości przymusowego wyegzekwowania świadczenia, a dłużnik nie ponosi odpowiedzialności za spełnienie świadczenia.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Jeżeli dłużnik spełni świadczenie z zobowiązania naturalnego </a:t>
            </a:r>
            <a:r>
              <a:rPr lang="pl-PL" sz="2000" b="1" dirty="0" smtClean="0">
                <a:effectLst/>
                <a:latin typeface="Times New Roman"/>
                <a:ea typeface="Calibri"/>
                <a:cs typeface="Times New Roman"/>
              </a:rPr>
              <a:t>nie może następnie żądać zwrotu tego świadczenia</a:t>
            </a: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 jako świadczenia nienależnego (art. 411 pkt 2 i 3, art. 413 § 1 k.c.).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Dłużnik nie może żądać zwrotu świadczenia, nawet jeśli nie wiedział, że wierzyciel nie może go przymusić do spełnienia świadczenia.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82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2022"/>
            <a:ext cx="9721080" cy="47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7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673118"/>
            <a:ext cx="8208912" cy="427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Zobowiązaniami naturalnymi są: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1).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Zobowiązania, w których obowiązek świadczenia czyni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zadość zasadom współżycia społecznego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(art. 411 pkt. 2 k.c.),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2).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Zobowiązania, w których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roszczenie wierzyciela uległo przedawnieniu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(zob. art. 117 i nast., art. 411 pkt. 3 k.c.).,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3)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zobowiązania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wynikające z gry lub zakładu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, z wyłączeniem (art. 413 k.c.):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a)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gier lub zakładów zakazanych lub nierzetelnych,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b)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gier lub zakładów zarządzonych lub zatwierdzonych przez właściwe organy państwowe.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62804"/>
            <a:ext cx="7920880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ŚWIADCZENIE</a:t>
            </a:r>
            <a:endParaRPr lang="en-GB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Jest przedmiotem stosunku obligacyjnego,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Jest to zachowanie się dłużnika względem wierzyciela, zgodne z treścią łączącego strony zobowiązania,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Jeżeli dłużnik nie zaspokoi majątkowego lub niemajątkowego interesu wierzyciela, to nie można mówić o należytym wykonaniu zobowiązania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 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PRZEDMIOT ŚWIADCZENIA</a:t>
            </a:r>
            <a:endParaRPr lang="en-GB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Świadczenie może polegać na działaniu lub zaniechaniu (art. 353 § 2 k.c.),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Zachowanie dłużnika może dotyczyć różnego rodzaju dóbr, które określa się mianem przedmiotu świadczenia (np. przeniesienie prawa własności rzeczy, wykonanie dzieła, przechowanie rzeczy).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63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97884" y="692696"/>
            <a:ext cx="7704856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OZNACZENIE ŚWIADCZENIA</a:t>
            </a:r>
            <a:endParaRPr lang="en-GB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Zobowiązanie polega na tym, że wierzyciel może żądać od dłużnika świadczenia, a dłużnik powinien świadczenie spełnić (art. 353 § 1 k.c.). Sposób zachowania dłużnika w celu zaspokojenia wierzyciela powinien być zatem dokładnie określony,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Świadczenie powinno być oznaczone najpóźniej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w chwili jego spełnienia,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Sposób oznaczenia świadczenia strony określają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 w treści czynności prawnej,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Świadczenie może być ściśle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oznaczone już w chwili powstania zobowiązania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lub strony mogą wskazać sposób określenia świadczenia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 w przyszłości.</a:t>
            </a:r>
            <a:endParaRPr lang="en-GB" sz="16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Wyróżnia się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 trzy metody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określania podstaw do oznaczenia świadczeń przyszłych: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Metoda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obiektywna,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Metoda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zobiektywizowana,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Metoda s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ubiektywna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02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71778"/>
            <a:ext cx="8420695" cy="412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3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7715" y="707886"/>
            <a:ext cx="8604449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5325" algn="l"/>
              </a:tabLst>
            </a:pPr>
            <a:r>
              <a:rPr kumimoji="0" lang="pl-PL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NIEMOŻLIWOŚĆ ŚWIADCZENIA  (art. 387 k.c.)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5325" algn="l"/>
              </a:tabLst>
            </a:pPr>
            <a:r>
              <a:rPr kumimoji="0" lang="pl-PL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Świadczenie dłużnika w stosunku obligacyjnym musi być możliwe do spełnienia,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pl-PL" altLang="en-US" sz="32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ZASADA:</a:t>
            </a:r>
            <a:r>
              <a:rPr kumimoji="0" lang="pl-PL" altLang="en-US" sz="32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altLang="en-US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zobowiązanie w ogólne nie powstaje, jeżeli oznaczone świadczenia jest niewykonalne </a:t>
            </a:r>
            <a:r>
              <a:rPr kumimoji="0" lang="pl-PL" altLang="en-US" sz="2800" b="0" i="1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(impossibilium nulla obligatio est).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CC00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5325" algn="l"/>
              </a:tabLst>
            </a:pPr>
            <a:r>
              <a:rPr kumimoji="0" lang="pl-PL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Wyróżnia się dwa rodzaje niemożliwości świadczenia: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5325" algn="l"/>
              </a:tabLst>
            </a:pPr>
            <a:r>
              <a:rPr kumimoji="0" lang="pl-PL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Niemożliwość pierwotna,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5325" algn="l"/>
              </a:tabLst>
            </a:pPr>
            <a:r>
              <a:rPr kumimoji="0" lang="pl-PL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Niemożliwość następczą.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5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6077"/>
            <a:ext cx="8096948" cy="468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422" y="-1"/>
            <a:ext cx="9170885" cy="580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6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2788"/>
            <a:ext cx="828092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RODZAJE ŚWIADCZEŃ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 uwagi na kryterium </a:t>
            </a: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czasu spełniania świadczeń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wyróżniamy świadczenia: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Jednorazowe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– to takie świadczenie, które dłużnik może spełnić przez jednorazowe zachowanie, nawet jeżeli obejmuje ono kilka czynności. Jeżeli w zobowiązaniu wysokość świadczenia będzie z góry ustalona i nawet będzie ono spełniane częściami, to należy je traktować jako świadczenie jednorazowe.</a:t>
            </a:r>
            <a:endParaRPr lang="en-GB" sz="1600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Np. dłużnik płaci całą cenę za kupioną rzecz lub płaci tę cenę w ratach.</a:t>
            </a:r>
            <a:endParaRPr lang="en-GB" sz="1600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Ciągłe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– polega na określonym, stałym zachowaniu się dłużnika w ramach i przez cały czas trwania stosunku obligacyjnego, np. świadczenie wynajmującego,</a:t>
            </a:r>
            <a:endParaRPr lang="en-GB" sz="1600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np. obowiązek utrzymania rzeczy w stanie przydatnym do umówionego użytku (Art. 662 § 1 k.c.), właściciel zakładu krawieckiego zobowiązał się wobec lokatorów kamienicy, że przez okres wakacji nie będzie rozpoczynał pracy przed godz. 9 rano.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Okresowe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– dłużnik jest zobowiązany w ramach jednego stosunku obligacyjnego do spełniania powtarzających się cyklicznie świadczeń. Czas pomiędzy spełnieniem poszczególnych świadczeń jednorazowych jest ściśle oznaczony; świadczenia są spełniane w regularnych odstępach czasu. Przedmiotem świadczeń okresowych są pieniądze lub rzeczy oznaczone co do gatunku.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77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601" y="476672"/>
            <a:ext cx="8712968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Z uwagi na </a:t>
            </a: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sposób w jaki może zostać spełnione świadczenie,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wyróżniamy świadczenia: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Podzielne</a:t>
            </a:r>
            <a:r>
              <a:rPr lang="pl-PL" u="sng" dirty="0" smtClean="0">
                <a:effectLst/>
                <a:latin typeface="Times New Roman"/>
                <a:ea typeface="Calibri"/>
                <a:cs typeface="Times New Roman"/>
              </a:rPr>
              <a:t> (art. 379 § 2 k.c.).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Podzielność świadczenia zachodzi wówczas, gdy przy jego spełnianiu częściami występują kumulatywnie dwie przesłanki: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Przedmiot świadczenia musi być zachowany bez istotnej zmiany – </a:t>
            </a:r>
            <a:r>
              <a:rPr lang="pl-PL" dirty="0" err="1" smtClean="0">
                <a:effectLst/>
                <a:latin typeface="Times New Roman"/>
                <a:ea typeface="Calibri"/>
                <a:cs typeface="Times New Roman"/>
              </a:rPr>
              <a:t>ozn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. To, że poszczególne części muszą mieć wszystkie istotne właściwości całego świadczenia;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Wartość świadczenia nie może ulec istotnej zmianie.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Charakter podzielny ma ze swojej istoty świadczenie pieniężne oraz z reguły świadczenie rzeczy </a:t>
            </a:r>
            <a:r>
              <a:rPr lang="pl-PL" dirty="0" err="1" smtClean="0">
                <a:effectLst/>
                <a:latin typeface="Times New Roman"/>
                <a:ea typeface="Calibri"/>
                <a:cs typeface="Times New Roman"/>
              </a:rPr>
              <a:t>ozn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. Tylko co do gatunku. 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Niepodzielne: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Świadczenie rzeczy oznaczonej co do tożsamości jest zawsze niepodzielne (zob. wyr. SN z 14 marca 2002 r., IV CKN 821/00, OSN 2004, nr 8, </a:t>
            </a:r>
            <a:r>
              <a:rPr lang="pl-PL" dirty="0" err="1" smtClean="0">
                <a:effectLst/>
                <a:latin typeface="Times New Roman"/>
                <a:ea typeface="Calibri"/>
                <a:cs typeface="Times New Roman"/>
              </a:rPr>
              <a:t>poz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103).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Przyjmuje się, że świadczenie dłużnika polegające na zaniechaniu jest niepodzielne.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Strony mogą ustalić w drodze umowy, że świadczenie z natury swojej podzielne będzie świadczeniem niepodzielnym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Zasadą jest, że wierzyciel nie może odmówić przyjęcia świadczenia częściowego, chociażby cała wierzytelność była już wymagalna, chyba że przyjęcie takiego świadczenia narusza jego uzasadniony interes (art. 450 </a:t>
            </a:r>
            <a:r>
              <a:rPr lang="pl-PL" dirty="0" err="1" smtClean="0">
                <a:effectLst/>
                <a:latin typeface="Times New Roman"/>
                <a:ea typeface="Calibri"/>
                <a:cs typeface="Times New Roman"/>
              </a:rPr>
              <a:t>k.c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).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07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11677"/>
            <a:ext cx="8820472" cy="5764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 uwagi </a:t>
            </a: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na sposób oznaczenia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wyróżniamy świadczenia: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Oznaczone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indywidualnie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– przedmiotem takiego świadczenia jest rzecz oznaczona co od tożsamości, czyli wyróżniona spośród wszystkich innych według jej indywidualnych, niepowtarzalnych cech.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Oznaczone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gatunkowo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(rodzajowo) – przedmiotem takiego świadczenia jest rzecz oznaczona gatunkowo, czyli wyróżniona jedynie poprzez wskazanie jej cech rodzajowych (zob. art. 357 k.c.),</a:t>
            </a:r>
            <a:endParaRPr lang="en-GB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819150" algn="l"/>
              </a:tabLs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 uwagi na efekt jaki ma </a:t>
            </a: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efekt jaki ma być osiągnięty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wyróżniamy: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świadczenie w zobowiązaniach rezultatu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– polega na osiągnięciu z góry zamierzonego określonego skutku, objętego treścią zobowiązania. Od chwili powstania zobowiązania wiadomo jest jaki skutek powinien osiągnąć dłużnik, aby należycie wykonać zobowiązanie,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"/>
              <a:tabLst>
                <a:tab pos="819150" algn="l"/>
              </a:tabLs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świadczenie w zobowiązaniach starannego działania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– polega na podjęciu przez dłużnika określonego działania, tylko ukierunkowanego na osiągnięcie zamierzonego celu. Dłużnik nie ma obowiązku osiągnięcia określonego rezultatu. Ma jedynie obowiązek dołożyć należytej staranności przy spełnieniu świadczenia.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8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515895"/>
            <a:ext cx="820891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Normy prawa zobowiązań regulują stosunki majątkowe </a:t>
            </a:r>
            <a:r>
              <a:rPr lang="pl-PL" sz="2400" b="1" u="sng" dirty="0" smtClean="0">
                <a:effectLst/>
                <a:latin typeface="Times New Roman"/>
                <a:ea typeface="Calibri"/>
                <a:cs typeface="Times New Roman"/>
              </a:rPr>
              <a:t>typu względnego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, a więc prawa podmiotowe (wierzytelności) skuteczne wobec </a:t>
            </a:r>
            <a:r>
              <a:rPr lang="pl-PL" sz="2400" b="1" u="sng" dirty="0" smtClean="0">
                <a:effectLst/>
                <a:latin typeface="Times New Roman"/>
                <a:ea typeface="Calibri"/>
                <a:cs typeface="Times New Roman"/>
              </a:rPr>
              <a:t>określonych indywidualnie podmiotów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główna funkcja norm prawa zobowiązań polega na regulacji obrotu pieniędzmi, dobrami i usługami, a także ochronie interesów podmiotów przed uszczerbkami majątkowymi,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rola społeczna tego działu prawa cywilnego nabrała fundamentalnego znaczenia w systemie gospodarki rynkowej, stając się – głównie poprzez instytucję umowy zobowiązaniowej – </a:t>
            </a: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instrumentem prawnym realizującym autonomiczne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decyzje gospodarcze podmiotów działających na rynku.</a:t>
            </a:r>
            <a:endParaRPr lang="en-GB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06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680915" cy="64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9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69903"/>
            <a:ext cx="8208912" cy="598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"/>
              <a:tabLst>
                <a:tab pos="775970" algn="l"/>
              </a:tabLst>
            </a:pPr>
            <a:r>
              <a:rPr lang="pl-PL" sz="2400" b="1" u="sng" dirty="0" smtClean="0">
                <a:effectLst/>
                <a:latin typeface="Times New Roman"/>
                <a:ea typeface="Calibri"/>
                <a:cs typeface="Times New Roman"/>
              </a:rPr>
              <a:t>ZASADA WALUTOWOŚCI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(art. 358 § 1 k.c.)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775970" algn="l"/>
              </a:tabLst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Jeżeli przedmiotem zobowiązania jest suma pieniężna wyrażona w walucie obcej, dłużnik może spełnić świadczenie w walucie polskiej, chyba że ustawa, orzeczenie sądowe będące źródłem zobowiązania lub czynność prawna zastrzegła spełnienie świadczenia w walucie obcej,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775970" algn="l"/>
              </a:tabLst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Wartość waluty określa się według kursu średniego ogłaszanego przez NBP z dnia wymagalności roszczenia, chyba, że ustawa, orzeczenie sądowe lub czynność prawna stanowi inaczej.</a:t>
            </a:r>
            <a:endParaRPr lang="en-GB" sz="2000" dirty="0">
              <a:ea typeface="Calibri"/>
              <a:cs typeface="Times New Roman"/>
            </a:endParaRPr>
          </a:p>
          <a:p>
            <a:r>
              <a:rPr lang="pl-PL" sz="2400" dirty="0" smtClean="0">
                <a:effectLst/>
                <a:latin typeface="Times New Roman"/>
                <a:ea typeface="Calibri"/>
              </a:rPr>
              <a:t>W razie zwłoki dłużnika wierzyciel może żądać spełnienia świadczenia w walucie polskiej według kursu średniego ogłaszanego przez NBP z dnia, w którym zapłata jest dokonana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15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85725"/>
            <a:ext cx="9145016" cy="668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404664"/>
            <a:ext cx="741682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dirty="0" smtClean="0">
                <a:effectLst/>
                <a:latin typeface="Times New Roman"/>
                <a:ea typeface="Calibri"/>
                <a:cs typeface="Times New Roman"/>
              </a:rPr>
              <a:t>ŹRÓDŁA PRAWA ZOBOWIĄZAŃ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Konstytucja,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Ustawy: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Kodeks cywilny,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Inne ustawy szczególne, m.in.: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prawo własności przemysłowej,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ustawa o prawie autorskim i prawach pokrewnych,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prawo przewozowe,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kodeks morski,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prawo dewizowe,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ustawa o ochronie praw lokatorów,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prawo wekslowe,</a:t>
            </a:r>
            <a:endParaRPr lang="en-GB" dirty="0">
              <a:ea typeface="Calibri"/>
              <a:cs typeface="Times New Roman"/>
            </a:endParaRPr>
          </a:p>
          <a:p>
            <a:pPr marL="1371600"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- prawo czekowe,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Rozporządzenia,</a:t>
            </a:r>
            <a:endParaRPr lang="en-GB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 smtClean="0">
                <a:effectLst/>
                <a:latin typeface="Times New Roman"/>
                <a:ea typeface="Calibri"/>
                <a:cs typeface="Times New Roman"/>
              </a:rPr>
              <a:t>Akt prawne stanowione przez organy Unii Europejskiej.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9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196752"/>
            <a:ext cx="842493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pl-PL" sz="2400" b="1" u="sng" dirty="0" smtClean="0">
                <a:effectLst/>
                <a:latin typeface="Times New Roman"/>
                <a:ea typeface="Calibri"/>
                <a:cs typeface="Times New Roman"/>
              </a:rPr>
              <a:t>Istotną funkcję prawotwórczą pełnią również:</a:t>
            </a:r>
            <a:endParaRPr lang="en-GB" sz="2000" b="1" u="sng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Zwyczaj 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- czyli powszechnie stosowana w danym czasie, środowisku i stosunkach społecznych praktyka pewnego zachowania,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Zasady współżycia społecznego,</a:t>
            </a:r>
            <a:endParaRPr lang="en-GB" sz="2000" b="1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Wzorce umowne,</a:t>
            </a:r>
            <a:endParaRPr lang="en-GB" sz="2000" b="1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Orzecznictwo sądowe</a:t>
            </a:r>
            <a:endParaRPr lang="en-GB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7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692696"/>
            <a:ext cx="806489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800" b="1" u="sng" dirty="0" smtClean="0">
                <a:effectLst/>
                <a:latin typeface="Times New Roman"/>
                <a:ea typeface="Calibri"/>
                <a:cs typeface="Times New Roman"/>
              </a:rPr>
              <a:t>ŹRÓDŁA POWSTANIA ZOBOWIĄZANIA:</a:t>
            </a:r>
            <a:endParaRPr lang="en-GB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/>
                <a:ea typeface="Calibri"/>
                <a:cs typeface="Times New Roman"/>
              </a:rPr>
              <a:t>- czynność prawna, </a:t>
            </a:r>
            <a:endParaRPr lang="en-GB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/>
                <a:ea typeface="Calibri"/>
                <a:cs typeface="Times New Roman"/>
              </a:rPr>
              <a:t>- orzeczenie sądu,</a:t>
            </a:r>
            <a:endParaRPr lang="en-GB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/>
                <a:ea typeface="Calibri"/>
                <a:cs typeface="Times New Roman"/>
              </a:rPr>
              <a:t>- akt administracyjny,</a:t>
            </a:r>
            <a:endParaRPr lang="en-GB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effectLst/>
                <a:latin typeface="Times New Roman"/>
                <a:ea typeface="Calibri"/>
                <a:cs typeface="Times New Roman"/>
              </a:rPr>
              <a:t>- czyny niedozwolone,</a:t>
            </a:r>
            <a:endParaRPr lang="en-GB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effectLst/>
                <a:latin typeface="Times New Roman"/>
                <a:ea typeface="Calibri"/>
                <a:cs typeface="Times New Roman"/>
              </a:rPr>
              <a:t>- inne zdarzenia, np. bezpodstawne wzbogacenie, prowadzenie cudzych spraw bez zlecenia</a:t>
            </a:r>
            <a:endParaRPr lang="en-GB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0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04664"/>
            <a:ext cx="8640960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3200" b="1" dirty="0" smtClean="0">
                <a:effectLst/>
                <a:latin typeface="Times New Roman"/>
                <a:ea typeface="Calibri"/>
                <a:cs typeface="Times New Roman"/>
              </a:rPr>
              <a:t>SYSTEMATYKA PRAWA ZOBOWIĄZAŃ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Prawo zobowiązań zwykło się dzielić na część </a:t>
            </a:r>
            <a:r>
              <a:rPr lang="pl-PL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ogólną i szczegółową, 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aczkolwiek podział taki nie został formalnie wyrażony w Księdze III Kodeksu Cywilnego. Jednakże powszechnie przyjmuje go nauka a ustawodawca w myśl jej wskazań ułożył ciąg znajdujących się tam przepisów. Zatem: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Zagadnienia regulowane w przepisach </a:t>
            </a:r>
            <a:r>
              <a:rPr lang="pl-PL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art. 353-534 k.c. 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zalicza się do części OGÓLNEJ zobowiązań,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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Zagadnienia z art. </a:t>
            </a:r>
            <a:r>
              <a:rPr lang="pl-PL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535-921</a:t>
            </a:r>
            <a:r>
              <a:rPr lang="pl-PL" sz="2400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16</a:t>
            </a:r>
            <a:r>
              <a:rPr lang="pl-PL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k.c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. należą do części SZCZEGÓŁOWEJ zobowiązań.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Normy części ogólnej prawa zobowiązań bezpośrednio odnoszą się nie tylko do szczegółowych typów zobowiązań uregulowanych w Księdze III KC. Lecz także w obrębie innych ksiąg KC, a także poza kodeksem.</a:t>
            </a:r>
            <a:endParaRPr lang="en-GB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58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6263" y="404664"/>
            <a:ext cx="8208912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POJĘCIE ZOBOWIĄZANIA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Istotę zobowiązania wyjaśnia art. 353 § 1 k.c.,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Zobowiązanie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jest to zatem stosunek prawny, który powstaje między wierzycielem (podmiotem uprawnionym do żądania spełnienia świadczenia) a dłużnikiem (podmiotem obowiązanym do spełnienia świadczenia),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Uprawnienia wierzyciela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w stosunku obligacyjnym określane są mianem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wierzytelności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, a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obowiązki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dłużnika -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długiem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Natomiast zgodnie z treścią art. 353 § 2 k.c. samo świadczenie może polegać na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działaniu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albo na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zaniechaniu,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b="1" u="sng" dirty="0" smtClean="0">
                <a:effectLst/>
                <a:latin typeface="Times New Roman"/>
                <a:ea typeface="Calibri"/>
                <a:cs typeface="Times New Roman"/>
              </a:rPr>
              <a:t>Stosunek zobowiązaniowy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jest stosunkiem cywilnoprawnym o charakterze </a:t>
            </a: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>względnym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 (skuteczny między jego stronami; </a:t>
            </a:r>
            <a:r>
              <a:rPr lang="pl-PL" b="1" i="1" dirty="0" smtClean="0">
                <a:effectLst/>
                <a:latin typeface="Times New Roman"/>
                <a:ea typeface="Calibri"/>
                <a:cs typeface="Times New Roman"/>
              </a:rPr>
              <a:t>inter partes</a:t>
            </a: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),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Jest to więź łącząca podmioty indywidualnie oznaczone, które muszą być zindywidualizowane najpóźniej w chwili spełnienia świadczenia,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Zobowiązanie należy traktować jako jedną całość od chwili jego powstania, aż do chwili jego wygaśnięcia, niezależnie od zmian w treści tego stosunku prawnego,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W przypadku zobowiązań wynikających z umów wzajemnych ta sama strona występuje zarówno jako wierzyciel, jak i dłużnik</a:t>
            </a:r>
            <a:endParaRPr lang="en-GB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1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2656"/>
            <a:ext cx="8208912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"/>
            </a:pPr>
            <a:r>
              <a:rPr lang="pl-PL" sz="2400" b="1" dirty="0" smtClean="0">
                <a:effectLst/>
                <a:latin typeface="Times New Roman"/>
                <a:ea typeface="Calibri"/>
                <a:cs typeface="Times New Roman"/>
              </a:rPr>
              <a:t>ELEMENTY STOSUNKU ZOBOWIĄZANIOWEGO:</a:t>
            </a:r>
            <a:endParaRPr lang="en-GB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sz="2400" u="sng" dirty="0" smtClean="0">
                <a:effectLst/>
                <a:latin typeface="Times New Roman"/>
                <a:ea typeface="Calibri"/>
                <a:cs typeface="Times New Roman"/>
              </a:rPr>
              <a:t>Podmiot: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Dłużnik,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Wierzyciel,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sz="2400" u="sng" dirty="0" smtClean="0">
                <a:effectLst/>
                <a:latin typeface="Times New Roman"/>
                <a:ea typeface="Calibri"/>
                <a:cs typeface="Times New Roman"/>
              </a:rPr>
              <a:t>Przedmiot</a:t>
            </a: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 – świadczenie,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pl-PL" sz="2400" u="sng" dirty="0" smtClean="0">
                <a:effectLst/>
                <a:latin typeface="Times New Roman"/>
                <a:ea typeface="Calibri"/>
                <a:cs typeface="Times New Roman"/>
              </a:rPr>
              <a:t>Treść: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obowiązki dłużnika – dług,</a:t>
            </a:r>
            <a:endParaRPr lang="en-GB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2400" dirty="0" smtClean="0">
                <a:effectLst/>
                <a:latin typeface="Times New Roman"/>
                <a:ea typeface="Calibri"/>
                <a:cs typeface="Times New Roman"/>
              </a:rPr>
              <a:t>uprawnie wierzyciela – wierzytelność.</a:t>
            </a:r>
            <a:endParaRPr lang="en-GB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40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1160</Words>
  <Application>Microsoft Office PowerPoint</Application>
  <PresentationFormat>Pokaz na ekranie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PRAWO ZOBOWIĄZAŃ  - zagadnienia części ogólnej -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ZOBOWIĄZAŃ  - zagadnienia części ogólnej -</dc:title>
  <dc:creator>Gosia</dc:creator>
  <cp:lastModifiedBy>Małgorzata Wilczyńska</cp:lastModifiedBy>
  <cp:revision>10</cp:revision>
  <dcterms:created xsi:type="dcterms:W3CDTF">2013-12-13T19:50:52Z</dcterms:created>
  <dcterms:modified xsi:type="dcterms:W3CDTF">2015-11-10T14:32:38Z</dcterms:modified>
</cp:coreProperties>
</file>