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UqyRZopbXm7oxgf0TgpbPWwe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zny obraz z podpisem">
  <p:cSld name="Panoramiczny obraz z podpise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tat z podpisem">
  <p:cSld name="Cytat z podpise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pl-PL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7" name="Google Shape;87;p1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pl-PL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tat — karta nazwy">
  <p:cSld name="Cytat — karta nazw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pl-PL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pl-PL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wda lub fałsz">
  <p:cSld name="Prawda lub fałsz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/>
          <p:nvPr/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44450" cap="flat" cmpd="sng">
            <a:solidFill>
              <a:schemeClr val="dk2">
                <a:alpha val="64705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pl-PL"/>
              <a:t>WRONGFUL CONVICTIONS</a:t>
            </a:r>
            <a:endParaRPr/>
          </a:p>
        </p:txBody>
      </p:sp>
      <p:sp>
        <p:nvSpPr>
          <p:cNvPr id="136" name="Google Shape;136;p1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l-PL"/>
              <a:t>Dorota Czerwińska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pl-PL"/>
              <a:t>WRONGFUL CONVICTIONS</a:t>
            </a:r>
            <a:endParaRPr/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Also called a miscarriage of Justice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It refers to a situation when an Innocent person gets convicted for a crime he or she did not commit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Factual innocence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Procedural innocence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pl-PL"/>
              <a:t>WHAT CAUSES WRONGFUL CONVICTIONS?</a:t>
            </a:r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Eyewitness misidentification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Faulty forensic analysis (dna, osmological, odontological)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False confession of guilt, especially  by a vulnerable suspect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Perjury of witnesses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Misconduct of the authorities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Ineffective assistance of counsel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pl-PL"/>
              <a:t>POST-CONVICTION REMEDIES</a:t>
            </a:r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1141413" y="2276061"/>
            <a:ext cx="9905998" cy="397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The exact catalogue of post-conviction remedies differ depending on the particular jurisdiction</a:t>
            </a:r>
            <a:endParaRPr/>
          </a:p>
          <a:p>
            <a:pPr marL="742950" lvl="1" indent="-285750" algn="l" rtl="0">
              <a:spcBef>
                <a:spcPts val="933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Writ of habeas corpus (USA)</a:t>
            </a:r>
            <a:endParaRPr/>
          </a:p>
          <a:p>
            <a:pPr marL="742950" lvl="1" indent="-285750" algn="l" rtl="0">
              <a:spcBef>
                <a:spcPts val="933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Criminal Cases Review Commission (England, Canada)</a:t>
            </a:r>
            <a:endParaRPr/>
          </a:p>
          <a:p>
            <a:pPr marL="742950" lvl="1" indent="-285750" algn="l" rtl="0">
              <a:spcBef>
                <a:spcPts val="933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Cassation appeal (errors of law) or the motion for reopening proceedings (errors of fact)</a:t>
            </a:r>
            <a:endParaRPr/>
          </a:p>
          <a:p>
            <a:pPr marL="285750" lvl="0" indent="-285750" algn="l" rtl="0">
              <a:spcBef>
                <a:spcPts val="97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What they all have in common, is that it is extremely difficult to quash a judgment which is final – that’s because of a huge importance of the stability of legal order, especially in </a:t>
            </a:r>
            <a:r>
              <a:rPr lang="pl-PL" i="1"/>
              <a:t>res iudicata </a:t>
            </a:r>
            <a:r>
              <a:rPr lang="pl-PL"/>
              <a:t>situations</a:t>
            </a:r>
            <a:endParaRPr/>
          </a:p>
          <a:p>
            <a:pPr marL="285750" lvl="0" indent="-285750" algn="l" rtl="0">
              <a:spcBef>
                <a:spcPts val="97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It is usually necessary not only to prove that errors have been made, but also that if they weren’t made, the result of proceedings would be (or at least: might probably be) different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pl-PL"/>
              <a:t>WHAT NEXT?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 err="1"/>
              <a:t>After</a:t>
            </a:r>
            <a:r>
              <a:rPr lang="pl-PL" dirty="0"/>
              <a:t> the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conviction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overturned</a:t>
            </a:r>
            <a:r>
              <a:rPr lang="pl-PL" dirty="0"/>
              <a:t>, the </a:t>
            </a:r>
            <a:r>
              <a:rPr lang="pl-PL" dirty="0" err="1"/>
              <a:t>issue</a:t>
            </a:r>
            <a:r>
              <a:rPr lang="pl-PL" dirty="0"/>
              <a:t> of </a:t>
            </a:r>
            <a:r>
              <a:rPr lang="pl-PL" dirty="0" err="1"/>
              <a:t>compensation</a:t>
            </a:r>
            <a:r>
              <a:rPr lang="pl-PL" dirty="0"/>
              <a:t> </a:t>
            </a:r>
            <a:r>
              <a:rPr lang="pl-PL" dirty="0" err="1"/>
              <a:t>arises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models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: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 dirty="0" err="1"/>
              <a:t>Regular</a:t>
            </a:r>
            <a:r>
              <a:rPr lang="pl-PL" dirty="0"/>
              <a:t> </a:t>
            </a: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proceedings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a </a:t>
            </a: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court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Special </a:t>
            </a:r>
            <a:r>
              <a:rPr lang="pl-PL" dirty="0" err="1"/>
              <a:t>proceedings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a </a:t>
            </a:r>
            <a:r>
              <a:rPr lang="pl-PL" dirty="0" err="1"/>
              <a:t>specially</a:t>
            </a:r>
            <a:r>
              <a:rPr lang="pl-PL" dirty="0"/>
              <a:t> </a:t>
            </a:r>
            <a:r>
              <a:rPr lang="pl-PL" dirty="0" err="1"/>
              <a:t>designed</a:t>
            </a:r>
            <a:r>
              <a:rPr lang="pl-PL" dirty="0"/>
              <a:t> body (</a:t>
            </a:r>
            <a:r>
              <a:rPr lang="pl-PL" dirty="0" err="1"/>
              <a:t>e.g</a:t>
            </a:r>
            <a:r>
              <a:rPr lang="pl-PL" dirty="0"/>
              <a:t>. Criminal </a:t>
            </a:r>
            <a:r>
              <a:rPr lang="pl-PL" dirty="0" err="1"/>
              <a:t>Cases</a:t>
            </a:r>
            <a:r>
              <a:rPr lang="pl-PL" dirty="0"/>
              <a:t> </a:t>
            </a:r>
            <a:r>
              <a:rPr lang="pl-PL" dirty="0" err="1"/>
              <a:t>Review</a:t>
            </a:r>
            <a:r>
              <a:rPr lang="pl-PL" dirty="0"/>
              <a:t> </a:t>
            </a:r>
            <a:r>
              <a:rPr lang="pl-PL" dirty="0" err="1"/>
              <a:t>Commission</a:t>
            </a:r>
            <a:r>
              <a:rPr lang="pl-PL" dirty="0"/>
              <a:t>)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 dirty="0" err="1"/>
              <a:t>Administrative</a:t>
            </a:r>
            <a:r>
              <a:rPr lang="pl-PL" dirty="0"/>
              <a:t> </a:t>
            </a:r>
            <a:r>
              <a:rPr lang="pl-PL" dirty="0" err="1"/>
              <a:t>proceedings</a:t>
            </a:r>
            <a:r>
              <a:rPr lang="pl-PL" dirty="0"/>
              <a:t> </a:t>
            </a:r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proceedings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a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court</a:t>
            </a:r>
            <a:r>
              <a:rPr lang="pl-PL" dirty="0"/>
              <a:t> (Poland, France)</a:t>
            </a:r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A </a:t>
            </a:r>
            <a:r>
              <a:rPr lang="pl-PL" dirty="0" err="1"/>
              <a:t>hybrid</a:t>
            </a:r>
            <a:r>
              <a:rPr lang="pl-PL" dirty="0"/>
              <a:t> procedurę (Criminal + </a:t>
            </a:r>
            <a:r>
              <a:rPr lang="pl-PL" dirty="0" err="1"/>
              <a:t>administrative</a:t>
            </a:r>
            <a:r>
              <a:rPr lang="pl-PL" dirty="0"/>
              <a:t> + </a:t>
            </a:r>
            <a:r>
              <a:rPr lang="pl-PL" dirty="0" err="1"/>
              <a:t>civil</a:t>
            </a:r>
            <a:r>
              <a:rPr lang="pl-PL"/>
              <a:t> – germany)</a:t>
            </a:r>
            <a:endParaRPr dirty="0"/>
          </a:p>
          <a:p>
            <a:pPr marL="742950" lvl="1" indent="-17145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pl-PL"/>
              <a:t>HOW TO CALCULATE THE AMOUNT OF COMPENSATION?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Individual calculation (most countries)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Non-pecuniary damage</a:t>
            </a:r>
            <a:endParaRPr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Pecuniary damage:</a:t>
            </a:r>
            <a:endParaRPr/>
          </a:p>
          <a:p>
            <a:pPr marL="1200150" lvl="2" indent="-285750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pl-PL"/>
              <a:t>Actual loss</a:t>
            </a:r>
            <a:endParaRPr/>
          </a:p>
          <a:p>
            <a:pPr marL="1200150" lvl="2" indent="-285750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pl-PL"/>
              <a:t>Unachieved income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Lump sum – Germany – 75 euro per day of unjust imprisonment – if you want to claim more, you can file a civil lawsuit afterwards</a:t>
            </a:r>
            <a:endParaRPr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atka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Panoramiczny</PresentationFormat>
  <Paragraphs>37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Arial</vt:lpstr>
      <vt:lpstr>Siatka</vt:lpstr>
      <vt:lpstr>WRONGFUL CONVICTIONS</vt:lpstr>
      <vt:lpstr>WRONGFUL CONVICTIONS</vt:lpstr>
      <vt:lpstr>WHAT CAUSES WRONGFUL CONVICTIONS?</vt:lpstr>
      <vt:lpstr>POST-CONVICTION REMEDIES</vt:lpstr>
      <vt:lpstr>WHAT NEXT?</vt:lpstr>
      <vt:lpstr>HOW TO CALCULATE THE AMOUNT OF COMPENSATION?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WRONGFUL CONVICTIONS</dc:title>
  <dc:creator>Dorota Czerwińska</dc:creator>
  <cp:lastModifiedBy>Dorota Czerwińska</cp:lastModifiedBy>
  <cp:revision>1</cp:revision>
  <dcterms:created xsi:type="dcterms:W3CDTF">2022-03-19T18:39:55Z</dcterms:created>
  <dcterms:modified xsi:type="dcterms:W3CDTF">2023-06-15T08:28:25Z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