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6" r:id="rId18"/>
    <p:sldId id="274" r:id="rId19"/>
    <p:sldId id="278" r:id="rId20"/>
    <p:sldId id="271" r:id="rId21"/>
    <p:sldId id="272" r:id="rId22"/>
    <p:sldId id="277" r:id="rId23"/>
    <p:sldId id="279" r:id="rId24"/>
    <p:sldId id="280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19346E1-69AC-461E-8D44-30A64BAAAAA9}" type="datetimeFigureOut">
              <a:rPr lang="pl-PL" smtClean="0"/>
              <a:t>2016-05-06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D61877-B4EB-44BA-9005-25D5A437062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Wspólność majątku spadkowego i dział spadku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Małgorzata Dziwoki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/>
          <a:lstStyle/>
          <a:p>
            <a:r>
              <a:rPr lang="pl-PL" dirty="0" smtClean="0"/>
              <a:t>Umowa powinna zawierać postanowienia odnoszące się do wzajemnych roszczeń pomiędzy spadkobiercami z takich tytułów jak posiadanie przedmiotów spadkowych, pobranie i nierozliczenie pożytków oraz poczynione nakłady. Brak stosownego postanowienia w umowie może prowadzić do uznania, że strony zrzekły się tychże roszczeń (sporne w doktrynie).</a:t>
            </a:r>
          </a:p>
          <a:p>
            <a:r>
              <a:rPr lang="pl-PL" dirty="0" smtClean="0"/>
              <a:t>Umowa powinna także zawierać postanowienia dotyczące zaliczenia darowizn oraz zapisów windykacyjnych. 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Postępowanie nieprocesowe</a:t>
            </a:r>
          </a:p>
          <a:p>
            <a:r>
              <a:rPr lang="pl-PL" dirty="0" smtClean="0"/>
              <a:t>Podmiot legitymowany do złożenia wniosku:</a:t>
            </a:r>
          </a:p>
          <a:p>
            <a:pPr marL="624078" indent="-514350">
              <a:buAutoNum type="alphaLcParenR"/>
            </a:pPr>
            <a:r>
              <a:rPr lang="pl-PL" dirty="0" smtClean="0"/>
              <a:t>Spadkobierca</a:t>
            </a:r>
          </a:p>
          <a:p>
            <a:pPr marL="624078" indent="-514350">
              <a:buAutoNum type="alphaLcParenR"/>
            </a:pPr>
            <a:r>
              <a:rPr lang="pl-PL" dirty="0" smtClean="0"/>
              <a:t>Nabywca udziału w spadku</a:t>
            </a:r>
          </a:p>
          <a:p>
            <a:pPr marL="624078" indent="-514350">
              <a:buAutoNum type="alphaLcParenR"/>
            </a:pPr>
            <a:r>
              <a:rPr lang="pl-PL" dirty="0" smtClean="0"/>
              <a:t>Wierzyciel, który dokonał zajęcia praw spadkowych swego dłużnika w drodze egzekucji</a:t>
            </a:r>
          </a:p>
          <a:p>
            <a:pPr marL="624078" indent="-514350"/>
            <a:r>
              <a:rPr lang="pl-PL" dirty="0" smtClean="0"/>
              <a:t>Wystąpienie z wnioskiem nie jest ograniczone czasowo (sporne czy można wyłączyć możliwość domagania się działu spadku analogicznie do art. 210 KC).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Sądowy dział spadku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Do wniosku należy dołączyć spis inwentarza (jeśli został sporządzony),postanowienie o stwierdzeniu nabycia spadku lub zarejestrowany akt poświadczenia dziedziczenia, a także informacje nt. sporządzonych testamentów.</a:t>
            </a:r>
          </a:p>
          <a:p>
            <a:r>
              <a:rPr lang="pl-PL" dirty="0" smtClean="0"/>
              <a:t>W przypadku braku spisu inwentarza należy we wniosku wskazać majątek, który ma być przedmiotem działu (art. 680 par 1 zdanie 2 KPC). </a:t>
            </a:r>
            <a:r>
              <a:rPr lang="pl-PL" i="1" dirty="0" smtClean="0"/>
              <a:t>Skład i wartość spadku ulegającego podziałowi ustala sąd </a:t>
            </a:r>
            <a:r>
              <a:rPr lang="pl-PL" dirty="0" smtClean="0"/>
              <a:t>(art. 684 KPC).</a:t>
            </a:r>
          </a:p>
          <a:p>
            <a:r>
              <a:rPr lang="pl-PL" dirty="0" smtClean="0"/>
              <a:t>Gdy w skład spadku wchodzi nieruchomość, do wniosku należy dołączyć także dowody stwierdzające, że stanowiła ona własność spadkodawcy (art. 680 par. 2 KPC).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lnSpcReduction="10000"/>
          </a:bodyPr>
          <a:lstStyle/>
          <a:p>
            <a:r>
              <a:rPr lang="pl-PL" i="1" dirty="0" smtClean="0"/>
              <a:t>W razie sporu o istnienie uprawnienia do żądania działu spadku, jak również w razie sporu miedzy spadkobiercami o to, czy pewien przedmiot należy do spadku, sąd spadku może wydać postanowienie wstępne </a:t>
            </a:r>
            <a:r>
              <a:rPr lang="pl-PL" dirty="0" smtClean="0"/>
              <a:t>(art. 685 KPC)</a:t>
            </a:r>
            <a:r>
              <a:rPr lang="pl-PL" i="1" dirty="0" smtClean="0"/>
              <a:t>. </a:t>
            </a:r>
          </a:p>
          <a:p>
            <a:endParaRPr lang="pl-PL" i="1" dirty="0" smtClean="0"/>
          </a:p>
          <a:p>
            <a:r>
              <a:rPr lang="pl-PL" i="1" dirty="0" smtClean="0"/>
              <a:t>Jeżeli </a:t>
            </a:r>
            <a:r>
              <a:rPr lang="pl-PL" i="1" dirty="0" smtClean="0"/>
              <a:t>stwierdzenie nabycia spadku jeszcze nie nastąpiło i nie został sporządzony zarejestrowany akt poświadczenia dziedziczenia, postanowienie o stwierdzeniu nabycia spadku wydaje sąd w toku postępowania </a:t>
            </a:r>
            <a:r>
              <a:rPr lang="pl-PL" i="1" dirty="0" smtClean="0"/>
              <a:t>działowego </a:t>
            </a:r>
            <a:r>
              <a:rPr lang="pl-PL" dirty="0" smtClean="0"/>
              <a:t>(art. 681 KPC). </a:t>
            </a:r>
            <a:endParaRPr lang="pl-PL" i="1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Sąd rozstrzyga takie kwestie jak: istnienie zapisów zwykłych, wzajemne roszczenia o miedzy współspadkobiercami z tytułu posiadania przedmiotów spadkowych, pobranych pożytków, poczynionych nakładów oraz spłaconych długów spadkowych. </a:t>
            </a:r>
          </a:p>
          <a:p>
            <a:r>
              <a:rPr lang="pl-PL" dirty="0" smtClean="0"/>
              <a:t>Po wszczęciu postępowania działowego nie jest dopuszczalne wszczęcie odrębnego postępowania co do powyższych roszczeń. </a:t>
            </a:r>
          </a:p>
          <a:p>
            <a:r>
              <a:rPr lang="pl-PL" dirty="0" smtClean="0"/>
              <a:t>Po wydaniu prawomocnego wyroku w postępowaniu działowym, jego uczestnik nie może dochodzić tychże roszczeń, nawet jeśli nie były zgłoszone w postępowaniu o dział spadku (art. 618 par 3 w zw. z art. 688 KPC). 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Jeśli uczestnicy zgodnie wskazują sposób podziału (tj. podział fizyczny lub podział cywilny) sąd jest związany ich wnioskiem, chyba że jest on sprzeczny z zasadami współżycia społecznego lub naruszałby uzasadniony interes osób uprawnionych (art. 622 par 2 KPC).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Sposób podziału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/>
          <a:lstStyle/>
          <a:p>
            <a:r>
              <a:rPr lang="pl-PL" dirty="0" smtClean="0"/>
              <a:t>Art. 1044 KC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Na </a:t>
            </a:r>
            <a:r>
              <a:rPr lang="pl-PL" i="1" dirty="0" smtClean="0"/>
              <a:t>żądanie dwóch lub więcej spadkobierców sąd może wydzielić im schedy spadkowe w całości lub w części w taki sposób, że przyzna im pewien przedmiot lub pewne przedmioty należące do spadku jako współwłasność w określonych częściach ułamkowych.</a:t>
            </a:r>
            <a:endParaRPr lang="pl-PL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Postępowanie działowe powinno objąć cały majątek spadkowy. Tylko z ważnych powodów podział może zostać ograniczony do części spadku (art. 1038 par 1 KC).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 689 KPC</a:t>
            </a:r>
          </a:p>
          <a:p>
            <a:endParaRPr lang="pl-PL" dirty="0" smtClean="0"/>
          </a:p>
          <a:p>
            <a:pPr>
              <a:buNone/>
            </a:pPr>
            <a:r>
              <a:rPr lang="pl-PL" i="1" dirty="0" smtClean="0"/>
              <a:t>	Jeżeli </a:t>
            </a:r>
            <a:r>
              <a:rPr lang="pl-PL" i="1" dirty="0" smtClean="0"/>
              <a:t>cały majątek spadkowy </a:t>
            </a:r>
            <a:endParaRPr lang="pl-PL" i="1" dirty="0" smtClean="0"/>
          </a:p>
          <a:p>
            <a:pPr>
              <a:buNone/>
            </a:pPr>
            <a:r>
              <a:rPr lang="pl-PL" i="1" dirty="0" smtClean="0"/>
              <a:t>	</a:t>
            </a:r>
            <a:r>
              <a:rPr lang="pl-PL" i="1" dirty="0" smtClean="0"/>
              <a:t>lub </a:t>
            </a:r>
            <a:r>
              <a:rPr lang="pl-PL" i="1" dirty="0" smtClean="0"/>
              <a:t>poszczególne rzeczy wchodzące w jego skład stanowią współwłasność z innego tytułu niż dziedziczenie, dział spadku i zniesienie współwłasności mogą być połączone w jednym postępowaniu.</a:t>
            </a: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Dział spadku </a:t>
            </a:r>
            <a:br>
              <a:rPr lang="pl-PL" dirty="0" smtClean="0"/>
            </a:br>
            <a:r>
              <a:rPr lang="pl-PL" dirty="0" smtClean="0"/>
              <a:t>a dział współwłasności małżonków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Art. 1046 KC	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Po </a:t>
            </a:r>
            <a:r>
              <a:rPr lang="pl-PL" i="1" dirty="0" smtClean="0"/>
              <a:t>dokonaniu działu spadku spadkobiercy są wzajemnie obowiązani do rękojmi za wady fizyczne i prawne według przepisów o rękojmi przy sprzedaży. Rękojmia co do wierzytelności spadkowych rozciąga się także na wypłacalność dłużnika.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Rękojmia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Odpowiednie stosowanie przepisów o współwłasności w częściach ułamkowych (art. 1035 KC)</a:t>
            </a:r>
          </a:p>
          <a:p>
            <a:r>
              <a:rPr lang="pl-PL" dirty="0" smtClean="0"/>
              <a:t>Wspólność majątku to współwłasność rzeczy oraz </a:t>
            </a:r>
            <a:r>
              <a:rPr lang="pl-PL" dirty="0" err="1" smtClean="0"/>
              <a:t>współuprawnienie</a:t>
            </a:r>
            <a:r>
              <a:rPr lang="pl-PL" dirty="0" smtClean="0"/>
              <a:t> pozostałych praw.</a:t>
            </a:r>
          </a:p>
          <a:p>
            <a:r>
              <a:rPr lang="pl-PL" dirty="0" smtClean="0"/>
              <a:t>Współposiadanie i </a:t>
            </a:r>
            <a:r>
              <a:rPr lang="pl-PL" dirty="0" err="1" smtClean="0"/>
              <a:t>współkorzystanie</a:t>
            </a:r>
            <a:r>
              <a:rPr lang="pl-PL" dirty="0" smtClean="0"/>
              <a:t> – każdy ze spadkobierców jest uprawniony do współposiadania przedmiotów należących do spadku oraz </a:t>
            </a:r>
            <a:r>
              <a:rPr lang="pl-PL" dirty="0" err="1" smtClean="0"/>
              <a:t>współkorzystania</a:t>
            </a:r>
            <a:r>
              <a:rPr lang="pl-PL" dirty="0" smtClean="0"/>
              <a:t> z nich w takim zakresie, w jakim da się to pogodzić z uprawnieniami pozostałych spadkobierców (art. 206 KC) </a:t>
            </a:r>
          </a:p>
          <a:p>
            <a:pPr>
              <a:buNone/>
            </a:pPr>
            <a:r>
              <a:rPr lang="pl-PL" b="1" dirty="0" smtClean="0"/>
              <a:t>	CHYBA ŻE </a:t>
            </a:r>
            <a:r>
              <a:rPr lang="pl-PL" dirty="0" smtClean="0"/>
              <a:t>powołany został wykonawca testamentu (art. 988 KC) lub ustanowiony został kurator spadku nieobjętego (art. 667 par 2 w zw. z art. 935 par. 1 KPC).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Wspólność majątku spadkowego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Ustawodawca reguluje tzw. </a:t>
            </a:r>
            <a:r>
              <a:rPr lang="pl-PL" i="1" dirty="0" err="1" smtClean="0"/>
              <a:t>successio</a:t>
            </a:r>
            <a:r>
              <a:rPr lang="pl-PL" i="1" dirty="0" smtClean="0"/>
              <a:t> </a:t>
            </a:r>
            <a:r>
              <a:rPr lang="pl-PL" i="1" dirty="0" err="1" smtClean="0"/>
              <a:t>anticipatia</a:t>
            </a:r>
            <a:r>
              <a:rPr lang="pl-PL" i="1" dirty="0" smtClean="0"/>
              <a:t>, </a:t>
            </a:r>
            <a:r>
              <a:rPr lang="pl-PL" dirty="0" smtClean="0"/>
              <a:t>tj. przekonanie, że darowizny poczynione przez spadkodawcę na rzecz </a:t>
            </a:r>
            <a:r>
              <a:rPr lang="pl-PL" b="1" dirty="0" smtClean="0"/>
              <a:t>zstępnych </a:t>
            </a:r>
            <a:r>
              <a:rPr lang="pl-PL" dirty="0" smtClean="0"/>
              <a:t>oraz </a:t>
            </a:r>
            <a:r>
              <a:rPr lang="pl-PL" b="1" dirty="0" smtClean="0"/>
              <a:t>małżonka</a:t>
            </a:r>
            <a:r>
              <a:rPr lang="pl-PL" dirty="0" smtClean="0"/>
              <a:t>, czynione są na poczet przyszłego spadku. Wobec tego przy ustalaniu sched poszczególnych spadkobierców winne one być brane pod uwagę. </a:t>
            </a:r>
          </a:p>
          <a:p>
            <a:r>
              <a:rPr lang="pl-PL" dirty="0" smtClean="0"/>
              <a:t>Zaliczenie dotyczy wyłącznie dziedziczenia ustawowego – jest wyłączone przy dziedziczeniu na podstawie testamentu.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Zaliczenie darowizn oraz zapisów windykacyjnych na schedy spadkowe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r>
              <a:rPr lang="pl-PL" dirty="0" smtClean="0"/>
              <a:t>Spadkodawca może wyłączyć obowiązek zaliczenia darowizn lub zapisów windykacyjnych (podobnie okoliczności zawarcia umowy darowizny lub uczynienia zapisu windykacyjnego mogą wyłączyć tenże obowiązek) – art. 1039 par. 1 KC.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Spadkodawca może włożyć obowiązek zaliczenia także na spadkobiercę niebędącego jego zstępnym czy małżonkiem.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§ 1. Zaliczenie na schedę spadkową przeprowadza się w ten sposób, że </a:t>
            </a:r>
            <a:r>
              <a:rPr lang="pl-PL" b="1" dirty="0" smtClean="0"/>
              <a:t>wartość darowizn lub zapisów windykacyjnych podlegających zaliczeniu dolicza się do spadku lub do części spadku, która ulega podziałowi między spadkobierców obowiązanych wzajemnie do zaliczenia</a:t>
            </a:r>
            <a:r>
              <a:rPr lang="pl-PL" dirty="0" smtClean="0"/>
              <a:t>, po czym </a:t>
            </a:r>
            <a:r>
              <a:rPr lang="pl-PL" b="1" dirty="0" smtClean="0"/>
              <a:t>oblicza się schedę spadkową każdego z tych spadkobierców, a następnie każdemu z nich zalicza się na poczet jego schedy wartość darowizny lub zapisu windykacyjnego podlegającej zaliczeniu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§ </a:t>
            </a:r>
            <a:r>
              <a:rPr lang="pl-PL" dirty="0" smtClean="0"/>
              <a:t>2. Wartość przedmiotu </a:t>
            </a:r>
            <a:r>
              <a:rPr lang="pl-PL" u="sng" dirty="0" smtClean="0"/>
              <a:t>darowizny</a:t>
            </a:r>
            <a:r>
              <a:rPr lang="pl-PL" dirty="0" smtClean="0"/>
              <a:t> oblicza się według </a:t>
            </a:r>
            <a:r>
              <a:rPr lang="pl-PL" b="1" dirty="0" smtClean="0"/>
              <a:t>stanu z chwili jej dokonania</a:t>
            </a:r>
            <a:r>
              <a:rPr lang="pl-PL" dirty="0" smtClean="0"/>
              <a:t>, a według </a:t>
            </a:r>
            <a:r>
              <a:rPr lang="pl-PL" b="1" dirty="0" smtClean="0"/>
              <a:t>cen z chwili działu spadku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§ </a:t>
            </a:r>
            <a:r>
              <a:rPr lang="pl-PL" dirty="0" smtClean="0"/>
              <a:t>2 indeks 1. </a:t>
            </a:r>
            <a:r>
              <a:rPr lang="pl-PL" dirty="0" smtClean="0"/>
              <a:t>Wartość przedmiotu </a:t>
            </a:r>
            <a:r>
              <a:rPr lang="pl-PL" u="sng" dirty="0" smtClean="0"/>
              <a:t>zapisu windykacyjnego </a:t>
            </a:r>
            <a:r>
              <a:rPr lang="pl-PL" dirty="0" smtClean="0"/>
              <a:t>oblicza się według </a:t>
            </a:r>
            <a:r>
              <a:rPr lang="pl-PL" b="1" dirty="0" smtClean="0"/>
              <a:t>stanu z chwili otwarcia spadku</a:t>
            </a:r>
            <a:r>
              <a:rPr lang="pl-PL" dirty="0" smtClean="0"/>
              <a:t>, a według </a:t>
            </a:r>
            <a:r>
              <a:rPr lang="pl-PL" b="1" dirty="0" smtClean="0"/>
              <a:t>cen z chwili działu spadku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§ 3. Przy zaliczaniu na schedę spadkową nie uwzględnia się pożytków przedmiotu darowizny lub zapisu windykacyjnego.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Sposób zaliczenia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Art. 1041 KC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Dalszy </a:t>
            </a:r>
            <a:r>
              <a:rPr lang="pl-PL" i="1" dirty="0" smtClean="0"/>
              <a:t>zstępny spadkodawcy obowiązany jest do zaliczenia na schedę spadkową darowizny oraz zapisu windykacyjnego dokonanych przez spadkodawcę na rzecz jego wstępnego</a:t>
            </a:r>
            <a:r>
              <a:rPr lang="pl-PL" dirty="0" smtClean="0"/>
              <a:t>.</a:t>
            </a:r>
          </a:p>
          <a:p>
            <a:r>
              <a:rPr lang="pl-PL" dirty="0" smtClean="0"/>
              <a:t>Art. 1043 KC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Przepisy </a:t>
            </a:r>
            <a:r>
              <a:rPr lang="pl-PL" i="1" dirty="0" smtClean="0"/>
              <a:t>o zaliczeniu darowizn na schedę spadkową stosuje się odpowiednio do poniesionych przez spadkodawcę na rzecz zstępnego kosztów wychowania oraz wykształcenia ogólnego i zawodowego, o ile koszty te przekraczają przeciętną miarę przyjętą w danym środowisku.</a:t>
            </a: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Dodatkowe zasady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Opracowano na podstawie:</a:t>
            </a:r>
          </a:p>
          <a:p>
            <a:pPr>
              <a:buNone/>
            </a:pPr>
            <a:r>
              <a:rPr lang="pl-PL" dirty="0" smtClean="0"/>
              <a:t>E. Skowrońska-Bocian, </a:t>
            </a:r>
            <a:r>
              <a:rPr lang="pl-PL" i="1" dirty="0" smtClean="0"/>
              <a:t>Prawo spadkowe, </a:t>
            </a:r>
            <a:r>
              <a:rPr lang="pl-PL" dirty="0" smtClean="0"/>
              <a:t>Warszawa 2011. 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razie naruszenia praw współspadkobierców do współposiadania i </a:t>
            </a:r>
            <a:r>
              <a:rPr lang="pl-PL" dirty="0" err="1" smtClean="0"/>
              <a:t>współkorzystania</a:t>
            </a:r>
            <a:r>
              <a:rPr lang="pl-PL" dirty="0" smtClean="0"/>
              <a:t> z majątku wspólnego każdemu z nich przysługują środki ochrony określone w przepisach regulujących współwłasność w częściach ułamkowych. </a:t>
            </a:r>
          </a:p>
          <a:p>
            <a:r>
              <a:rPr lang="pl-PL" dirty="0" smtClean="0"/>
              <a:t>Każdy ze </a:t>
            </a:r>
            <a:r>
              <a:rPr lang="pl-PL" dirty="0" smtClean="0"/>
              <a:t>spadkobierców może </a:t>
            </a:r>
            <a:r>
              <a:rPr lang="pl-PL" dirty="0" smtClean="0"/>
              <a:t>wykonywać wszelkie czynności i dochodzić wszelkich roszczeń, które zmierzają do zachowania wspólnego </a:t>
            </a:r>
            <a:r>
              <a:rPr lang="pl-PL" dirty="0" smtClean="0"/>
              <a:t>prawa</a:t>
            </a:r>
            <a:r>
              <a:rPr lang="pl-PL" dirty="0" smtClean="0"/>
              <a:t> </a:t>
            </a:r>
            <a:r>
              <a:rPr lang="pl-PL" dirty="0" smtClean="0"/>
              <a:t>(art. 209 KC).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928934"/>
            <a:ext cx="8186766" cy="3078357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Współspadkobierca może swobodnie rozporządzać </a:t>
            </a:r>
            <a:r>
              <a:rPr lang="pl-PL" b="1" u="sng" dirty="0" smtClean="0"/>
              <a:t>udziałem w spadku </a:t>
            </a:r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dirty="0" smtClean="0"/>
              <a:t>(art. 1051 </a:t>
            </a:r>
            <a:r>
              <a:rPr lang="pl-PL" dirty="0" err="1" smtClean="0"/>
              <a:t>zd</a:t>
            </a:r>
            <a:r>
              <a:rPr lang="pl-PL" dirty="0" smtClean="0"/>
              <a:t> 2 KC) </a:t>
            </a:r>
          </a:p>
          <a:p>
            <a:pPr>
              <a:buNone/>
            </a:pPr>
            <a:r>
              <a:rPr lang="pl-PL" b="1" dirty="0" smtClean="0"/>
              <a:t>ALE!</a:t>
            </a:r>
          </a:p>
          <a:p>
            <a:r>
              <a:rPr lang="pl-PL" dirty="0" smtClean="0"/>
              <a:t>Rozporządzenie </a:t>
            </a:r>
            <a:r>
              <a:rPr lang="pl-PL" b="1" u="sng" dirty="0" smtClean="0"/>
              <a:t>udziałem w przedmiocie należącym do spadku </a:t>
            </a:r>
            <a:r>
              <a:rPr lang="pl-PL" dirty="0" smtClean="0"/>
              <a:t>wymaga zgody pozostałych spadkobierców (art. 1036 KC odmiennie aniżeli art. 198 KC).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Odmienności wspólności majątku spadkowego w stosunku do współwłasności w częściach ułamkowych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Sankcja w przypadku braku zgody? 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Rozporządzenie jest ważne, tj. własność udziału w przedmiocie należącym do spadku przysługuje kupującemu, obdarowanemu itp. </a:t>
            </a:r>
          </a:p>
          <a:p>
            <a:r>
              <a:rPr lang="pl-PL" dirty="0" smtClean="0"/>
              <a:t>Niemniej jednak w stosunku do pozostałych spadkobierców traktuje się sprzedawcę, darczyńcę itp. jakby udział w przedmiocie należącym do spadku nadal mu przysługiwał (art. 1036 </a:t>
            </a:r>
            <a:r>
              <a:rPr lang="pl-PL" dirty="0" err="1" smtClean="0"/>
              <a:t>zd</a:t>
            </a:r>
            <a:r>
              <a:rPr lang="pl-PL" dirty="0" smtClean="0"/>
              <a:t>. 2 KC).  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Kolejna odmienność – brak domniemania z art. 197 KC, że udziały współwłaścicieli są równe.</a:t>
            </a:r>
          </a:p>
          <a:p>
            <a:r>
              <a:rPr lang="pl-PL" dirty="0" smtClean="0"/>
              <a:t>W przypadku majątku spadkowego udziały poszczególnych spadkobierców określa ustawa lub testament (bądź też jedno i drugie). 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 czym polega?  </a:t>
            </a:r>
          </a:p>
          <a:p>
            <a:r>
              <a:rPr lang="pl-PL" dirty="0" smtClean="0"/>
              <a:t>Najpierw należy określić wartość całego majątku spadkowego. Następnie określa się wielkość sched poszczególnych spadkobierców. Przedmioty spadkowe otrzymane wskutek działu przez poszczególnych spadkobierców powinny mieć wartość równą ustalonym schedom. </a:t>
            </a:r>
          </a:p>
          <a:p>
            <a:r>
              <a:rPr lang="pl-PL" dirty="0" smtClean="0"/>
              <a:t>Sposoby działu – umowny oraz sądowy.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Dział spadku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Wymaga zgody wszystkich spadkobierców co do: chęci podziału, formy podziału oraz sposobu jego dokonania. 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Forma umowy: dowolna, CHYBA ŻE w skład spadku wchodzi prawo, którego przeniesienie wymaga zachowania formy szczególnej, np. własność przedsiębiorstwa, własność nieruchomości.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Umowny dział spadku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Treść umowy: obowiązuje zasada swobody umów (art. 353 indeks 1 KC) za wyjątkiem określenia wielkości udziałów spadkowych. </a:t>
            </a:r>
          </a:p>
          <a:p>
            <a:r>
              <a:rPr lang="pl-PL" dirty="0" smtClean="0"/>
              <a:t>Umowa może obejmować dział całego majątku spadkowego, bądź też jego części. </a:t>
            </a:r>
          </a:p>
          <a:p>
            <a:r>
              <a:rPr lang="pl-PL" dirty="0" smtClean="0"/>
              <a:t>Do umowy znajdą zastosowanie przepisy o wadach oświadczeń woli, przy czym że wada w postaci błędu określona w art. 1045 KC została uregulowana odmiennie niż w art. 84 KC – uchylenie się od skutków prawnych umowy będzie możliwe tylko wtedy, gdy błąd dotyczył </a:t>
            </a:r>
            <a:r>
              <a:rPr lang="pl-PL" b="1" u="sng" dirty="0" smtClean="0"/>
              <a:t>stanu faktycznego, który strony uważały za niewątpliwy.</a:t>
            </a:r>
            <a:endParaRPr lang="pl-PL" b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258</TotalTime>
  <Words>1150</Words>
  <Application>Microsoft Office PowerPoint</Application>
  <PresentationFormat>Pokaz na ekranie (4:3)</PresentationFormat>
  <Paragraphs>90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Hol</vt:lpstr>
      <vt:lpstr>Wspólność majątku spadkowego i dział spadku</vt:lpstr>
      <vt:lpstr>Wspólność majątku spadkowego</vt:lpstr>
      <vt:lpstr>Slajd 3</vt:lpstr>
      <vt:lpstr>Odmienności wspólności majątku spadkowego w stosunku do współwłasności w częściach ułamkowych</vt:lpstr>
      <vt:lpstr>Slajd 5</vt:lpstr>
      <vt:lpstr>Slajd 6</vt:lpstr>
      <vt:lpstr>Dział spadku</vt:lpstr>
      <vt:lpstr>Umowny dział spadku</vt:lpstr>
      <vt:lpstr>Slajd 9</vt:lpstr>
      <vt:lpstr>Slajd 10</vt:lpstr>
      <vt:lpstr>Sądowy dział spadku</vt:lpstr>
      <vt:lpstr>Slajd 12</vt:lpstr>
      <vt:lpstr>Slajd 13</vt:lpstr>
      <vt:lpstr>Slajd 14</vt:lpstr>
      <vt:lpstr>Sposób podziału</vt:lpstr>
      <vt:lpstr>Slajd 16</vt:lpstr>
      <vt:lpstr>Slajd 17</vt:lpstr>
      <vt:lpstr>Dział spadku  a dział współwłasności małżonków</vt:lpstr>
      <vt:lpstr>Rękojmia</vt:lpstr>
      <vt:lpstr>Zaliczenie darowizn oraz zapisów windykacyjnych na schedy spadkowe</vt:lpstr>
      <vt:lpstr>Slajd 21</vt:lpstr>
      <vt:lpstr>Sposób zaliczenia</vt:lpstr>
      <vt:lpstr>Dodatkowe zasady</vt:lpstr>
      <vt:lpstr>Slajd 24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Małgorzata Dziwoki</dc:creator>
  <cp:lastModifiedBy>Małgorzata Dziwoki</cp:lastModifiedBy>
  <cp:revision>28</cp:revision>
  <dcterms:created xsi:type="dcterms:W3CDTF">2016-05-06T11:43:52Z</dcterms:created>
  <dcterms:modified xsi:type="dcterms:W3CDTF">2016-05-06T16:01:57Z</dcterms:modified>
</cp:coreProperties>
</file>