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85" r:id="rId11"/>
    <p:sldId id="281" r:id="rId12"/>
    <p:sldId id="267" r:id="rId13"/>
    <p:sldId id="268" r:id="rId14"/>
    <p:sldId id="269" r:id="rId15"/>
    <p:sldId id="270" r:id="rId16"/>
    <p:sldId id="275" r:id="rId17"/>
    <p:sldId id="274" r:id="rId18"/>
    <p:sldId id="280" r:id="rId19"/>
    <p:sldId id="278" r:id="rId20"/>
    <p:sldId id="271" r:id="rId21"/>
    <p:sldId id="272" r:id="rId22"/>
    <p:sldId id="277" r:id="rId23"/>
    <p:sldId id="279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2641DA-E106-48AF-A650-AFC890AA0A5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22D095A-6E49-41AF-A2F3-40F5202DFBAC}">
      <dgm:prSet phldrT="[Tekst]"/>
      <dgm:spPr/>
      <dgm:t>
        <a:bodyPr/>
        <a:lstStyle/>
        <a:p>
          <a:r>
            <a:rPr lang="pl-PL" dirty="0"/>
            <a:t>Zniesienie współwłasności</a:t>
          </a:r>
        </a:p>
      </dgm:t>
    </dgm:pt>
    <dgm:pt modelId="{5F6E9169-ABF6-4906-9514-596DB7CB3027}" type="parTrans" cxnId="{8EF8D830-63B8-4583-8FD8-3E8A5C5A5960}">
      <dgm:prSet/>
      <dgm:spPr/>
      <dgm:t>
        <a:bodyPr/>
        <a:lstStyle/>
        <a:p>
          <a:endParaRPr lang="pl-PL"/>
        </a:p>
      </dgm:t>
    </dgm:pt>
    <dgm:pt modelId="{5DAA411A-F7D9-4B41-9153-313FF931CD07}" type="sibTrans" cxnId="{8EF8D830-63B8-4583-8FD8-3E8A5C5A5960}">
      <dgm:prSet/>
      <dgm:spPr/>
      <dgm:t>
        <a:bodyPr/>
        <a:lstStyle/>
        <a:p>
          <a:endParaRPr lang="pl-PL"/>
        </a:p>
      </dgm:t>
    </dgm:pt>
    <dgm:pt modelId="{795AB937-B0CB-4B75-8109-85099CB35125}">
      <dgm:prSet phldrT="[Tekst]"/>
      <dgm:spPr/>
      <dgm:t>
        <a:bodyPr/>
        <a:lstStyle/>
        <a:p>
          <a:r>
            <a:rPr lang="pl-PL" dirty="0"/>
            <a:t>Dział spadku </a:t>
          </a:r>
        </a:p>
      </dgm:t>
    </dgm:pt>
    <dgm:pt modelId="{0D2F1F4B-4B96-43D5-89C8-EB1FC68A9747}" type="parTrans" cxnId="{026FAA9D-3999-453A-A01B-24AD369236A1}">
      <dgm:prSet/>
      <dgm:spPr/>
      <dgm:t>
        <a:bodyPr/>
        <a:lstStyle/>
        <a:p>
          <a:endParaRPr lang="pl-PL"/>
        </a:p>
      </dgm:t>
    </dgm:pt>
    <dgm:pt modelId="{93AB7A90-E731-4AF1-BD33-D4DF664AF18D}" type="sibTrans" cxnId="{026FAA9D-3999-453A-A01B-24AD369236A1}">
      <dgm:prSet/>
      <dgm:spPr/>
      <dgm:t>
        <a:bodyPr/>
        <a:lstStyle/>
        <a:p>
          <a:endParaRPr lang="pl-PL"/>
        </a:p>
      </dgm:t>
    </dgm:pt>
    <dgm:pt modelId="{432164B7-5AB9-43AF-BA62-B42E2720E2AF}">
      <dgm:prSet phldrT="[Tekst]"/>
      <dgm:spPr/>
      <dgm:t>
        <a:bodyPr/>
        <a:lstStyle/>
        <a:p>
          <a:r>
            <a:rPr lang="pl-PL" dirty="0"/>
            <a:t>Podział majątku wspólnego</a:t>
          </a:r>
        </a:p>
      </dgm:t>
    </dgm:pt>
    <dgm:pt modelId="{8A553442-C2E7-4BBD-B123-F324166527E1}" type="parTrans" cxnId="{25B968E0-FE23-4A84-AE06-E8A65A200AAE}">
      <dgm:prSet/>
      <dgm:spPr/>
      <dgm:t>
        <a:bodyPr/>
        <a:lstStyle/>
        <a:p>
          <a:endParaRPr lang="pl-PL"/>
        </a:p>
      </dgm:t>
    </dgm:pt>
    <dgm:pt modelId="{08338AF0-BA04-4F81-B85E-A5F9CBCACD03}" type="sibTrans" cxnId="{25B968E0-FE23-4A84-AE06-E8A65A200AAE}">
      <dgm:prSet/>
      <dgm:spPr/>
      <dgm:t>
        <a:bodyPr/>
        <a:lstStyle/>
        <a:p>
          <a:endParaRPr lang="pl-PL"/>
        </a:p>
      </dgm:t>
    </dgm:pt>
    <dgm:pt modelId="{17479E4B-84D5-4B75-9E26-DF5B9D6D7018}" type="pres">
      <dgm:prSet presAssocID="{DC2641DA-E106-48AF-A650-AFC890AA0A5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0440878-4BF3-4C9E-8925-E5E418E239F7}" type="pres">
      <dgm:prSet presAssocID="{A22D095A-6E49-41AF-A2F3-40F5202DFBA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7852E3-00AF-43D9-866E-1178331E89B3}" type="pres">
      <dgm:prSet presAssocID="{5DAA411A-F7D9-4B41-9153-313FF931CD07}" presName="sibTrans" presStyleLbl="sibTrans2D1" presStyleIdx="0" presStyleCnt="3" custFlipVert="1" custFlipHor="1" custScaleX="46262" custScaleY="69834" custLinFactX="300000" custLinFactY="160218" custLinFactNeighborX="386071" custLinFactNeighborY="200000"/>
      <dgm:spPr/>
      <dgm:t>
        <a:bodyPr/>
        <a:lstStyle/>
        <a:p>
          <a:endParaRPr lang="pl-PL"/>
        </a:p>
      </dgm:t>
    </dgm:pt>
    <dgm:pt modelId="{63246D29-F6E7-4951-97FD-F94E49E19B30}" type="pres">
      <dgm:prSet presAssocID="{5DAA411A-F7D9-4B41-9153-313FF931CD07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1400476D-4C23-4D64-BE95-23273763DEF6}" type="pres">
      <dgm:prSet presAssocID="{795AB937-B0CB-4B75-8109-85099CB3512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24F4E08-36A8-41C1-9075-AED1C22E1A2B}" type="pres">
      <dgm:prSet presAssocID="{93AB7A90-E731-4AF1-BD33-D4DF664AF18D}" presName="sibTrans" presStyleLbl="sibTrans2D1" presStyleIdx="1" presStyleCnt="3" custAng="10800000"/>
      <dgm:spPr/>
      <dgm:t>
        <a:bodyPr/>
        <a:lstStyle/>
        <a:p>
          <a:endParaRPr lang="pl-PL"/>
        </a:p>
      </dgm:t>
    </dgm:pt>
    <dgm:pt modelId="{E0DCDDD7-CB23-4596-9F74-F3BF5B2C0660}" type="pres">
      <dgm:prSet presAssocID="{93AB7A90-E731-4AF1-BD33-D4DF664AF18D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B3532713-738C-4E83-A90F-D85C7C20B52C}" type="pres">
      <dgm:prSet presAssocID="{432164B7-5AB9-43AF-BA62-B42E2720E2A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44618DE-E00F-4A82-9935-2A4153EFCEB6}" type="pres">
      <dgm:prSet presAssocID="{08338AF0-BA04-4F81-B85E-A5F9CBCACD03}" presName="sibTrans" presStyleLbl="sibTrans2D1" presStyleIdx="2" presStyleCnt="3" custAng="10423748"/>
      <dgm:spPr/>
      <dgm:t>
        <a:bodyPr/>
        <a:lstStyle/>
        <a:p>
          <a:endParaRPr lang="pl-PL"/>
        </a:p>
      </dgm:t>
    </dgm:pt>
    <dgm:pt modelId="{7FE654FD-4845-43D8-90B7-A6AA6FA37415}" type="pres">
      <dgm:prSet presAssocID="{08338AF0-BA04-4F81-B85E-A5F9CBCACD03}" presName="connectorText" presStyleLbl="sibTrans2D1" presStyleIdx="2" presStyleCnt="3"/>
      <dgm:spPr/>
      <dgm:t>
        <a:bodyPr/>
        <a:lstStyle/>
        <a:p>
          <a:endParaRPr lang="pl-PL"/>
        </a:p>
      </dgm:t>
    </dgm:pt>
  </dgm:ptLst>
  <dgm:cxnLst>
    <dgm:cxn modelId="{8EF8D830-63B8-4583-8FD8-3E8A5C5A5960}" srcId="{DC2641DA-E106-48AF-A650-AFC890AA0A50}" destId="{A22D095A-6E49-41AF-A2F3-40F5202DFBAC}" srcOrd="0" destOrd="0" parTransId="{5F6E9169-ABF6-4906-9514-596DB7CB3027}" sibTransId="{5DAA411A-F7D9-4B41-9153-313FF931CD07}"/>
    <dgm:cxn modelId="{43E4D817-6293-40B5-BD54-5AD7DDCC7284}" type="presOf" srcId="{08338AF0-BA04-4F81-B85E-A5F9CBCACD03}" destId="{7FE654FD-4845-43D8-90B7-A6AA6FA37415}" srcOrd="1" destOrd="0" presId="urn:microsoft.com/office/officeart/2005/8/layout/cycle2"/>
    <dgm:cxn modelId="{07EE55C6-A293-4E4F-9916-09161E2C00F8}" type="presOf" srcId="{795AB937-B0CB-4B75-8109-85099CB35125}" destId="{1400476D-4C23-4D64-BE95-23273763DEF6}" srcOrd="0" destOrd="0" presId="urn:microsoft.com/office/officeart/2005/8/layout/cycle2"/>
    <dgm:cxn modelId="{25B968E0-FE23-4A84-AE06-E8A65A200AAE}" srcId="{DC2641DA-E106-48AF-A650-AFC890AA0A50}" destId="{432164B7-5AB9-43AF-BA62-B42E2720E2AF}" srcOrd="2" destOrd="0" parTransId="{8A553442-C2E7-4BBD-B123-F324166527E1}" sibTransId="{08338AF0-BA04-4F81-B85E-A5F9CBCACD03}"/>
    <dgm:cxn modelId="{BB80A1C7-76A9-45B9-BBD4-B40AA9300B6B}" type="presOf" srcId="{DC2641DA-E106-48AF-A650-AFC890AA0A50}" destId="{17479E4B-84D5-4B75-9E26-DF5B9D6D7018}" srcOrd="0" destOrd="0" presId="urn:microsoft.com/office/officeart/2005/8/layout/cycle2"/>
    <dgm:cxn modelId="{814E8A64-1DF4-4101-B953-FE5BD0629232}" type="presOf" srcId="{5DAA411A-F7D9-4B41-9153-313FF931CD07}" destId="{817852E3-00AF-43D9-866E-1178331E89B3}" srcOrd="0" destOrd="0" presId="urn:microsoft.com/office/officeart/2005/8/layout/cycle2"/>
    <dgm:cxn modelId="{BDB4389B-DC38-4A0D-BEE2-19F05B0171BF}" type="presOf" srcId="{5DAA411A-F7D9-4B41-9153-313FF931CD07}" destId="{63246D29-F6E7-4951-97FD-F94E49E19B30}" srcOrd="1" destOrd="0" presId="urn:microsoft.com/office/officeart/2005/8/layout/cycle2"/>
    <dgm:cxn modelId="{3C8FEC66-F91C-41BF-B96B-BC3467BD3054}" type="presOf" srcId="{A22D095A-6E49-41AF-A2F3-40F5202DFBAC}" destId="{70440878-4BF3-4C9E-8925-E5E418E239F7}" srcOrd="0" destOrd="0" presId="urn:microsoft.com/office/officeart/2005/8/layout/cycle2"/>
    <dgm:cxn modelId="{D42E4DB2-538A-45E8-A779-970B04789BC4}" type="presOf" srcId="{08338AF0-BA04-4F81-B85E-A5F9CBCACD03}" destId="{D44618DE-E00F-4A82-9935-2A4153EFCEB6}" srcOrd="0" destOrd="0" presId="urn:microsoft.com/office/officeart/2005/8/layout/cycle2"/>
    <dgm:cxn modelId="{0964E9F4-2D96-47E8-9DD9-C32CD9DFC34F}" type="presOf" srcId="{432164B7-5AB9-43AF-BA62-B42E2720E2AF}" destId="{B3532713-738C-4E83-A90F-D85C7C20B52C}" srcOrd="0" destOrd="0" presId="urn:microsoft.com/office/officeart/2005/8/layout/cycle2"/>
    <dgm:cxn modelId="{B7AB6797-5AFE-4C19-80F4-F8B5EB0FE311}" type="presOf" srcId="{93AB7A90-E731-4AF1-BD33-D4DF664AF18D}" destId="{B24F4E08-36A8-41C1-9075-AED1C22E1A2B}" srcOrd="0" destOrd="0" presId="urn:microsoft.com/office/officeart/2005/8/layout/cycle2"/>
    <dgm:cxn modelId="{026FAA9D-3999-453A-A01B-24AD369236A1}" srcId="{DC2641DA-E106-48AF-A650-AFC890AA0A50}" destId="{795AB937-B0CB-4B75-8109-85099CB35125}" srcOrd="1" destOrd="0" parTransId="{0D2F1F4B-4B96-43D5-89C8-EB1FC68A9747}" sibTransId="{93AB7A90-E731-4AF1-BD33-D4DF664AF18D}"/>
    <dgm:cxn modelId="{73B9E766-A291-4C2D-BD01-E3040E97CDB6}" type="presOf" srcId="{93AB7A90-E731-4AF1-BD33-D4DF664AF18D}" destId="{E0DCDDD7-CB23-4596-9F74-F3BF5B2C0660}" srcOrd="1" destOrd="0" presId="urn:microsoft.com/office/officeart/2005/8/layout/cycle2"/>
    <dgm:cxn modelId="{EA13F2B0-BBCF-48DC-8271-CD4C0911312C}" type="presParOf" srcId="{17479E4B-84D5-4B75-9E26-DF5B9D6D7018}" destId="{70440878-4BF3-4C9E-8925-E5E418E239F7}" srcOrd="0" destOrd="0" presId="urn:microsoft.com/office/officeart/2005/8/layout/cycle2"/>
    <dgm:cxn modelId="{FC1CC41C-579E-480B-B533-CD49DAB9877F}" type="presParOf" srcId="{17479E4B-84D5-4B75-9E26-DF5B9D6D7018}" destId="{817852E3-00AF-43D9-866E-1178331E89B3}" srcOrd="1" destOrd="0" presId="urn:microsoft.com/office/officeart/2005/8/layout/cycle2"/>
    <dgm:cxn modelId="{80EA900C-0AE9-4C1F-8623-4A22304667BE}" type="presParOf" srcId="{817852E3-00AF-43D9-866E-1178331E89B3}" destId="{63246D29-F6E7-4951-97FD-F94E49E19B30}" srcOrd="0" destOrd="0" presId="urn:microsoft.com/office/officeart/2005/8/layout/cycle2"/>
    <dgm:cxn modelId="{96BC5EA6-7B07-48C0-BDBC-584B1CAB5E37}" type="presParOf" srcId="{17479E4B-84D5-4B75-9E26-DF5B9D6D7018}" destId="{1400476D-4C23-4D64-BE95-23273763DEF6}" srcOrd="2" destOrd="0" presId="urn:microsoft.com/office/officeart/2005/8/layout/cycle2"/>
    <dgm:cxn modelId="{BC07CE37-284A-4946-AB54-89FCE97B082B}" type="presParOf" srcId="{17479E4B-84D5-4B75-9E26-DF5B9D6D7018}" destId="{B24F4E08-36A8-41C1-9075-AED1C22E1A2B}" srcOrd="3" destOrd="0" presId="urn:microsoft.com/office/officeart/2005/8/layout/cycle2"/>
    <dgm:cxn modelId="{65F4F854-B640-4849-A145-CF8A3E16BFA8}" type="presParOf" srcId="{B24F4E08-36A8-41C1-9075-AED1C22E1A2B}" destId="{E0DCDDD7-CB23-4596-9F74-F3BF5B2C0660}" srcOrd="0" destOrd="0" presId="urn:microsoft.com/office/officeart/2005/8/layout/cycle2"/>
    <dgm:cxn modelId="{32AB336E-DD3F-492A-8DEC-F20ECCFFE107}" type="presParOf" srcId="{17479E4B-84D5-4B75-9E26-DF5B9D6D7018}" destId="{B3532713-738C-4E83-A90F-D85C7C20B52C}" srcOrd="4" destOrd="0" presId="urn:microsoft.com/office/officeart/2005/8/layout/cycle2"/>
    <dgm:cxn modelId="{31EF9511-4FF0-47B9-BEA3-D60E307974CA}" type="presParOf" srcId="{17479E4B-84D5-4B75-9E26-DF5B9D6D7018}" destId="{D44618DE-E00F-4A82-9935-2A4153EFCEB6}" srcOrd="5" destOrd="0" presId="urn:microsoft.com/office/officeart/2005/8/layout/cycle2"/>
    <dgm:cxn modelId="{07A1E994-E4AB-4677-B0FE-F8E7E24E65F8}" type="presParOf" srcId="{D44618DE-E00F-4A82-9935-2A4153EFCEB6}" destId="{7FE654FD-4845-43D8-90B7-A6AA6FA3741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440878-4BF3-4C9E-8925-E5E418E239F7}">
      <dsp:nvSpPr>
        <dsp:cNvPr id="0" name=""/>
        <dsp:cNvSpPr/>
      </dsp:nvSpPr>
      <dsp:spPr>
        <a:xfrm>
          <a:off x="3036194" y="606"/>
          <a:ext cx="1561897" cy="1561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Zniesienie współwłasności</a:t>
          </a:r>
        </a:p>
      </dsp:txBody>
      <dsp:txXfrm>
        <a:off x="3036194" y="606"/>
        <a:ext cx="1561897" cy="1561897"/>
      </dsp:txXfrm>
    </dsp:sp>
    <dsp:sp modelId="{817852E3-00AF-43D9-866E-1178331E89B3}">
      <dsp:nvSpPr>
        <dsp:cNvPr id="0" name=""/>
        <dsp:cNvSpPr/>
      </dsp:nvSpPr>
      <dsp:spPr>
        <a:xfrm rot="3600000" flipH="1" flipV="1">
          <a:off x="7149709" y="3410038"/>
          <a:ext cx="192053" cy="3681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/>
        </a:p>
      </dsp:txBody>
      <dsp:txXfrm rot="3600000" flipH="1" flipV="1">
        <a:off x="7149709" y="3410038"/>
        <a:ext cx="192053" cy="368123"/>
      </dsp:txXfrm>
    </dsp:sp>
    <dsp:sp modelId="{1400476D-4C23-4D64-BE95-23273763DEF6}">
      <dsp:nvSpPr>
        <dsp:cNvPr id="0" name=""/>
        <dsp:cNvSpPr/>
      </dsp:nvSpPr>
      <dsp:spPr>
        <a:xfrm>
          <a:off x="4208787" y="2031596"/>
          <a:ext cx="1561897" cy="1561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Dział spadku </a:t>
          </a:r>
        </a:p>
      </dsp:txBody>
      <dsp:txXfrm>
        <a:off x="4208787" y="2031596"/>
        <a:ext cx="1561897" cy="1561897"/>
      </dsp:txXfrm>
    </dsp:sp>
    <dsp:sp modelId="{B24F4E08-36A8-41C1-9075-AED1C22E1A2B}">
      <dsp:nvSpPr>
        <dsp:cNvPr id="0" name=""/>
        <dsp:cNvSpPr/>
      </dsp:nvSpPr>
      <dsp:spPr>
        <a:xfrm>
          <a:off x="3621321" y="2548974"/>
          <a:ext cx="415142" cy="5271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/>
        </a:p>
      </dsp:txBody>
      <dsp:txXfrm>
        <a:off x="3621321" y="2548974"/>
        <a:ext cx="415142" cy="527140"/>
      </dsp:txXfrm>
    </dsp:sp>
    <dsp:sp modelId="{B3532713-738C-4E83-A90F-D85C7C20B52C}">
      <dsp:nvSpPr>
        <dsp:cNvPr id="0" name=""/>
        <dsp:cNvSpPr/>
      </dsp:nvSpPr>
      <dsp:spPr>
        <a:xfrm>
          <a:off x="1863602" y="2031596"/>
          <a:ext cx="1561897" cy="1561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Podział majątku wspólnego</a:t>
          </a:r>
        </a:p>
      </dsp:txBody>
      <dsp:txXfrm>
        <a:off x="1863602" y="2031596"/>
        <a:ext cx="1561897" cy="1561897"/>
      </dsp:txXfrm>
    </dsp:sp>
    <dsp:sp modelId="{D44618DE-E00F-4A82-9935-2A4153EFCEB6}">
      <dsp:nvSpPr>
        <dsp:cNvPr id="0" name=""/>
        <dsp:cNvSpPr/>
      </dsp:nvSpPr>
      <dsp:spPr>
        <a:xfrm rot="6823748">
          <a:off x="3017401" y="1543654"/>
          <a:ext cx="415142" cy="5271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/>
        </a:p>
      </dsp:txBody>
      <dsp:txXfrm rot="6823748">
        <a:off x="3017401" y="1543654"/>
        <a:ext cx="415142" cy="527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97557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15973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1796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2140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xmlns="" val="356919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8560051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726761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0914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308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91773886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60479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19346E1-69AC-461E-8D44-30A64BAAAAA9}" type="datetimeFigureOut">
              <a:rPr lang="pl-PL" smtClean="0"/>
              <a:pPr/>
              <a:t>2018-06-10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4D61877-B4EB-44BA-9005-25D5A437062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xmlns="" val="39922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Wspólność majątku spadkowego i dział spadku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/>
              <a:t>Agnieszka </a:t>
            </a:r>
            <a:r>
              <a:rPr lang="pl-PL" dirty="0"/>
              <a:t>Kwiecień-Madej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Stosowanie przepisów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54541514"/>
              </p:ext>
            </p:extLst>
          </p:nvPr>
        </p:nvGraphicFramePr>
        <p:xfrm>
          <a:off x="827584" y="2204864"/>
          <a:ext cx="7634287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15515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sądu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Właściwość rzeczowa – sąd rejonowy (bez względu na WPS),</a:t>
            </a:r>
          </a:p>
          <a:p>
            <a:r>
              <a:rPr lang="pl-PL" dirty="0"/>
              <a:t>Właściwość miejscowa:</a:t>
            </a:r>
          </a:p>
          <a:p>
            <a:pPr lvl="1"/>
            <a:r>
              <a:rPr lang="pl-PL" dirty="0"/>
              <a:t>Sąd ostatniego </a:t>
            </a:r>
            <a:r>
              <a:rPr lang="pl-PL" b="1" u="sng" dirty="0"/>
              <a:t>miejsca zwykłego pobytu </a:t>
            </a:r>
            <a:r>
              <a:rPr lang="pl-PL" dirty="0"/>
              <a:t>spadkodawcy, </a:t>
            </a:r>
          </a:p>
          <a:p>
            <a:pPr lvl="1"/>
            <a:r>
              <a:rPr lang="pl-PL" dirty="0"/>
              <a:t>Gdy w skład spadku wchodzi nieruchomość – </a:t>
            </a:r>
            <a:r>
              <a:rPr lang="pl-PL" u="sng" dirty="0"/>
              <a:t>właściwość wyłączna </a:t>
            </a:r>
            <a:r>
              <a:rPr lang="pl-PL" dirty="0"/>
              <a:t>– sąd miejsca położenia nieruchomości</a:t>
            </a:r>
          </a:p>
          <a:p>
            <a:pPr marL="457200" lvl="1" indent="0">
              <a:buNone/>
            </a:pPr>
            <a:r>
              <a:rPr lang="pl-PL" dirty="0"/>
              <a:t>Zmiana właściwości: 508 KPC (względy celowościowe), 683 KPC (najpóźniej na pierwszym posiedzeniu),</a:t>
            </a:r>
          </a:p>
        </p:txBody>
      </p:sp>
    </p:spTree>
    <p:extLst>
      <p:ext uri="{BB962C8B-B14F-4D97-AF65-F5344CB8AC3E}">
        <p14:creationId xmlns:p14="http://schemas.microsoft.com/office/powerpoint/2010/main" xmlns="" val="1599964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r>
              <a:rPr lang="pl-PL" dirty="0"/>
              <a:t>Do wniosku należy dołączyć: </a:t>
            </a:r>
          </a:p>
          <a:p>
            <a:pPr lvl="1"/>
            <a:r>
              <a:rPr lang="pl-PL" dirty="0"/>
              <a:t>spis inwentarza (jeśli został sporządzony)</a:t>
            </a:r>
          </a:p>
          <a:p>
            <a:pPr lvl="1"/>
            <a:r>
              <a:rPr lang="pl-PL" dirty="0"/>
              <a:t>postanowienie o stwierdzeniu nabycia spadku lub zarejestrowany akt poświadczenia dziedziczenia, </a:t>
            </a:r>
          </a:p>
          <a:p>
            <a:pPr lvl="1"/>
            <a:r>
              <a:rPr lang="pl-PL" dirty="0"/>
              <a:t>informacje nt. sporządzonych testamentów.</a:t>
            </a:r>
          </a:p>
          <a:p>
            <a:r>
              <a:rPr lang="pl-PL" dirty="0"/>
              <a:t>W przypadku braku spisu inwentarza należy we wniosku </a:t>
            </a:r>
            <a:r>
              <a:rPr lang="pl-PL" b="1" dirty="0"/>
              <a:t>wskazać majątek</a:t>
            </a:r>
            <a:r>
              <a:rPr lang="pl-PL" dirty="0"/>
              <a:t>, który ma być przedmiotem działu (art. 680 par 1 zdanie 2 KPC). </a:t>
            </a:r>
            <a:r>
              <a:rPr lang="pl-PL" i="1" dirty="0"/>
              <a:t>Skład i wartość spadku ulegającego podziałowi ustala sąd </a:t>
            </a:r>
            <a:r>
              <a:rPr lang="pl-PL" dirty="0"/>
              <a:t>(art. 684 KPC).</a:t>
            </a:r>
          </a:p>
          <a:p>
            <a:r>
              <a:rPr lang="pl-PL" dirty="0"/>
              <a:t>Gdy w skład spadku wchodzi nieruchomość, do wniosku należy dołączyć także dowody stwierdzające, że stanowiła ona własność spadkodawcy (art. 680 par. 2 KPC).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r>
              <a:rPr lang="pl-PL" i="1" dirty="0"/>
              <a:t>W razie sporu o istnienie uprawnienia do żądania działu spadku, jak również w razie sporu miedzy spadkobiercami o to, czy pewien przedmiot należy do spadku, sąd spadku może wydać postanowienie wstępne </a:t>
            </a:r>
            <a:r>
              <a:rPr lang="pl-PL" dirty="0"/>
              <a:t>(art. 685 KPC)</a:t>
            </a:r>
            <a:r>
              <a:rPr lang="pl-PL" i="1" dirty="0"/>
              <a:t>. </a:t>
            </a:r>
          </a:p>
          <a:p>
            <a:endParaRPr lang="pl-PL" i="1" dirty="0"/>
          </a:p>
          <a:p>
            <a:r>
              <a:rPr lang="pl-PL" i="1" dirty="0"/>
              <a:t>Jeżeli stwierdzenie nabycia spadku jeszcze nie nastąpiło i nie został sporządzony zarejestrowany akt poświadczenia dziedziczenia, postanowienie o stwierdzeniu nabycia spadku wydaje sąd w toku postępowania działowego </a:t>
            </a:r>
            <a:r>
              <a:rPr lang="pl-PL" dirty="0"/>
              <a:t>(art. 681 KPC). </a:t>
            </a:r>
            <a:endParaRPr lang="pl-PL" i="1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/>
          </a:bodyPr>
          <a:lstStyle/>
          <a:p>
            <a:r>
              <a:rPr lang="pl-PL" dirty="0"/>
              <a:t>Sąd rozstrzyga takie kwestie jak: istnienie zapisów zwykłych, wzajemne roszczenia o miedzy współspadkobiercami z tytułu posiadania przedmiotów spadkowych, pobranych pożytków, poczynionych nakładów oraz spłaconych długów spadkowych. </a:t>
            </a:r>
          </a:p>
          <a:p>
            <a:r>
              <a:rPr lang="pl-PL" dirty="0"/>
              <a:t>Po wszczęciu postępowania działowego nie jest dopuszczalne wszczęcie odrębnego postępowania co do powyższych roszczeń. </a:t>
            </a:r>
          </a:p>
          <a:p>
            <a:r>
              <a:rPr lang="pl-PL" dirty="0"/>
              <a:t>Po wydaniu prawomocnego wyroku w postępowaniu działowym, jego uczestnik nie może dochodzić tychże roszczeń, nawet jeśli nie były zgłoszone w postępowaniu o dział spadku (art. 618 par 3 w zw. z art. 688 KPC).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Sposób podziału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4095326"/>
          </a:xfrm>
        </p:spPr>
        <p:txBody>
          <a:bodyPr>
            <a:normAutofit/>
          </a:bodyPr>
          <a:lstStyle/>
          <a:p>
            <a:r>
              <a:rPr lang="pl-PL" dirty="0"/>
              <a:t>Jeśli uczestnicy zgodnie wskazują sposób podziału (tj. podział fizyczny lub podział cywilny) sąd jest związany ich wnioskiem, chyba że jest on sprzeczny z zasadami współżycia społecznego lub naruszałby uzasadniony interes osób uprawnionych (art. 622 par 2 KPC).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/>
          <a:lstStyle/>
          <a:p>
            <a:r>
              <a:rPr lang="pl-PL" dirty="0"/>
              <a:t>Art. 1044 KC</a:t>
            </a:r>
          </a:p>
          <a:p>
            <a:endParaRPr lang="pl-PL" dirty="0"/>
          </a:p>
          <a:p>
            <a:pPr>
              <a:buNone/>
            </a:pPr>
            <a:r>
              <a:rPr lang="pl-PL" dirty="0"/>
              <a:t>	</a:t>
            </a:r>
            <a:r>
              <a:rPr lang="pl-PL" i="1" dirty="0"/>
              <a:t>Na żądanie dwóch lub więcej spadkobierców sąd może wydzielić im schedy spadkowe w całości lub w części w taki sposób, że przyzna im pewien przedmiot lub pewne przedmioty należące do spadku jako współwłasność w określonych częściach ułamkowych.</a:t>
            </a:r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dirty="0"/>
              <a:t>Postępowanie działowe powinno objąć cały majątek spadkowy. </a:t>
            </a:r>
            <a:r>
              <a:rPr lang="pl-PL" b="1" dirty="0"/>
              <a:t>Tylko z ważnych powodów</a:t>
            </a:r>
            <a:r>
              <a:rPr lang="pl-PL" dirty="0"/>
              <a:t> podział może zostać ograniczony do części spadku (art. 1038 par 1 KC). </a:t>
            </a:r>
          </a:p>
          <a:p>
            <a:pPr>
              <a:buNone/>
            </a:pPr>
            <a:endParaRPr lang="pl-PL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Dział spadku </a:t>
            </a:r>
            <a:br>
              <a:rPr lang="pl-PL" dirty="0"/>
            </a:br>
            <a:r>
              <a:rPr lang="pl-PL" dirty="0"/>
              <a:t>a podział majątku wspólnego małżonków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Art.  689 KPC</a:t>
            </a:r>
          </a:p>
          <a:p>
            <a:endParaRPr lang="pl-PL" dirty="0"/>
          </a:p>
          <a:p>
            <a:pPr>
              <a:buNone/>
            </a:pPr>
            <a:r>
              <a:rPr lang="pl-PL" i="1" dirty="0"/>
              <a:t>	Jeżeli cały majątek spadkowy lub poszczególne rzeczy wchodzące w jego skład stanowią współwłasność z innego tytułu niż dziedziczenie, dział spadku i zniesienie współwłasności mogą być połączone w jednym postępowaniu.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PRZYKŁAD: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X na spotkaniu z adwokatem podaje następujący stan faktyczny: jest mieszkanie po rodzicach.  Ojciec zmarł rok temu, matka żyje. </a:t>
            </a:r>
          </a:p>
          <a:p>
            <a:pPr marL="0" indent="0">
              <a:buNone/>
            </a:pPr>
            <a:endParaRPr lang="pl-PL" dirty="0"/>
          </a:p>
          <a:p>
            <a:pPr>
              <a:buFont typeface="Wingdings"/>
              <a:buChar char="à"/>
            </a:pPr>
            <a:r>
              <a:rPr lang="pl-PL" dirty="0">
                <a:sym typeface="Wingdings" pitchFamily="2" charset="2"/>
              </a:rPr>
              <a:t>Zawsze wniosek o dział spadku wraz z wnioskiem o podział majątku wspólnego.</a:t>
            </a:r>
          </a:p>
          <a:p>
            <a:pPr>
              <a:buFont typeface="Wingdings"/>
              <a:buChar char="à"/>
            </a:pPr>
            <a:r>
              <a:rPr lang="pl-PL" dirty="0">
                <a:sym typeface="Wingdings" pitchFamily="2" charset="2"/>
              </a:rPr>
              <a:t>Nie stosuje się tu zniesienia współwłasności!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30282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Rękojmia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Art. 1046 KC	</a:t>
            </a:r>
          </a:p>
          <a:p>
            <a:pPr>
              <a:buNone/>
            </a:pPr>
            <a:r>
              <a:rPr lang="pl-PL" dirty="0"/>
              <a:t>	</a:t>
            </a:r>
            <a:r>
              <a:rPr lang="pl-PL" i="1" dirty="0"/>
              <a:t>Po dokonaniu działu spadku spadkobiercy są wzajemnie obowiązani do rękojmi za wady fizyczne i prawne według przepisów o rękojmi przy sprzedaży. Rękojmia co do wierzytelności spadkowych rozciąga się także na wypłacalność dłużnika.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Wspólność majątku spadkowego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Odpowiednie stosowanie przepisów o współwłasności w częściach ułamkowych (art. 1035 KC)</a:t>
            </a:r>
          </a:p>
          <a:p>
            <a:r>
              <a:rPr lang="pl-PL" dirty="0"/>
              <a:t>Wspólność majątku to współwłasność rzeczy oraz </a:t>
            </a:r>
            <a:r>
              <a:rPr lang="pl-PL" dirty="0" err="1"/>
              <a:t>współuprawnienie</a:t>
            </a:r>
            <a:r>
              <a:rPr lang="pl-PL" dirty="0"/>
              <a:t> w zakresie pozostałych praw.</a:t>
            </a:r>
          </a:p>
          <a:p>
            <a:r>
              <a:rPr lang="pl-PL" dirty="0"/>
              <a:t>Współposiadanie i </a:t>
            </a:r>
            <a:r>
              <a:rPr lang="pl-PL" dirty="0" err="1"/>
              <a:t>współkorzystanie</a:t>
            </a:r>
            <a:r>
              <a:rPr lang="pl-PL" dirty="0"/>
              <a:t> – każdy ze spadkobierców jest uprawniony do współposiadania przedmiotów należących do spadku oraz </a:t>
            </a:r>
            <a:r>
              <a:rPr lang="pl-PL" dirty="0" err="1"/>
              <a:t>współkorzystania</a:t>
            </a:r>
            <a:r>
              <a:rPr lang="pl-PL" dirty="0"/>
              <a:t> z nich w takim zakresie, w jakim da się to pogodzić z uprawnieniami pozostałych spadkobierców (art. 206 KC) </a:t>
            </a:r>
          </a:p>
          <a:p>
            <a:pPr>
              <a:buNone/>
            </a:pPr>
            <a:r>
              <a:rPr lang="pl-PL" b="1" dirty="0"/>
              <a:t>	CHYBA ŻE </a:t>
            </a:r>
            <a:r>
              <a:rPr lang="pl-PL" dirty="0"/>
              <a:t>powołany został wykonawca testamentu (art. 988 KC) lub ustanowiony został kurator spadku nieobjętego (art. 667 par 2 w zw. z art. 935 par. 1 KPC).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Zaliczenie darowizn oraz zapisów windykacyjnych na schedy spadkowe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Ustawodawca reguluje tzw. </a:t>
            </a:r>
            <a:r>
              <a:rPr lang="pl-PL" i="1" dirty="0" err="1"/>
              <a:t>successio</a:t>
            </a:r>
            <a:r>
              <a:rPr lang="pl-PL" i="1" dirty="0"/>
              <a:t> </a:t>
            </a:r>
            <a:r>
              <a:rPr lang="pl-PL" i="1" dirty="0" err="1"/>
              <a:t>anticipatia</a:t>
            </a:r>
            <a:r>
              <a:rPr lang="pl-PL" i="1" dirty="0"/>
              <a:t>, </a:t>
            </a:r>
            <a:r>
              <a:rPr lang="pl-PL" dirty="0"/>
              <a:t>tj. przekonanie, że darowizny poczynione przez spadkodawcę na rzecz </a:t>
            </a:r>
            <a:r>
              <a:rPr lang="pl-PL" b="1" dirty="0"/>
              <a:t>zstępnych </a:t>
            </a:r>
            <a:r>
              <a:rPr lang="pl-PL" dirty="0"/>
              <a:t>oraz </a:t>
            </a:r>
            <a:r>
              <a:rPr lang="pl-PL" b="1" dirty="0"/>
              <a:t>małżonka</a:t>
            </a:r>
            <a:r>
              <a:rPr lang="pl-PL" dirty="0"/>
              <a:t>, czynione są na poczet przyszłego spadku. Wobec tego przy ustalaniu sched poszczególnych spadkobierców winne one być brane pod uwagę. </a:t>
            </a:r>
          </a:p>
          <a:p>
            <a:r>
              <a:rPr lang="pl-PL" dirty="0"/>
              <a:t>Zaliczenie dotyczy wyłącznie dziedziczenia ustawowego – jest wyłączone przy dziedziczeniu na podstawie testamentu.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r>
              <a:rPr lang="pl-PL" dirty="0"/>
              <a:t>Spadkodawca może wyłączyć obowiązek zaliczenia darowizn lub zapisów windykacyjnych (podobnie okoliczności zawarcia umowy darowizny lub uczynienia zapisu windykacyjnego mogą wyłączyć tenże obowiązek) – art. 1039 par. 1 KC. </a:t>
            </a:r>
          </a:p>
          <a:p>
            <a:endParaRPr lang="pl-PL" dirty="0"/>
          </a:p>
          <a:p>
            <a:r>
              <a:rPr lang="pl-PL" dirty="0"/>
              <a:t>Spadkodawca może włożyć obowiązek zaliczenia także na spadkobiercę niebędącego jego zstępnym czy małżonkiem.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Sposób zaliczenia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/>
              <a:t>§ 1. Zaliczenie na schedę spadkową przeprowadza się w ten sposób, że </a:t>
            </a:r>
            <a:r>
              <a:rPr lang="pl-PL" b="1" dirty="0"/>
              <a:t>wartość darowizn lub zapisów windykacyjnych podlegających zaliczeniu dolicza się do spadku lub do części spadku, która ulega podziałowi między spadkobierców obowiązanych wzajemnie do zaliczenia</a:t>
            </a:r>
            <a:r>
              <a:rPr lang="pl-PL" dirty="0"/>
              <a:t>, po czym </a:t>
            </a:r>
            <a:r>
              <a:rPr lang="pl-PL" b="1" dirty="0"/>
              <a:t>oblicza się schedę spadkową każdego z tych spadkobierców, a następnie każdemu z nich zalicza się na poczet jego schedy wartość darowizny lub zapisu windykacyjnego podlegającej zaliczeniu</a:t>
            </a:r>
            <a:r>
              <a:rPr lang="pl-PL" dirty="0"/>
              <a:t>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§ 2. Wartość przedmiotu </a:t>
            </a:r>
            <a:r>
              <a:rPr lang="pl-PL" u="sng" dirty="0"/>
              <a:t>darowizny</a:t>
            </a:r>
            <a:r>
              <a:rPr lang="pl-PL" dirty="0"/>
              <a:t> oblicza się według </a:t>
            </a:r>
            <a:r>
              <a:rPr lang="pl-PL" b="1" dirty="0"/>
              <a:t>stanu z chwili jej dokonania</a:t>
            </a:r>
            <a:r>
              <a:rPr lang="pl-PL" dirty="0"/>
              <a:t>, a według </a:t>
            </a:r>
            <a:r>
              <a:rPr lang="pl-PL" b="1" dirty="0"/>
              <a:t>cen z chwili działu spadku</a:t>
            </a:r>
            <a:r>
              <a:rPr lang="pl-PL" dirty="0"/>
              <a:t>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§ 2 (1). Wartość przedmiotu </a:t>
            </a:r>
            <a:r>
              <a:rPr lang="pl-PL" u="sng" dirty="0"/>
              <a:t>zapisu windykacyjnego </a:t>
            </a:r>
            <a:r>
              <a:rPr lang="pl-PL" dirty="0"/>
              <a:t>oblicza się według </a:t>
            </a:r>
            <a:r>
              <a:rPr lang="pl-PL" b="1" dirty="0"/>
              <a:t>stanu z chwili otwarcia spadku</a:t>
            </a:r>
            <a:r>
              <a:rPr lang="pl-PL" dirty="0"/>
              <a:t>, a według </a:t>
            </a:r>
            <a:r>
              <a:rPr lang="pl-PL" b="1" dirty="0"/>
              <a:t>cen z chwili działu spadku</a:t>
            </a:r>
            <a:r>
              <a:rPr lang="pl-PL" dirty="0"/>
              <a:t>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§ 3. Przy zaliczaniu na schedę spadkową nie uwzględnia się pożytków przedmiotu darowizny lub zapisu windykacyjnego.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Dodatkowe zasady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 1041 KC</a:t>
            </a:r>
          </a:p>
          <a:p>
            <a:pPr>
              <a:buNone/>
            </a:pPr>
            <a:r>
              <a:rPr lang="pl-PL" dirty="0"/>
              <a:t>	</a:t>
            </a:r>
            <a:r>
              <a:rPr lang="pl-PL" i="1" dirty="0"/>
              <a:t>Dalszy zstępny spadkodawcy obowiązany jest do zaliczenia na schedę spadkową darowizny oraz zapisu windykacyjnego dokonanych przez spadkodawcę na rzecz jego wstępnego</a:t>
            </a:r>
            <a:r>
              <a:rPr lang="pl-PL" dirty="0"/>
              <a:t>.</a:t>
            </a:r>
          </a:p>
          <a:p>
            <a:r>
              <a:rPr lang="pl-PL" dirty="0"/>
              <a:t>Art. 1043 KC</a:t>
            </a:r>
          </a:p>
          <a:p>
            <a:pPr>
              <a:buNone/>
            </a:pPr>
            <a:r>
              <a:rPr lang="pl-PL" dirty="0"/>
              <a:t>	</a:t>
            </a:r>
            <a:r>
              <a:rPr lang="pl-PL" i="1" dirty="0"/>
              <a:t>Przepisy o zaliczeniu darowizn na schedę spadkową stosuje się odpowiednio do poniesionych przez spadkodawcę na rzecz zstępnego kosztów wychowania oraz wykształcenia ogólnego i zawodowego, o ile koszty te przekraczają przeciętną miarę przyjętą w danym środowisku.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praktyce: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Pojawia się kancelarii klient z odpisem wniosku o dział spadku po matce, którego autorką jest jego siostra. Według wniosku w skład majątku spadkowego wchodzą: mieszkanie (300 tys.) oraz środki na rachunku bankowym (20 tys.) Siostra proponuje następujący sposób podziału: chce mieszkanie dla siebie, a pieniądze dla klienta. On zgadza się na taką propozycje, ale mówi, że matka miała jeszcze obraz wart 20 tys. zł. </a:t>
            </a:r>
          </a:p>
        </p:txBody>
      </p:sp>
    </p:spTree>
    <p:extLst>
      <p:ext uri="{BB962C8B-B14F-4D97-AF65-F5344CB8AC3E}">
        <p14:creationId xmlns:p14="http://schemas.microsoft.com/office/powerpoint/2010/main" xmlns="" val="40587998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à"/>
            </a:pPr>
            <a:r>
              <a:rPr lang="pl-PL" dirty="0">
                <a:sym typeface="Wingdings" pitchFamily="2" charset="2"/>
              </a:rPr>
              <a:t>W odpowiedzi na wniosek wskazujemy, że w skład masy spadkowej wchodzi jeszcze obraz o wartości 20 tys. zł + wniosek o biegłego od wyceny dzieł sztuki, gdyby wnioskodawczyni kwestionowała wartość,</a:t>
            </a:r>
          </a:p>
          <a:p>
            <a:pPr marL="0" indent="0">
              <a:buNone/>
            </a:pPr>
            <a:r>
              <a:rPr lang="pl-PL" dirty="0">
                <a:sym typeface="Wingdings" pitchFamily="2" charset="2"/>
              </a:rPr>
              <a:t>W piśmie przygotowawczym Siostra klienta wskazuje, że nie ma obrazu, bo po otwarciu spadku sprzedała go za 5 tys. zł i nie można go rozliczyć.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28637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/>
              <a:buChar char="à"/>
            </a:pPr>
            <a:r>
              <a:rPr lang="pl-PL" dirty="0">
                <a:sym typeface="Wingdings" pitchFamily="2" charset="2"/>
              </a:rPr>
              <a:t>1035 KC w zw. 199 KC – </a:t>
            </a:r>
            <a:r>
              <a:rPr lang="pl-PL" dirty="0" smtClean="0">
                <a:sym typeface="Wingdings" pitchFamily="2" charset="2"/>
              </a:rPr>
              <a:t>bezskuteczność</a:t>
            </a:r>
            <a:r>
              <a:rPr lang="pl-PL" dirty="0" smtClean="0">
                <a:sym typeface="Wingdings" pitchFamily="2" charset="2"/>
              </a:rPr>
              <a:t> </a:t>
            </a:r>
            <a:r>
              <a:rPr lang="pl-PL" dirty="0">
                <a:sym typeface="Wingdings" pitchFamily="2" charset="2"/>
              </a:rPr>
              <a:t>czynności zbycia wobec naszego klienta – sąd powinien wycenić wartość obrazu i rozliczyć </a:t>
            </a:r>
            <a:r>
              <a:rPr lang="pl-PL" b="1" dirty="0">
                <a:sym typeface="Wingdings" pitchFamily="2" charset="2"/>
              </a:rPr>
              <a:t>równowartość,</a:t>
            </a:r>
          </a:p>
          <a:p>
            <a:pPr marL="0" indent="0">
              <a:buNone/>
            </a:pPr>
            <a:endParaRPr lang="pl-PL" b="1" dirty="0">
              <a:sym typeface="Wingdings" pitchFamily="2" charset="2"/>
            </a:endParaRPr>
          </a:p>
          <a:p>
            <a:pPr marL="0" indent="0">
              <a:buNone/>
            </a:pPr>
            <a:r>
              <a:rPr lang="pl-PL" dirty="0">
                <a:sym typeface="Wingdings" pitchFamily="2" charset="2"/>
              </a:rPr>
              <a:t>Sąd bierze pod uwagę:</a:t>
            </a:r>
          </a:p>
          <a:p>
            <a:pPr marL="514350" indent="-514350">
              <a:buAutoNum type="arabicPeriod"/>
            </a:pPr>
            <a:r>
              <a:rPr lang="pl-PL" dirty="0">
                <a:sym typeface="Wingdings" pitchFamily="2" charset="2"/>
              </a:rPr>
              <a:t>Mieszkanie – 300 tys.</a:t>
            </a:r>
          </a:p>
          <a:p>
            <a:pPr marL="514350" indent="-514350">
              <a:buAutoNum type="arabicPeriod"/>
            </a:pPr>
            <a:r>
              <a:rPr lang="pl-PL" dirty="0">
                <a:sym typeface="Wingdings" pitchFamily="2" charset="2"/>
              </a:rPr>
              <a:t>Pieniądze – 20 tys.</a:t>
            </a:r>
          </a:p>
          <a:p>
            <a:pPr marL="514350" indent="-514350">
              <a:buAutoNum type="arabicPeriod"/>
            </a:pPr>
            <a:r>
              <a:rPr lang="pl-PL" dirty="0">
                <a:sym typeface="Wingdings" pitchFamily="2" charset="2"/>
              </a:rPr>
              <a:t>Wartość obrazu – 20 tys.</a:t>
            </a:r>
          </a:p>
          <a:p>
            <a:pPr marL="0" indent="0">
              <a:buNone/>
            </a:pPr>
            <a:r>
              <a:rPr lang="pl-PL" dirty="0">
                <a:sym typeface="Wingdings" pitchFamily="2" charset="2"/>
              </a:rPr>
              <a:t>Wartość masy spadkowej: 340 tys.</a:t>
            </a:r>
          </a:p>
          <a:p>
            <a:pPr marL="0" indent="0">
              <a:buNone/>
            </a:pPr>
            <a:r>
              <a:rPr lang="pl-PL" dirty="0">
                <a:sym typeface="Wingdings" pitchFamily="2" charset="2"/>
              </a:rPr>
              <a:t>Scheda: 170 tys. </a:t>
            </a:r>
          </a:p>
          <a:p>
            <a:pPr marL="0" indent="0">
              <a:buNone/>
            </a:pPr>
            <a:endParaRPr lang="pl-PL" dirty="0">
              <a:sym typeface="Wingdings" pitchFamily="2" charset="2"/>
            </a:endParaRPr>
          </a:p>
          <a:p>
            <a:pPr marL="0" indent="0">
              <a:buNone/>
            </a:pPr>
            <a:r>
              <a:rPr lang="pl-PL" dirty="0">
                <a:sym typeface="Wingdings" pitchFamily="2" charset="2"/>
              </a:rPr>
              <a:t>Kazus na kanwie SN z dna 24.08.2011r. IV CSK 521/2010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2595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razie naruszenia praw współspadkobierców do współposiadania i </a:t>
            </a:r>
            <a:r>
              <a:rPr lang="pl-PL" dirty="0" err="1"/>
              <a:t>współkorzystania</a:t>
            </a:r>
            <a:r>
              <a:rPr lang="pl-PL" dirty="0"/>
              <a:t> z majątku wspólnego każdemu z nich przysługują </a:t>
            </a:r>
            <a:r>
              <a:rPr lang="pl-PL" b="1" u="sng" dirty="0"/>
              <a:t>środki ochrony</a:t>
            </a:r>
            <a:r>
              <a:rPr lang="pl-PL" b="1" dirty="0"/>
              <a:t> </a:t>
            </a:r>
            <a:r>
              <a:rPr lang="pl-PL" dirty="0"/>
              <a:t>określone w przepisach regulujących współwłasność w częściach ułamkowych. </a:t>
            </a:r>
          </a:p>
          <a:p>
            <a:r>
              <a:rPr lang="pl-PL" dirty="0"/>
              <a:t>Każdy ze spadkobierców może wykonywać wszelkie czynności i dochodzić wszelkich roszczeń, które zmierzają do zachowania wspólnego prawa (art. 209 KC).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2071670"/>
          </a:xfrm>
        </p:spPr>
        <p:txBody>
          <a:bodyPr>
            <a:noAutofit/>
          </a:bodyPr>
          <a:lstStyle/>
          <a:p>
            <a:pPr algn="ctr"/>
            <a:r>
              <a:rPr lang="pl-PL" sz="4400" dirty="0"/>
              <a:t>Odmienności wspólności majątku spadkowego w stosunku do współwłasności w częściach ułamkowych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928934"/>
            <a:ext cx="8186766" cy="3078357"/>
          </a:xfrm>
        </p:spPr>
        <p:txBody>
          <a:bodyPr>
            <a:normAutofit/>
          </a:bodyPr>
          <a:lstStyle/>
          <a:p>
            <a:r>
              <a:rPr lang="pl-PL" dirty="0"/>
              <a:t>Współspadkobierca może swobodnie rozporządzać </a:t>
            </a:r>
            <a:r>
              <a:rPr lang="pl-PL" b="1" u="sng" dirty="0"/>
              <a:t>udziałem w spadku </a:t>
            </a:r>
          </a:p>
          <a:p>
            <a:pPr>
              <a:buNone/>
            </a:pPr>
            <a:r>
              <a:rPr lang="pl-PL" b="1" dirty="0"/>
              <a:t>	</a:t>
            </a:r>
            <a:r>
              <a:rPr lang="pl-PL" dirty="0"/>
              <a:t>(art. 1051 </a:t>
            </a:r>
            <a:r>
              <a:rPr lang="pl-PL" dirty="0" err="1"/>
              <a:t>zd</a:t>
            </a:r>
            <a:r>
              <a:rPr lang="pl-PL" dirty="0"/>
              <a:t> 2 KC) </a:t>
            </a:r>
          </a:p>
          <a:p>
            <a:pPr>
              <a:buNone/>
            </a:pPr>
            <a:r>
              <a:rPr lang="pl-PL" b="1" dirty="0"/>
              <a:t>ALE!</a:t>
            </a:r>
          </a:p>
          <a:p>
            <a:r>
              <a:rPr lang="pl-PL" dirty="0"/>
              <a:t>Rozporządzenie </a:t>
            </a:r>
            <a:r>
              <a:rPr lang="pl-PL" b="1" u="sng" dirty="0"/>
              <a:t>udziałem w przedmiocie należącym do spadku </a:t>
            </a:r>
            <a:r>
              <a:rPr lang="pl-PL" dirty="0"/>
              <a:t>wymaga zgody pozostałych spadkobierców (art. 1036 KC odmiennie aniżeli art. 198 KC).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27584" y="620688"/>
            <a:ext cx="7744916" cy="5258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SKUTKI BRAKU ZGODY: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Rozporządzenie jest ważne, tj. własność udziału w przedmiocie należącym do spadku przysługuje kupującemu, obdarowanemu itp. </a:t>
            </a:r>
          </a:p>
          <a:p>
            <a:r>
              <a:rPr lang="pl-PL" dirty="0"/>
              <a:t>Niemniej jednak w stosunku do pozostałych spadkobierców traktuje się sprzedawcę, darczyńcę itp. jakby udział w przedmiocie należącym do spadku nadal mu przysługiwał (art. 1036 </a:t>
            </a:r>
            <a:r>
              <a:rPr lang="pl-PL" dirty="0" err="1"/>
              <a:t>zd</a:t>
            </a:r>
            <a:r>
              <a:rPr lang="pl-PL" dirty="0"/>
              <a:t>. 2 KC). </a:t>
            </a:r>
          </a:p>
          <a:p>
            <a:r>
              <a:rPr lang="pl-PL" dirty="0"/>
              <a:t>Brak domniemania z art. 197 KC, że udziały współwłaścicieli są równe.</a:t>
            </a:r>
          </a:p>
          <a:p>
            <a:r>
              <a:rPr lang="pl-PL" dirty="0"/>
              <a:t>W przypadku majątku spadkowego udziały poszczególnych spadkobierców określa ustawa lub testament.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Dział spadku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Na czym polega?  </a:t>
            </a:r>
          </a:p>
          <a:p>
            <a:r>
              <a:rPr lang="pl-PL" dirty="0"/>
              <a:t>Najpierw należy określić wartość całego majątku spadkowego. Następnie określa się wielkość sched poszczególnych spadkobierców. Przedmioty spadkowe otrzymane wskutek działu przez poszczególnych spadkobierców powinny mieć wartość równą ustalonym schedom. </a:t>
            </a:r>
          </a:p>
          <a:p>
            <a:r>
              <a:rPr lang="pl-PL" dirty="0"/>
              <a:t>Sposoby przeprowadzenia działu: </a:t>
            </a:r>
          </a:p>
          <a:p>
            <a:pPr lvl="1"/>
            <a:r>
              <a:rPr lang="pl-PL" dirty="0"/>
              <a:t>umowny, </a:t>
            </a:r>
          </a:p>
          <a:p>
            <a:pPr lvl="1"/>
            <a:r>
              <a:rPr lang="pl-PL" dirty="0"/>
              <a:t>sądowy.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Umowny dział spadku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Wymaga zgody </a:t>
            </a:r>
            <a:r>
              <a:rPr lang="pl-PL" b="1" dirty="0"/>
              <a:t>wszystkich</a:t>
            </a:r>
            <a:r>
              <a:rPr lang="pl-PL" dirty="0"/>
              <a:t> spadkobierców co do: chęci podziału, formy podziału oraz sposobu jego dokonania. 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Forma umowy: dowolna, CHYBA ŻE w skład spadku wchodzi prawo, którego przeniesienie wymaga zachowania formy szczególnej, np. własność przedsiębiorstwa, własność nieruchomości.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Treść umowy: obowiązuje zasada swobody umów (art. 353(1) KC) za wyjątkiem określenia wielkości udziałów spadkowych. </a:t>
            </a:r>
          </a:p>
          <a:p>
            <a:r>
              <a:rPr lang="pl-PL" dirty="0"/>
              <a:t>Umowa może obejmować dział całego majątku spadkowego, bądź też jego części. </a:t>
            </a:r>
          </a:p>
          <a:p>
            <a:r>
              <a:rPr lang="pl-PL" dirty="0"/>
              <a:t>Do umowy znajdą zastosowanie </a:t>
            </a:r>
            <a:r>
              <a:rPr lang="pl-PL" b="1" dirty="0"/>
              <a:t>przepisy o wadach oświadczeń </a:t>
            </a:r>
            <a:r>
              <a:rPr lang="pl-PL" dirty="0"/>
              <a:t>woli, przy czym że wada w postaci </a:t>
            </a:r>
            <a:r>
              <a:rPr lang="pl-PL" b="1" dirty="0"/>
              <a:t>błędu</a:t>
            </a:r>
            <a:r>
              <a:rPr lang="pl-PL" dirty="0"/>
              <a:t> określona w art. </a:t>
            </a:r>
            <a:r>
              <a:rPr lang="pl-PL" b="1" dirty="0"/>
              <a:t>1045 KC </a:t>
            </a:r>
            <a:r>
              <a:rPr lang="pl-PL" dirty="0"/>
              <a:t>została uregulowana odmiennie niż w art. 84 KC – uchylenie się od skutków prawnych umowy będzie możliwe tylko wtedy, gdy błąd dotyczył </a:t>
            </a:r>
            <a:r>
              <a:rPr lang="pl-PL" b="1" u="sng" dirty="0"/>
              <a:t>stanu faktycznego, który strony uważały za niewątpliwy.</a:t>
            </a:r>
          </a:p>
          <a:p>
            <a:r>
              <a:rPr lang="pl-PL" dirty="0"/>
              <a:t>Umowa powinna zawierać postanowienia odnoszące się do wzajemnych roszczeń pomiędzy spadkobiercami z takich tytułów jak posiadanie przedmiotów spadkowych, pobrane i nierozliczone pożytki oraz poczynione nakłady. Brak stosownego postanowienia w umowie może prowadzić do uznania, że strony zrzekły się tychże roszczeń (sporne w doktrynie).</a:t>
            </a:r>
          </a:p>
          <a:p>
            <a:r>
              <a:rPr lang="pl-PL" dirty="0"/>
              <a:t>Umowa powinna także zawierać postanowienia dotyczące zaliczenia darowizn oraz zapisów windykacyjnych. </a:t>
            </a:r>
          </a:p>
          <a:p>
            <a:endParaRPr lang="pl-PL" b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Sądowy dział spadku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Postępowanie nieprocesowe</a:t>
            </a:r>
          </a:p>
          <a:p>
            <a:r>
              <a:rPr lang="pl-PL" dirty="0"/>
              <a:t>Podmiot legitymowany do złożenia wniosku:</a:t>
            </a:r>
          </a:p>
          <a:p>
            <a:pPr marL="624078" indent="-514350">
              <a:buAutoNum type="alphaLcParenR"/>
            </a:pPr>
            <a:r>
              <a:rPr lang="pl-PL" dirty="0"/>
              <a:t>Spadkobierca</a:t>
            </a:r>
          </a:p>
          <a:p>
            <a:pPr marL="624078" indent="-514350">
              <a:buAutoNum type="alphaLcParenR"/>
            </a:pPr>
            <a:r>
              <a:rPr lang="pl-PL" dirty="0"/>
              <a:t>Nabywca udziału w spadku</a:t>
            </a:r>
          </a:p>
          <a:p>
            <a:pPr marL="624078" indent="-514350">
              <a:buAutoNum type="alphaLcParenR"/>
            </a:pPr>
            <a:r>
              <a:rPr lang="pl-PL" dirty="0"/>
              <a:t>Wierzyciel, który dokonał zajęcia praw spadkowych swego dłużnika w drodze egzekucji</a:t>
            </a:r>
          </a:p>
          <a:p>
            <a:pPr marL="624078" indent="-514350"/>
            <a:r>
              <a:rPr lang="pl-PL" dirty="0"/>
              <a:t>Wystąpienie z wnioskiem nie jest ograniczone czasowo (sporne czy można wyłączyć możliwość domagania się działu spadku analogicznie do art. 210 KC).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naczek">
  <a:themeElements>
    <a:clrScheme name="Znacz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Znaczek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cz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TM10001106[[fn=Znaczek]]</Template>
  <TotalTime>350</TotalTime>
  <Words>1418</Words>
  <Application>Microsoft Office PowerPoint</Application>
  <PresentationFormat>Pokaz na ekranie (4:3)</PresentationFormat>
  <Paragraphs>121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Znaczek</vt:lpstr>
      <vt:lpstr>Wspólność majątku spadkowego i dział spadku</vt:lpstr>
      <vt:lpstr>Wspólność majątku spadkowego</vt:lpstr>
      <vt:lpstr>Slajd 3</vt:lpstr>
      <vt:lpstr>Odmienności wspólności majątku spadkowego w stosunku do współwłasności w częściach ułamkowych</vt:lpstr>
      <vt:lpstr>Slajd 5</vt:lpstr>
      <vt:lpstr>Dział spadku</vt:lpstr>
      <vt:lpstr>Umowny dział spadku</vt:lpstr>
      <vt:lpstr>Slajd 8</vt:lpstr>
      <vt:lpstr>Sądowy dział spadku</vt:lpstr>
      <vt:lpstr>Stosowanie przepisów</vt:lpstr>
      <vt:lpstr>Właściwość sądu</vt:lpstr>
      <vt:lpstr>Slajd 12</vt:lpstr>
      <vt:lpstr>Slajd 13</vt:lpstr>
      <vt:lpstr>Slajd 14</vt:lpstr>
      <vt:lpstr>Sposób podziału</vt:lpstr>
      <vt:lpstr>Slajd 16</vt:lpstr>
      <vt:lpstr>Dział spadku  a podział majątku wspólnego małżonków</vt:lpstr>
      <vt:lpstr>Slajd 18</vt:lpstr>
      <vt:lpstr>Rękojmia</vt:lpstr>
      <vt:lpstr>Zaliczenie darowizn oraz zapisów windykacyjnych na schedy spadkowe</vt:lpstr>
      <vt:lpstr>Slajd 21</vt:lpstr>
      <vt:lpstr>Sposób zaliczenia</vt:lpstr>
      <vt:lpstr>Dodatkowe zasady</vt:lpstr>
      <vt:lpstr>W praktyce:</vt:lpstr>
      <vt:lpstr>Slajd 25</vt:lpstr>
      <vt:lpstr>Slajd 26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Małgorzata Dziwoki</dc:creator>
  <cp:lastModifiedBy>agnieszka.kwiecien</cp:lastModifiedBy>
  <cp:revision>38</cp:revision>
  <dcterms:created xsi:type="dcterms:W3CDTF">2016-05-06T11:43:52Z</dcterms:created>
  <dcterms:modified xsi:type="dcterms:W3CDTF">2018-06-10T07:26:17Z</dcterms:modified>
</cp:coreProperties>
</file>