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76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6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42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48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83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35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83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1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047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23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4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2EBE-2B9D-4B2E-BBDB-982CD1AE42B3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57D5-1566-40FE-8F63-BEE156DEB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3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4114" y="1731962"/>
            <a:ext cx="9737271" cy="2387600"/>
          </a:xfrm>
        </p:spPr>
        <p:txBody>
          <a:bodyPr/>
          <a:lstStyle/>
          <a:p>
            <a:r>
              <a:rPr lang="pl-PL" dirty="0" smtClean="0"/>
              <a:t>Wstęp do polityki gospodarczej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42858" y="5426529"/>
            <a:ext cx="6569528" cy="815748"/>
          </a:xfrm>
        </p:spPr>
        <p:txBody>
          <a:bodyPr/>
          <a:lstStyle/>
          <a:p>
            <a:r>
              <a:rPr lang="pl-PL" dirty="0"/>
              <a:t>mgr Małgorzata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09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Metodologia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/>
            <a:r>
              <a:rPr lang="pl-PL" dirty="0" smtClean="0"/>
              <a:t> empiria,</a:t>
            </a:r>
          </a:p>
          <a:p>
            <a:pPr marL="0" lvl="1" indent="0"/>
            <a:r>
              <a:rPr lang="pl-PL" dirty="0" smtClean="0"/>
              <a:t> dedukcja,</a:t>
            </a:r>
          </a:p>
          <a:p>
            <a:pPr marL="0" lvl="1" indent="0"/>
            <a:r>
              <a:rPr lang="pl-PL" dirty="0" smtClean="0"/>
              <a:t> historia,</a:t>
            </a:r>
          </a:p>
          <a:p>
            <a:pPr marL="0" lvl="1" indent="0"/>
            <a:r>
              <a:rPr lang="pl-PL" dirty="0" smtClean="0"/>
              <a:t> eksperyment,</a:t>
            </a:r>
          </a:p>
          <a:p>
            <a:pPr marL="0" lvl="1" indent="0"/>
            <a:r>
              <a:rPr lang="pl-PL" dirty="0" smtClean="0"/>
              <a:t> quasi eksperyment (postępowania symulacyjne),</a:t>
            </a:r>
          </a:p>
          <a:p>
            <a:pPr marL="0" lvl="1" indent="0"/>
            <a:r>
              <a:rPr lang="pl-PL" dirty="0" smtClean="0"/>
              <a:t> metoda prób i błędów.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Doktryny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pl-PL" dirty="0" smtClean="0"/>
              <a:t>Doktryna – zbiór uporządkowanych w pewien sposób założeń, twierdzeń, poglądów na temat określonej dziedziny wiedzy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Doktryny:</a:t>
            </a:r>
          </a:p>
          <a:p>
            <a:pPr marL="0" lvl="1" indent="0"/>
            <a:r>
              <a:rPr lang="pl-PL" dirty="0" smtClean="0"/>
              <a:t> nawiązują do dorobku nauki,</a:t>
            </a:r>
          </a:p>
          <a:p>
            <a:pPr marL="0" lvl="1" indent="0"/>
            <a:r>
              <a:rPr lang="pl-PL" dirty="0" smtClean="0"/>
              <a:t> przyjmują założenia światopoglądowe, ideologiczne i moralne,</a:t>
            </a:r>
          </a:p>
          <a:p>
            <a:pPr marL="0" lvl="1" indent="0"/>
            <a:r>
              <a:rPr lang="pl-PL" dirty="0" smtClean="0"/>
              <a:t> wskazują wartości i cele.</a:t>
            </a:r>
          </a:p>
          <a:p>
            <a:pPr marL="0" lvl="1" indent="0"/>
            <a:endParaRPr lang="pl-PL" dirty="0" smtClean="0"/>
          </a:p>
          <a:p>
            <a:pPr marL="0" lvl="1" indent="0"/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Doktryny nie mają pełnego uzasadnienia naukowego.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Partie polityczne a doktryny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/>
            <a:r>
              <a:rPr lang="pl-PL" dirty="0" smtClean="0"/>
              <a:t> </a:t>
            </a:r>
            <a:r>
              <a:rPr lang="pl-PL" b="1" dirty="0" smtClean="0"/>
              <a:t>partie komunistyczne</a:t>
            </a:r>
            <a:r>
              <a:rPr lang="pl-PL" dirty="0" smtClean="0"/>
              <a:t> – zniesienie prywatnej własności środków produkcji, przedsiębiorstwa kolektywne, wysoki stopień centralizacji i nacjonalizacji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/>
            <a:r>
              <a:rPr lang="pl-PL" dirty="0" smtClean="0"/>
              <a:t> </a:t>
            </a:r>
            <a:r>
              <a:rPr lang="pl-PL" b="1" dirty="0" smtClean="0"/>
              <a:t>partie socjaldemokratyczne </a:t>
            </a:r>
            <a:r>
              <a:rPr lang="pl-PL" dirty="0" smtClean="0"/>
              <a:t>– zachowanie własności prywatnej, wycofują się (powoli</a:t>
            </a:r>
            <a:r>
              <a:rPr lang="pl-PL" smtClean="0"/>
              <a:t>) z postulatu </a:t>
            </a:r>
            <a:r>
              <a:rPr lang="pl-PL" dirty="0" smtClean="0"/>
              <a:t>nacjonalizacji niektórych większych gałęzi gospodarki i największych przedsiębiorstw, ograniczona ingerencja państwa, zachowanie mechanizmów rynkowych,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/>
            <a:r>
              <a:rPr lang="pl-PL" dirty="0" smtClean="0"/>
              <a:t> </a:t>
            </a:r>
            <a:r>
              <a:rPr lang="pl-PL" b="1" dirty="0" smtClean="0"/>
              <a:t>partie liberalne </a:t>
            </a:r>
            <a:r>
              <a:rPr lang="pl-PL" dirty="0" smtClean="0"/>
              <a:t>– minimalna ingerencja państwa, swoboda gospodarcza, swoboda konkurencji, zachowanie i wzmocnienie własności prywatnej.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Doktryny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/>
            <a:r>
              <a:rPr lang="pl-PL" dirty="0" smtClean="0"/>
              <a:t>Merkantylizm i protekcjonizm</a:t>
            </a:r>
          </a:p>
          <a:p>
            <a:pPr marL="0" lvl="1" indent="0"/>
            <a:r>
              <a:rPr lang="pl-PL" dirty="0" smtClean="0"/>
              <a:t> </a:t>
            </a:r>
            <a:r>
              <a:rPr lang="pl-PL" dirty="0" smtClean="0"/>
              <a:t>leseferyzm i liberalizm</a:t>
            </a:r>
          </a:p>
          <a:p>
            <a:pPr marL="0" lvl="1" indent="0"/>
            <a:r>
              <a:rPr lang="pl-PL" dirty="0" smtClean="0"/>
              <a:t>Interwencjonizm</a:t>
            </a:r>
          </a:p>
          <a:p>
            <a:pPr marL="0" lvl="1" indent="0"/>
            <a:r>
              <a:rPr lang="pl-PL" dirty="0" smtClean="0"/>
              <a:t>Keynesizm</a:t>
            </a:r>
          </a:p>
          <a:p>
            <a:pPr marL="0" lvl="1" indent="0"/>
            <a:r>
              <a:rPr lang="pl-PL" dirty="0" smtClean="0"/>
              <a:t>Neoliberalizm i monetaryzm</a:t>
            </a:r>
          </a:p>
          <a:p>
            <a:pPr marL="0" lvl="1" indent="0"/>
            <a:r>
              <a:rPr lang="pl-PL" dirty="0" smtClean="0"/>
              <a:t> </a:t>
            </a:r>
            <a:r>
              <a:rPr lang="pl-PL" smtClean="0"/>
              <a:t>realny socjalizm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Uczestnicy społecznego procesu ekonomicznego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/>
            <a:r>
              <a:rPr lang="pl-PL" dirty="0" smtClean="0"/>
              <a:t>Państwo</a:t>
            </a:r>
          </a:p>
          <a:p>
            <a:pPr marL="0" lvl="1" indent="0"/>
            <a:r>
              <a:rPr lang="pl-PL" dirty="0" smtClean="0"/>
              <a:t>Przedsiębiorstwa</a:t>
            </a:r>
          </a:p>
          <a:p>
            <a:pPr marL="0" lvl="1" indent="0"/>
            <a:r>
              <a:rPr lang="pl-PL" dirty="0" smtClean="0"/>
              <a:t>Gospodarstwa rolne</a:t>
            </a:r>
          </a:p>
          <a:p>
            <a:pPr marL="0" lvl="1" indent="0"/>
            <a:r>
              <a:rPr lang="pl-PL" dirty="0" smtClean="0"/>
              <a:t>Gospodarstwa domowe</a:t>
            </a:r>
          </a:p>
          <a:p>
            <a:pPr marL="0" lvl="1" indent="0"/>
            <a:r>
              <a:rPr lang="pl-PL" dirty="0" smtClean="0"/>
              <a:t>Banki</a:t>
            </a:r>
          </a:p>
          <a:p>
            <a:pPr marL="0" lvl="1" indent="0"/>
            <a:r>
              <a:rPr lang="pl-PL" dirty="0" smtClean="0"/>
              <a:t>Zakłady ubezpieczeniowe,</a:t>
            </a:r>
          </a:p>
          <a:p>
            <a:pPr marL="0" lvl="1" indent="0"/>
            <a:r>
              <a:rPr lang="pl-PL" dirty="0" err="1" smtClean="0"/>
              <a:t>itd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Wyspecjalizowane czynności gospodarcze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2">
            <a:normAutofit/>
          </a:bodyPr>
          <a:lstStyle/>
          <a:p>
            <a:pPr marL="0" lvl="1" indent="0">
              <a:buNone/>
            </a:pPr>
            <a:r>
              <a:rPr lang="pl-PL" dirty="0" smtClean="0"/>
              <a:t>Procesy realne:</a:t>
            </a:r>
          </a:p>
          <a:p>
            <a:pPr marL="0" lvl="1" indent="0"/>
            <a:r>
              <a:rPr lang="pl-PL" dirty="0" smtClean="0"/>
              <a:t>Produkcja</a:t>
            </a:r>
          </a:p>
          <a:p>
            <a:pPr marL="0" lvl="1" indent="0"/>
            <a:r>
              <a:rPr lang="pl-PL" dirty="0" smtClean="0"/>
              <a:t>Transport</a:t>
            </a:r>
          </a:p>
          <a:p>
            <a:pPr marL="0" lvl="1" indent="0"/>
            <a:r>
              <a:rPr lang="pl-PL" dirty="0" smtClean="0"/>
              <a:t>Magazynowanie</a:t>
            </a:r>
          </a:p>
          <a:p>
            <a:pPr marL="0" lvl="1" indent="0"/>
            <a:r>
              <a:rPr lang="pl-PL" dirty="0" smtClean="0"/>
              <a:t>Obrót towarami</a:t>
            </a:r>
          </a:p>
          <a:p>
            <a:pPr marL="0" lvl="1" indent="0"/>
            <a:endParaRPr lang="pl-PL" dirty="0" smtClean="0"/>
          </a:p>
          <a:p>
            <a:pPr marL="0" lvl="1" indent="0"/>
            <a:endParaRPr lang="pl-PL" dirty="0" smtClean="0"/>
          </a:p>
          <a:p>
            <a:pPr marL="0" lvl="1" indent="0"/>
            <a:endParaRPr lang="pl-PL" dirty="0" smtClean="0"/>
          </a:p>
          <a:p>
            <a:pPr marL="0" lvl="1" indent="0"/>
            <a:endParaRPr lang="pl-PL" dirty="0" smtClean="0"/>
          </a:p>
          <a:p>
            <a:pPr marL="0" lvl="1" indent="0"/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Procesy regulacyjne:</a:t>
            </a:r>
          </a:p>
          <a:p>
            <a:pPr marL="0" lvl="1" indent="0"/>
            <a:r>
              <a:rPr lang="pl-PL" dirty="0" smtClean="0"/>
              <a:t> zbieranie i przetwarzanie danych</a:t>
            </a:r>
          </a:p>
          <a:p>
            <a:pPr marL="0" lvl="1" indent="0"/>
            <a:r>
              <a:rPr lang="pl-PL" dirty="0" smtClean="0"/>
              <a:t>Przygotowywanie i podejmowanie decyzji</a:t>
            </a:r>
          </a:p>
          <a:p>
            <a:pPr marL="0" lvl="1" indent="0"/>
            <a:r>
              <a:rPr lang="pl-PL" dirty="0" smtClean="0"/>
              <a:t>kontrola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System ekonomiczny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0" lvl="1" indent="0" algn="just">
              <a:buNone/>
            </a:pPr>
            <a:r>
              <a:rPr lang="pl-PL" dirty="0" smtClean="0"/>
              <a:t>Zbiór powszechnie obowiązujących norm prawnych oraz ogólnie akceptowanych zasad regulujących postępowanie wszystkich uczestników procesu ekonomicznego.</a:t>
            </a:r>
          </a:p>
          <a:p>
            <a:pPr marL="0" lvl="1" indent="0" algn="just">
              <a:buNone/>
            </a:pPr>
            <a:endParaRPr lang="pl-PL" dirty="0" smtClean="0"/>
          </a:p>
          <a:p>
            <a:pPr marL="0" lvl="1" indent="0" algn="just">
              <a:buNone/>
            </a:pPr>
            <a:r>
              <a:rPr lang="pl-PL" dirty="0" smtClean="0"/>
              <a:t>Ustrój społeczno-gospodarczy reguluje stosunki społeczno-ekonomiczne w kraju.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Podział ustrojów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457200" lvl="1" indent="-457200" algn="just">
              <a:buAutoNum type="alphaLcParenR"/>
            </a:pPr>
            <a:r>
              <a:rPr lang="pl-PL" dirty="0" smtClean="0"/>
              <a:t>Ze względu na własność środków produkcji:</a:t>
            </a:r>
          </a:p>
          <a:p>
            <a:pPr marL="457200" lvl="1" indent="-457200" algn="just">
              <a:buNone/>
            </a:pPr>
            <a:r>
              <a:rPr lang="pl-PL" dirty="0" smtClean="0"/>
              <a:t>	-	indywidualistyczne (własność prywatna, ustroje kapitalistyczne)</a:t>
            </a:r>
          </a:p>
          <a:p>
            <a:pPr marL="457200" lvl="1" indent="-457200" algn="just">
              <a:buNone/>
            </a:pPr>
            <a:r>
              <a:rPr lang="pl-PL" dirty="0" smtClean="0"/>
              <a:t>	-	kolektywistyczne (własność państwowa)</a:t>
            </a:r>
          </a:p>
          <a:p>
            <a:pPr marL="457200" lvl="1" indent="-457200" algn="just">
              <a:buAutoNum type="alphaLcParenR" startAt="2"/>
            </a:pPr>
            <a:r>
              <a:rPr lang="pl-PL" dirty="0" smtClean="0"/>
              <a:t>Ze względu na sposób regulacji:</a:t>
            </a:r>
          </a:p>
          <a:p>
            <a:pPr marL="457200" lvl="1" indent="-457200" algn="just">
              <a:buNone/>
            </a:pPr>
            <a:r>
              <a:rPr lang="pl-PL" dirty="0" smtClean="0"/>
              <a:t>	-	</a:t>
            </a:r>
            <a:r>
              <a:rPr lang="pl-PL" dirty="0" err="1" smtClean="0"/>
              <a:t>kompetytywne</a:t>
            </a:r>
            <a:r>
              <a:rPr lang="pl-PL" dirty="0" smtClean="0"/>
              <a:t> (konkurencja; system gospodarki rynkowej)</a:t>
            </a:r>
          </a:p>
          <a:p>
            <a:pPr marL="457200" lvl="1" indent="-457200" algn="just">
              <a:buNone/>
            </a:pPr>
            <a:r>
              <a:rPr lang="pl-PL" dirty="0" smtClean="0"/>
              <a:t>	-	planowe (decyzje gospodarcze podejmowane są przez państwo)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Rola państwa w polityce gospodarczej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11113" lvl="1" indent="-11113" algn="just">
              <a:buNone/>
            </a:pPr>
            <a:r>
              <a:rPr lang="pl-PL" dirty="0" smtClean="0"/>
              <a:t>polega zapewnieniu przestrzegania ustrojowych i systemowych zasad porządku społeczno gospodarczego:</a:t>
            </a:r>
          </a:p>
          <a:p>
            <a:pPr marL="11113" lvl="1" indent="-11113" algn="just">
              <a:buFontTx/>
              <a:buChar char="-"/>
            </a:pPr>
            <a:r>
              <a:rPr lang="pl-PL" dirty="0" smtClean="0"/>
              <a:t> zasada wolności gospodarczej;</a:t>
            </a:r>
          </a:p>
          <a:p>
            <a:pPr marL="11113" lvl="1" indent="-11113" algn="just">
              <a:buFontTx/>
              <a:buChar char="-"/>
            </a:pPr>
            <a:r>
              <a:rPr lang="pl-PL" dirty="0" smtClean="0"/>
              <a:t> zasada poszanowania własności prywatnej;</a:t>
            </a:r>
          </a:p>
          <a:p>
            <a:pPr marL="11113" lvl="1" indent="-11113" algn="just">
              <a:buFontTx/>
              <a:buChar char="-"/>
            </a:pPr>
            <a:r>
              <a:rPr lang="pl-PL" dirty="0" smtClean="0"/>
              <a:t> zasada swobody przedsiębiorczości.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Funkcje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11113" lvl="1" indent="-11113" algn="just">
              <a:buFontTx/>
              <a:buChar char="-"/>
            </a:pPr>
            <a:r>
              <a:rPr lang="pl-PL" dirty="0" smtClean="0"/>
              <a:t>Zapewnienie bezpieczeństwa wewnętrznego: policja, straż pożarna</a:t>
            </a:r>
          </a:p>
          <a:p>
            <a:pPr marL="11113" lvl="1" indent="-11113" algn="just">
              <a:buFontTx/>
              <a:buChar char="-"/>
            </a:pPr>
            <a:r>
              <a:rPr lang="pl-PL" dirty="0" smtClean="0"/>
              <a:t> zapewnienie bezpieczeństwa zewnętrznego: wojsko</a:t>
            </a:r>
          </a:p>
          <a:p>
            <a:pPr marL="11113" lvl="1" indent="-11113" algn="just">
              <a:buFontTx/>
              <a:buChar char="-"/>
            </a:pPr>
            <a:r>
              <a:rPr lang="pl-PL" dirty="0" smtClean="0"/>
              <a:t> objęcie sektorów, którymi nie są w stanie zająć się inwestorzy prywatni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Pojęcie polityki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Polityka to działalność władz państwowych w kształtowaniu stosunków wewnętrznych w państwie oraz stosunków państwa z zagranicą;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ale można zdefiniować szerzej</a:t>
            </a:r>
            <a:r>
              <a:rPr lang="pl-PL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Dookreślenie przedmiotu polityki następuje przez dodanie odpowiedniego przymiotnika, np. polityka kulturalna.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polityka gospodarcza = polityka ekonomiczna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Zadania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11113" lvl="1" indent="-11113" algn="just">
              <a:buNone/>
            </a:pPr>
            <a:r>
              <a:rPr lang="pl-PL" dirty="0" smtClean="0"/>
              <a:t>Skorygowanie niedoskonałości mechanizmów rynkowych:</a:t>
            </a:r>
          </a:p>
          <a:p>
            <a:pPr marL="11113" lvl="1" indent="-11113" algn="just"/>
            <a:r>
              <a:rPr lang="pl-PL" dirty="0" smtClean="0"/>
              <a:t> ograniczanie nadmiernych nierówności w podziale produktu społecznego;</a:t>
            </a:r>
          </a:p>
          <a:p>
            <a:pPr marL="11113" lvl="1" indent="-11113" algn="just"/>
            <a:r>
              <a:rPr lang="pl-PL" dirty="0" smtClean="0"/>
              <a:t> podnoszenie wydajności gospodarki;</a:t>
            </a:r>
          </a:p>
          <a:p>
            <a:pPr marL="11113" lvl="1" indent="-11113" algn="just"/>
            <a:r>
              <a:rPr lang="pl-PL" dirty="0" smtClean="0"/>
              <a:t> stabilizowanie gospodarki.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Kierunki oddziaływań polityki gospodarczej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 numCol="1">
            <a:normAutofit/>
          </a:bodyPr>
          <a:lstStyle/>
          <a:p>
            <a:pPr marL="11113" lvl="1" indent="-11113" algn="just"/>
            <a:r>
              <a:rPr lang="pl-PL" dirty="0" smtClean="0"/>
              <a:t> dopływ środków niezbędnych do wykonywanie przez państwo funkcji wewnętrznych i zewnętrznych;</a:t>
            </a:r>
          </a:p>
          <a:p>
            <a:pPr marL="11113" lvl="1" indent="-11113" algn="just"/>
            <a:r>
              <a:rPr lang="pl-PL" dirty="0" smtClean="0"/>
              <a:t>Wspomaganie funkcjonowania sektorów gospodarki, które nie są popularne wśród prywatnych inwestorów;</a:t>
            </a:r>
          </a:p>
          <a:p>
            <a:pPr marL="11113" lvl="1" indent="-11113" algn="just"/>
            <a:r>
              <a:rPr lang="pl-PL" dirty="0" smtClean="0"/>
              <a:t> ochrona działalności gospodarczej obywateli własnego kraju przed zagraniczną konkurencją</a:t>
            </a:r>
          </a:p>
          <a:p>
            <a:pPr marL="11113" lvl="1" indent="-11113" algn="just"/>
            <a:r>
              <a:rPr lang="pl-PL" dirty="0" smtClean="0"/>
              <a:t>Ochrona konkurencji przez monopolami</a:t>
            </a:r>
          </a:p>
          <a:p>
            <a:pPr marL="11113" lvl="1" indent="-11113" algn="just"/>
            <a:r>
              <a:rPr lang="pl-PL" dirty="0" smtClean="0"/>
              <a:t> przeciwdziałania czynnikom </a:t>
            </a:r>
            <a:r>
              <a:rPr lang="pl-PL" dirty="0" err="1" smtClean="0"/>
              <a:t>kryzysogennym</a:t>
            </a:r>
            <a:endParaRPr lang="pl-PL" dirty="0" smtClean="0"/>
          </a:p>
          <a:p>
            <a:pPr marL="11113" lvl="1" indent="-11113" algn="just"/>
            <a:r>
              <a:rPr lang="pl-PL" dirty="0" smtClean="0"/>
              <a:t> ochrona środowiska</a:t>
            </a:r>
          </a:p>
          <a:p>
            <a:pPr marL="11113" lvl="1" indent="-11113" algn="just"/>
            <a:r>
              <a:rPr lang="pl-PL" dirty="0" smtClean="0"/>
              <a:t> utrzymanie ładu społecznego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Pojęcie polityki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88405"/>
            <a:ext cx="10515601" cy="425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Polityka ekonomiczna to świadome oddziaływanie władz państwowych oraz instytucji i organizacji międzynarodowych na gospodarkę – jej dynamikę, funkcjonowanie i stosunki ekonomiczne.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 czym jest polityka społeczno-gospodarcza?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Podmioty polityki ekonomicznej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303348"/>
            <a:ext cx="10515601" cy="4255295"/>
          </a:xfrm>
        </p:spPr>
        <p:txBody>
          <a:bodyPr>
            <a:normAutofit/>
          </a:bodyPr>
          <a:lstStyle/>
          <a:p>
            <a:pPr marL="0" indent="0"/>
            <a:r>
              <a:rPr lang="pl-PL" dirty="0" smtClean="0"/>
              <a:t> organy centralne:</a:t>
            </a:r>
          </a:p>
          <a:p>
            <a:pPr marL="457200" lvl="1" indent="0"/>
            <a:r>
              <a:rPr lang="pl-PL" dirty="0" smtClean="0"/>
              <a:t> kancelaria Prezesa Rady Ministrów,</a:t>
            </a:r>
          </a:p>
          <a:p>
            <a:pPr marL="457200" lvl="1" indent="0"/>
            <a:r>
              <a:rPr lang="pl-PL" dirty="0" smtClean="0"/>
              <a:t> NBP,</a:t>
            </a:r>
          </a:p>
          <a:p>
            <a:pPr marL="0" indent="0"/>
            <a:r>
              <a:rPr lang="pl-PL" dirty="0" smtClean="0"/>
              <a:t> organy samorządu terytorialnego:</a:t>
            </a:r>
          </a:p>
          <a:p>
            <a:pPr marL="457200" lvl="1" indent="0"/>
            <a:r>
              <a:rPr lang="pl-PL" dirty="0" smtClean="0"/>
              <a:t> Urząd Wojewódzki,</a:t>
            </a:r>
          </a:p>
          <a:p>
            <a:pPr marL="457200" lvl="1" indent="0"/>
            <a:r>
              <a:rPr lang="pl-PL" dirty="0" smtClean="0"/>
              <a:t> Urząd Marszałkowski,</a:t>
            </a:r>
          </a:p>
          <a:p>
            <a:pPr marL="457200" lvl="1" indent="0"/>
            <a:r>
              <a:rPr lang="pl-PL" dirty="0" smtClean="0"/>
              <a:t> itd.</a:t>
            </a:r>
          </a:p>
          <a:p>
            <a:pPr marL="0" indent="0"/>
            <a:r>
              <a:rPr lang="pl-PL" dirty="0" smtClean="0"/>
              <a:t> wspólne organy międzynarodowe: </a:t>
            </a:r>
          </a:p>
          <a:p>
            <a:pPr marL="457200" lvl="1" indent="0"/>
            <a:r>
              <a:rPr lang="pl-PL" dirty="0" smtClean="0"/>
              <a:t> EBC,</a:t>
            </a:r>
          </a:p>
          <a:p>
            <a:pPr marL="457200" lvl="1" indent="0"/>
            <a:r>
              <a:rPr lang="pl-PL" dirty="0" smtClean="0"/>
              <a:t> ESBC</a:t>
            </a:r>
          </a:p>
          <a:p>
            <a:pPr marL="457200" lvl="1" indent="0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Motywy polityki ekonomicznej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pl-PL" dirty="0" smtClean="0"/>
              <a:t>Każda ingerencja władzy polega na ograniczeniu swobody jednostek i przedsiębiorstw poprzez wprowadzenie nakazów i zakazów.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Dlatego ingerencję można stosować w poszanowaniu swobody gospodarczej i </a:t>
            </a:r>
            <a:r>
              <a:rPr lang="pl-PL" u="sng" dirty="0" smtClean="0"/>
              <a:t>tylko</a:t>
            </a:r>
            <a:r>
              <a:rPr lang="pl-PL" dirty="0" smtClean="0"/>
              <a:t> w imię wspólnego dobra.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Reguła racjonalnego działania: celowe, oszczędne i rozważne działanie władz.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Nauka polityki ekonomicznej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pl-PL" dirty="0" smtClean="0"/>
              <a:t>Dyscyplina naukowa, która zajmuje się badaniem form, celów, narzędzi oddziaływania państwa na społeczny proces gospodarowania.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Jej zadaniem jest:</a:t>
            </a:r>
          </a:p>
          <a:p>
            <a:pPr marL="0" lvl="1" indent="0"/>
            <a:r>
              <a:rPr lang="pl-PL" dirty="0" smtClean="0"/>
              <a:t> badanie czynników i warunków rozwoju gospodarczego,</a:t>
            </a:r>
          </a:p>
          <a:p>
            <a:pPr marL="0" lvl="1" indent="0"/>
            <a:r>
              <a:rPr lang="pl-PL" dirty="0" smtClean="0"/>
              <a:t> wskazanie zasad doboru środków do zamierzonych celów.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Polityka ekonomiczna a ekonomia polityczna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Polityka ekonomiczna (gospodarcza)		</a:t>
            </a:r>
            <a:r>
              <a:rPr lang="pl-PL" dirty="0" err="1" smtClean="0"/>
              <a:t>vs</a:t>
            </a:r>
            <a:r>
              <a:rPr lang="pl-PL" dirty="0" smtClean="0"/>
              <a:t>	ekonomia polityczna</a:t>
            </a:r>
          </a:p>
          <a:p>
            <a:pPr marL="0" lvl="1" indent="0">
              <a:buNone/>
            </a:pPr>
            <a:r>
              <a:rPr lang="pl-PL" dirty="0" smtClean="0"/>
              <a:t>nauka normatywna – subiektywna			nauka pozytywna – obiektywna</a:t>
            </a:r>
          </a:p>
          <a:p>
            <a:pPr marL="0" lvl="1" indent="0">
              <a:buNone/>
            </a:pPr>
            <a:r>
              <a:rPr lang="pl-PL" dirty="0" smtClean="0"/>
              <a:t>							→ mikroekonomia</a:t>
            </a:r>
          </a:p>
          <a:p>
            <a:pPr marL="0" lvl="1" indent="0">
              <a:buNone/>
            </a:pPr>
            <a:r>
              <a:rPr lang="pl-PL" dirty="0" smtClean="0"/>
              <a:t>							→ makroekonomia (w tym 								polityka fiskalna i monetarna)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Dyscyplina stosowana					dyscyplina teoretyczna</a:t>
            </a:r>
          </a:p>
          <a:p>
            <a:pPr marL="0" lvl="1" indent="0">
              <a:buNone/>
            </a:pPr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Czy da się precyzyjnie oddzielić?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Czym jeszcze się zajmuje?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pl-PL" dirty="0" smtClean="0"/>
              <a:t>Ekonomia polityczna obejmuje obszar opisu:</a:t>
            </a:r>
          </a:p>
          <a:p>
            <a:pPr marL="0" lvl="1" indent="0"/>
            <a:r>
              <a:rPr lang="pl-PL" dirty="0" smtClean="0"/>
              <a:t> instytucji,</a:t>
            </a:r>
          </a:p>
          <a:p>
            <a:pPr marL="0" lvl="1" indent="0"/>
            <a:r>
              <a:rPr lang="pl-PL" dirty="0" smtClean="0"/>
              <a:t> mechanizmów,</a:t>
            </a:r>
          </a:p>
          <a:p>
            <a:pPr marL="0" lvl="1" indent="0"/>
            <a:r>
              <a:rPr lang="pl-PL" dirty="0" smtClean="0"/>
              <a:t> instrumentów, służących oddziaływaniu na gospodarkę,</a:t>
            </a:r>
          </a:p>
          <a:p>
            <a:pPr marL="0" lvl="1" indent="0"/>
            <a:r>
              <a:rPr lang="pl-PL" dirty="0" smtClean="0"/>
              <a:t> metodologię przygotowania i podejmowania decyzji,</a:t>
            </a:r>
          </a:p>
          <a:p>
            <a:pPr marL="0" lvl="1" indent="0">
              <a:buNone/>
            </a:pPr>
            <a:r>
              <a:rPr lang="pl-PL" dirty="0" smtClean="0"/>
              <a:t>Oraz obszar problematyki metod prognozowania i planowania gospodarczego.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6029" y="1162843"/>
            <a:ext cx="10515600" cy="1325563"/>
          </a:xfrm>
        </p:spPr>
        <p:txBody>
          <a:bodyPr/>
          <a:lstStyle/>
          <a:p>
            <a:r>
              <a:rPr lang="pl-PL" dirty="0" smtClean="0"/>
              <a:t>Powiązane dziedziny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6028" y="2405743"/>
            <a:ext cx="10515601" cy="4152900"/>
          </a:xfrm>
        </p:spPr>
        <p:txBody>
          <a:bodyPr>
            <a:normAutofit lnSpcReduction="10000"/>
          </a:bodyPr>
          <a:lstStyle/>
          <a:p>
            <a:pPr marL="0" lvl="1" indent="0"/>
            <a:r>
              <a:rPr lang="pl-PL" dirty="0" smtClean="0"/>
              <a:t> geografia ekonomiczna i  ekonomika regionalna</a:t>
            </a:r>
          </a:p>
          <a:p>
            <a:pPr marL="0" lvl="1" indent="0"/>
            <a:r>
              <a:rPr lang="pl-PL" dirty="0" smtClean="0"/>
              <a:t> nauka o finansach</a:t>
            </a:r>
          </a:p>
          <a:p>
            <a:pPr marL="0" lvl="1" indent="0"/>
            <a:r>
              <a:rPr lang="pl-PL" dirty="0" smtClean="0"/>
              <a:t> statystyka</a:t>
            </a:r>
          </a:p>
          <a:p>
            <a:pPr marL="0" lvl="1" indent="0"/>
            <a:r>
              <a:rPr lang="pl-PL" dirty="0" smtClean="0"/>
              <a:t> prakseologia</a:t>
            </a:r>
          </a:p>
          <a:p>
            <a:pPr marL="0" lvl="1" indent="0"/>
            <a:r>
              <a:rPr lang="pl-PL" dirty="0" smtClean="0"/>
              <a:t> nauka o programowaniu</a:t>
            </a:r>
          </a:p>
          <a:p>
            <a:pPr marL="0" lvl="1" indent="0"/>
            <a:r>
              <a:rPr lang="pl-PL" dirty="0" smtClean="0"/>
              <a:t> teoria informacji</a:t>
            </a:r>
          </a:p>
          <a:p>
            <a:pPr marL="0" lvl="1" indent="0"/>
            <a:r>
              <a:rPr lang="pl-PL" dirty="0" smtClean="0"/>
              <a:t> nauki prawne i administracyjne</a:t>
            </a:r>
          </a:p>
          <a:p>
            <a:pPr marL="0" lvl="1" indent="0"/>
            <a:r>
              <a:rPr lang="pl-PL" dirty="0" smtClean="0"/>
              <a:t> ekologia </a:t>
            </a:r>
          </a:p>
          <a:p>
            <a:pPr marL="0" lvl="1" indent="0"/>
            <a:r>
              <a:rPr lang="pl-PL" dirty="0" smtClean="0"/>
              <a:t> psychologia społeczna i prognostyka</a:t>
            </a:r>
          </a:p>
          <a:p>
            <a:pPr marL="0" lvl="1" indent="0"/>
            <a:endParaRPr lang="pl-PL" dirty="0" smtClean="0"/>
          </a:p>
          <a:p>
            <a:pPr marL="0" lvl="1" indent="0">
              <a:buNone/>
            </a:pPr>
            <a:r>
              <a:rPr lang="pl-PL" dirty="0" smtClean="0"/>
              <a:t>Bez nich prowadzenie polityki ekonomicznej może okazać się nieskuteczne.</a:t>
            </a:r>
          </a:p>
        </p:txBody>
      </p:sp>
    </p:spTree>
    <p:extLst>
      <p:ext uri="{BB962C8B-B14F-4D97-AF65-F5344CB8AC3E}">
        <p14:creationId xmlns:p14="http://schemas.microsoft.com/office/powerpoint/2010/main" xmlns="" val="226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687</Words>
  <Application>Microsoft Office PowerPoint</Application>
  <PresentationFormat>Niestandardowy</PresentationFormat>
  <Paragraphs>151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Wstęp do polityki gospodarczej</vt:lpstr>
      <vt:lpstr>Pojęcie polityki</vt:lpstr>
      <vt:lpstr>Pojęcie polityki</vt:lpstr>
      <vt:lpstr>Podmioty polityki ekonomicznej</vt:lpstr>
      <vt:lpstr>Motywy polityki ekonomicznej</vt:lpstr>
      <vt:lpstr>Nauka polityki ekonomicznej</vt:lpstr>
      <vt:lpstr>Polityka ekonomiczna a ekonomia polityczna</vt:lpstr>
      <vt:lpstr>Czym jeszcze się zajmuje?</vt:lpstr>
      <vt:lpstr>Powiązane dziedziny</vt:lpstr>
      <vt:lpstr>Metodologia</vt:lpstr>
      <vt:lpstr>Doktryny</vt:lpstr>
      <vt:lpstr>Partie polityczne a doktryny</vt:lpstr>
      <vt:lpstr>Doktryny</vt:lpstr>
      <vt:lpstr>Uczestnicy społecznego procesu ekonomicznego</vt:lpstr>
      <vt:lpstr>Wyspecjalizowane czynności gospodarcze</vt:lpstr>
      <vt:lpstr>System ekonomiczny</vt:lpstr>
      <vt:lpstr>Podział ustrojów</vt:lpstr>
      <vt:lpstr>Rola państwa w polityce gospodarczej</vt:lpstr>
      <vt:lpstr>Funkcje państwa</vt:lpstr>
      <vt:lpstr>Zadania państwa</vt:lpstr>
      <vt:lpstr>Kierunki oddziaływań polityki gospodarczej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 państwa w gospodarce</dc:title>
  <dc:creator>Goś</dc:creator>
  <cp:lastModifiedBy>ja</cp:lastModifiedBy>
  <cp:revision>51</cp:revision>
  <dcterms:created xsi:type="dcterms:W3CDTF">2016-11-19T13:48:26Z</dcterms:created>
  <dcterms:modified xsi:type="dcterms:W3CDTF">2018-04-27T18:17:03Z</dcterms:modified>
</cp:coreProperties>
</file>