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8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6" r:id="rId14"/>
    <p:sldId id="273" r:id="rId15"/>
    <p:sldId id="268" r:id="rId16"/>
    <p:sldId id="269" r:id="rId17"/>
    <p:sldId id="270" r:id="rId18"/>
    <p:sldId id="271" r:id="rId19"/>
    <p:sldId id="272" r:id="rId20"/>
    <p:sldId id="276" r:id="rId21"/>
    <p:sldId id="274" r:id="rId22"/>
    <p:sldId id="275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1E700B27-DE4C-4B9E-BB11-B9027034A00F}" type="datetimeFigureOut">
              <a:rPr lang="en-US" dirty="0"/>
              <a:pPr/>
              <a:t>2/24/2019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0F4739-9812-4A9F-890D-2AD6BA5F6EE8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845AC5-A3F8-44AA-BA8F-596CDCC976D3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73B183-A821-4095-A363-9EC968635539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D01B4-0AA5-45E6-B2E6-5FA4078AEBCF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7335C-0450-40D7-8612-B3203BED4F28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46A105-2A1C-4284-B4EA-07CF89B1A393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BE609-F3F2-45E6-BD6A-E03A8C86C1AE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4AD68-089C-4467-A8F3-EA2BBCA6B44E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FCE-E4BB-4680-8E50-3C0E348D2609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AA073D-A903-47F8-8D16-77642FB0DF1F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91FA40-626B-4CA1-85D0-7A9016E395BA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25EA-B9DC-48A7-991E-9A82573B1B21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B97F8-6CEB-469B-AFCC-889F2A2B1D5A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A9179F-009E-4FA5-B091-7EBB82A185BD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665CEB-0076-4E37-B880-BCEA9784DE0A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149E5E-3896-4118-99A7-7B85668F1C5E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7E0D914D-B099-4142-A885-11F276715148}" type="datetimeFigureOut">
              <a:rPr lang="en-US" dirty="0"/>
              <a:t>2/24/2019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57A5112-D8E8-452E-9B24-964F98A2D25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Wprowadzenie do prawa karnego wykonawczego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C091C68-8E70-4568-B97A-19BC0DD79A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4565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3455D44-26E1-4888-BE42-03B46F1DD4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Pojęcie skazanego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4DFCAE2-A81F-4801-8C2A-BEDE5794E2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sz="2200" dirty="0"/>
              <a:t>Osoba, wobec której </a:t>
            </a:r>
            <a:r>
              <a:rPr lang="pl-PL" sz="2200" b="1" dirty="0"/>
              <a:t>zapadł i uprawomocnił się wyrok skazujący</a:t>
            </a:r>
            <a:r>
              <a:rPr lang="pl-PL" sz="2200" dirty="0"/>
              <a:t>. Taki wyrok może być wydany za: </a:t>
            </a:r>
          </a:p>
          <a:p>
            <a:pPr algn="just">
              <a:buFont typeface="+mj-lt"/>
              <a:buAutoNum type="arabicPeriod"/>
            </a:pPr>
            <a:r>
              <a:rPr lang="pl-PL" sz="2200" dirty="0"/>
              <a:t>Przestępstwo</a:t>
            </a:r>
          </a:p>
          <a:p>
            <a:pPr algn="just">
              <a:buFont typeface="+mj-lt"/>
              <a:buAutoNum type="arabicPeriod"/>
            </a:pPr>
            <a:r>
              <a:rPr lang="pl-PL" sz="2200" dirty="0"/>
              <a:t>Przestępstwo skarbowe</a:t>
            </a:r>
          </a:p>
          <a:p>
            <a:pPr algn="just">
              <a:buFont typeface="+mj-lt"/>
              <a:buAutoNum type="arabicPeriod"/>
            </a:pPr>
            <a:r>
              <a:rPr lang="pl-PL" sz="2200" dirty="0"/>
              <a:t>Wykroczenie skarbowe</a:t>
            </a:r>
          </a:p>
          <a:p>
            <a:pPr algn="just">
              <a:buFont typeface="+mj-lt"/>
              <a:buAutoNum type="arabicPeriod"/>
            </a:pPr>
            <a:r>
              <a:rPr lang="pl-PL" sz="2200" dirty="0"/>
              <a:t>Wykroczenie</a:t>
            </a:r>
          </a:p>
          <a:p>
            <a:pPr algn="just"/>
            <a:r>
              <a:rPr lang="pl-PL" sz="2200" dirty="0"/>
              <a:t>Osoba, wobec której </a:t>
            </a:r>
            <a:r>
              <a:rPr lang="pl-PL" sz="2200" b="1" dirty="0"/>
              <a:t>wykonywane są środki zabezpieczające lub zapobiegawcze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19687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3EB6118-6CD0-46D3-AE88-7CF65A557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000" dirty="0"/>
              <a:t>Prawa skazanego związane z obowiązkiem poddania się wykonaniu orzeczenia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C490A86-8C70-4D9F-A484-D088BB64AF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dirty="0"/>
              <a:t>Prawo do korzystania z przysługujących powszechnie praw i wolności</a:t>
            </a:r>
          </a:p>
          <a:p>
            <a:r>
              <a:rPr lang="pl-PL" dirty="0"/>
              <a:t>Prawo do traktowania z poszanowaniem ludzkiej godności</a:t>
            </a:r>
          </a:p>
          <a:p>
            <a:r>
              <a:rPr lang="pl-PL" dirty="0"/>
              <a:t>Wolność od tortur, nieludzkiego lub poniżającego traktowania i karania</a:t>
            </a:r>
          </a:p>
          <a:p>
            <a:r>
              <a:rPr lang="pl-PL" dirty="0"/>
              <a:t>Prawo do traktowania humanitarnego</a:t>
            </a:r>
          </a:p>
          <a:p>
            <a:r>
              <a:rPr lang="pl-PL" dirty="0"/>
              <a:t>Prawo do składania wniosków, skarg i próśb do organów wykonujących orzeczenie</a:t>
            </a:r>
          </a:p>
          <a:p>
            <a:r>
              <a:rPr lang="pl-PL" dirty="0"/>
              <a:t>Prawo do sądowej kontroli sposobu wykonywania orzeczenia </a:t>
            </a:r>
          </a:p>
          <a:p>
            <a:r>
              <a:rPr lang="pl-PL" dirty="0"/>
              <a:t>Prawo do informacji</a:t>
            </a:r>
          </a:p>
          <a:p>
            <a:r>
              <a:rPr lang="pl-PL" dirty="0"/>
              <a:t>Prawo do korzystania z pomocy przedstawiciela</a:t>
            </a:r>
          </a:p>
        </p:txBody>
      </p:sp>
    </p:spTree>
    <p:extLst>
      <p:ext uri="{BB962C8B-B14F-4D97-AF65-F5344CB8AC3E}">
        <p14:creationId xmlns:p14="http://schemas.microsoft.com/office/powerpoint/2010/main" val="2064279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281C40-598E-4A52-9BE2-526C5586431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Uczestnicy postępowania wykonawczego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5F92C8F9-EA8F-44B8-817F-B01558344D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77215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95FECBA-B4D9-45D4-B1EC-5CBF9A8511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Organy postępowania wykonawczego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84177B5-1697-4E88-A3FC-1A145CCF4B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Sąd I instancji lub inny sąd równorzędny</a:t>
            </a:r>
          </a:p>
          <a:p>
            <a:r>
              <a:rPr lang="pl-PL" dirty="0"/>
              <a:t>Sąd penitencjarny</a:t>
            </a:r>
          </a:p>
          <a:p>
            <a:r>
              <a:rPr lang="pl-PL" dirty="0"/>
              <a:t>Prezes sądu lub upoważniony sędzia</a:t>
            </a:r>
          </a:p>
          <a:p>
            <a:r>
              <a:rPr lang="pl-PL" dirty="0"/>
              <a:t>Sędzia penitencjarny</a:t>
            </a:r>
          </a:p>
          <a:p>
            <a:r>
              <a:rPr lang="pl-PL" dirty="0"/>
              <a:t>Dyrektor Generalny Służby Więziennej</a:t>
            </a:r>
          </a:p>
          <a:p>
            <a:r>
              <a:rPr lang="pl-PL" dirty="0"/>
              <a:t>Dyrektor okręgowy Służby Więziennej</a:t>
            </a:r>
          </a:p>
          <a:p>
            <a:r>
              <a:rPr lang="pl-PL" dirty="0"/>
              <a:t>Dyrektor zakładu karnego i aresztu śledczego</a:t>
            </a:r>
          </a:p>
          <a:p>
            <a:r>
              <a:rPr lang="pl-PL" dirty="0"/>
              <a:t>Komisja penitencjarna</a:t>
            </a:r>
          </a:p>
          <a:p>
            <a:r>
              <a:rPr lang="pl-PL" dirty="0"/>
              <a:t>Sądowy kurator zawodowy oraz kierownik kuratorskiej służby sądowej</a:t>
            </a:r>
          </a:p>
        </p:txBody>
      </p:sp>
    </p:spTree>
    <p:extLst>
      <p:ext uri="{BB962C8B-B14F-4D97-AF65-F5344CB8AC3E}">
        <p14:creationId xmlns:p14="http://schemas.microsoft.com/office/powerpoint/2010/main" val="198606219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2B7BC6-4826-4AC5-A7CB-8583369D9E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Organy postępowania wykonawczego – c.d.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1B90696-7310-4DEB-8DE0-27D23ADA3C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Sądowy albo administracyjny organ egzekucyjny </a:t>
            </a:r>
          </a:p>
          <a:p>
            <a:r>
              <a:rPr lang="pl-PL" dirty="0"/>
              <a:t>Naczelnik urzędu skarbowego </a:t>
            </a:r>
          </a:p>
          <a:p>
            <a:r>
              <a:rPr lang="pl-PL" dirty="0"/>
              <a:t>Odpowiedni terenowy organ administracji rządowej lub samorządu terytorialnego</a:t>
            </a:r>
          </a:p>
          <a:p>
            <a:r>
              <a:rPr lang="pl-PL" dirty="0"/>
              <a:t>Inny organ uprawniony przez ustawę do wykonywania orzeczeń</a:t>
            </a:r>
          </a:p>
        </p:txBody>
      </p:sp>
    </p:spTree>
    <p:extLst>
      <p:ext uri="{BB962C8B-B14F-4D97-AF65-F5344CB8AC3E}">
        <p14:creationId xmlns:p14="http://schemas.microsoft.com/office/powerpoint/2010/main" val="42787175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2D98E3-6E1F-4341-B48F-D6D52E616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Skazany = strona postępowania wykonawczego przed sądem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DC7FFBB-E242-45E8-A3D8-4A38DE2AE8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2000" dirty="0"/>
              <a:t>Katalog praw przysługujących skazanemu jako stronie postępowania wykonawczego: </a:t>
            </a:r>
          </a:p>
          <a:p>
            <a:pPr>
              <a:buAutoNum type="arabicParenR"/>
            </a:pPr>
            <a:r>
              <a:rPr lang="pl-PL" sz="2000" dirty="0"/>
              <a:t>Prawa przysługujące każdej stronie:</a:t>
            </a:r>
          </a:p>
          <a:p>
            <a:pPr lvl="1">
              <a:buAutoNum type="alphaLcParenR"/>
            </a:pPr>
            <a:r>
              <a:rPr lang="pl-PL" sz="2000" dirty="0"/>
              <a:t>Prawo do udziału w posiedzeniach sądu </a:t>
            </a:r>
          </a:p>
          <a:p>
            <a:pPr lvl="1">
              <a:buAutoNum type="alphaLcParenR"/>
            </a:pPr>
            <a:r>
              <a:rPr lang="pl-PL" sz="2000" dirty="0"/>
              <a:t>Prawo do dostępu do akt sprawy</a:t>
            </a:r>
          </a:p>
          <a:p>
            <a:pPr lvl="1">
              <a:buAutoNum type="alphaLcParenR"/>
            </a:pPr>
            <a:r>
              <a:rPr lang="pl-PL" sz="2000" dirty="0"/>
              <a:t>Prawo do składania wniosków procesowych</a:t>
            </a:r>
          </a:p>
          <a:p>
            <a:pPr lvl="1">
              <a:buAutoNum type="alphaLcParenR"/>
            </a:pPr>
            <a:r>
              <a:rPr lang="pl-PL" sz="2000" dirty="0"/>
              <a:t>Prawo do składania oświadczeń procesowych</a:t>
            </a:r>
          </a:p>
          <a:p>
            <a:pPr lvl="1">
              <a:buAutoNum type="alphaLcParenR"/>
            </a:pPr>
            <a:r>
              <a:rPr lang="pl-PL" sz="2000" dirty="0"/>
              <a:t>Prawo do zaskarżania decyzji procesowych</a:t>
            </a:r>
          </a:p>
          <a:p>
            <a:pPr lvl="1">
              <a:buAutoNum type="alphaLcParenR"/>
            </a:pPr>
            <a:r>
              <a:rPr lang="pl-PL" sz="2000" dirty="0"/>
              <a:t>Prawo do informacji </a:t>
            </a:r>
          </a:p>
        </p:txBody>
      </p:sp>
    </p:spTree>
    <p:extLst>
      <p:ext uri="{BB962C8B-B14F-4D97-AF65-F5344CB8AC3E}">
        <p14:creationId xmlns:p14="http://schemas.microsoft.com/office/powerpoint/2010/main" val="17650932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FA3ECA-219C-445E-AABE-EE61AEA29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Skazany = strona postępowania wykonawczego przed sądem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38C12-AA66-4C18-97D1-6FFD238884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arenR"/>
            </a:pPr>
            <a:r>
              <a:rPr lang="pl-PL" sz="2500" b="1" dirty="0"/>
              <a:t>Prawa przysługujące wyłącznie skazanemu:</a:t>
            </a:r>
          </a:p>
          <a:p>
            <a:pPr lvl="1">
              <a:buAutoNum type="alphaLcParenR"/>
            </a:pPr>
            <a:r>
              <a:rPr lang="pl-PL" sz="2500" dirty="0"/>
              <a:t>Prawo do obrony</a:t>
            </a:r>
          </a:p>
          <a:p>
            <a:pPr lvl="1">
              <a:buAutoNum type="alphaLcParenR"/>
            </a:pPr>
            <a:r>
              <a:rPr lang="pl-PL" sz="2500" dirty="0"/>
              <a:t>Prawo do korzystania z pomocy przedstawiciela</a:t>
            </a:r>
          </a:p>
          <a:p>
            <a:pPr lvl="1">
              <a:buAutoNum type="alphaLcParenR"/>
            </a:pPr>
            <a:r>
              <a:rPr lang="pl-PL" sz="2500" dirty="0"/>
              <a:t>Prawo do składania wyjaśnień</a:t>
            </a:r>
          </a:p>
          <a:p>
            <a:pPr lvl="1">
              <a:buAutoNum type="alphaLcParenR"/>
            </a:pPr>
            <a:r>
              <a:rPr lang="pl-PL" sz="2500" dirty="0"/>
              <a:t>Prawo do milczenia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061422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53DA1D-F7F0-419E-B245-8700E6AD45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Prokurator= strona postępowania wykonawczego przed sądem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8444158-5112-4570-8F08-2D7CC4D146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b="1" dirty="0"/>
              <a:t>Prawa przysługujące prokuratorowi jako stronie:</a:t>
            </a:r>
          </a:p>
          <a:p>
            <a:pPr lvl="1" algn="just">
              <a:buAutoNum type="alphaLcParenR"/>
            </a:pPr>
            <a:r>
              <a:rPr lang="pl-PL" sz="1800" dirty="0"/>
              <a:t>Prawo do udziału w posiedzeniach sądu </a:t>
            </a:r>
          </a:p>
          <a:p>
            <a:pPr lvl="1" algn="just">
              <a:buAutoNum type="alphaLcParenR"/>
            </a:pPr>
            <a:r>
              <a:rPr lang="pl-PL" sz="1800" dirty="0"/>
              <a:t>Prawo do dostępu do akt sprawy</a:t>
            </a:r>
          </a:p>
          <a:p>
            <a:pPr lvl="1" algn="just">
              <a:buAutoNum type="alphaLcParenR"/>
            </a:pPr>
            <a:r>
              <a:rPr lang="pl-PL" sz="1800" dirty="0"/>
              <a:t>Prawo do składania wniosków procesowych</a:t>
            </a:r>
          </a:p>
          <a:p>
            <a:pPr lvl="1" algn="just">
              <a:buAutoNum type="alphaLcParenR"/>
            </a:pPr>
            <a:r>
              <a:rPr lang="pl-PL" sz="1800" dirty="0"/>
              <a:t>Prawo do składania oświadczeń procesowych</a:t>
            </a:r>
          </a:p>
          <a:p>
            <a:pPr lvl="1" algn="just">
              <a:buAutoNum type="alphaLcParenR"/>
            </a:pPr>
            <a:r>
              <a:rPr lang="pl-PL" sz="1800" dirty="0"/>
              <a:t>Prawo do zaskarżania decyzji procesowych</a:t>
            </a:r>
          </a:p>
          <a:p>
            <a:pPr lvl="1" algn="just">
              <a:buAutoNum type="alphaLcParenR"/>
            </a:pPr>
            <a:r>
              <a:rPr lang="pl-PL" sz="1800" dirty="0"/>
              <a:t>Prawo do informacji </a:t>
            </a:r>
          </a:p>
          <a:p>
            <a:pPr algn="just"/>
            <a:r>
              <a:rPr lang="pl-PL" dirty="0"/>
              <a:t>Prokurator Generalny </a:t>
            </a:r>
            <a:r>
              <a:rPr lang="pl-PL" b="1" dirty="0"/>
              <a:t>może wnieść kasację </a:t>
            </a:r>
            <a:r>
              <a:rPr lang="pl-PL" dirty="0"/>
              <a:t>od wydanego w postępowaniu wykonawczym prawomocnego orzeczenia sądu kończącego postępowanie</a:t>
            </a:r>
          </a:p>
        </p:txBody>
      </p:sp>
    </p:spTree>
    <p:extLst>
      <p:ext uri="{BB962C8B-B14F-4D97-AF65-F5344CB8AC3E}">
        <p14:creationId xmlns:p14="http://schemas.microsoft.com/office/powerpoint/2010/main" val="23086755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68E04F2-C93D-4551-9539-E4548C4AD4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Obrońca skazanego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9AC35E-475D-434F-9F5C-970262AB61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600" dirty="0"/>
              <a:t>Obrońcą może być jedynie osoba uprawniona do obrony według przepisów o ustroju adwokatury lub ustawy o radcach prawnych </a:t>
            </a:r>
          </a:p>
          <a:p>
            <a:r>
              <a:rPr lang="pl-PL" sz="2600" dirty="0"/>
              <a:t>Może podejmować czynności procesowe, do jakich uprawniony jest skazany</a:t>
            </a:r>
          </a:p>
          <a:p>
            <a:r>
              <a:rPr lang="pl-PL" sz="2600" dirty="0"/>
              <a:t>Czynności obrońcy muszą być ukierunkowane na korzyść skazanego</a:t>
            </a:r>
          </a:p>
        </p:txBody>
      </p:sp>
    </p:spTree>
    <p:extLst>
      <p:ext uri="{BB962C8B-B14F-4D97-AF65-F5344CB8AC3E}">
        <p14:creationId xmlns:p14="http://schemas.microsoft.com/office/powerpoint/2010/main" val="227067680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A7DB16-8B50-49A4-9B89-1D5890953B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Przedstawiciel skazanego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9D9986A-A9F2-4D3C-9A20-1BA50751D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pl-PL" sz="2200" dirty="0"/>
              <a:t>Może działać wyłącznie w interesie skazanego</a:t>
            </a:r>
          </a:p>
          <a:p>
            <a:r>
              <a:rPr lang="pl-PL" sz="2200" dirty="0"/>
              <a:t>Osoba godna zaufania, która wyraża zgodę na podjęcie się zadań przedstawiciela skazanego</a:t>
            </a:r>
          </a:p>
          <a:p>
            <a:r>
              <a:rPr lang="pl-PL" sz="2200" dirty="0"/>
              <a:t>Ustanowiony przez skazanego na piśmie</a:t>
            </a:r>
          </a:p>
          <a:p>
            <a:r>
              <a:rPr lang="pl-PL" sz="2200" dirty="0"/>
              <a:t>Może składać w imieniu skazanego wnioski, skargi i prośby do właściwych organów oraz instytucji, stowarzyszeń, fundacji, organizacji, kościołów i innych związków wyznaniowych</a:t>
            </a:r>
          </a:p>
          <a:p>
            <a:r>
              <a:rPr lang="pl-PL" sz="2200" dirty="0"/>
              <a:t>Może być dopuszczony do udziału w postępowaniu przed sądem</a:t>
            </a:r>
          </a:p>
        </p:txBody>
      </p:sp>
    </p:spTree>
    <p:extLst>
      <p:ext uri="{BB962C8B-B14F-4D97-AF65-F5344CB8AC3E}">
        <p14:creationId xmlns:p14="http://schemas.microsoft.com/office/powerpoint/2010/main" val="3319590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9BCFDC-0D28-4212-9637-6705D5695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Definicja prawa karnego wykonawczego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F4A809-7984-41A6-A091-3FF3DC1538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2400" dirty="0"/>
              <a:t>Odrębna gałąź prawa, obok prawa karnego materialnego i prawa karnego procesowego</a:t>
            </a:r>
          </a:p>
          <a:p>
            <a:pPr algn="just"/>
            <a:r>
              <a:rPr lang="pl-PL" sz="2400" dirty="0"/>
              <a:t>Obejmuje </a:t>
            </a:r>
            <a:r>
              <a:rPr lang="pl-PL" sz="2400" b="1" dirty="0"/>
              <a:t>normy prawne regulujące wykonywanie orzeczeń wydanych w postępowaniu karnym, w postępowaniu w sprawach o przestępstwa skarbowe i wykroczenia skarbowe, w postępowaniu w sprawach o wykroczenia oraz kar porządkowych i środków przymusu skutkujących pozbawieniem wolności </a:t>
            </a:r>
          </a:p>
        </p:txBody>
      </p:sp>
    </p:spTree>
    <p:extLst>
      <p:ext uri="{BB962C8B-B14F-4D97-AF65-F5344CB8AC3E}">
        <p14:creationId xmlns:p14="http://schemas.microsoft.com/office/powerpoint/2010/main" val="30063197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9EA0D0-AEBD-4115-91D5-3520CCC3E7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Postępowanie wykonawcze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01033D5-92B7-44BD-BB7C-32BFC08D0CA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771226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7D6C3A-9CDB-47FD-A21A-1998609720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Wszczęcie postępowania wykonawczego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0A932E2-761E-4A38-A132-D9506DCAE3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000" b="1" u="sng" dirty="0"/>
              <a:t>Wykonalność orzeczenia:</a:t>
            </a:r>
          </a:p>
          <a:p>
            <a:pPr algn="just">
              <a:buAutoNum type="arabicParenR"/>
            </a:pPr>
            <a:r>
              <a:rPr lang="pl-PL" sz="1900" dirty="0"/>
              <a:t>Wyrok oraz postanowienie uzupełniające wyrok wykonalne są z chwilą </a:t>
            </a:r>
            <a:r>
              <a:rPr lang="pl-PL" sz="1900" b="1" dirty="0"/>
              <a:t>uprawomocnienia</a:t>
            </a:r>
          </a:p>
          <a:p>
            <a:pPr algn="just">
              <a:buAutoNum type="arabicParenR"/>
            </a:pPr>
            <a:r>
              <a:rPr lang="pl-PL" sz="1900" dirty="0"/>
              <a:t>Inne postanowienia wydane w postępowaniu rozpoznawczym lub przygotowawczym w trybie k.p.k. stają się </a:t>
            </a:r>
            <a:r>
              <a:rPr lang="pl-PL" sz="1900" b="1" dirty="0"/>
              <a:t>wykonalne z chwilą wydania</a:t>
            </a:r>
            <a:r>
              <a:rPr lang="pl-PL" sz="1900" dirty="0"/>
              <a:t>, chyba że ustawa stanowi inaczej albo wykonanie postanowienia wstrzymane zostanie przez sąd </a:t>
            </a:r>
          </a:p>
          <a:p>
            <a:pPr algn="just">
              <a:buFont typeface="Wingdings 3" charset="2"/>
              <a:buAutoNum type="arabicParenR"/>
            </a:pPr>
            <a:r>
              <a:rPr lang="pl-PL" sz="1900" dirty="0"/>
              <a:t>Postanowienie wydane w postępowaniu wykonawczym staje się wykonalne </a:t>
            </a:r>
            <a:r>
              <a:rPr lang="pl-PL" sz="1900" b="1" dirty="0"/>
              <a:t>z chwilą wydania </a:t>
            </a:r>
            <a:r>
              <a:rPr lang="pl-PL" sz="1900" dirty="0"/>
              <a:t>chyba że ustawa stanowi inaczej albo wykonanie postanowienia wstrzymane zostanie przez sąd </a:t>
            </a:r>
          </a:p>
        </p:txBody>
      </p:sp>
    </p:spTree>
    <p:extLst>
      <p:ext uri="{BB962C8B-B14F-4D97-AF65-F5344CB8AC3E}">
        <p14:creationId xmlns:p14="http://schemas.microsoft.com/office/powerpoint/2010/main" val="5849125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D0D5A7-BEDC-4667-8D20-7853D0C7B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Wszczęcie postępowania wykonawczego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B7EF305-FD3E-4A94-A6F8-3AF85F6160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sz="2500" b="1" dirty="0"/>
              <a:t>Warunek bezzwłoczności: </a:t>
            </a:r>
            <a:r>
              <a:rPr lang="pl-PL" sz="2500" dirty="0"/>
              <a:t>wszczęcie postępowania ma nastąpić bez nieuzasadnionego opóźnienia, a zatem: </a:t>
            </a:r>
          </a:p>
          <a:p>
            <a:pPr algn="just">
              <a:buAutoNum type="arabicParenR"/>
            </a:pPr>
            <a:r>
              <a:rPr lang="pl-PL" sz="2500" dirty="0"/>
              <a:t>Czas ten nie może przekroczyć 14 dni od uprawomocnienia orzeczenia, a w razie gdyby było ono zaskarżone- od daty zwrotu akt sądowi I instancji</a:t>
            </a:r>
          </a:p>
          <a:p>
            <a:pPr algn="just">
              <a:buAutoNum type="arabicParenR"/>
            </a:pPr>
            <a:r>
              <a:rPr lang="pl-PL" sz="2500" dirty="0"/>
              <a:t>Postanowienia wydane w postępowaniu wykonawczym wykonalne z dniem wydania powinny być z tym dniem skierowane do wykonania </a:t>
            </a:r>
          </a:p>
          <a:p>
            <a:pPr marL="0" indent="0" algn="just">
              <a:buNone/>
            </a:pPr>
            <a:r>
              <a:rPr lang="pl-PL" sz="2500" dirty="0"/>
              <a:t>Przekroczenie ww. terminów nie powoduje skutków procesowych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1371719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89F8D23-9333-48B2-8E38-06708446E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Czynności związane z wszczęciem postępowania wykonawczego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9CD4435-734E-4093-8EC6-F1717583A4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2200" dirty="0"/>
              <a:t>Wydanie przez prezesa sądu lub upoważnionego sędziego zarządzenia o wykonaniu orzeczenia </a:t>
            </a:r>
          </a:p>
          <a:p>
            <a:pPr algn="just"/>
            <a:r>
              <a:rPr lang="pl-PL" sz="2200" dirty="0"/>
              <a:t>Odpis lub wyciąg orzeczenia przesyłany jest innym organom właściwym do jego wykonania </a:t>
            </a:r>
          </a:p>
          <a:p>
            <a:pPr algn="just"/>
            <a:r>
              <a:rPr lang="pl-PL" sz="2200" dirty="0"/>
              <a:t>Przesłanie do Krajowego Rejestru Karnego dokumentów dotyczących treści orzeczenia</a:t>
            </a:r>
          </a:p>
          <a:p>
            <a:pPr algn="just"/>
            <a:r>
              <a:rPr lang="pl-PL" sz="2200" dirty="0"/>
              <a:t>Zawiadomienie organów właściwych w sprawach powszechnego obowiązku obrony o prawomocnym skazaniu osoby podlegającej obowiązkowi służby wojskowej lub służby w formacjach obrony cywilnej </a:t>
            </a:r>
          </a:p>
        </p:txBody>
      </p:sp>
    </p:spTree>
    <p:extLst>
      <p:ext uri="{BB962C8B-B14F-4D97-AF65-F5344CB8AC3E}">
        <p14:creationId xmlns:p14="http://schemas.microsoft.com/office/powerpoint/2010/main" val="27401579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709768-3A4B-4C47-B108-A223F4B29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Czynności związane z wszczęciem postępowania wykonawczego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8815B24-E3B1-4387-924C-1041C37D89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l-PL" sz="2000" dirty="0"/>
              <a:t>Zawiadomienie przełożonych osoby zatrudnionej w instytucji państwowej, samorządowej lub społecznej, ucznia, słuchacza szkoły lub żołnierza o ukończeniu postępowania toczącego się wobec niej z urzędu </a:t>
            </a:r>
          </a:p>
          <a:p>
            <a:pPr algn="just"/>
            <a:r>
              <a:rPr lang="pl-PL" sz="2000" dirty="0"/>
              <a:t>W przypadku kierowania do wykonania orzeczenia o pozbawieniu wolności- zawiadomienie sądu opiekuńczego, jeżeli zachodzi potrzeba opieki nad dziećmi skazanego oraz, w razie potrzeby, organu właściwego do zapewnienia opieki nad osobą niedołężną lub chorą, którą opiekował się skazany i organu właściwego do przedsięwzięcia niezbędnych czynności do ochrony mienia lub mieszkania skazanego </a:t>
            </a:r>
          </a:p>
        </p:txBody>
      </p:sp>
    </p:spTree>
    <p:extLst>
      <p:ext uri="{BB962C8B-B14F-4D97-AF65-F5344CB8AC3E}">
        <p14:creationId xmlns:p14="http://schemas.microsoft.com/office/powerpoint/2010/main" val="3792222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2F2907-E315-4005-9071-D5FAE89A5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Decyzje procesowe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E7EC1FE-9360-4390-999A-92727E8A5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3000" b="1" u="sng" dirty="0"/>
              <a:t>Postanowienia</a:t>
            </a:r>
            <a:r>
              <a:rPr lang="pl-PL" sz="3000" dirty="0"/>
              <a:t> – wydaje sąd </a:t>
            </a:r>
          </a:p>
          <a:p>
            <a:pPr marL="0" indent="0" algn="just">
              <a:buNone/>
            </a:pPr>
            <a:endParaRPr lang="pl-PL" sz="3000" dirty="0"/>
          </a:p>
          <a:p>
            <a:pPr algn="just"/>
            <a:r>
              <a:rPr lang="pl-PL" sz="3000" b="1" u="sng" dirty="0"/>
              <a:t>Zarządzenia</a:t>
            </a:r>
            <a:r>
              <a:rPr lang="pl-PL" sz="3000" dirty="0"/>
              <a:t>- wydaje prezes sądu, upoważniony sędzia lub sędzia penitencjarny, nie wymaga odbycia posiedzenia</a:t>
            </a:r>
          </a:p>
        </p:txBody>
      </p:sp>
    </p:spTree>
    <p:extLst>
      <p:ext uri="{BB962C8B-B14F-4D97-AF65-F5344CB8AC3E}">
        <p14:creationId xmlns:p14="http://schemas.microsoft.com/office/powerpoint/2010/main" val="34386878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49FA24-CBC4-400F-A4CC-556CAAEE4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Posiedzenie sądu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10D5D95-FDF3-4060-BC57-08429D2182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1900" dirty="0"/>
              <a:t>Sąd orzeka na posiedzeniu, w którym strony (skazany i prokurator) i obrońca skazanego mają prawo wziąć udział </a:t>
            </a:r>
            <a:r>
              <a:rPr lang="pl-PL" sz="1900" b="1" dirty="0"/>
              <a:t>tylko wówczas gdy ustawa tak stanowi</a:t>
            </a:r>
          </a:p>
          <a:p>
            <a:pPr algn="just"/>
            <a:r>
              <a:rPr lang="pl-PL" sz="1900" dirty="0"/>
              <a:t>Udział w posiedzeniu łączy się z prawem do składania wniosków procesowych i wypowiadania się w każdej kwestii podlegającej rozstrzygnięciu </a:t>
            </a:r>
          </a:p>
          <a:p>
            <a:pPr algn="just"/>
            <a:r>
              <a:rPr lang="pl-PL" sz="1900" dirty="0"/>
              <a:t>Aby umożliwić udział w posiedzeniu osobom do tego uprawnionym konieczne jest ich </a:t>
            </a:r>
            <a:r>
              <a:rPr lang="pl-PL" sz="1900" b="1" dirty="0"/>
              <a:t>zawiadomienie o terminie i celu posiedzenia </a:t>
            </a:r>
          </a:p>
          <a:p>
            <a:pPr algn="just"/>
            <a:r>
              <a:rPr lang="pl-PL" sz="1900" dirty="0"/>
              <a:t>Zasadą jest jednak rozpoznawanie spraw pod nieobecność stron i bez konieczności powiadamiania ich o terminie posiedzenia </a:t>
            </a:r>
          </a:p>
        </p:txBody>
      </p:sp>
    </p:spTree>
    <p:extLst>
      <p:ext uri="{BB962C8B-B14F-4D97-AF65-F5344CB8AC3E}">
        <p14:creationId xmlns:p14="http://schemas.microsoft.com/office/powerpoint/2010/main" val="204609487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4E87482-8F85-4307-BD72-B0BECE4A3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Zawieszenie postępowania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32789D-A34F-44D2-BDA6-158A414B1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pl-PL" sz="2600" i="1" dirty="0"/>
              <a:t>Jeżeli zachodzi długotrwała przeszkoda uniemożliwiająca postępowanie wykonawcze, a w szczególności jeżeli nie można ująć skazanego albo nie można wykonać wobec niego orzeczenia z powodu choroby psychicznej lub innej przewlekłej, ciężkiej choroby, postępowanie </a:t>
            </a:r>
            <a:r>
              <a:rPr lang="pl-PL" sz="2600" b="1" i="1" dirty="0"/>
              <a:t>zawiesza się w całości lub w części na czas trwania przeszkody </a:t>
            </a:r>
            <a:r>
              <a:rPr lang="pl-PL" sz="2600" dirty="0"/>
              <a:t>(art. 15 § 2 </a:t>
            </a:r>
            <a:r>
              <a:rPr lang="pl-PL" sz="2600" dirty="0" err="1"/>
              <a:t>k.k.w</a:t>
            </a:r>
            <a:r>
              <a:rPr lang="pl-PL" sz="2600" dirty="0"/>
              <a:t>.) </a:t>
            </a:r>
          </a:p>
        </p:txBody>
      </p:sp>
    </p:spTree>
    <p:extLst>
      <p:ext uri="{BB962C8B-B14F-4D97-AF65-F5344CB8AC3E}">
        <p14:creationId xmlns:p14="http://schemas.microsoft.com/office/powerpoint/2010/main" val="32079121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CF28CBD-98F3-4D3F-85F8-C76BF3F4F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Umorzenie postępowania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B89403C-36D1-4A66-8875-B8925F8642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sz="2500" b="1" dirty="0"/>
              <a:t>Przedawnienie wykonania kary</a:t>
            </a:r>
          </a:p>
          <a:p>
            <a:pPr algn="just"/>
            <a:r>
              <a:rPr lang="pl-PL" sz="2500" b="1" dirty="0"/>
              <a:t>Śmierć skazanego </a:t>
            </a:r>
          </a:p>
          <a:p>
            <a:pPr algn="just"/>
            <a:r>
              <a:rPr lang="pl-PL" sz="2500" b="1" dirty="0"/>
              <a:t>Inna przyczyna wyłączająca to postępowanie </a:t>
            </a:r>
            <a:r>
              <a:rPr lang="pl-PL" dirty="0"/>
              <a:t>(utrata cechy wykonalności, utrata cechy prawomocności, darowanie kary, depenalizacja całkowita, wydanie orzeczenia w tej samej sprawie, będące w toku, wszczęte wcześniej postępowanie w tej samej sprawie, wszczęcie postępowania incydentalnego na podstawie wniosku osoby nieuprawnionej przy braku podstaw do wszczęcia tego postępowania z urzędu) </a:t>
            </a:r>
          </a:p>
        </p:txBody>
      </p:sp>
    </p:spTree>
    <p:extLst>
      <p:ext uri="{BB962C8B-B14F-4D97-AF65-F5344CB8AC3E}">
        <p14:creationId xmlns:p14="http://schemas.microsoft.com/office/powerpoint/2010/main" val="100737826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A768B1-4081-414C-83ED-C8B107873B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Środki zaskarżenia decyzji wydanych w postępowaniu wykonawczym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6FF08EE-33E3-4A2A-92AF-698FCEFA90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sz="2000" b="1" dirty="0"/>
              <a:t>Zwykłe środki zaskarżenia: </a:t>
            </a:r>
          </a:p>
          <a:p>
            <a:pPr algn="just">
              <a:buAutoNum type="alphaLcParenR"/>
            </a:pPr>
            <a:r>
              <a:rPr lang="pl-PL" sz="2000" dirty="0"/>
              <a:t>Zażalenie (niektóre postanowienia i niektóre zarządzenia)</a:t>
            </a:r>
          </a:p>
          <a:p>
            <a:pPr algn="just">
              <a:buAutoNum type="alphaLcParenR"/>
            </a:pPr>
            <a:r>
              <a:rPr lang="pl-PL" sz="2000" dirty="0"/>
              <a:t>Skarga (decyzje poszczególnych organów postępowania wykonawczego)</a:t>
            </a:r>
          </a:p>
          <a:p>
            <a:pPr algn="just"/>
            <a:r>
              <a:rPr lang="pl-PL" sz="2000" b="1" dirty="0"/>
              <a:t>Nadzwyczajne środki zaskarżenia:</a:t>
            </a:r>
          </a:p>
          <a:p>
            <a:pPr algn="just">
              <a:buAutoNum type="alphaLcParenR"/>
            </a:pPr>
            <a:r>
              <a:rPr lang="pl-PL" sz="2000" dirty="0"/>
              <a:t>Kasacja (prawomocne orzeczenie sądu kończące postępowanie, nie </a:t>
            </a:r>
            <a:r>
              <a:rPr lang="pl-PL" sz="2000"/>
              <a:t>przysługuje skazanemu)</a:t>
            </a:r>
            <a:endParaRPr lang="pl-PL" sz="2000" dirty="0"/>
          </a:p>
          <a:p>
            <a:pPr algn="just">
              <a:buAutoNum type="alphaLcParenR"/>
            </a:pPr>
            <a:r>
              <a:rPr lang="pl-PL" sz="2000" dirty="0"/>
              <a:t>Wznowienie postępowania (prawomocne postanowienie kończące postępowanie)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448361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3459CD0-2E6A-4E52-8D20-C9D6ECBD9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Przedmiot prawa karnego wykonawczego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691FB8-536C-47B8-BE2A-E52726E387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altLang="pl-PL" sz="3000" i="1" dirty="0"/>
              <a:t>"Przedmiotem prawa karnego wykonawczego jest (...) bardzo delikatna materia, gdzie państwo demonstruje swoją siłę i stosuje drastyczne środki, a człowiek łatwo może paść jego ofiarą.”</a:t>
            </a:r>
          </a:p>
          <a:p>
            <a:pPr marL="0" indent="0" algn="r">
              <a:buNone/>
            </a:pPr>
            <a:r>
              <a:rPr lang="pl-PL" altLang="pl-PL" sz="3000" dirty="0"/>
              <a:t>Z. Hołda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641353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7AA0D3D-0B53-49CA-B462-300146DCB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Wzruszenie postanowienia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A40FA15-71CF-4267-8C9D-A0FF01C4CB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200" b="1" u="sng" dirty="0"/>
              <a:t>ART. 24 </a:t>
            </a:r>
            <a:r>
              <a:rPr lang="pl-PL" sz="2200" b="1" u="sng" dirty="0" err="1"/>
              <a:t>k.k.w</a:t>
            </a:r>
            <a:r>
              <a:rPr lang="pl-PL" sz="2200" b="1" u="sng" dirty="0"/>
              <a:t>. </a:t>
            </a:r>
          </a:p>
          <a:p>
            <a:pPr marL="0" indent="0" algn="just">
              <a:buNone/>
            </a:pPr>
            <a:endParaRPr lang="pl-PL" sz="2200" dirty="0"/>
          </a:p>
          <a:p>
            <a:pPr marL="0" indent="0" algn="just">
              <a:buNone/>
            </a:pPr>
            <a:r>
              <a:rPr lang="pl-PL" sz="2200" dirty="0"/>
              <a:t>§ 1. Jeżeli ujawnią się nowe lub poprzednio nie znane okoliczności istotne dla rozstrzygnięcia, </a:t>
            </a:r>
            <a:r>
              <a:rPr lang="pl-PL" sz="2200" b="1" dirty="0"/>
              <a:t>sąd może w każdym czasie zmienić lub uchylić poprzednie postanowienie.</a:t>
            </a:r>
          </a:p>
          <a:p>
            <a:pPr marL="0" indent="0" algn="just">
              <a:buNone/>
            </a:pPr>
            <a:r>
              <a:rPr lang="pl-PL" sz="2200" dirty="0"/>
              <a:t>§ 2. Niedopuszczalna jest zmiana lub uchylenie postanowienia, przewidzianego w § 1, na niekorzyść skazanego po upływie 6 miesięcy od dnia uprawomocnienia się postanowienia.</a:t>
            </a:r>
          </a:p>
        </p:txBody>
      </p:sp>
    </p:spTree>
    <p:extLst>
      <p:ext uri="{BB962C8B-B14F-4D97-AF65-F5344CB8AC3E}">
        <p14:creationId xmlns:p14="http://schemas.microsoft.com/office/powerpoint/2010/main" val="103849735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4F04A8-86D9-4E80-B998-05B32D032BE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Dziękuję za uwagę </a:t>
            </a:r>
            <a:r>
              <a:rPr lang="pl-PL" dirty="0">
                <a:sym typeface="Wingdings" panose="05000000000000000000" pitchFamily="2" charset="2"/>
              </a:rPr>
              <a:t> </a:t>
            </a:r>
            <a:endParaRPr lang="pl-PL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0B87B1B6-82D8-4919-B6B0-B8F79C069FB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l-PL" dirty="0"/>
              <a:t>Agnieszka Hłuszij</a:t>
            </a:r>
          </a:p>
        </p:txBody>
      </p:sp>
    </p:spTree>
    <p:extLst>
      <p:ext uri="{BB962C8B-B14F-4D97-AF65-F5344CB8AC3E}">
        <p14:creationId xmlns:p14="http://schemas.microsoft.com/office/powerpoint/2010/main" val="3040774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FDF00EC-B363-4B13-8A6D-7C84354AD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Zadania prawa karnego wykonawczego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E5B7B4A-8C4B-4E75-858F-ACD0B27BAD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700" dirty="0"/>
              <a:t>Zabezpieczenie prawidłowego wykonania kar i innych środków penalnych zgodnie z treścią orzeczenia sądu (</a:t>
            </a:r>
            <a:r>
              <a:rPr lang="pl-PL" sz="2700" b="1" dirty="0"/>
              <a:t>formalnoprawny charakter</a:t>
            </a:r>
            <a:r>
              <a:rPr lang="pl-PL" sz="2700" dirty="0"/>
              <a:t>)</a:t>
            </a:r>
          </a:p>
          <a:p>
            <a:pPr algn="just"/>
            <a:r>
              <a:rPr lang="pl-PL" sz="2700" dirty="0"/>
              <a:t>Realizacja celów i funkcji kary oraz innych środków penalnych (</a:t>
            </a:r>
            <a:r>
              <a:rPr lang="pl-PL" sz="2700" b="1" dirty="0"/>
              <a:t>materialnoprawny charakter</a:t>
            </a:r>
            <a:r>
              <a:rPr lang="pl-PL" sz="27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913185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5C22FA3-8FA8-4772-B2B0-8328E1ABFD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 prawa karnego wykonawczego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2F07E4A-9A86-4384-A9E5-00CA33E864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sz="2600" dirty="0"/>
              <a:t>Konstytucja RP</a:t>
            </a:r>
          </a:p>
          <a:p>
            <a:pPr algn="just"/>
            <a:r>
              <a:rPr lang="pl-PL" sz="2600" dirty="0"/>
              <a:t>ustawy </a:t>
            </a:r>
          </a:p>
          <a:p>
            <a:pPr algn="just"/>
            <a:r>
              <a:rPr lang="pl-PL" sz="2600" dirty="0"/>
              <a:t>ratyfikowane umowy międzynarodowe (m.in. Międzynarodowy Pakt Praw Obywatelskich i Politycznych z 19.12.1966 r.; Europejska Konwencja Praw Człowieka z 4.11.1950 r.; Konwencja z 10.12.1984 r. w sprawie zakazu stosowania tortur oraz innego okrutnego, nieludzkiego lub poniżającego traktowania albo karania) </a:t>
            </a:r>
          </a:p>
          <a:p>
            <a:pPr algn="just"/>
            <a:r>
              <a:rPr lang="pl-PL" sz="2600" dirty="0"/>
              <a:t>rozporządzenia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62045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9C1EE8-1070-4D89-B962-90464540D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Źródła prawa karnego wykonawczego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8883272-591B-4502-B520-E3A0AAD9D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just">
              <a:buNone/>
            </a:pPr>
            <a:r>
              <a:rPr lang="pl-PL" sz="2400" i="1" dirty="0"/>
              <a:t>Ograniczenia w zakresie korzystania z konstytucyjnych wolności i praw </a:t>
            </a:r>
            <a:r>
              <a:rPr lang="pl-PL" sz="2400" b="1" i="1" dirty="0"/>
              <a:t>mogą być ustanawiane tylko w ustawie i wtedy, gdy są konieczne</a:t>
            </a:r>
            <a:r>
              <a:rPr lang="pl-PL" sz="2400" i="1" dirty="0"/>
              <a:t> w demokratycznym państwie dla jego bezpieczeństwa lub porządku publicznego bądź dla ochrony środowiska, zdrowia i moralności publicznej, albo wolności i praw innych osób. Ograniczenia te nie mogą naruszać istoty wolności i praw </a:t>
            </a:r>
            <a:r>
              <a:rPr lang="pl-PL" sz="2400" dirty="0"/>
              <a:t>(art. 31 ust. 3 Konstytucji RP) </a:t>
            </a:r>
          </a:p>
          <a:p>
            <a:pPr marL="0" indent="0" algn="just">
              <a:buNone/>
            </a:pPr>
            <a:endParaRPr lang="pl-PL" sz="2400" i="1" dirty="0"/>
          </a:p>
          <a:p>
            <a:pPr marL="0" indent="0" algn="just">
              <a:buNone/>
            </a:pPr>
            <a:r>
              <a:rPr lang="pl-PL" sz="2400" i="1" dirty="0"/>
              <a:t>Skazany zachowuje prawa i wolności obywatelskie. Ich </a:t>
            </a:r>
            <a:r>
              <a:rPr lang="pl-PL" sz="2400" b="1" i="1" dirty="0"/>
              <a:t>ograniczenie może wynikać jedynie z ustawy oraz z wydanego na jej podstawie prawomocnego orzeczenia </a:t>
            </a:r>
            <a:r>
              <a:rPr lang="pl-PL" sz="2400" dirty="0"/>
              <a:t>(art. 4 § 2 </a:t>
            </a:r>
            <a:r>
              <a:rPr lang="pl-PL" sz="2400" dirty="0" err="1"/>
              <a:t>k.k.w</a:t>
            </a:r>
            <a:r>
              <a:rPr lang="pl-PL" sz="2400" dirty="0"/>
              <a:t>.) </a:t>
            </a:r>
            <a:endParaRPr lang="pl-PL" sz="2400" i="1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323404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5BD7F5F-5041-4DC4-9D0F-8503A9688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Kodeks karny wykonawczy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889FF55-32BF-478D-BB8B-635A1E192A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sz="2600" i="1" dirty="0"/>
              <a:t>Wykonywanie orzeczeń w postępowaniu karnym, w postępowaniu w sprawach o przestępstwa skarbowe i wykroczenia skarbowe i w postępowaniu w sprawach o wykroczenia oraz kar porządkowych i środków przymusu skutkujących pozbawienie wolności </a:t>
            </a:r>
            <a:r>
              <a:rPr lang="pl-PL" sz="2600" b="1" i="1" dirty="0"/>
              <a:t>odbywa się według przepisów niniejszego kodeksu, chyba że ustawa stanowi inaczej </a:t>
            </a:r>
            <a:r>
              <a:rPr lang="pl-PL" sz="2600" dirty="0"/>
              <a:t>(art. 1 § 1 </a:t>
            </a:r>
            <a:r>
              <a:rPr lang="pl-PL" sz="2600" dirty="0" err="1"/>
              <a:t>k.k.w</a:t>
            </a:r>
            <a:r>
              <a:rPr lang="pl-PL" sz="2600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16145386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CF6D7B-7584-40A2-95ED-7D7754976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Prawo karne wykonawcze a kryminologia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2BDDEC1-B76B-44D5-8588-E884242223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pl-PL" dirty="0"/>
              <a:t>Przydatność wyników badań etiologiczno- kryminalnych dla ustalania zakresu oddziaływań na sprawcę przestępstwa w trakcie wykonania kary</a:t>
            </a:r>
          </a:p>
          <a:p>
            <a:pPr algn="just"/>
            <a:r>
              <a:rPr lang="pl-PL" dirty="0"/>
              <a:t>Badanie skuteczności wykonywania kar i innych środków penalnych, które stają się podstawą kierunków polityki kryminalnej </a:t>
            </a:r>
          </a:p>
          <a:p>
            <a:pPr algn="just"/>
            <a:r>
              <a:rPr lang="pl-PL" dirty="0"/>
              <a:t>Badanie związku pomiędzy izolacją penitencjarną a stygmatyzacją społeczną i przestępczością powrotną</a:t>
            </a:r>
          </a:p>
          <a:p>
            <a:pPr algn="just"/>
            <a:r>
              <a:rPr lang="pl-PL" dirty="0"/>
              <a:t>Badanie warunków wykonywania kary pozbawienia wolności i tymczasowego aresztowania pod kątem występowania czynników kryminogennych</a:t>
            </a:r>
          </a:p>
          <a:p>
            <a:pPr algn="just"/>
            <a:r>
              <a:rPr lang="pl-PL" dirty="0"/>
              <a:t>Przygotowywanie prognozy kryminologiczno- społecznej skazanego</a:t>
            </a:r>
          </a:p>
        </p:txBody>
      </p:sp>
    </p:spTree>
    <p:extLst>
      <p:ext uri="{BB962C8B-B14F-4D97-AF65-F5344CB8AC3E}">
        <p14:creationId xmlns:p14="http://schemas.microsoft.com/office/powerpoint/2010/main" val="38140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7CBDCA-3114-4422-A0E6-3CDFF51CAA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Podstawowe zasady prawa karnego wykonawczego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F1CB8E-4AA1-4473-8C2B-D6AC5080BF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1900" dirty="0"/>
              <a:t>Zasada poszanowania godności ludzkiej skazanego</a:t>
            </a:r>
          </a:p>
          <a:p>
            <a:r>
              <a:rPr lang="pl-PL" sz="1900" dirty="0"/>
              <a:t>Zasada podmiotowego traktowania skazanego</a:t>
            </a:r>
          </a:p>
          <a:p>
            <a:r>
              <a:rPr lang="pl-PL" sz="1900" dirty="0"/>
              <a:t>Zasada praworządności</a:t>
            </a:r>
          </a:p>
          <a:p>
            <a:r>
              <a:rPr lang="pl-PL" sz="1900" dirty="0"/>
              <a:t>Zasada sprawiedliwości</a:t>
            </a:r>
          </a:p>
          <a:p>
            <a:r>
              <a:rPr lang="pl-PL" sz="1900" dirty="0"/>
              <a:t>Zasada współdziałania ze społeczeństwem</a:t>
            </a:r>
          </a:p>
          <a:p>
            <a:r>
              <a:rPr lang="pl-PL" sz="1900" dirty="0"/>
              <a:t>Zasada indywidualizacji</a:t>
            </a:r>
          </a:p>
          <a:p>
            <a:r>
              <a:rPr lang="pl-PL" sz="1900" dirty="0"/>
              <a:t>Zasada resocjalizacji</a:t>
            </a:r>
          </a:p>
          <a:p>
            <a:r>
              <a:rPr lang="pl-PL" sz="1900" dirty="0"/>
              <a:t>Zasada podporządkowania sądowi procesu wykonywania orzeczeń</a:t>
            </a:r>
          </a:p>
        </p:txBody>
      </p:sp>
    </p:spTree>
    <p:extLst>
      <p:ext uri="{BB962C8B-B14F-4D97-AF65-F5344CB8AC3E}">
        <p14:creationId xmlns:p14="http://schemas.microsoft.com/office/powerpoint/2010/main" val="23657709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 (sala konferencyjna)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976</TotalTime>
  <Words>1502</Words>
  <Application>Microsoft Office PowerPoint</Application>
  <PresentationFormat>Panoramiczny</PresentationFormat>
  <Paragraphs>150</Paragraphs>
  <Slides>31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5" baseType="lpstr">
      <vt:lpstr>Arial</vt:lpstr>
      <vt:lpstr>Century Gothic</vt:lpstr>
      <vt:lpstr>Wingdings 3</vt:lpstr>
      <vt:lpstr>Jon (sala konferencyjna)</vt:lpstr>
      <vt:lpstr>Wprowadzenie do prawa karnego wykonawczego </vt:lpstr>
      <vt:lpstr>Definicja prawa karnego wykonawczego</vt:lpstr>
      <vt:lpstr>Przedmiot prawa karnego wykonawczego</vt:lpstr>
      <vt:lpstr>Zadania prawa karnego wykonawczego </vt:lpstr>
      <vt:lpstr>Źródła prawa karnego wykonawczego</vt:lpstr>
      <vt:lpstr>Źródła prawa karnego wykonawczego </vt:lpstr>
      <vt:lpstr>Kodeks karny wykonawczy</vt:lpstr>
      <vt:lpstr>Prawo karne wykonawcze a kryminologia</vt:lpstr>
      <vt:lpstr>Podstawowe zasady prawa karnego wykonawczego</vt:lpstr>
      <vt:lpstr>Pojęcie skazanego </vt:lpstr>
      <vt:lpstr>Prawa skazanego związane z obowiązkiem poddania się wykonaniu orzeczenia</vt:lpstr>
      <vt:lpstr>Uczestnicy postępowania wykonawczego</vt:lpstr>
      <vt:lpstr>Organy postępowania wykonawczego</vt:lpstr>
      <vt:lpstr>Organy postępowania wykonawczego – c.d.</vt:lpstr>
      <vt:lpstr>Skazany = strona postępowania wykonawczego przed sądem</vt:lpstr>
      <vt:lpstr>Skazany = strona postępowania wykonawczego przed sądem</vt:lpstr>
      <vt:lpstr>Prokurator= strona postępowania wykonawczego przed sądem</vt:lpstr>
      <vt:lpstr>Obrońca skazanego</vt:lpstr>
      <vt:lpstr>Przedstawiciel skazanego</vt:lpstr>
      <vt:lpstr>Postępowanie wykonawcze</vt:lpstr>
      <vt:lpstr>Wszczęcie postępowania wykonawczego</vt:lpstr>
      <vt:lpstr>Wszczęcie postępowania wykonawczego</vt:lpstr>
      <vt:lpstr>Czynności związane z wszczęciem postępowania wykonawczego</vt:lpstr>
      <vt:lpstr>Czynności związane z wszczęciem postępowania wykonawczego</vt:lpstr>
      <vt:lpstr>Decyzje procesowe</vt:lpstr>
      <vt:lpstr>Posiedzenie sądu</vt:lpstr>
      <vt:lpstr>Zawieszenie postępowania</vt:lpstr>
      <vt:lpstr>Umorzenie postępowania </vt:lpstr>
      <vt:lpstr>Środki zaskarżenia decyzji wydanych w postępowaniu wykonawczym</vt:lpstr>
      <vt:lpstr>Wzruszenie postanowienia</vt:lpstr>
      <vt:lpstr>Dziękuję za uwagę 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Wprowadzenie do prawa karnego wykonawczego</dc:title>
  <dc:creator>Agnieszka Hłuszij</dc:creator>
  <cp:lastModifiedBy>Agnieszka Hłuszij</cp:lastModifiedBy>
  <cp:revision>23</cp:revision>
  <dcterms:created xsi:type="dcterms:W3CDTF">2019-02-23T15:09:14Z</dcterms:created>
  <dcterms:modified xsi:type="dcterms:W3CDTF">2019-02-24T14:00:31Z</dcterms:modified>
</cp:coreProperties>
</file>