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ACEEC-DA90-471F-8BCB-4534372AF277}" type="datetimeFigureOut">
              <a:rPr lang="pl-PL" smtClean="0"/>
              <a:t>03.11.2016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B9A81-4FE0-4DF1-A71B-B3CD69594EB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prawoznawstwa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Rodzaje norm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„Mężczyźni zamieszkali na terenie powiatu świdnickiego, urodzeni w roku 1995, których nazwiska zaczynają się na literę B zgłoszą się w dniu 01.12.2016 r. w WKU w Świdnicy.”</a:t>
            </a:r>
          </a:p>
          <a:p>
            <a:r>
              <a:rPr lang="pl-PL" dirty="0" smtClean="0"/>
              <a:t>Decyzja zawarta w budżecie państwa o przyznaniu w roku 2017 kwoty 100 000 zł na stypendia studenckie dla wszystkich państwowych szkół wyższych w Polsce</a:t>
            </a:r>
          </a:p>
          <a:p>
            <a:r>
              <a:rPr lang="pl-PL" dirty="0" smtClean="0"/>
              <a:t>„Prezydent Rzeczpospolitej Polskiej desygnuje Prezesa Rasy Ministrów”</a:t>
            </a:r>
          </a:p>
          <a:p>
            <a:r>
              <a:rPr lang="pl-PL" dirty="0" smtClean="0"/>
              <a:t>„Każdy, kto był świadkiem zdarzenia, które miało miejsce na ul Świdnickiej o godzinie 13.25 w dniu 01.11.2016 r. zobowiązany jest do zgłoszenia się na Policję w terminie do 01.12.2016 r.”</a:t>
            </a:r>
          </a:p>
          <a:p>
            <a:pPr marL="354013" indent="-354013"/>
            <a:r>
              <a:rPr lang="pl-PL" dirty="0" smtClean="0"/>
              <a:t>„Sąd Okręgowy we Wrocławiu w sprawie z powództwa Jana Kowalskiego przeciw Arturowi Nowakowi (sygn. I C 998/16) wzywa Pana do uzupełnienia braków formalnych pisma z dnia 29 czerwca 2016 r. poprzez wskazanie wysokości dochodzonego roszczen</a:t>
            </a:r>
            <a:r>
              <a:rPr lang="pl-PL" dirty="0" smtClean="0"/>
              <a:t>ia </a:t>
            </a:r>
            <a:r>
              <a:rPr lang="pl-PL" dirty="0" smtClean="0"/>
              <a:t>w terminie 7 dni od dnia otrzymania wezwania.”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 można inaczej?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Norma dyspozytywna – można umówić się inaczej. Jest stosowana, jeśli takiej umowy nie ma.</a:t>
            </a:r>
          </a:p>
          <a:p>
            <a:r>
              <a:rPr lang="pl-PL" dirty="0" smtClean="0"/>
              <a:t>Norma imperatywna – nie można zmieniać jej umową.</a:t>
            </a:r>
          </a:p>
          <a:p>
            <a:r>
              <a:rPr lang="pl-PL" dirty="0" smtClean="0"/>
              <a:t>Norma </a:t>
            </a:r>
            <a:r>
              <a:rPr lang="pl-PL" dirty="0" err="1" smtClean="0"/>
              <a:t>semidyspozytywna</a:t>
            </a:r>
            <a:r>
              <a:rPr lang="pl-PL" dirty="0" smtClean="0"/>
              <a:t> (</a:t>
            </a:r>
            <a:r>
              <a:rPr lang="pl-PL" dirty="0" err="1" smtClean="0"/>
              <a:t>semiimperatywna</a:t>
            </a:r>
            <a:r>
              <a:rPr lang="pl-PL" dirty="0" smtClean="0"/>
              <a:t>) – chroni jakieś minimum, ale można umówić się na lepszą ochronę danej wartości.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dyspozytywna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Art. 577 </a:t>
            </a:r>
            <a:r>
              <a:rPr lang="pl-PL" b="1" dirty="0"/>
              <a:t>§ 4</a:t>
            </a:r>
            <a:r>
              <a:rPr lang="pl-PL" b="1" dirty="0" smtClean="0"/>
              <a:t>. KC: </a:t>
            </a:r>
            <a:r>
              <a:rPr lang="pl-PL" b="1" u="sng" dirty="0"/>
              <a:t>Jeżeli nie zastrzeżono innego terminu</a:t>
            </a:r>
            <a:r>
              <a:rPr lang="pl-PL" b="1" dirty="0"/>
              <a:t>, termin gwarancji wynosi dwa lata licząc od dnia, kiedy rzecz została kupującemu wydana.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imperatywna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Art. 256. </a:t>
            </a:r>
            <a:r>
              <a:rPr lang="pl-PL" b="1" dirty="0"/>
              <a:t>§ 1. Kto publicznie propaguje faszystowski lub inny totalitarny ustrój państwa lub nawołuje do nienawiści na tle różnic narodowościowych, etnicznych, rasowych, wyznaniowych albo ze względu na bezwyznaniowość,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>podlega grzywnie, karze ograniczenia wolności albo pozbawienia wolności do lat 2.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</a:t>
            </a:r>
            <a:r>
              <a:rPr lang="pl-PL" dirty="0" err="1" smtClean="0"/>
              <a:t>semiimperatywna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Art. 154 </a:t>
            </a:r>
            <a:r>
              <a:rPr lang="pl-PL" b="1" dirty="0"/>
              <a:t>§ 1. </a:t>
            </a:r>
            <a:r>
              <a:rPr lang="pl-PL" b="1" dirty="0" smtClean="0"/>
              <a:t>KP: Wymiar </a:t>
            </a:r>
            <a:r>
              <a:rPr lang="pl-PL" b="1" dirty="0"/>
              <a:t>urlopu wynosi: 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>1) 20 dni - jeżeli pracownik jest zatrudniony krócej niż 10 lat;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>2) 26 dni - jeżeli pracownik jest zatrudniony co najmniej 10 lat.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Normy nakazujące, zakazujące zezwalające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Normy prawne określają nakaz działania, zakaz działania, ale też mogą wskazywać przyznane uprawnienie. Nasze uprawnienie zwykle łączy się z czyimś obowiązkiem.</a:t>
            </a:r>
          </a:p>
          <a:p>
            <a:pPr>
              <a:buNone/>
            </a:pPr>
            <a:endParaRPr lang="pl-PL" dirty="0"/>
          </a:p>
          <a:p>
            <a:r>
              <a:rPr lang="pl-PL" dirty="0" smtClean="0"/>
              <a:t>Obowiązek pozytywny – obowiązek działania, np. wypłacenia odszkodowania</a:t>
            </a:r>
          </a:p>
          <a:p>
            <a:r>
              <a:rPr lang="pl-PL" dirty="0" smtClean="0"/>
              <a:t>Obowiązek negatywny – obowiązek powstrzymania się od działań naruszających nasze prawo, np. wkraczania na teren prywatny.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Normy kompetencyjne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Norma nakładająca lub uchylająca obowiązek pewnego zachowania się, będący wynikiem ważnego wykonania przez określony podmiot kompetencji prawnej.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Dyrektywa celowościowa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Zbliżona do normy, ale pozostawia element dowolności</a:t>
            </a:r>
          </a:p>
          <a:p>
            <a:r>
              <a:rPr lang="pl-PL" dirty="0" smtClean="0"/>
              <a:t>Aktualizuje się, kiedy </a:t>
            </a:r>
            <a:r>
              <a:rPr lang="pl-PL" b="1" dirty="0" smtClean="0"/>
              <a:t>chcemy</a:t>
            </a:r>
            <a:r>
              <a:rPr lang="pl-PL" dirty="0" smtClean="0"/>
              <a:t> wywołać dany skutek.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„Jeżeli chcesz osiągnąć cel C, powinieneś zachować się w sposób S.”</a:t>
            </a:r>
            <a:endParaRPr lang="pl-PL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Czynność konwencjonalna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Świadome i celowe zachowanie człowieka, mające na celu wywołanie pewnego skutku poprzez wykonanie czynności, której przypisuje się pewną doniosłość znaczeniową.</a:t>
            </a:r>
          </a:p>
          <a:p>
            <a:endParaRPr lang="pl-PL" dirty="0"/>
          </a:p>
          <a:p>
            <a:r>
              <a:rPr lang="pl-PL" dirty="0" smtClean="0"/>
              <a:t>Czynność konwencjonalną wykonuje się zwykle przez czynność psychofizyczną (świadome działanie uzewnętrznione tak, by otoczenie mogło się z nim zapoznać)</a:t>
            </a: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Np. podpisanie umowy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Czynność konwencjonalna pisania – stawiamy znaki, które umownie mają znaczenie.</a:t>
            </a:r>
          </a:p>
          <a:p>
            <a:endParaRPr lang="pl-PL" dirty="0"/>
          </a:p>
          <a:p>
            <a:r>
              <a:rPr lang="pl-PL" dirty="0" smtClean="0"/>
              <a:t>Czynność konwencjonalna II stopnia – poprzez czynność pisania wykonujemy docelowo inną czynność, wywołującą określone skutki (zawarcie umowy, rodzącej po obu stronach prawa i obowiązki).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kogo skierowana jest norma?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Norma generalna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Określenie podmiotu ze względu na cechy </a:t>
            </a:r>
          </a:p>
          <a:p>
            <a:r>
              <a:rPr lang="pl-PL" dirty="0" smtClean="0"/>
              <a:t>Ilość adresatów – niesprecyzowana</a:t>
            </a:r>
          </a:p>
          <a:p>
            <a:r>
              <a:rPr lang="pl-PL" dirty="0" smtClean="0"/>
              <a:t>Otwarta lista podmiotów (staną się adresatami normy, jeśli tylko wypełnią podane  kryteria)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Norma indywidualna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Skierowana do wyznaczonych osób/osoby.</a:t>
            </a:r>
          </a:p>
          <a:p>
            <a:r>
              <a:rPr lang="pl-PL" dirty="0" smtClean="0"/>
              <a:t>Ilość adresatów jasna i sprecyzowana.</a:t>
            </a:r>
          </a:p>
          <a:p>
            <a:r>
              <a:rPr lang="pl-PL" dirty="0" smtClean="0"/>
              <a:t>Zamknięta lista podmiotów.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Kompetencja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Zdolność do podejmowania doniosłych prawnie (rodzących prawne zobowiązania i uprawnienia) czynności konwencjonalnych. Czasem kompetencja jest ograniczona do określonego grona podmiotów. Jeśli czynność zostanie wykonana przez osobę nie mającą kompetencji, czynność jest nieważna.</a:t>
            </a:r>
          </a:p>
          <a:p>
            <a:endParaRPr lang="pl-PL" dirty="0"/>
          </a:p>
          <a:p>
            <a:r>
              <a:rPr lang="pl-PL" dirty="0" smtClean="0"/>
              <a:t>W sytuacji, gdy zbiega się z naszym interesem przybiera postać </a:t>
            </a:r>
            <a:r>
              <a:rPr lang="pl-PL" b="1" dirty="0" smtClean="0"/>
              <a:t>uprawnienia</a:t>
            </a:r>
            <a:r>
              <a:rPr lang="pl-PL" dirty="0" smtClean="0"/>
              <a:t>.</a:t>
            </a:r>
          </a:p>
          <a:p>
            <a:r>
              <a:rPr lang="pl-PL" dirty="0" smtClean="0"/>
              <a:t>Kompetencja organu nie zbiega się z jego interesem, lecz z nałożonym na niego obowiązkiem.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kompetencyjna II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Określa, kto jest podmiotem uprawnionym do działań, które będą rodzić skutki prawne.</a:t>
            </a:r>
          </a:p>
          <a:p>
            <a:endParaRPr lang="pl-PL" dirty="0" smtClean="0"/>
          </a:p>
          <a:p>
            <a:r>
              <a:rPr lang="pl-PL" dirty="0" smtClean="0"/>
              <a:t>Zakresem zastosowania takiej normy jest sytuacja, kiedy podmiot kompetentny skorzysta ze swojej kompetencji.</a:t>
            </a:r>
          </a:p>
          <a:p>
            <a:r>
              <a:rPr lang="pl-PL" dirty="0" smtClean="0"/>
              <a:t>Zakresem normowania jest obowiązek wynikający z tego faktu.</a:t>
            </a:r>
          </a:p>
          <a:p>
            <a:endParaRPr lang="pl-PL" dirty="0"/>
          </a:p>
          <a:p>
            <a:r>
              <a:rPr lang="pl-PL" b="1" dirty="0" smtClean="0"/>
              <a:t>Norma kompetencyjna jest więc skierowana nie do osób, które będą wykonywać kompetencję, lecz tych, po których stronie powstanie w wyniku tego obowiązek</a:t>
            </a:r>
            <a:endParaRPr lang="pl-PL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 kogo skierowana jest norma: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 smtClean="0"/>
              <a:t>„Minister właściwy do spraw zatrudnienia ustali w drodze zarządzenia zasady postępowania wiążące bezrobotnych”</a:t>
            </a:r>
            <a:endParaRPr lang="pl-PL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rodzaje norm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Normy reguły – tak się mówi na normy wyrażające prawa i obowiązki.</a:t>
            </a:r>
          </a:p>
          <a:p>
            <a:endParaRPr lang="pl-PL" dirty="0"/>
          </a:p>
          <a:p>
            <a:r>
              <a:rPr lang="pl-PL" dirty="0" smtClean="0"/>
              <a:t>Normy zasady – normy mówiące o tym, jak należy stosować i interpretować normy reguły.</a:t>
            </a:r>
          </a:p>
          <a:p>
            <a:endParaRPr lang="pl-PL" dirty="0"/>
          </a:p>
          <a:p>
            <a:r>
              <a:rPr lang="pl-PL" dirty="0" smtClean="0"/>
              <a:t>Normy programowe – wyznaczają cel, do którego należy dążyć </a:t>
            </a:r>
            <a:r>
              <a:rPr lang="pl-PL" smtClean="0"/>
              <a:t>przy tworzeniu i stosowaniu </a:t>
            </a:r>
            <a:r>
              <a:rPr lang="pl-PL" dirty="0" smtClean="0"/>
              <a:t>prawa.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generalna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pl-PL" b="1" dirty="0" smtClean="0"/>
              <a:t>„</a:t>
            </a:r>
            <a:r>
              <a:rPr lang="pl-PL" b="1" dirty="0"/>
              <a:t> Art. 26</a:t>
            </a:r>
            <a:r>
              <a:rPr lang="pl-PL" b="1" dirty="0" smtClean="0"/>
              <a:t>.</a:t>
            </a:r>
            <a:r>
              <a:rPr lang="pl-PL" b="1" dirty="0"/>
              <a:t> § 1</a:t>
            </a:r>
            <a:r>
              <a:rPr lang="pl-PL" b="1" dirty="0" smtClean="0"/>
              <a:t>. KPA: </a:t>
            </a:r>
            <a:r>
              <a:rPr lang="pl-PL" b="1" dirty="0"/>
              <a:t>W przypadku wyłączenia pracownika (art. 24) jego bezpośredni przełożony wyznacza innego pracownika do prowadzenia sprawy</a:t>
            </a:r>
            <a:r>
              <a:rPr lang="pl-PL" b="1" dirty="0" smtClean="0"/>
              <a:t>.”</a:t>
            </a:r>
          </a:p>
          <a:p>
            <a:pPr fontAlgn="base"/>
            <a:r>
              <a:rPr lang="pl-PL" dirty="0" smtClean="0"/>
              <a:t>Norma skierowana do każdego, kto w danej sytuacji jest bezpośrednim przełożonym pracownika.</a:t>
            </a:r>
          </a:p>
          <a:p>
            <a:pPr fontAlgn="base"/>
            <a:r>
              <a:rPr lang="pl-PL" dirty="0" smtClean="0"/>
              <a:t>Bezpośredni przełożeni mogą się zmieniać, norma nadal obowiązuje tak samo.</a:t>
            </a:r>
          </a:p>
          <a:p>
            <a:pPr fontAlgn="base"/>
            <a:r>
              <a:rPr lang="pl-PL" dirty="0" smtClean="0"/>
              <a:t>Nie jest sprecyzowana ilość osób, które będą adresatami tej normy – będą to wszyscy, którzy kiedykolwiek w czasie obowiązywania tej normy znajdą się w tej sytuacji.</a:t>
            </a:r>
          </a:p>
          <a:p>
            <a:pPr fontAlgn="base"/>
            <a:endParaRPr lang="pl-PL" dirty="0" smtClean="0"/>
          </a:p>
          <a:p>
            <a:pPr fontAlgn="base"/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indywidualna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b="1" dirty="0" smtClean="0"/>
              <a:t>„W związku ze złożonym w dniu 29.06.2016 r. wnioskiem o dopuszczenie do udziału na prawach strony w postępowaniu administracyjnym dotyczącym (…) Burmistrz Miasta Wrocławia wzywa Pana Andrzej Kowalskiego do uzupełnienia braków formalnych wniosku (…)”</a:t>
            </a:r>
          </a:p>
          <a:p>
            <a:r>
              <a:rPr lang="pl-PL" dirty="0" smtClean="0"/>
              <a:t>Norma skierowana do konkretnej osoby.</a:t>
            </a:r>
          </a:p>
          <a:p>
            <a:r>
              <a:rPr lang="pl-PL" dirty="0" smtClean="0"/>
              <a:t>Tylko osoby wyznaczone personalnie są jej adresatami.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Indywidualna czy generalna?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pl-PL" dirty="0" smtClean="0"/>
              <a:t>„Art</a:t>
            </a:r>
            <a:r>
              <a:rPr lang="pl-PL" dirty="0"/>
              <a:t>. </a:t>
            </a:r>
            <a:r>
              <a:rPr lang="pl-PL" dirty="0" smtClean="0"/>
              <a:t>134 ust. 2. Konstytucji RP: </a:t>
            </a:r>
            <a:r>
              <a:rPr lang="pl-PL" dirty="0"/>
              <a:t>W czasie pokoju Prezydent Rzeczypospolitej sprawuje zwierzchnictwo nad Siłami Zbrojnymi za pośrednictwem Ministra Obrony Narodowej</a:t>
            </a:r>
            <a:r>
              <a:rPr lang="pl-PL" dirty="0" smtClean="0"/>
              <a:t>.”</a:t>
            </a:r>
          </a:p>
          <a:p>
            <a:pPr marL="514350" indent="-514350">
              <a:buAutoNum type="arabicPeriod"/>
            </a:pPr>
            <a:r>
              <a:rPr lang="pl-PL" dirty="0" smtClean="0"/>
              <a:t>„Każdy student o imieniu i nazwisku Jan Kowalski proszony jest  o stawienie się w dziekanacie.”</a:t>
            </a:r>
          </a:p>
          <a:p>
            <a:pPr marL="514350" indent="-514350">
              <a:buAutoNum type="arabicPeriod"/>
            </a:pPr>
            <a:r>
              <a:rPr lang="pl-PL" dirty="0" smtClean="0"/>
              <a:t>„Studenci roku I SSA w roku akademickim 2016/17 o nazwiskach zaczynających się na literę A zgłoszą się po odbiór indeksów.”</a:t>
            </a:r>
          </a:p>
          <a:p>
            <a:pPr marL="514350" indent="-514350">
              <a:buAutoNum type="arabicPeriod"/>
            </a:pPr>
            <a:r>
              <a:rPr lang="pl-PL" dirty="0" smtClean="0"/>
              <a:t>„Świadkowie: Beata </a:t>
            </a:r>
            <a:r>
              <a:rPr lang="pl-PL" dirty="0" err="1" smtClean="0"/>
              <a:t>Mirosławska</a:t>
            </a:r>
            <a:r>
              <a:rPr lang="pl-PL" dirty="0" smtClean="0"/>
              <a:t>, Artur </a:t>
            </a:r>
            <a:r>
              <a:rPr lang="pl-PL" dirty="0" err="1" smtClean="0"/>
              <a:t>Wojtak</a:t>
            </a:r>
            <a:r>
              <a:rPr lang="pl-PL" dirty="0" smtClean="0"/>
              <a:t>, Karolina Linde stawią się w Sądzie Rejonowym w celu złożenia zeznań”</a:t>
            </a:r>
          </a:p>
          <a:p>
            <a:pPr marL="514350" indent="-514350">
              <a:buAutoNum type="arabicPeriod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 bardzo jest szczegółowa?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Abstrakcyjna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/>
              <a:t>Uniwersalna</a:t>
            </a:r>
          </a:p>
          <a:p>
            <a:r>
              <a:rPr lang="pl-PL" dirty="0" smtClean="0"/>
              <a:t>Dla powtarzających się zachowań</a:t>
            </a:r>
          </a:p>
          <a:p>
            <a:r>
              <a:rPr lang="pl-PL" dirty="0" smtClean="0"/>
              <a:t>Ogólne stwierdzenie istnienia obowiązku</a:t>
            </a:r>
          </a:p>
          <a:p>
            <a:r>
              <a:rPr lang="pl-PL" dirty="0" smtClean="0"/>
              <a:t>Niedookreślona sytuacyjnie</a:t>
            </a:r>
          </a:p>
          <a:p>
            <a:r>
              <a:rPr lang="pl-PL" dirty="0" smtClean="0"/>
              <a:t>Obowiązuje aż do uchylenia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 smtClean="0"/>
              <a:t>Konkretna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/>
              <a:t>Zwykle jednorazowa</a:t>
            </a:r>
          </a:p>
          <a:p>
            <a:r>
              <a:rPr lang="pl-PL" dirty="0" smtClean="0"/>
              <a:t>Dla uszczegółowionego zachowania</a:t>
            </a:r>
          </a:p>
          <a:p>
            <a:r>
              <a:rPr lang="pl-PL" dirty="0" smtClean="0"/>
              <a:t>Stwierdzenie konkretnego obowiązku</a:t>
            </a:r>
          </a:p>
          <a:p>
            <a:r>
              <a:rPr lang="pl-PL" dirty="0" smtClean="0"/>
              <a:t>Zwykle określone miejsce i czas spełnienia</a:t>
            </a:r>
          </a:p>
          <a:p>
            <a:r>
              <a:rPr lang="pl-PL" dirty="0" smtClean="0"/>
              <a:t>Obowiązuje do zrealizowania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abstrakcyjna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 smtClean="0"/>
              <a:t>„Art</a:t>
            </a:r>
            <a:r>
              <a:rPr lang="pl-PL" b="1" dirty="0"/>
              <a:t>. </a:t>
            </a:r>
            <a:r>
              <a:rPr lang="pl-PL" b="1" dirty="0" smtClean="0"/>
              <a:t>58</a:t>
            </a:r>
            <a:r>
              <a:rPr lang="pl-PL" b="1" dirty="0"/>
              <a:t> </a:t>
            </a:r>
            <a:r>
              <a:rPr lang="pl-PL" b="1" dirty="0" smtClean="0"/>
              <a:t>§ </a:t>
            </a:r>
            <a:r>
              <a:rPr lang="pl-PL" b="1" dirty="0"/>
              <a:t>2</a:t>
            </a:r>
            <a:r>
              <a:rPr lang="pl-PL" b="1" dirty="0" smtClean="0"/>
              <a:t>. KPA:</a:t>
            </a:r>
            <a:r>
              <a:rPr lang="pl-PL" b="1" dirty="0"/>
              <a:t> Prośbę o przywrócenie terminu należy wnieść w ciągu siedmiu dni od dnia ustania przyczyny uchybienia terminu. Jednocześnie z wniesieniem prośby należy dopełnić czynności, dla której określony był termin</a:t>
            </a:r>
            <a:r>
              <a:rPr lang="pl-PL" b="1" dirty="0" smtClean="0"/>
              <a:t>.”</a:t>
            </a:r>
          </a:p>
          <a:p>
            <a:pPr marL="0" indent="0"/>
            <a:r>
              <a:rPr lang="pl-PL" dirty="0" smtClean="0"/>
              <a:t> Określa ogólnie klasę sytuacji</a:t>
            </a:r>
          </a:p>
          <a:p>
            <a:pPr marL="0" indent="0"/>
            <a:r>
              <a:rPr lang="pl-PL" dirty="0" smtClean="0"/>
              <a:t>Aktualna w każdym postępowaniu</a:t>
            </a:r>
          </a:p>
          <a:p>
            <a:pPr marL="0" indent="0"/>
            <a:endParaRPr lang="pl-PL" dirty="0" smtClean="0"/>
          </a:p>
          <a:p>
            <a:pPr marL="0" indent="0"/>
            <a:endParaRPr lang="pl-PL" dirty="0"/>
          </a:p>
          <a:p>
            <a:pPr marL="0" indent="0">
              <a:buNone/>
            </a:pPr>
            <a:endParaRPr lang="pl-P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konkretna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 smtClean="0"/>
              <a:t>„Sąd Okręgowy we Wrocławiu w sprawie z powództwa Jana Kowalskiego przeciw Arturowi Nowakowi (sygn. I C 998/16) wzywa Pana do uzupełnienia braków formalnych pisma z dnia 29 czerwca 2016 r. poprzez:</a:t>
            </a:r>
          </a:p>
          <a:p>
            <a:pPr marL="0" indent="0">
              <a:buNone/>
            </a:pPr>
            <a:r>
              <a:rPr lang="pl-PL" b="1" dirty="0" smtClean="0"/>
              <a:t>- Wskazanie wysokości dochodzonego roszczenia</a:t>
            </a:r>
          </a:p>
          <a:p>
            <a:pPr marL="0" indent="0">
              <a:buNone/>
            </a:pPr>
            <a:r>
              <a:rPr lang="pl-PL" b="1" dirty="0"/>
              <a:t>w</a:t>
            </a:r>
            <a:r>
              <a:rPr lang="pl-PL" b="1" dirty="0" smtClean="0"/>
              <a:t> terminie 7 dni od dnia otrzymania wezwania.”</a:t>
            </a:r>
          </a:p>
          <a:p>
            <a:pPr marL="0" indent="0"/>
            <a:r>
              <a:rPr lang="pl-PL" dirty="0"/>
              <a:t> </a:t>
            </a:r>
            <a:r>
              <a:rPr lang="pl-PL" dirty="0" smtClean="0"/>
              <a:t>konkretna sytuacja (pismo, sprawa)</a:t>
            </a:r>
          </a:p>
          <a:p>
            <a:pPr marL="0" indent="0"/>
            <a:r>
              <a:rPr lang="pl-PL" dirty="0" smtClean="0"/>
              <a:t>Ustalone miejsce i czas wykonania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Norma abstrakcyjna czy konkretna?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„Prezydent Rzeczpospolitej Polskiej desygnuje Prezesa Rasy Ministrów”</a:t>
            </a:r>
          </a:p>
          <a:p>
            <a:r>
              <a:rPr lang="pl-PL" dirty="0" smtClean="0"/>
              <a:t>„Każdy, kto był świadkiem zdarzenia, które miało miejsce na ul Świdnickiej o godzinie 13.25 w dniu 01.11.2016 r. zobowiązany jest do zgłoszenia się na Policję w terminie do 01.12.2016 r.”</a:t>
            </a:r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1058</Words>
  <Application>Microsoft Office PowerPoint</Application>
  <PresentationFormat>Pokaz na ekranie (4:3)</PresentationFormat>
  <Paragraphs>108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Motyw pakietu Office</vt:lpstr>
      <vt:lpstr>Wstęp do prawoznawstwa</vt:lpstr>
      <vt:lpstr>Do kogo skierowana jest norma?</vt:lpstr>
      <vt:lpstr>Norma generalna</vt:lpstr>
      <vt:lpstr>Norma indywidualna</vt:lpstr>
      <vt:lpstr>Indywidualna czy generalna?</vt:lpstr>
      <vt:lpstr>Jak bardzo jest szczegółowa?</vt:lpstr>
      <vt:lpstr>Norma abstrakcyjna</vt:lpstr>
      <vt:lpstr>Norma konkretna</vt:lpstr>
      <vt:lpstr>Norma abstrakcyjna czy konkretna?</vt:lpstr>
      <vt:lpstr>Slajd 10</vt:lpstr>
      <vt:lpstr>Czy można inaczej?</vt:lpstr>
      <vt:lpstr>Norma dyspozytywna</vt:lpstr>
      <vt:lpstr>Norma imperatywna</vt:lpstr>
      <vt:lpstr>Norma semiimperatywna</vt:lpstr>
      <vt:lpstr>Normy nakazujące, zakazujące zezwalające</vt:lpstr>
      <vt:lpstr>Normy kompetencyjne</vt:lpstr>
      <vt:lpstr>Dyrektywa celowościowa</vt:lpstr>
      <vt:lpstr>Czynność konwencjonalna</vt:lpstr>
      <vt:lpstr>Np. podpisanie umowy</vt:lpstr>
      <vt:lpstr>Kompetencja</vt:lpstr>
      <vt:lpstr>Norma kompetencyjna II</vt:lpstr>
      <vt:lpstr>Do kogo skierowana jest norma:</vt:lpstr>
      <vt:lpstr>Inne rodzaje norm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Ewa Niemiec</dc:creator>
  <cp:lastModifiedBy>Ewa Niemiec</cp:lastModifiedBy>
  <cp:revision>1</cp:revision>
  <dcterms:created xsi:type="dcterms:W3CDTF">2016-11-03T21:27:44Z</dcterms:created>
  <dcterms:modified xsi:type="dcterms:W3CDTF">2016-11-04T00:01:33Z</dcterms:modified>
</cp:coreProperties>
</file>