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79671-93E5-4B65-926F-D55305EA1611}" type="datetimeFigureOut">
              <a:rPr lang="pl-PL" smtClean="0"/>
              <a:t>30.09.2016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86AA-9917-4E38-B72C-FCE71040A95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1634-31AA-48E8-8DB1-77A931521498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1060-8149-451F-83D1-9EEF86B2374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Ewa Niemiec</a:t>
            </a:r>
          </a:p>
          <a:p>
            <a:r>
              <a:rPr lang="pl-PL" dirty="0" err="1" smtClean="0"/>
              <a:t>niemiec_ewa@wp.pl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Norma: pewien wzorzec</a:t>
            </a:r>
          </a:p>
          <a:p>
            <a:r>
              <a:rPr lang="pl-PL" dirty="0" smtClean="0"/>
              <a:t>Norma postępowania: wskazanie określonego sposobu postępowania w formie nakazu albo zakazu.</a:t>
            </a:r>
          </a:p>
          <a:p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Wyrażenie językowe</a:t>
            </a:r>
          </a:p>
          <a:p>
            <a:pPr>
              <a:buFontTx/>
              <a:buChar char="-"/>
            </a:pPr>
            <a:r>
              <a:rPr lang="pl-PL" dirty="0" smtClean="0"/>
              <a:t>Określone podmioty</a:t>
            </a:r>
          </a:p>
          <a:p>
            <a:pPr>
              <a:buFontTx/>
              <a:buChar char="-"/>
            </a:pPr>
            <a:r>
              <a:rPr lang="pl-PL" dirty="0" smtClean="0"/>
              <a:t>Nakaz/zakaz</a:t>
            </a:r>
          </a:p>
          <a:p>
            <a:pPr>
              <a:buFontTx/>
              <a:buChar char="-"/>
            </a:pPr>
            <a:r>
              <a:rPr lang="pl-PL" dirty="0" smtClean="0"/>
              <a:t>Określone okoliczności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normatywny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Zbiór norm stanowiący spójną całość zasad regulujących zachowania ludzkie.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 smtClean="0"/>
              <a:t>Systemy normatywne:</a:t>
            </a:r>
          </a:p>
          <a:p>
            <a:pPr>
              <a:buFontTx/>
              <a:buChar char="-"/>
            </a:pPr>
            <a:r>
              <a:rPr lang="pl-PL" dirty="0" smtClean="0"/>
              <a:t>Moralny (etyka)</a:t>
            </a:r>
          </a:p>
          <a:p>
            <a:pPr>
              <a:buFontTx/>
              <a:buChar char="-"/>
            </a:pPr>
            <a:r>
              <a:rPr lang="pl-PL" dirty="0" smtClean="0"/>
              <a:t>Religijny</a:t>
            </a:r>
          </a:p>
          <a:p>
            <a:pPr>
              <a:buFontTx/>
              <a:buChar char="-"/>
            </a:pPr>
            <a:r>
              <a:rPr lang="pl-PL" dirty="0" smtClean="0"/>
              <a:t>Obyczajowy</a:t>
            </a:r>
          </a:p>
          <a:p>
            <a:pPr>
              <a:buFontTx/>
              <a:buChar char="-"/>
            </a:pPr>
            <a:r>
              <a:rPr lang="pl-PL" dirty="0" smtClean="0"/>
              <a:t>Estetyczny</a:t>
            </a:r>
          </a:p>
          <a:p>
            <a:pPr>
              <a:buFontTx/>
              <a:buChar char="-"/>
            </a:pPr>
            <a:r>
              <a:rPr lang="pl-PL" dirty="0" smtClean="0"/>
              <a:t>Prawny </a:t>
            </a:r>
          </a:p>
          <a:p>
            <a:pPr>
              <a:buFontTx/>
              <a:buChar char="-"/>
            </a:pPr>
            <a:r>
              <a:rPr lang="pl-PL" dirty="0" smtClean="0"/>
              <a:t>itp.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norma obowiązuje?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Obowiązywanie aksjologiczne – bo takie zachowanie jest dobre/</a:t>
            </a:r>
            <a:r>
              <a:rPr lang="pl-PL" dirty="0" err="1" smtClean="0"/>
              <a:t>porządane</a:t>
            </a:r>
            <a:r>
              <a:rPr lang="pl-PL" dirty="0" smtClean="0"/>
              <a:t>/akceptowane</a:t>
            </a:r>
          </a:p>
          <a:p>
            <a:endParaRPr lang="pl-PL" dirty="0"/>
          </a:p>
          <a:p>
            <a:r>
              <a:rPr lang="pl-PL" dirty="0" smtClean="0"/>
              <a:t>Obowiązywanie </a:t>
            </a:r>
            <a:r>
              <a:rPr lang="pl-PL" dirty="0" err="1" smtClean="0"/>
              <a:t>tetyczne</a:t>
            </a:r>
            <a:r>
              <a:rPr lang="pl-PL" dirty="0" smtClean="0"/>
              <a:t> – bo tak nakazuje nam podmiot, który ma prawo nam nakazywać (np. prawodawca)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się stanie, jeśli nie będziemy stosować normy?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Sankcja rozproszona </a:t>
            </a:r>
            <a:r>
              <a:rPr lang="pl-PL" dirty="0" smtClean="0"/>
              <a:t>– spontaniczna, trudna do przewidzenia. Np. za naruszenie normy moralnej będziemy mieć wyrzuty sumienia, za </a:t>
            </a:r>
            <a:r>
              <a:rPr lang="pl-PL" dirty="0" smtClean="0"/>
              <a:t>naruszenie normy obyczajowej sąsiedzi nie będą nas lubić.</a:t>
            </a:r>
          </a:p>
          <a:p>
            <a:endParaRPr lang="pl-PL" dirty="0"/>
          </a:p>
          <a:p>
            <a:r>
              <a:rPr lang="pl-PL" b="1" dirty="0" smtClean="0"/>
              <a:t>Sankcja skupiona </a:t>
            </a:r>
            <a:r>
              <a:rPr lang="pl-PL" dirty="0" smtClean="0"/>
              <a:t>– zorganizowana, przewidywalna, wymierzana przez kompetentny do tego podmiot. Np. za naruszenie normy prawa karnego sąd wymierzy nam karę więzienia.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w prawie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Język prawny </a:t>
            </a:r>
            <a:r>
              <a:rPr lang="pl-PL" dirty="0" smtClean="0"/>
              <a:t>– język aktów prawnych. Zawiera przepisy. Jest sformalizowanym rejestrem języka </a:t>
            </a:r>
            <a:r>
              <a:rPr lang="pl-PL" u="sng" dirty="0" smtClean="0"/>
              <a:t>naturalnego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Język prawniczy </a:t>
            </a:r>
            <a:r>
              <a:rPr lang="pl-PL" dirty="0" smtClean="0"/>
              <a:t>– </a:t>
            </a:r>
            <a:r>
              <a:rPr lang="pl-PL" u="sng" dirty="0" smtClean="0"/>
              <a:t>metajęzyk</a:t>
            </a:r>
            <a:r>
              <a:rPr lang="pl-PL" dirty="0" smtClean="0"/>
              <a:t> (język służący do mówienia o języku), służący do rozmawiania o prawie. Posługują się nim głównie prawnicy mówiąc o prawie. Również jest oparty na języku </a:t>
            </a:r>
            <a:r>
              <a:rPr lang="pl-PL" u="sng" dirty="0" smtClean="0"/>
              <a:t>naturalnym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naturalny a sztuczny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Język naturalny – język w użyciu, który został stworzony przez jakąś zbiorowość w celu rozmawiania ze sobą, wyrażania myśli itd. Np. język polski, język niemiecki itp.</a:t>
            </a:r>
          </a:p>
          <a:p>
            <a:endParaRPr lang="pl-PL" dirty="0"/>
          </a:p>
          <a:p>
            <a:r>
              <a:rPr lang="pl-PL" dirty="0" smtClean="0"/>
              <a:t>Język sztuczny – język stworzony przez osobę lub grupę osób w celu innym, niż zwykła komunikacja. Np. język logiki formalnej, języki komputerowe </a:t>
            </a:r>
            <a:r>
              <a:rPr lang="pl-PL" dirty="0" err="1" smtClean="0"/>
              <a:t>html</a:t>
            </a:r>
            <a:r>
              <a:rPr lang="pl-PL" dirty="0" smtClean="0"/>
              <a:t>, c++.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Wyrażenie normy prawnej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Norma</a:t>
            </a:r>
            <a:r>
              <a:rPr lang="pl-PL" dirty="0" smtClean="0"/>
              <a:t> (</a:t>
            </a:r>
            <a:r>
              <a:rPr lang="pl-PL" u="sng" dirty="0" smtClean="0"/>
              <a:t>wzór zachowania</a:t>
            </a:r>
            <a:r>
              <a:rPr lang="pl-PL" dirty="0" smtClean="0"/>
              <a:t>) jest wyrażona </a:t>
            </a:r>
            <a:r>
              <a:rPr lang="pl-PL" b="1" dirty="0" smtClean="0"/>
              <a:t>przepisem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Przepis</a:t>
            </a:r>
            <a:r>
              <a:rPr lang="pl-PL" dirty="0" smtClean="0"/>
              <a:t> - </a:t>
            </a:r>
            <a:r>
              <a:rPr lang="pl-PL" u="sng" dirty="0" smtClean="0"/>
              <a:t>zdanie</a:t>
            </a:r>
            <a:r>
              <a:rPr lang="pl-PL" dirty="0" smtClean="0"/>
              <a:t> w tekście aktu prawotwórczego. Podstawowa jednostka języka prawnego. Ma formę </a:t>
            </a:r>
            <a:r>
              <a:rPr lang="pl-PL" u="sng" dirty="0" smtClean="0"/>
              <a:t>zdania</a:t>
            </a:r>
            <a:r>
              <a:rPr lang="pl-PL" dirty="0" smtClean="0"/>
              <a:t>. </a:t>
            </a:r>
          </a:p>
          <a:p>
            <a:endParaRPr lang="pl-PL" dirty="0"/>
          </a:p>
          <a:p>
            <a:r>
              <a:rPr lang="pl-PL" dirty="0" smtClean="0"/>
              <a:t>Jak wyróżnić przepis? - Zaczyna się od wielkiej litery i kończy kropką.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a przepis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jednym przepisie (zdaniu) może być zakodowanych wiele norm i odwrotnie – jedna norma może być zakodowana w wielu przepisach.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Rozczłonkowanie normy w przepisach</a:t>
            </a:r>
          </a:p>
          <a:p>
            <a:pPr>
              <a:buFontTx/>
              <a:buChar char="-"/>
            </a:pPr>
            <a:r>
              <a:rPr lang="pl-PL" dirty="0" smtClean="0"/>
              <a:t>Skondensowanie norm w przepisach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Rozczłonkowanie normy w przepisach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Art. 148</a:t>
            </a:r>
            <a:r>
              <a:rPr lang="pl-PL" b="1" dirty="0" smtClean="0"/>
              <a:t>. </a:t>
            </a:r>
            <a:r>
              <a:rPr lang="pl-PL" dirty="0" smtClean="0"/>
              <a:t>§ </a:t>
            </a:r>
            <a:r>
              <a:rPr lang="pl-PL" dirty="0"/>
              <a:t>1. Kto zabija człowieka, podlega karze pozbawienia wolności na czas nie krótszy od lat 8, karze 25 lat pozbawienia wolności albo karze dożywotniego pozbawienia wolności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/>
              <a:t>Art. 25</a:t>
            </a:r>
            <a:r>
              <a:rPr lang="pl-PL" b="1" dirty="0" smtClean="0"/>
              <a:t>. </a:t>
            </a:r>
            <a:r>
              <a:rPr lang="pl-PL" dirty="0" smtClean="0"/>
              <a:t>§ </a:t>
            </a:r>
            <a:r>
              <a:rPr lang="pl-PL" dirty="0"/>
              <a:t>1. Nie popełnia przestępstwa, kto w obronie koniecznej odpiera bezpośredni, bezprawny zamach na jakiekolwiek dobro chronione prawem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Skondensowanie norm w przepisach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Art. 148</a:t>
            </a:r>
            <a:r>
              <a:rPr lang="pl-PL" b="1" dirty="0" smtClean="0"/>
              <a:t>.</a:t>
            </a:r>
            <a:r>
              <a:rPr lang="pl-PL" dirty="0" smtClean="0"/>
              <a:t>§ </a:t>
            </a:r>
            <a:r>
              <a:rPr lang="pl-PL" dirty="0"/>
              <a:t>2. Kto zabija człowieka:</a:t>
            </a:r>
          </a:p>
          <a:p>
            <a:pPr marL="0" indent="0">
              <a:buNone/>
            </a:pPr>
            <a:r>
              <a:rPr lang="pl-PL" dirty="0"/>
              <a:t>ze szczególnym okrucieństwem,</a:t>
            </a:r>
          </a:p>
          <a:p>
            <a:pPr marL="0" indent="0">
              <a:buNone/>
            </a:pPr>
            <a:r>
              <a:rPr lang="pl-PL" dirty="0"/>
              <a:t>w związku z wzięciem zakładnika, zgwałceniem albo rozbojem,</a:t>
            </a:r>
          </a:p>
          <a:p>
            <a:pPr marL="0" indent="0">
              <a:buNone/>
            </a:pPr>
            <a:r>
              <a:rPr lang="pl-PL" dirty="0"/>
              <a:t>w wyniku motywacji zasługującej na szczególne potępienie,</a:t>
            </a:r>
          </a:p>
          <a:p>
            <a:pPr marL="0" indent="0">
              <a:buNone/>
            </a:pPr>
            <a:r>
              <a:rPr lang="pl-PL" dirty="0"/>
              <a:t>z użyciem materiałów wybuchowych,</a:t>
            </a:r>
          </a:p>
          <a:p>
            <a:pPr marL="0" indent="0">
              <a:buNone/>
            </a:pPr>
            <a:r>
              <a:rPr lang="pl-PL" dirty="0"/>
              <a:t>podlega karze pozbawienia wolności na czas nie krótszy od lat 12, karze 25 lat pozbawienia wolności albo karze dożywotniego pozbawienia wolności.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A. Bator, W. </a:t>
            </a:r>
            <a:r>
              <a:rPr lang="pl-PL" dirty="0" err="1" smtClean="0"/>
              <a:t>Gromski</a:t>
            </a:r>
            <a:r>
              <a:rPr lang="pl-PL" dirty="0" smtClean="0"/>
              <a:t>, A. Kozak „Wprowadzenie do nauk prawnych – leksykon tematyczny” </a:t>
            </a:r>
            <a:r>
              <a:rPr lang="pl-PL" dirty="0" err="1" smtClean="0"/>
              <a:t>Lexis</a:t>
            </a:r>
            <a:r>
              <a:rPr lang="pl-PL" dirty="0" smtClean="0"/>
              <a:t> </a:t>
            </a:r>
            <a:r>
              <a:rPr lang="pl-PL" dirty="0" err="1" smtClean="0"/>
              <a:t>Nexis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A. Bator … „Wstęp do prawoznawstwa testy egzaminacyjne”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Elementy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Adresat: osoba fizyczna, osoba prawna, tzw. ułomna osoba prawna</a:t>
            </a:r>
          </a:p>
          <a:p>
            <a:endParaRPr lang="pl-PL" dirty="0"/>
          </a:p>
          <a:p>
            <a:r>
              <a:rPr lang="pl-PL" dirty="0" smtClean="0"/>
              <a:t>Hipoteza – okoliczności</a:t>
            </a:r>
          </a:p>
          <a:p>
            <a:endParaRPr lang="pl-PL" dirty="0"/>
          </a:p>
          <a:p>
            <a:r>
              <a:rPr lang="pl-PL" dirty="0" smtClean="0"/>
              <a:t>Dyspozycja – jak ma się zachowywać</a:t>
            </a:r>
          </a:p>
          <a:p>
            <a:endParaRPr lang="pl-PL" dirty="0"/>
          </a:p>
          <a:p>
            <a:r>
              <a:rPr lang="pl-PL" dirty="0" smtClean="0"/>
              <a:t>Sankcja – co, jeśli jednak się tak nie zachowa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Zakres zastosowania normy </a:t>
            </a:r>
            <a:r>
              <a:rPr lang="pl-PL" dirty="0" smtClean="0"/>
              <a:t>– okoliczności, w których stosujemy daną normę</a:t>
            </a:r>
          </a:p>
          <a:p>
            <a:endParaRPr lang="pl-PL" dirty="0"/>
          </a:p>
          <a:p>
            <a:r>
              <a:rPr lang="pl-PL" b="1" dirty="0" smtClean="0"/>
              <a:t>Zakres normowania normy </a:t>
            </a:r>
            <a:r>
              <a:rPr lang="pl-PL" dirty="0" smtClean="0"/>
              <a:t>– zachowania nakazane lub zakazane przez normę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 normy dwuczłonowa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Art. 415 </a:t>
            </a:r>
            <a:r>
              <a:rPr lang="pl-PL" b="1" dirty="0"/>
              <a:t>k.c. </a:t>
            </a:r>
            <a:r>
              <a:rPr lang="pl-PL" b="1" dirty="0" smtClean="0"/>
              <a:t>Kto</a:t>
            </a:r>
            <a:r>
              <a:rPr lang="pl-PL" b="1" dirty="0"/>
              <a:t> z winy swej wyrządził drugiemu szkodę, obowiązany jest do jej naprawienia</a:t>
            </a:r>
            <a:r>
              <a:rPr lang="pl-PL" b="1" dirty="0" smtClean="0"/>
              <a:t>.</a:t>
            </a:r>
          </a:p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H      D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7158" y="4572008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Ktoś wyrządził ze swojej winy szkodę innej osobie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929190" y="4643446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Ten ktoś musi tę szkodę naprawić</a:t>
            </a:r>
            <a:endParaRPr lang="pl-PL" sz="2800" dirty="0"/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4286248" y="514351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29124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 normy trójczłonowa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§ 4. Kto zabija człowieka pod wpływem silnego wzburzenia usprawiedliwionego okolicznościami, podlega karze pozbawienia wolności od roku do lat 10</a:t>
            </a:r>
            <a:r>
              <a:rPr lang="pl-PL" b="1" dirty="0" smtClean="0"/>
              <a:t>.</a:t>
            </a:r>
          </a:p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H -&gt; D albo S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7158" y="492919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Pod wpływem silnego wzburzenia usprawiedliwionego okolicznościami</a:t>
            </a:r>
            <a:endParaRPr lang="pl-PL" sz="24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571868" y="5286388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Nie wolno zabić człowieka</a:t>
            </a:r>
            <a:endParaRPr lang="pl-PL" sz="2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357950" y="5000636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Kara pozbawienia wolności od roku do lat 10</a:t>
            </a:r>
            <a:endParaRPr lang="pl-PL" sz="2400" dirty="0"/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3071802" y="57150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rot="5400000" flipH="1" flipV="1">
            <a:off x="5858678" y="571422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5786446" y="585789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Koncepcja norm sprzężonych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Norma 1: </a:t>
            </a:r>
            <a:r>
              <a:rPr lang="pl-PL" b="1" dirty="0" smtClean="0"/>
              <a:t>sankcjonowana </a:t>
            </a:r>
            <a:r>
              <a:rPr lang="pl-PL" dirty="0" smtClean="0"/>
              <a:t>(dla podmiotu)</a:t>
            </a:r>
          </a:p>
          <a:p>
            <a:pPr>
              <a:buNone/>
            </a:pPr>
            <a:r>
              <a:rPr lang="pl-PL" dirty="0" smtClean="0"/>
              <a:t>„</a:t>
            </a:r>
            <a:r>
              <a:rPr lang="pl-PL" b="1" dirty="0" smtClean="0"/>
              <a:t> Kto zabija człowieka pod wpływem silnego wzburzenia usprawiedliwionego okolicznościami” 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 smtClean="0"/>
              <a:t>nie wolno zabijać pod wpływem silnego wzburzenia</a:t>
            </a:r>
            <a:endParaRPr lang="pl-PL" dirty="0"/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dirty="0" smtClean="0"/>
              <a:t>Norma 2: </a:t>
            </a:r>
            <a:r>
              <a:rPr lang="pl-PL" b="1" dirty="0" smtClean="0"/>
              <a:t>sankcjonująca </a:t>
            </a:r>
            <a:r>
              <a:rPr lang="pl-PL" dirty="0" smtClean="0"/>
              <a:t>(dla organu)</a:t>
            </a:r>
          </a:p>
          <a:p>
            <a:pPr>
              <a:buNone/>
            </a:pPr>
            <a:r>
              <a:rPr lang="pl-PL" dirty="0" smtClean="0"/>
              <a:t>„</a:t>
            </a:r>
            <a:r>
              <a:rPr lang="pl-PL" b="1" dirty="0" smtClean="0"/>
              <a:t> podlega karze pozbawienia wolności od roku do lat 10” – </a:t>
            </a:r>
            <a:r>
              <a:rPr lang="pl-PL" dirty="0" smtClean="0"/>
              <a:t>na zabijającego trzeba nałożyć określoną sankcję.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humanistyczne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Jedność przedmiotu i podmiotu badania – obiekt badań jest tworzony przez badacza</a:t>
            </a:r>
          </a:p>
          <a:p>
            <a:endParaRPr lang="pl-PL" dirty="0"/>
          </a:p>
          <a:p>
            <a:r>
              <a:rPr lang="pl-PL" dirty="0" smtClean="0"/>
              <a:t>Kultura i wytwory ludzkie</a:t>
            </a:r>
          </a:p>
          <a:p>
            <a:endParaRPr lang="pl-PL" dirty="0"/>
          </a:p>
          <a:p>
            <a:r>
              <a:rPr lang="pl-PL" dirty="0" err="1" smtClean="0"/>
              <a:t>np</a:t>
            </a:r>
            <a:r>
              <a:rPr lang="pl-PL" dirty="0" smtClean="0"/>
              <a:t>: nauki o sztuce, prawoznawstwo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przyrodnicze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Odrębność przedmiotu i podmiotu badania – badacz bada to, co nie jest od niego zależne</a:t>
            </a:r>
          </a:p>
          <a:p>
            <a:endParaRPr lang="pl-PL" dirty="0"/>
          </a:p>
          <a:p>
            <a:r>
              <a:rPr lang="pl-PL" dirty="0" smtClean="0"/>
              <a:t>Otaczający nas świat</a:t>
            </a:r>
          </a:p>
          <a:p>
            <a:endParaRPr lang="pl-PL" dirty="0"/>
          </a:p>
          <a:p>
            <a:r>
              <a:rPr lang="pl-PL" dirty="0" smtClean="0"/>
              <a:t>Np. medycyna, fizyka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Prawoznawstwo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Prawoznawstwo = </a:t>
            </a:r>
            <a:r>
              <a:rPr lang="pl-PL" b="1" dirty="0" smtClean="0"/>
              <a:t>wszelkie</a:t>
            </a:r>
            <a:r>
              <a:rPr lang="pl-PL" dirty="0" smtClean="0"/>
              <a:t> „znawstwo” prawa, w tym:</a:t>
            </a:r>
          </a:p>
          <a:p>
            <a:pPr marL="514350" indent="-514350">
              <a:buAutoNum type="arabicPeriod"/>
            </a:pPr>
            <a:r>
              <a:rPr lang="pl-PL" dirty="0" smtClean="0"/>
              <a:t>Nauki prawne:</a:t>
            </a:r>
          </a:p>
          <a:p>
            <a:pPr marL="514350" indent="-514350">
              <a:buAutoNum type="alphaLcParenR"/>
            </a:pPr>
            <a:r>
              <a:rPr lang="pl-PL" dirty="0" smtClean="0"/>
              <a:t>Dogmatyki prawnicze</a:t>
            </a:r>
          </a:p>
          <a:p>
            <a:pPr marL="514350" indent="-514350">
              <a:buAutoNum type="alphaLcParenR"/>
            </a:pPr>
            <a:r>
              <a:rPr lang="pl-PL" dirty="0" smtClean="0"/>
              <a:t>Nauki </a:t>
            </a:r>
            <a:r>
              <a:rPr lang="pl-PL" dirty="0" err="1" smtClean="0"/>
              <a:t>historycznoprawne</a:t>
            </a:r>
            <a:endParaRPr lang="pl-PL" dirty="0" smtClean="0"/>
          </a:p>
          <a:p>
            <a:pPr marL="514350" indent="-514350">
              <a:buAutoNum type="alphaLcParenR"/>
            </a:pPr>
            <a:r>
              <a:rPr lang="pl-PL" dirty="0" smtClean="0"/>
              <a:t>Teoria i filozofia</a:t>
            </a:r>
          </a:p>
          <a:p>
            <a:pPr marL="514350" indent="-514350">
              <a:buNone/>
            </a:pPr>
            <a:endParaRPr lang="pl-PL" dirty="0"/>
          </a:p>
          <a:p>
            <a:pPr marL="514350" indent="-514350">
              <a:buNone/>
            </a:pPr>
            <a:r>
              <a:rPr lang="pl-PL" dirty="0" smtClean="0"/>
              <a:t>2. Praktyka prawnicza (to, jak prawo i prawnicy działają na </a:t>
            </a:r>
            <a:r>
              <a:rPr lang="pl-PL" dirty="0" err="1" smtClean="0"/>
              <a:t>codzień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Modele prawoznawstwa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pl-PL" b="1" dirty="0" smtClean="0"/>
              <a:t>Tradycyjny dogmatyczny </a:t>
            </a:r>
            <a:r>
              <a:rPr lang="pl-PL" dirty="0" smtClean="0"/>
              <a:t>– prawo jest ścisłe: norma + stan faktyczny = orzeczenie, brak miejsca na filozofię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Nowoczesny dogmatyczny </a:t>
            </a:r>
            <a:r>
              <a:rPr lang="pl-PL" dirty="0" smtClean="0"/>
              <a:t>– prawo daje zbiór rozwiązań, z których wybieramy najlepsze: norma + stan faktyczny = zbiór akceptowalnych rozwiązań, np. musimy ukarać złodzieja, ale wysokość kary możemy wybrać sami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Antynaturalistyczny</a:t>
            </a:r>
            <a:r>
              <a:rPr lang="pl-PL" dirty="0" smtClean="0"/>
              <a:t> – prawo to efekt działania prawnika, a nie jakieś normy. Efekt ma być sprawiedliwy i słuszny, a niekoniecznie zgodny z ustawą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Integracyjny</a:t>
            </a:r>
            <a:r>
              <a:rPr lang="pl-PL" dirty="0" smtClean="0"/>
              <a:t> – pomiędzy 1 a 2: prawo daje zbiór akceptowalnych rozwiązań, które wybiera prawnik, ale nie może wybrać któregokolwiek, lecz decyzję uzasadnić aksjologicznie.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Prawoznawstwo, a inne nauki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Ujęcie naturalistyczne </a:t>
            </a:r>
            <a:r>
              <a:rPr lang="pl-PL" b="1" dirty="0" smtClean="0">
                <a:solidFill>
                  <a:srgbClr val="FF0000"/>
                </a:solidFill>
              </a:rPr>
              <a:t>(nie mylić z prawem natury!!!) </a:t>
            </a:r>
            <a:r>
              <a:rPr lang="pl-PL" dirty="0" smtClean="0"/>
              <a:t>– prawo można badać metodami właściwymi dla nauk przyrodniczych („szkiełkiem i okiem”). Cechuje się </a:t>
            </a:r>
            <a:r>
              <a:rPr lang="pl-PL" b="1" dirty="0" err="1" smtClean="0"/>
              <a:t>antykognitywizmem</a:t>
            </a:r>
            <a:r>
              <a:rPr lang="pl-PL" b="1" dirty="0"/>
              <a:t>.</a:t>
            </a:r>
            <a:endParaRPr lang="pl-PL" dirty="0" smtClean="0"/>
          </a:p>
          <a:p>
            <a:r>
              <a:rPr lang="pl-PL" b="1" dirty="0" smtClean="0"/>
              <a:t>Ujęcie antynaturalistyczne </a:t>
            </a:r>
            <a:r>
              <a:rPr lang="pl-PL" dirty="0" smtClean="0"/>
              <a:t>– metody przyrodnicze nie wystarczą, bo pomijają stronę znaczeniową. Cechuje się </a:t>
            </a:r>
            <a:r>
              <a:rPr lang="pl-PL" b="1" dirty="0" err="1" smtClean="0"/>
              <a:t>kognitywizmem</a:t>
            </a:r>
            <a:r>
              <a:rPr lang="pl-PL" dirty="0" smtClean="0"/>
              <a:t>.</a:t>
            </a:r>
            <a:endParaRPr lang="pl-PL" b="1" dirty="0" smtClean="0"/>
          </a:p>
          <a:p>
            <a:endParaRPr lang="pl-PL" dirty="0" smtClean="0"/>
          </a:p>
          <a:p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norma ma wartość poznawczą?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err="1" smtClean="0"/>
              <a:t>Antykognitywizm</a:t>
            </a:r>
            <a:r>
              <a:rPr lang="pl-PL" dirty="0" smtClean="0"/>
              <a:t>: nie, nie ma. Norma nie jest ani prawdziwa, ani fałszywa, więc nic się z niej nie dowiemy. Tylko zdania które można określić jako prawdziwe albo fałszywe mają taką wartość.</a:t>
            </a:r>
          </a:p>
          <a:p>
            <a:endParaRPr lang="pl-PL" dirty="0"/>
          </a:p>
          <a:p>
            <a:r>
              <a:rPr lang="pl-PL" b="1" dirty="0" err="1" smtClean="0"/>
              <a:t>Kognitywizm</a:t>
            </a:r>
            <a:r>
              <a:rPr lang="pl-PL" dirty="0" smtClean="0"/>
              <a:t>: tak, ma. Norma, podobnie jak ocena, w pewien sposób opisuje obiektywną rzeczywistość. Mówi nam np. o wspólnie wyznawanych wartościach.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Nauczanie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pl-PL" b="1" dirty="0" smtClean="0"/>
              <a:t>Dyscypliny prawnicze </a:t>
            </a:r>
            <a:r>
              <a:rPr lang="pl-PL" dirty="0" smtClean="0"/>
              <a:t>– podział na potrzeby akademickie na katedry, instytuty itp. Wynika z potrzeby organizacji nauczania.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b="1" dirty="0" smtClean="0"/>
              <a:t>Metodologia</a:t>
            </a:r>
            <a:r>
              <a:rPr lang="pl-PL" dirty="0" smtClean="0"/>
              <a:t> – to, jakimi sposobami badamy prawo, jakich pojęć używamy, w jaki sposób sprawdzamy wyniki badań.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Integracja wewnętrzna </a:t>
            </a:r>
            <a:r>
              <a:rPr lang="pl-PL" dirty="0" smtClean="0"/>
              <a:t>– mimo rozbicia na poszczególne dyscypliny, używa się w nich podobnych metod badań i terminów (np. pojęcie podmiotowości prawnej będzie miało podobne znaczenie i w prawie karnym, i cywilny, i w teorii prawa).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Prawoznawstwo, a inne nauki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Integracja zewnętrzna </a:t>
            </a:r>
            <a:r>
              <a:rPr lang="pl-PL" dirty="0" smtClean="0"/>
              <a:t>– „współpraca” prawoznawstwa z innymi, pomocniczymi naukami:</a:t>
            </a:r>
          </a:p>
          <a:p>
            <a:r>
              <a:rPr lang="pl-PL" b="1" dirty="0" smtClean="0"/>
              <a:t>Nauki pomocnicze </a:t>
            </a:r>
            <a:r>
              <a:rPr lang="pl-PL" dirty="0" smtClean="0"/>
              <a:t>– nie są to nauki prawne, ale pomagają prawu. Np. faktyczne działanie prawa karnego byłoby niemożliwe bez pomocy nauk  przyrodniczych. Są to np. kryminalistyka, medycyna sądowa.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1144</Words>
  <Application>Microsoft Office PowerPoint</Application>
  <PresentationFormat>Pokaz na ekranie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Wstęp do prawoznawstwa</vt:lpstr>
      <vt:lpstr>Literatura</vt:lpstr>
      <vt:lpstr>Nauka</vt:lpstr>
      <vt:lpstr>Prawoznawstwo</vt:lpstr>
      <vt:lpstr>Modele prawoznawstwa</vt:lpstr>
      <vt:lpstr>Prawoznawstwo, a inne nauki</vt:lpstr>
      <vt:lpstr>Czy norma ma wartość poznawczą?</vt:lpstr>
      <vt:lpstr>Nauczanie prawa</vt:lpstr>
      <vt:lpstr>Prawoznawstwo, a inne nauki</vt:lpstr>
      <vt:lpstr>Norma</vt:lpstr>
      <vt:lpstr>System normatywny</vt:lpstr>
      <vt:lpstr>Dlaczego norma obowiązuje?</vt:lpstr>
      <vt:lpstr>Co się stanie, jeśli nie będziemy stosować normy?</vt:lpstr>
      <vt:lpstr>Język w prawie</vt:lpstr>
      <vt:lpstr>Język naturalny a sztuczny</vt:lpstr>
      <vt:lpstr>Wyrażenie normy prawnej</vt:lpstr>
      <vt:lpstr>Norma a przepis</vt:lpstr>
      <vt:lpstr>Rozczłonkowanie normy w przepisach</vt:lpstr>
      <vt:lpstr>Skondensowanie norm w przepisach</vt:lpstr>
      <vt:lpstr>Elementy normy</vt:lpstr>
      <vt:lpstr>Slajd 21</vt:lpstr>
      <vt:lpstr>Budowa normy dwuczłonowa</vt:lpstr>
      <vt:lpstr>Budowa normy trójczłonowa</vt:lpstr>
      <vt:lpstr>Koncepcja norm sprzężonych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Ewa Niemiec</dc:creator>
  <cp:lastModifiedBy>Ewa Niemiec</cp:lastModifiedBy>
  <cp:revision>1</cp:revision>
  <dcterms:created xsi:type="dcterms:W3CDTF">2016-09-29T19:39:27Z</dcterms:created>
  <dcterms:modified xsi:type="dcterms:W3CDTF">2016-09-29T22:23:56Z</dcterms:modified>
</cp:coreProperties>
</file>