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5E2906-E3A9-48CE-9F50-EBADC072BD4E}" type="datetimeFigureOut">
              <a:rPr lang="pl-PL" smtClean="0"/>
              <a:t>2017-10-29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855DE3-BDCD-4B5E-B98B-6EF22BB19596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prawoznawstwa </a:t>
            </a:r>
            <a:br>
              <a:rPr lang="pl-PL" dirty="0" smtClean="0"/>
            </a:br>
            <a:r>
              <a:rPr lang="pl-PL" dirty="0" smtClean="0"/>
              <a:t>ćwiczenia 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7406640" cy="1752600"/>
          </a:xfrm>
        </p:spPr>
        <p:txBody>
          <a:bodyPr/>
          <a:lstStyle/>
          <a:p>
            <a:r>
              <a:rPr lang="pl-PL" dirty="0"/>
              <a:t>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308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Obowiązywanie normy: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Aksjologiczne;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Faktyczne;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Systemowe;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err="1" smtClean="0"/>
              <a:t>Tetyczne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519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a moralność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0591"/>
              </p:ext>
            </p:extLst>
          </p:nvPr>
        </p:nvGraphicFramePr>
        <p:xfrm>
          <a:off x="1259632" y="1628800"/>
          <a:ext cx="756084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695310"/>
                <a:gridCol w="2561274"/>
              </a:tblGrid>
              <a:tr h="477872">
                <a:tc>
                  <a:txBody>
                    <a:bodyPr/>
                    <a:lstStyle/>
                    <a:p>
                      <a:r>
                        <a:rPr lang="pl-PL" dirty="0" smtClean="0"/>
                        <a:t>Kryteria: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NORMY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PRAWNE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NORMY</a:t>
                      </a:r>
                      <a:r>
                        <a:rPr lang="pl-PL" baseline="0" dirty="0" smtClean="0"/>
                        <a:t> MORALNE</a:t>
                      </a:r>
                      <a:endParaRPr lang="pl-PL" dirty="0"/>
                    </a:p>
                  </a:txBody>
                  <a:tcPr/>
                </a:tc>
              </a:tr>
              <a:tr h="1178312">
                <a:tc>
                  <a:txBody>
                    <a:bodyPr/>
                    <a:lstStyle/>
                    <a:p>
                      <a:r>
                        <a:rPr lang="pl-PL" dirty="0" smtClean="0"/>
                        <a:t>1. Uzasadnienie</a:t>
                      </a:r>
                      <a:r>
                        <a:rPr lang="pl-PL" baseline="0" dirty="0" smtClean="0"/>
                        <a:t> obowiązywania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pl-PL" dirty="0" smtClean="0"/>
                        <a:t>2. Sankcja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pl-PL" dirty="0" smtClean="0"/>
                        <a:t>3.  Adresat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pl-PL" dirty="0" smtClean="0"/>
                        <a:t>4. Przedmiot regulacji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pl-PL" dirty="0" smtClean="0"/>
                        <a:t>5. Związek norm z państwem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8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Norma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zorzec zachowania rekonstruowany z przepisu prawnego.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Koncepcje budowy norm:</a:t>
            </a:r>
          </a:p>
          <a:p>
            <a:pPr marL="82296" indent="0">
              <a:buNone/>
            </a:pPr>
            <a:r>
              <a:rPr lang="pl-PL" dirty="0" smtClean="0"/>
              <a:t>1. Koncepcja trójelementowa</a:t>
            </a:r>
          </a:p>
          <a:p>
            <a:pPr marL="82296" indent="0">
              <a:buNone/>
            </a:pPr>
            <a:r>
              <a:rPr lang="pl-PL" dirty="0" smtClean="0"/>
              <a:t>2. Koncepcja norm sprzężonych</a:t>
            </a:r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15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Koncepcja trójelementowa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4800600"/>
          </a:xfrm>
        </p:spPr>
        <p:txBody>
          <a:bodyPr/>
          <a:lstStyle/>
          <a:p>
            <a:r>
              <a:rPr lang="pl-PL" dirty="0" smtClean="0"/>
              <a:t>Na normę prawną składają się:</a:t>
            </a:r>
          </a:p>
          <a:p>
            <a:endParaRPr lang="pl-PL" dirty="0"/>
          </a:p>
          <a:p>
            <a:r>
              <a:rPr lang="pl-PL" dirty="0" smtClean="0"/>
              <a:t>HIPOTEZA (adresat i okoliczności)</a:t>
            </a:r>
          </a:p>
          <a:p>
            <a:endParaRPr lang="pl-PL" dirty="0"/>
          </a:p>
          <a:p>
            <a:r>
              <a:rPr lang="pl-PL" dirty="0" smtClean="0"/>
              <a:t>DYSPOZYCJA (treść </a:t>
            </a:r>
            <a:r>
              <a:rPr lang="pl-PL" dirty="0" err="1" smtClean="0"/>
              <a:t>powinnego</a:t>
            </a:r>
            <a:r>
              <a:rPr lang="pl-PL" dirty="0" smtClean="0"/>
              <a:t> zachowania)</a:t>
            </a:r>
          </a:p>
          <a:p>
            <a:endParaRPr lang="pl-PL" dirty="0"/>
          </a:p>
          <a:p>
            <a:r>
              <a:rPr lang="pl-PL" dirty="0" smtClean="0"/>
              <a:t>SANKCJA (użycie lub zapowiedź użycia przymusu)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777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sankcji: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Sankcja kary;</a:t>
            </a:r>
          </a:p>
          <a:p>
            <a:r>
              <a:rPr lang="pl-PL" dirty="0" smtClean="0"/>
              <a:t>Sankcja egzekucji;</a:t>
            </a:r>
          </a:p>
          <a:p>
            <a:r>
              <a:rPr lang="pl-PL" dirty="0" smtClean="0"/>
              <a:t>Sankcja nieważności:</a:t>
            </a:r>
          </a:p>
          <a:p>
            <a:pPr marL="82296" indent="0">
              <a:buNone/>
            </a:pPr>
            <a:r>
              <a:rPr lang="pl-PL" dirty="0" smtClean="0"/>
              <a:t>	- nieważność bezwzględna,</a:t>
            </a:r>
          </a:p>
          <a:p>
            <a:pPr marL="82296" indent="0">
              <a:buNone/>
            </a:pPr>
            <a:r>
              <a:rPr lang="pl-PL" dirty="0" smtClean="0"/>
              <a:t>	- nieważność względna.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1023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Koncepcja norm sprzężonych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Norma prawna składa się z:</a:t>
            </a:r>
          </a:p>
          <a:p>
            <a:endParaRPr lang="pl-PL" dirty="0"/>
          </a:p>
          <a:p>
            <a:r>
              <a:rPr lang="pl-PL" dirty="0" smtClean="0"/>
              <a:t>NORMY SANKCJONOWANEJ, i</a:t>
            </a:r>
          </a:p>
          <a:p>
            <a:endParaRPr lang="pl-PL" dirty="0"/>
          </a:p>
          <a:p>
            <a:r>
              <a:rPr lang="pl-PL" dirty="0" smtClean="0"/>
              <a:t>NORMY SANKCJONUJĄCEJ.</a:t>
            </a:r>
          </a:p>
          <a:p>
            <a:endParaRPr lang="pl-PL" dirty="0"/>
          </a:p>
          <a:p>
            <a:pPr marL="82296" indent="0">
              <a:buNone/>
            </a:pPr>
            <a:r>
              <a:rPr lang="pl-PL" dirty="0" smtClean="0"/>
              <a:t>Zgodnie z tą koncepcją system prawa tworzą pary norm o takiej samej strukturze, czyli normy składające się z </a:t>
            </a:r>
            <a:r>
              <a:rPr lang="pl-PL" b="1" dirty="0" smtClean="0"/>
              <a:t>zakresu zastosowania </a:t>
            </a:r>
            <a:r>
              <a:rPr lang="pl-PL" dirty="0" smtClean="0"/>
              <a:t>i </a:t>
            </a:r>
            <a:r>
              <a:rPr lang="pl-PL" b="1" dirty="0" smtClean="0"/>
              <a:t>zakresu normowania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09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Zasadniczy podział norm: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indywidualne;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generalne;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konkretne;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abstrakcyjne.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891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norm pod względem stosowania: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596646" indent="-514350">
              <a:buFont typeface="+mj-lt"/>
              <a:buAutoNum type="arabicParenR"/>
            </a:pPr>
            <a:r>
              <a:rPr lang="pl-PL" b="1" dirty="0" err="1" smtClean="0"/>
              <a:t>Ius</a:t>
            </a:r>
            <a:r>
              <a:rPr lang="pl-PL" b="1" dirty="0" smtClean="0"/>
              <a:t> </a:t>
            </a:r>
            <a:r>
              <a:rPr lang="pl-PL" b="1" dirty="0" err="1" smtClean="0"/>
              <a:t>cogens</a:t>
            </a:r>
            <a:r>
              <a:rPr lang="pl-PL" b="1" dirty="0" smtClean="0"/>
              <a:t> </a:t>
            </a:r>
            <a:r>
              <a:rPr lang="pl-PL" dirty="0" smtClean="0"/>
              <a:t>(norma imperatywna);</a:t>
            </a:r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Norma </a:t>
            </a:r>
            <a:r>
              <a:rPr lang="pl-PL" b="1" dirty="0" err="1" smtClean="0"/>
              <a:t>semidyspozytywna</a:t>
            </a:r>
            <a:r>
              <a:rPr lang="pl-PL" b="1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semiimperatywna</a:t>
            </a:r>
            <a:r>
              <a:rPr lang="pl-PL" dirty="0" smtClean="0"/>
              <a:t>);</a:t>
            </a:r>
          </a:p>
          <a:p>
            <a:pPr marL="596646" indent="-514350">
              <a:buFont typeface="+mj-lt"/>
              <a:buAutoNum type="arabicParenR"/>
            </a:pPr>
            <a:r>
              <a:rPr lang="pl-PL" b="1" dirty="0" err="1" smtClean="0"/>
              <a:t>Ius</a:t>
            </a:r>
            <a:r>
              <a:rPr lang="pl-PL" b="1" dirty="0" smtClean="0"/>
              <a:t> </a:t>
            </a:r>
            <a:r>
              <a:rPr lang="pl-PL" b="1" dirty="0" err="1" smtClean="0"/>
              <a:t>dispositivum</a:t>
            </a:r>
            <a:r>
              <a:rPr lang="pl-PL" b="1" dirty="0" smtClean="0"/>
              <a:t> </a:t>
            </a:r>
            <a:r>
              <a:rPr lang="pl-PL" dirty="0" smtClean="0"/>
              <a:t>(dyspozytywna).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970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norm ze względu na zawartą w nich sankcję: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pl-PL" dirty="0"/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LEX PERFECTAE (prawo doskonałe);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LEX PLUS QUAM PERFECTAE (prawo więcej niż doskonałe);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LEX MINUS QUAM PERFECTAE (prawo mniej niż doskonałe);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LEX IMPERFECTAE (prawo niedoskonałe).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372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Obowiązywanie normy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</a:t>
            </a:r>
            <a:r>
              <a:rPr lang="pl-PL" dirty="0" smtClean="0"/>
              <a:t>odzaj uzasadnienia, legitymizacji formułowanej na gruncie doktryny prawniczej, mającej przekonać na rzecz przestrzegania normy prawnej przez jej adresatów oraz na rzecz stosowania normy przez organy państwowe i inne podmioty prawne.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9142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272</Words>
  <Application>Microsoft Office PowerPoint</Application>
  <PresentationFormat>Pokaz na ekranie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Przesilenie</vt:lpstr>
      <vt:lpstr>Wstęp do prawoznawstwa  ćwiczenia 2</vt:lpstr>
      <vt:lpstr>Norma prawna</vt:lpstr>
      <vt:lpstr>1. Koncepcja trójelementowa</vt:lpstr>
      <vt:lpstr>Rodzaje sankcji:</vt:lpstr>
      <vt:lpstr>2. Koncepcja norm sprzężonych</vt:lpstr>
      <vt:lpstr>Zasadniczy podział norm:</vt:lpstr>
      <vt:lpstr>Podział norm pod względem stosowania:</vt:lpstr>
      <vt:lpstr>Podział norm ze względu na zawartą w nich sankcję:</vt:lpstr>
      <vt:lpstr>Obowiązywanie normy</vt:lpstr>
      <vt:lpstr>Obowiązywanie normy:</vt:lpstr>
      <vt:lpstr>Prawo a moralność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  ćwiczenia 2</dc:title>
  <dc:creator>Rycho Rych</dc:creator>
  <cp:lastModifiedBy>Rycho Rych</cp:lastModifiedBy>
  <cp:revision>5</cp:revision>
  <dcterms:created xsi:type="dcterms:W3CDTF">2017-10-28T22:01:40Z</dcterms:created>
  <dcterms:modified xsi:type="dcterms:W3CDTF">2017-10-28T22:40:10Z</dcterms:modified>
</cp:coreProperties>
</file>