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D8CD7E-29F4-4A85-AA99-74A462BC983E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0CC2D3-7FEF-44F7-B67B-4D3EBDFFC573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Wstęp do prawoznawstwa </a:t>
            </a:r>
            <a:br>
              <a:rPr lang="pl-PL" dirty="0"/>
            </a:br>
            <a:r>
              <a:rPr lang="pl-PL" dirty="0" smtClean="0"/>
              <a:t>ćwiczenia 3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7406640" cy="1752600"/>
          </a:xfrm>
        </p:spPr>
        <p:txBody>
          <a:bodyPr/>
          <a:lstStyle/>
          <a:p>
            <a:r>
              <a:rPr lang="pl-PL" dirty="0"/>
              <a:t>Martyna Stępień</a:t>
            </a:r>
          </a:p>
          <a:p>
            <a:r>
              <a:rPr lang="pl-PL" dirty="0"/>
              <a:t>Katedra Teorii i Filozofii Prawa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94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Wypowiedzi kreujące: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rzepisy prawne określające zakres obowiązywania określonego aktu prawodawczego w wymiarze: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odmiotowym;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rzedmiotowym;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/>
              <a:t>t</a:t>
            </a:r>
            <a:r>
              <a:rPr lang="pl-PL" dirty="0" smtClean="0"/>
              <a:t>erytorialnym;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/>
              <a:t>c</a:t>
            </a:r>
            <a:r>
              <a:rPr lang="pl-PL" dirty="0" smtClean="0"/>
              <a:t>zasowym.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80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Oceny charakteryzujące: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na początku aktu prawnego;</a:t>
            </a:r>
          </a:p>
          <a:p>
            <a:r>
              <a:rPr lang="pl-PL" dirty="0" smtClean="0"/>
              <a:t>są to wyrażenia w akcie prawotwórczym, za ich pomocą objaśnia się: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 smtClean="0"/>
              <a:t>- cele aktu,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 smtClean="0"/>
              <a:t>- motywy jego wydania,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 smtClean="0"/>
              <a:t>- miejsce w systemie prawnym itp.;</a:t>
            </a:r>
          </a:p>
          <a:p>
            <a:r>
              <a:rPr lang="pl-PL" dirty="0" smtClean="0"/>
              <a:t>pomagają ustalić właściwe rozumienie aktu.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* ARENGA (preambuła)</a:t>
            </a:r>
          </a:p>
        </p:txBody>
      </p:sp>
    </p:spTree>
    <p:extLst>
      <p:ext uri="{BB962C8B-B14F-4D97-AF65-F5344CB8AC3E}">
        <p14:creationId xmlns:p14="http://schemas.microsoft.com/office/powerpoint/2010/main" val="110508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Definicja legalna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</a:t>
            </a:r>
            <a:r>
              <a:rPr lang="pl-PL" dirty="0" smtClean="0"/>
              <a:t>o definicja zawarta w tekście aktu prawodawczego (zwykle na jego początku);</a:t>
            </a:r>
          </a:p>
          <a:p>
            <a:endParaRPr lang="pl-PL" dirty="0" smtClean="0"/>
          </a:p>
          <a:p>
            <a:r>
              <a:rPr lang="pl-PL" dirty="0"/>
              <a:t>m</a:t>
            </a:r>
            <a:r>
              <a:rPr lang="pl-PL" dirty="0" smtClean="0"/>
              <a:t>a formę przepisu prawnego;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/>
              <a:t>j</a:t>
            </a:r>
            <a:r>
              <a:rPr lang="pl-PL" dirty="0" smtClean="0"/>
              <a:t>est bezwzględnie wiążąca.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97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I. Podział przepisów: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pl-PL" dirty="0" smtClean="0"/>
              <a:t>Przepisy </a:t>
            </a:r>
            <a:r>
              <a:rPr lang="pl-PL" b="1" dirty="0" smtClean="0"/>
              <a:t>nakazujące</a:t>
            </a:r>
            <a:r>
              <a:rPr lang="pl-PL" dirty="0" smtClean="0"/>
              <a:t>;</a:t>
            </a:r>
          </a:p>
          <a:p>
            <a:pPr marL="596646" indent="-514350">
              <a:buAutoNum type="arabicPeriod"/>
            </a:pPr>
            <a:r>
              <a:rPr lang="pl-PL" dirty="0" smtClean="0"/>
              <a:t>Przepisy </a:t>
            </a:r>
            <a:r>
              <a:rPr lang="pl-PL" b="1" dirty="0" smtClean="0"/>
              <a:t>zakazujące</a:t>
            </a:r>
            <a:r>
              <a:rPr lang="pl-PL" dirty="0" smtClean="0"/>
              <a:t>;</a:t>
            </a:r>
          </a:p>
          <a:p>
            <a:pPr marL="596646" indent="-514350">
              <a:buAutoNum type="arabicPeriod"/>
            </a:pPr>
            <a:r>
              <a:rPr lang="pl-PL" dirty="0" smtClean="0"/>
              <a:t>Przepisy </a:t>
            </a:r>
            <a:r>
              <a:rPr lang="pl-PL" b="1" dirty="0" smtClean="0"/>
              <a:t>dozwalające</a:t>
            </a:r>
            <a:r>
              <a:rPr lang="pl-PL" dirty="0" smtClean="0"/>
              <a:t>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 smtClean="0"/>
              <a:t>- dozwolenia </a:t>
            </a:r>
            <a:r>
              <a:rPr lang="pl-PL" u="sng" dirty="0" smtClean="0"/>
              <a:t>słabe</a:t>
            </a:r>
            <a:r>
              <a:rPr lang="pl-PL" dirty="0" smtClean="0"/>
              <a:t>,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 smtClean="0"/>
              <a:t>- dozwolenia </a:t>
            </a:r>
            <a:r>
              <a:rPr lang="pl-PL" u="sng" dirty="0" smtClean="0"/>
              <a:t>mocne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* UPRAWNIENIE</a:t>
            </a:r>
          </a:p>
          <a:p>
            <a:pPr marL="82296" indent="0">
              <a:buNone/>
            </a:pPr>
            <a:r>
              <a:rPr lang="pl-PL" dirty="0" smtClean="0"/>
              <a:t>* KOMPETENCJA</a:t>
            </a:r>
          </a:p>
        </p:txBody>
      </p:sp>
    </p:spTree>
    <p:extLst>
      <p:ext uri="{BB962C8B-B14F-4D97-AF65-F5344CB8AC3E}">
        <p14:creationId xmlns:p14="http://schemas.microsoft.com/office/powerpoint/2010/main" val="358330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II. Podział przepisów: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Przepisy zawierające normę 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cogens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Przepisy zawierające normę </a:t>
            </a:r>
            <a:r>
              <a:rPr lang="pl-PL" dirty="0" err="1" smtClean="0"/>
              <a:t>semidyspozytywną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/>
              <a:t>Przepisy zawierające </a:t>
            </a:r>
            <a:r>
              <a:rPr lang="pl-PL" dirty="0" smtClean="0"/>
              <a:t>normę 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dispositivum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20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III. Podział przepisów: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 smtClean="0"/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Przepisy </a:t>
            </a:r>
            <a:r>
              <a:rPr lang="pl-PL" b="1" dirty="0" smtClean="0"/>
              <a:t>bezpośrednio</a:t>
            </a:r>
            <a:r>
              <a:rPr lang="pl-PL" dirty="0" smtClean="0"/>
              <a:t> wyznaczające zachowanie;</a:t>
            </a:r>
          </a:p>
          <a:p>
            <a:pPr marL="596646" indent="-514350">
              <a:buFont typeface="+mj-lt"/>
              <a:buAutoNum type="arabicParenR"/>
            </a:pPr>
            <a:endParaRPr lang="pl-PL" dirty="0"/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Przepisy </a:t>
            </a:r>
            <a:r>
              <a:rPr lang="pl-PL" b="1" dirty="0" smtClean="0"/>
              <a:t>pośrednio</a:t>
            </a:r>
            <a:r>
              <a:rPr lang="pl-PL" dirty="0" smtClean="0"/>
              <a:t> wyznaczające zachowanie.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305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Domniemania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2 rodzaje:</a:t>
            </a:r>
            <a:endParaRPr lang="pl-PL" dirty="0"/>
          </a:p>
          <a:p>
            <a:pPr marL="596646" indent="-514350">
              <a:buAutoNum type="arabicParenR"/>
            </a:pPr>
            <a:r>
              <a:rPr lang="pl-PL" dirty="0" smtClean="0"/>
              <a:t>Domniemania </a:t>
            </a:r>
            <a:r>
              <a:rPr lang="pl-PL" b="1" dirty="0" smtClean="0"/>
              <a:t>faktyczne</a:t>
            </a:r>
            <a:r>
              <a:rPr lang="pl-PL" dirty="0" smtClean="0"/>
              <a:t>;</a:t>
            </a:r>
          </a:p>
          <a:p>
            <a:pPr marL="596646" indent="-514350">
              <a:buAutoNum type="arabicParenR"/>
            </a:pPr>
            <a:r>
              <a:rPr lang="pl-PL" dirty="0" smtClean="0"/>
              <a:t>Domniemania </a:t>
            </a:r>
            <a:r>
              <a:rPr lang="pl-PL" b="1" dirty="0" smtClean="0"/>
              <a:t>prawne</a:t>
            </a:r>
            <a:r>
              <a:rPr lang="pl-PL" dirty="0" smtClean="0"/>
              <a:t>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 smtClean="0"/>
              <a:t>- </a:t>
            </a:r>
            <a:r>
              <a:rPr lang="pl-PL" u="sng" dirty="0" smtClean="0"/>
              <a:t>formalne</a:t>
            </a:r>
            <a:r>
              <a:rPr lang="pl-PL" dirty="0" smtClean="0"/>
              <a:t>,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 smtClean="0"/>
              <a:t>- </a:t>
            </a:r>
            <a:r>
              <a:rPr lang="pl-PL" u="sng" dirty="0" smtClean="0"/>
              <a:t>materialne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Domniemania dzielą się na:</a:t>
            </a:r>
          </a:p>
          <a:p>
            <a:pPr marL="596646" indent="-514350">
              <a:buAutoNum type="alphaLcParenR"/>
            </a:pPr>
            <a:r>
              <a:rPr lang="pl-PL" dirty="0"/>
              <a:t>w</a:t>
            </a:r>
            <a:r>
              <a:rPr lang="pl-PL" dirty="0" smtClean="0"/>
              <a:t>zruszalne (</a:t>
            </a:r>
            <a:r>
              <a:rPr lang="pl-PL" dirty="0" err="1" smtClean="0"/>
              <a:t>obalalne</a:t>
            </a:r>
            <a:r>
              <a:rPr lang="pl-PL" dirty="0" smtClean="0"/>
              <a:t>), i</a:t>
            </a:r>
          </a:p>
          <a:p>
            <a:pPr marL="596646" indent="-514350">
              <a:buAutoNum type="alphaLcParenR"/>
            </a:pPr>
            <a:r>
              <a:rPr lang="pl-PL" dirty="0"/>
              <a:t>n</a:t>
            </a:r>
            <a:r>
              <a:rPr lang="pl-PL" dirty="0" smtClean="0"/>
              <a:t>iewzruszalne.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442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 a norma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Przepis prawny </a:t>
            </a:r>
            <a:r>
              <a:rPr lang="pl-PL" dirty="0" smtClean="0"/>
              <a:t>– zdanie w sensie gramatycznym ujęte w akcie normatywnym.</a:t>
            </a:r>
          </a:p>
          <a:p>
            <a:endParaRPr lang="pl-PL" dirty="0"/>
          </a:p>
          <a:p>
            <a:r>
              <a:rPr lang="pl-PL" b="1" dirty="0" smtClean="0"/>
              <a:t>Norma prawna </a:t>
            </a:r>
            <a:r>
              <a:rPr lang="pl-PL" dirty="0" smtClean="0"/>
              <a:t>– reguła wyprowadzona z przepisu poprzez wykładnię prawa.</a:t>
            </a:r>
          </a:p>
          <a:p>
            <a:endParaRPr lang="pl-PL" dirty="0"/>
          </a:p>
          <a:p>
            <a:r>
              <a:rPr lang="pl-PL" dirty="0" smtClean="0"/>
              <a:t>Relacja pomiędzy przepisem a normą jest taka jak pomiędzy formą a treścią.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12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Kondensacja norm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Co oznacza (na czym polega)?</a:t>
            </a:r>
          </a:p>
          <a:p>
            <a:endParaRPr lang="pl-PL" dirty="0" smtClean="0"/>
          </a:p>
          <a:p>
            <a:r>
              <a:rPr lang="pl-PL" dirty="0" smtClean="0"/>
              <a:t>Na co pozwala?</a:t>
            </a:r>
          </a:p>
          <a:p>
            <a:endParaRPr lang="pl-PL" dirty="0" smtClean="0"/>
          </a:p>
          <a:p>
            <a:r>
              <a:rPr lang="pl-PL" dirty="0" smtClean="0"/>
              <a:t>Czemu ma służyć?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114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Rozczłonkowanie norm w przepisach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Co oznacza</a:t>
            </a:r>
            <a:r>
              <a:rPr lang="pl-PL" dirty="0"/>
              <a:t> </a:t>
            </a:r>
            <a:r>
              <a:rPr lang="pl-PL" dirty="0" smtClean="0"/>
              <a:t>(na czym polega)?</a:t>
            </a:r>
            <a:endParaRPr lang="pl-PL" dirty="0"/>
          </a:p>
          <a:p>
            <a:endParaRPr lang="pl-PL" dirty="0"/>
          </a:p>
          <a:p>
            <a:r>
              <a:rPr lang="pl-PL" dirty="0"/>
              <a:t>Na co pozwala?</a:t>
            </a:r>
          </a:p>
          <a:p>
            <a:endParaRPr lang="pl-PL" dirty="0"/>
          </a:p>
          <a:p>
            <a:r>
              <a:rPr lang="pl-PL" dirty="0"/>
              <a:t>Czemu ma służyć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896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Podział przepisów: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Przepisy </a:t>
            </a:r>
            <a:r>
              <a:rPr lang="pl-PL" b="1" dirty="0" smtClean="0"/>
              <a:t>ogólne</a:t>
            </a:r>
            <a:r>
              <a:rPr lang="pl-PL" dirty="0" smtClean="0"/>
              <a:t> (</a:t>
            </a:r>
            <a:r>
              <a:rPr lang="pl-PL" i="1" dirty="0" smtClean="0"/>
              <a:t>lex </a:t>
            </a:r>
            <a:r>
              <a:rPr lang="pl-PL" i="1" dirty="0" err="1" smtClean="0"/>
              <a:t>generalis</a:t>
            </a:r>
            <a:r>
              <a:rPr lang="pl-PL" dirty="0" smtClean="0"/>
              <a:t>);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Przepisy </a:t>
            </a:r>
            <a:r>
              <a:rPr lang="pl-PL" b="1" dirty="0" smtClean="0"/>
              <a:t>szczególne</a:t>
            </a:r>
            <a:r>
              <a:rPr lang="pl-PL" dirty="0" smtClean="0"/>
              <a:t> (</a:t>
            </a:r>
            <a:r>
              <a:rPr lang="pl-PL" i="1" dirty="0" smtClean="0"/>
              <a:t>lex </a:t>
            </a:r>
            <a:r>
              <a:rPr lang="pl-PL" i="1" dirty="0" err="1" smtClean="0"/>
              <a:t>specialis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475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Przepisy odsyłające: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</a:t>
            </a:r>
            <a:r>
              <a:rPr lang="pl-PL" dirty="0" smtClean="0"/>
              <a:t>rzepisy prawne zawierające zwrot odsyłający do innych przepisów aktualnie obowiązujących.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dirty="0" smtClean="0"/>
              <a:t>Rodzaje przepisów odsyłających: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Przepisy odsyłające </a:t>
            </a:r>
            <a:r>
              <a:rPr lang="pl-PL" b="1" dirty="0" smtClean="0"/>
              <a:t>wewnątrzsystemowo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Przepisy odsyłające </a:t>
            </a:r>
            <a:r>
              <a:rPr lang="pl-PL" b="1" dirty="0" err="1" smtClean="0"/>
              <a:t>pozasystemowo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Przepisy </a:t>
            </a:r>
            <a:r>
              <a:rPr lang="pl-PL" b="1" dirty="0" smtClean="0"/>
              <a:t>blankietowe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rabicParenR"/>
            </a:pPr>
            <a:r>
              <a:rPr lang="pl-PL" b="1" dirty="0" smtClean="0"/>
              <a:t>Fikcje prawne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49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Przepisy przejściowe: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endParaRPr lang="pl-PL" dirty="0" smtClean="0"/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o charakterze kolizyjnym;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/>
              <a:t>o</a:t>
            </a:r>
            <a:r>
              <a:rPr lang="pl-PL" dirty="0" smtClean="0"/>
              <a:t> charakterze regulacji </a:t>
            </a:r>
            <a:r>
              <a:rPr lang="pl-PL" i="1" dirty="0" smtClean="0"/>
              <a:t>ad hoc.</a:t>
            </a:r>
          </a:p>
          <a:p>
            <a:pPr marL="596646" indent="-514350">
              <a:buFont typeface="+mj-lt"/>
              <a:buAutoNum type="alphaLcParenR"/>
            </a:pPr>
            <a:endParaRPr lang="pl-PL" i="1" dirty="0"/>
          </a:p>
          <a:p>
            <a:pPr marL="82296" indent="0">
              <a:buNone/>
            </a:pPr>
            <a:r>
              <a:rPr lang="pl-PL" i="1" dirty="0" smtClean="0"/>
              <a:t>* </a:t>
            </a:r>
            <a:r>
              <a:rPr lang="pl-PL" dirty="0" smtClean="0"/>
              <a:t>PRZEPISY DOSTOSOWUJĄCE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34156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końcowe: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Przepisy uchylające (klauzule derogacyjne);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Przepisy o utracie mocy obowiązującej aktu prawnego;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Przepisy o wejściu aktu w życie </a:t>
            </a:r>
            <a:r>
              <a:rPr lang="pl-PL" dirty="0" smtClean="0"/>
              <a:t>(</a:t>
            </a:r>
            <a:r>
              <a:rPr lang="pl-PL" smtClean="0"/>
              <a:t>przepisy wprowadzające).</a:t>
            </a: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*VACATIO LEGIS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677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</a:t>
            </a:r>
            <a:r>
              <a:rPr lang="pl-PL" dirty="0" smtClean="0"/>
              <a:t>Przepisy epizodyczne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/>
              <a:t>- przepisy prawne zawierające regulacje, które wprowadzają odstępstwa od określonych przepisów, a których okres obowiązywania jest wyraźnie określony.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507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330</Words>
  <Application>Microsoft Office PowerPoint</Application>
  <PresentationFormat>Pokaz na ekranie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Przesilenie</vt:lpstr>
      <vt:lpstr>Wstęp do prawoznawstwa  ćwiczenia 3</vt:lpstr>
      <vt:lpstr>Przepis a norma</vt:lpstr>
      <vt:lpstr>Kondensacja norm</vt:lpstr>
      <vt:lpstr>Rozczłonkowanie norm w przepisach</vt:lpstr>
      <vt:lpstr>Podział przepisów:</vt:lpstr>
      <vt:lpstr>Przepisy odsyłające:</vt:lpstr>
      <vt:lpstr>Przepisy przejściowe:</vt:lpstr>
      <vt:lpstr>Przepisy końcowe:</vt:lpstr>
      <vt:lpstr> Przepisy epizodyczne</vt:lpstr>
      <vt:lpstr>Wypowiedzi kreujące:</vt:lpstr>
      <vt:lpstr>Oceny charakteryzujące:</vt:lpstr>
      <vt:lpstr>Definicja legalna</vt:lpstr>
      <vt:lpstr>I. Podział przepisów:</vt:lpstr>
      <vt:lpstr>II. Podział przepisów:</vt:lpstr>
      <vt:lpstr>III. Podział przepisów:</vt:lpstr>
      <vt:lpstr>Domniemania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  ćwiczenia 3</dc:title>
  <dc:creator>Rycho Rych</dc:creator>
  <cp:lastModifiedBy>Rycho Rych</cp:lastModifiedBy>
  <cp:revision>14</cp:revision>
  <dcterms:created xsi:type="dcterms:W3CDTF">2017-11-02T22:13:03Z</dcterms:created>
  <dcterms:modified xsi:type="dcterms:W3CDTF">2017-11-08T13:26:43Z</dcterms:modified>
</cp:coreProperties>
</file>