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5" autoAdjust="0"/>
    <p:restoredTop sz="94660"/>
  </p:normalViewPr>
  <p:slideViewPr>
    <p:cSldViewPr>
      <p:cViewPr varScale="1">
        <p:scale>
          <a:sx n="69" d="100"/>
          <a:sy n="69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A73A63-538B-4D1F-8337-854602865828}" type="datetimeFigureOut">
              <a:rPr lang="pl-PL" smtClean="0"/>
              <a:t>2017-11-08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A24FC6-B0F1-48B8-BF00-3D2E8A2E1C94}" type="slidenum">
              <a:rPr lang="pl-PL" smtClean="0"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A73A63-538B-4D1F-8337-854602865828}" type="datetimeFigureOut">
              <a:rPr lang="pl-PL" smtClean="0"/>
              <a:t>2017-11-08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A24FC6-B0F1-48B8-BF00-3D2E8A2E1C9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A73A63-538B-4D1F-8337-854602865828}" type="datetimeFigureOut">
              <a:rPr lang="pl-PL" smtClean="0"/>
              <a:t>2017-11-08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A24FC6-B0F1-48B8-BF00-3D2E8A2E1C9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A73A63-538B-4D1F-8337-854602865828}" type="datetimeFigureOut">
              <a:rPr lang="pl-PL" smtClean="0"/>
              <a:t>2017-11-08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A24FC6-B0F1-48B8-BF00-3D2E8A2E1C9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A73A63-538B-4D1F-8337-854602865828}" type="datetimeFigureOut">
              <a:rPr lang="pl-PL" smtClean="0"/>
              <a:t>2017-11-08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A24FC6-B0F1-48B8-BF00-3D2E8A2E1C94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A73A63-538B-4D1F-8337-854602865828}" type="datetimeFigureOut">
              <a:rPr lang="pl-PL" smtClean="0"/>
              <a:t>2017-11-08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A24FC6-B0F1-48B8-BF00-3D2E8A2E1C9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A73A63-538B-4D1F-8337-854602865828}" type="datetimeFigureOut">
              <a:rPr lang="pl-PL" smtClean="0"/>
              <a:t>2017-11-08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A24FC6-B0F1-48B8-BF00-3D2E8A2E1C9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A73A63-538B-4D1F-8337-854602865828}" type="datetimeFigureOut">
              <a:rPr lang="pl-PL" smtClean="0"/>
              <a:t>2017-11-08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A24FC6-B0F1-48B8-BF00-3D2E8A2E1C9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A73A63-538B-4D1F-8337-854602865828}" type="datetimeFigureOut">
              <a:rPr lang="pl-PL" smtClean="0"/>
              <a:t>2017-11-08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A24FC6-B0F1-48B8-BF00-3D2E8A2E1C94}" type="slidenum">
              <a:rPr lang="pl-PL" smtClean="0"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A73A63-538B-4D1F-8337-854602865828}" type="datetimeFigureOut">
              <a:rPr lang="pl-PL" smtClean="0"/>
              <a:t>2017-11-08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A24FC6-B0F1-48B8-BF00-3D2E8A2E1C9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A73A63-538B-4D1F-8337-854602865828}" type="datetimeFigureOut">
              <a:rPr lang="pl-PL" smtClean="0"/>
              <a:t>2017-11-08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A24FC6-B0F1-48B8-BF00-3D2E8A2E1C94}" type="slidenum">
              <a:rPr lang="pl-PL" smtClean="0"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9A73A63-538B-4D1F-8337-854602865828}" type="datetimeFigureOut">
              <a:rPr lang="pl-PL" smtClean="0"/>
              <a:t>2017-11-08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BA24FC6-B0F1-48B8-BF00-3D2E8A2E1C94}" type="slidenum">
              <a:rPr lang="pl-PL" smtClean="0"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Wstęp do prawoznawstwa </a:t>
            </a:r>
            <a:br>
              <a:rPr lang="pl-PL" dirty="0"/>
            </a:br>
            <a:r>
              <a:rPr lang="pl-PL" dirty="0" smtClean="0"/>
              <a:t>ćwiczenia 4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75656" y="2708920"/>
            <a:ext cx="7406640" cy="1752600"/>
          </a:xfrm>
        </p:spPr>
        <p:txBody>
          <a:bodyPr/>
          <a:lstStyle/>
          <a:p>
            <a:r>
              <a:rPr lang="pl-PL" dirty="0"/>
              <a:t>Martyna Stępień</a:t>
            </a:r>
          </a:p>
          <a:p>
            <a:r>
              <a:rPr lang="pl-PL" dirty="0"/>
              <a:t>Katedra Teorii i Filozofii Prawa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2367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740352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1. </a:t>
            </a:r>
            <a:r>
              <a:rPr lang="pl-PL" b="1" dirty="0" smtClean="0"/>
              <a:t>Luka aksjologiczna </a:t>
            </a:r>
            <a:r>
              <a:rPr lang="pl-PL" dirty="0" smtClean="0"/>
              <a:t>(pozorna,   						subiektywna)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4800600"/>
          </a:xfrm>
        </p:spPr>
        <p:txBody>
          <a:bodyPr>
            <a:normAutofit/>
          </a:bodyPr>
          <a:lstStyle/>
          <a:p>
            <a:r>
              <a:rPr lang="pl-PL" dirty="0"/>
              <a:t>u</a:t>
            </a:r>
            <a:r>
              <a:rPr lang="pl-PL" dirty="0" smtClean="0"/>
              <a:t>jawnia się w wyniku porównania systemu </a:t>
            </a:r>
            <a:r>
              <a:rPr lang="pl-PL" b="1" dirty="0" smtClean="0"/>
              <a:t>obowiązującego</a:t>
            </a:r>
            <a:r>
              <a:rPr lang="pl-PL" dirty="0" smtClean="0"/>
              <a:t> z </a:t>
            </a:r>
            <a:r>
              <a:rPr lang="pl-PL" dirty="0" smtClean="0"/>
              <a:t>systemem</a:t>
            </a:r>
            <a:r>
              <a:rPr lang="pl-PL" b="1" dirty="0"/>
              <a:t> </a:t>
            </a:r>
            <a:r>
              <a:rPr lang="pl-PL" b="1" dirty="0" smtClean="0"/>
              <a:t>idealnym</a:t>
            </a:r>
            <a:r>
              <a:rPr lang="pl-PL" dirty="0" smtClean="0"/>
              <a:t>:</a:t>
            </a:r>
          </a:p>
          <a:p>
            <a:pPr marL="596646" indent="-514350">
              <a:buFont typeface="+mj-lt"/>
              <a:buAutoNum type="alphaLcParenR"/>
            </a:pPr>
            <a:r>
              <a:rPr lang="pl-PL" dirty="0" smtClean="0"/>
              <a:t>system nie zawiera pewnych elementów, które zawierać powinien;</a:t>
            </a:r>
          </a:p>
          <a:p>
            <a:pPr marL="596646" indent="-514350">
              <a:buFont typeface="+mj-lt"/>
              <a:buAutoNum type="alphaLcParenR"/>
            </a:pPr>
            <a:r>
              <a:rPr lang="pl-PL" dirty="0"/>
              <a:t>s</a:t>
            </a:r>
            <a:r>
              <a:rPr lang="pl-PL" dirty="0" smtClean="0"/>
              <a:t>ystem zawiera regulację, którą należałoby uchylić bądź zmienić; lub</a:t>
            </a:r>
          </a:p>
          <a:p>
            <a:pPr marL="596646" indent="-514350">
              <a:buFont typeface="+mj-lt"/>
              <a:buAutoNum type="alphaLcParenR"/>
            </a:pPr>
            <a:r>
              <a:rPr lang="pl-PL" dirty="0"/>
              <a:t>s</a:t>
            </a:r>
            <a:r>
              <a:rPr lang="pl-PL" dirty="0" smtClean="0"/>
              <a:t>ystem zawiera regulacje prawne, ale sformułowane zbyt luźno (zbyt duża swoboda pozostawiona organom).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7266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II. </a:t>
            </a:r>
            <a:r>
              <a:rPr lang="pl-PL" b="1" dirty="0" smtClean="0"/>
              <a:t>Luka logiczna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528880" cy="4800600"/>
          </a:xfrm>
        </p:spPr>
        <p:txBody>
          <a:bodyPr/>
          <a:lstStyle/>
          <a:p>
            <a:r>
              <a:rPr lang="pl-PL" dirty="0" err="1"/>
              <a:t>w</a:t>
            </a:r>
            <a:r>
              <a:rPr lang="pl-PL" dirty="0" err="1" smtClean="0"/>
              <a:t>spółobowiązujące</a:t>
            </a:r>
            <a:r>
              <a:rPr lang="pl-PL" dirty="0" smtClean="0"/>
              <a:t> i sprzeczne ze sobą regulacje znoszą się nawzajem, pozostawiając po sobie w systemie puste miejsce.</a:t>
            </a:r>
          </a:p>
          <a:p>
            <a:pPr marL="82296" indent="0">
              <a:buNone/>
            </a:pPr>
            <a:endParaRPr lang="pl-PL" dirty="0" smtClean="0"/>
          </a:p>
          <a:p>
            <a:r>
              <a:rPr lang="pl-PL" dirty="0" smtClean="0"/>
              <a:t>Obecnie: termin używany wobec rozmaitych form kolizji usuwanych za pomocą tzw. reguł kolizyjnych.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60426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III. </a:t>
            </a:r>
            <a:r>
              <a:rPr lang="pl-PL" b="1" dirty="0" smtClean="0"/>
              <a:t>Luka </a:t>
            </a:r>
            <a:r>
              <a:rPr lang="pl-PL" b="1" dirty="0" err="1" smtClean="0"/>
              <a:t>tetyczna</a:t>
            </a:r>
            <a:r>
              <a:rPr lang="pl-PL" b="1" dirty="0" smtClean="0"/>
              <a:t> </a:t>
            </a:r>
            <a:r>
              <a:rPr lang="pl-PL" dirty="0" smtClean="0"/>
              <a:t>(konstrukcyjna, 			rzeczywista, obiektywna)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03648" y="1700808"/>
            <a:ext cx="7498080" cy="4800600"/>
          </a:xfrm>
        </p:spPr>
        <p:txBody>
          <a:bodyPr/>
          <a:lstStyle/>
          <a:p>
            <a:r>
              <a:rPr lang="pl-PL" dirty="0"/>
              <a:t>n</a:t>
            </a:r>
            <a:r>
              <a:rPr lang="pl-PL" dirty="0" smtClean="0"/>
              <a:t>astępstwo niedokończenia procesu legislacyjnego,</a:t>
            </a:r>
          </a:p>
          <a:p>
            <a:r>
              <a:rPr lang="pl-PL" dirty="0"/>
              <a:t>s</a:t>
            </a:r>
            <a:r>
              <a:rPr lang="pl-PL" dirty="0" smtClean="0"/>
              <a:t>twierdza się to na podstawie zobiektywizowanych kryteriów.</a:t>
            </a:r>
          </a:p>
          <a:p>
            <a:endParaRPr lang="pl-PL" dirty="0" smtClean="0"/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b="1" dirty="0" smtClean="0"/>
              <a:t>*</a:t>
            </a:r>
            <a:r>
              <a:rPr lang="pl-PL" dirty="0" smtClean="0"/>
              <a:t>LUKA SWOISTA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9652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Sposoby zapełniania luk: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/>
              <a:t>p</a:t>
            </a:r>
            <a:r>
              <a:rPr lang="pl-PL" dirty="0" smtClean="0"/>
              <a:t>oprzez </a:t>
            </a:r>
            <a:r>
              <a:rPr lang="pl-PL" dirty="0" smtClean="0"/>
              <a:t>działania legislacyjne, lub</a:t>
            </a:r>
          </a:p>
          <a:p>
            <a:pPr marL="596646" indent="-514350">
              <a:buFont typeface="+mj-lt"/>
              <a:buAutoNum type="arabi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/>
              <a:t>t</a:t>
            </a:r>
            <a:r>
              <a:rPr lang="pl-PL" dirty="0" smtClean="0"/>
              <a:t>yp wnioskowania </a:t>
            </a:r>
            <a:r>
              <a:rPr lang="pl-PL" i="1" dirty="0" smtClean="0"/>
              <a:t>analogia iuris </a:t>
            </a:r>
            <a:r>
              <a:rPr lang="pl-PL" dirty="0" smtClean="0"/>
              <a:t>i </a:t>
            </a:r>
            <a:r>
              <a:rPr lang="pl-PL" i="1" dirty="0" smtClean="0"/>
              <a:t>legis</a:t>
            </a:r>
            <a:r>
              <a:rPr lang="pl-PL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1331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Typy kolizji: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3796" indent="-571500">
              <a:buFont typeface="+mj-lt"/>
              <a:buAutoNum type="romanUcPeriod"/>
            </a:pPr>
            <a:r>
              <a:rPr lang="pl-PL" dirty="0" smtClean="0"/>
              <a:t>O charakterze </a:t>
            </a:r>
            <a:r>
              <a:rPr lang="pl-PL" b="1" dirty="0" smtClean="0"/>
              <a:t>logicznym</a:t>
            </a:r>
            <a:r>
              <a:rPr lang="pl-PL" dirty="0" smtClean="0"/>
              <a:t>:</a:t>
            </a:r>
          </a:p>
          <a:p>
            <a:pPr marL="870966" lvl="1" indent="-514350">
              <a:buFont typeface="+mj-lt"/>
              <a:buAutoNum type="alphaLcParenR"/>
            </a:pPr>
            <a:r>
              <a:rPr lang="pl-PL" dirty="0" smtClean="0"/>
              <a:t>Sprzeczność;</a:t>
            </a:r>
          </a:p>
          <a:p>
            <a:pPr marL="870966" lvl="1" indent="-514350">
              <a:buFont typeface="+mj-lt"/>
              <a:buAutoNum type="alphaLcParenR"/>
            </a:pPr>
            <a:r>
              <a:rPr lang="pl-PL" dirty="0" smtClean="0"/>
              <a:t>Przeciwieństwo,</a:t>
            </a:r>
          </a:p>
          <a:p>
            <a:pPr marL="870966" lvl="1" indent="-514350">
              <a:buFont typeface="+mj-lt"/>
              <a:buAutoNum type="alphaLcParenR"/>
            </a:pPr>
            <a:endParaRPr lang="pl-PL" dirty="0" smtClean="0"/>
          </a:p>
          <a:p>
            <a:pPr marL="653796" indent="-571500">
              <a:buFont typeface="+mj-lt"/>
              <a:buAutoNum type="romanUcPeriod"/>
            </a:pPr>
            <a:r>
              <a:rPr lang="pl-PL" dirty="0" smtClean="0"/>
              <a:t>O charakterze </a:t>
            </a:r>
            <a:r>
              <a:rPr lang="pl-PL" b="1" dirty="0" smtClean="0"/>
              <a:t>prakseologicznym</a:t>
            </a:r>
            <a:r>
              <a:rPr lang="pl-PL" dirty="0" smtClean="0"/>
              <a:t>:</a:t>
            </a:r>
          </a:p>
          <a:p>
            <a:pPr marL="870966" lvl="1" indent="-514350">
              <a:buFont typeface="+mj-lt"/>
              <a:buAutoNum type="alphaLcParenR"/>
            </a:pPr>
            <a:r>
              <a:rPr lang="pl-PL" dirty="0" smtClean="0"/>
              <a:t>Radykalne;</a:t>
            </a:r>
          </a:p>
          <a:p>
            <a:pPr marL="870966" lvl="1" indent="-514350">
              <a:buFont typeface="+mj-lt"/>
              <a:buAutoNum type="alphaLcParenR"/>
            </a:pPr>
            <a:r>
              <a:rPr lang="pl-PL" dirty="0" smtClean="0"/>
              <a:t>Umiarkowane,</a:t>
            </a:r>
          </a:p>
          <a:p>
            <a:pPr marL="870966" lvl="1" indent="-514350">
              <a:buFont typeface="+mj-lt"/>
              <a:buAutoNum type="alphaLcParenR"/>
            </a:pPr>
            <a:endParaRPr lang="pl-PL" dirty="0" smtClean="0"/>
          </a:p>
          <a:p>
            <a:pPr marL="653796" indent="-571500">
              <a:buFont typeface="+mj-lt"/>
              <a:buAutoNum type="romanUcPeriod"/>
            </a:pPr>
            <a:r>
              <a:rPr lang="pl-PL" dirty="0" smtClean="0"/>
              <a:t>O charakterze </a:t>
            </a:r>
            <a:r>
              <a:rPr lang="pl-PL" b="1" dirty="0" smtClean="0"/>
              <a:t>aksjologicznym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109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6984776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Sposoby usuwania kolizji między normami: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/>
              <a:t>d</a:t>
            </a:r>
            <a:r>
              <a:rPr lang="pl-PL" dirty="0" smtClean="0"/>
              <a:t>erogacja,</a:t>
            </a:r>
          </a:p>
          <a:p>
            <a:pPr marL="596646" indent="-514350">
              <a:buFont typeface="+mj-lt"/>
              <a:buAutoNum type="arabi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/>
              <a:t>w</a:t>
            </a:r>
            <a:r>
              <a:rPr lang="pl-PL" dirty="0" smtClean="0"/>
              <a:t>łaściwa wykładnia,</a:t>
            </a:r>
          </a:p>
          <a:p>
            <a:pPr marL="596646" indent="-514350">
              <a:buFont typeface="+mj-lt"/>
              <a:buAutoNum type="arabi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/>
              <a:t>r</a:t>
            </a:r>
            <a:r>
              <a:rPr lang="pl-PL" dirty="0" smtClean="0"/>
              <a:t>eguły kolizyjne.</a:t>
            </a:r>
          </a:p>
        </p:txBody>
      </p:sp>
    </p:spTree>
    <p:extLst>
      <p:ext uri="{BB962C8B-B14F-4D97-AF65-F5344CB8AC3E}">
        <p14:creationId xmlns:p14="http://schemas.microsoft.com/office/powerpoint/2010/main" val="1314083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Reguły kolizyjne: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4800600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pl-PL" b="1" dirty="0" smtClean="0"/>
              <a:t>I stopnia </a:t>
            </a:r>
            <a:r>
              <a:rPr lang="pl-PL" dirty="0" smtClean="0"/>
              <a:t>– są 3:</a:t>
            </a:r>
          </a:p>
          <a:p>
            <a:pPr marL="596646" indent="-514350">
              <a:buFont typeface="+mj-lt"/>
              <a:buAutoNum type="arabicParenR"/>
            </a:pPr>
            <a:r>
              <a:rPr lang="pl-PL" b="1" dirty="0" smtClean="0"/>
              <a:t>Hierarchiczna</a:t>
            </a:r>
            <a:r>
              <a:rPr lang="pl-PL" dirty="0" smtClean="0"/>
              <a:t> reguła kolizyjna</a:t>
            </a:r>
          </a:p>
          <a:p>
            <a:pPr marL="82296" indent="0">
              <a:buNone/>
            </a:pPr>
            <a:r>
              <a:rPr lang="pl-PL" i="1" dirty="0" smtClean="0"/>
              <a:t>		</a:t>
            </a:r>
            <a:r>
              <a:rPr lang="pl-PL" i="1" dirty="0" smtClean="0">
                <a:solidFill>
                  <a:srgbClr val="FF0000"/>
                </a:solidFill>
              </a:rPr>
              <a:t>Lex superior derogat legi </a:t>
            </a:r>
            <a:r>
              <a:rPr lang="pl-PL" i="1" dirty="0" err="1" smtClean="0">
                <a:solidFill>
                  <a:srgbClr val="FF0000"/>
                </a:solidFill>
              </a:rPr>
              <a:t>inferiori</a:t>
            </a:r>
            <a:endParaRPr lang="pl-PL" i="1" dirty="0" smtClean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l-PL" i="1" dirty="0" smtClean="0"/>
          </a:p>
          <a:p>
            <a:pPr marL="596646" indent="-514350">
              <a:buFont typeface="+mj-lt"/>
              <a:buAutoNum type="arabicParenR"/>
            </a:pPr>
            <a:r>
              <a:rPr lang="pl-PL" b="1" dirty="0" smtClean="0"/>
              <a:t>Temporalna</a:t>
            </a:r>
            <a:r>
              <a:rPr lang="pl-PL" dirty="0" smtClean="0"/>
              <a:t> (chronologiczna) reguła kolizyjna</a:t>
            </a:r>
          </a:p>
          <a:p>
            <a:pPr marL="82296" indent="0">
              <a:buNone/>
            </a:pPr>
            <a:r>
              <a:rPr lang="pl-PL" i="1" dirty="0" smtClean="0"/>
              <a:t>		</a:t>
            </a:r>
            <a:r>
              <a:rPr lang="pl-PL" i="1" dirty="0" smtClean="0">
                <a:solidFill>
                  <a:srgbClr val="FF0000"/>
                </a:solidFill>
              </a:rPr>
              <a:t>Lex </a:t>
            </a:r>
            <a:r>
              <a:rPr lang="pl-PL" i="1" dirty="0" err="1" smtClean="0">
                <a:solidFill>
                  <a:srgbClr val="FF0000"/>
                </a:solidFill>
              </a:rPr>
              <a:t>posterior</a:t>
            </a:r>
            <a:r>
              <a:rPr lang="pl-PL" i="1" dirty="0" smtClean="0">
                <a:solidFill>
                  <a:srgbClr val="FF0000"/>
                </a:solidFill>
              </a:rPr>
              <a:t> derogat legi priori</a:t>
            </a:r>
          </a:p>
          <a:p>
            <a:pPr marL="82296" indent="0">
              <a:buNone/>
            </a:pPr>
            <a:endParaRPr lang="pl-PL" i="1" dirty="0" smtClean="0">
              <a:solidFill>
                <a:srgbClr val="FF0000"/>
              </a:solidFill>
            </a:endParaRPr>
          </a:p>
          <a:p>
            <a:pPr marL="596646" indent="-514350">
              <a:buFont typeface="+mj-lt"/>
              <a:buAutoNum type="arabicParenR"/>
            </a:pPr>
            <a:r>
              <a:rPr lang="pl-PL" b="1" dirty="0" smtClean="0"/>
              <a:t>Merytoryczna</a:t>
            </a:r>
            <a:r>
              <a:rPr lang="pl-PL" dirty="0" smtClean="0"/>
              <a:t> (zakresowa) reguła kolizyjna</a:t>
            </a:r>
          </a:p>
          <a:p>
            <a:pPr marL="82296" indent="0">
              <a:buNone/>
            </a:pPr>
            <a:r>
              <a:rPr lang="pl-PL" i="1" dirty="0" smtClean="0"/>
              <a:t>		</a:t>
            </a:r>
            <a:r>
              <a:rPr lang="pl-PL" i="1" dirty="0" smtClean="0">
                <a:solidFill>
                  <a:srgbClr val="FF0000"/>
                </a:solidFill>
              </a:rPr>
              <a:t>Lex </a:t>
            </a:r>
            <a:r>
              <a:rPr lang="pl-PL" i="1" dirty="0" err="1" smtClean="0">
                <a:solidFill>
                  <a:srgbClr val="FF0000"/>
                </a:solidFill>
              </a:rPr>
              <a:t>specialis</a:t>
            </a:r>
            <a:r>
              <a:rPr lang="pl-PL" i="1" dirty="0" smtClean="0">
                <a:solidFill>
                  <a:srgbClr val="FF0000"/>
                </a:solidFill>
              </a:rPr>
              <a:t> derogat legi </a:t>
            </a:r>
            <a:r>
              <a:rPr lang="pl-PL" i="1" dirty="0" err="1" smtClean="0">
                <a:solidFill>
                  <a:srgbClr val="FF0000"/>
                </a:solidFill>
              </a:rPr>
              <a:t>generali</a:t>
            </a:r>
            <a:endParaRPr lang="pl-PL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828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Reguły kolizyjne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pl-PL" b="1" dirty="0" smtClean="0"/>
              <a:t>II stopnia </a:t>
            </a:r>
            <a:r>
              <a:rPr lang="pl-PL" dirty="0" smtClean="0"/>
              <a:t>– </a:t>
            </a:r>
            <a:r>
              <a:rPr lang="pl-PL" dirty="0" err="1" smtClean="0"/>
              <a:t>metareguły</a:t>
            </a:r>
            <a:r>
              <a:rPr lang="pl-PL" dirty="0" smtClean="0"/>
              <a:t>:</a:t>
            </a:r>
          </a:p>
          <a:p>
            <a:pPr marL="82296" indent="0">
              <a:buNone/>
            </a:pPr>
            <a:endParaRPr lang="pl-PL" dirty="0" smtClean="0"/>
          </a:p>
          <a:p>
            <a:r>
              <a:rPr lang="pl-PL" i="1" dirty="0" smtClean="0">
                <a:solidFill>
                  <a:srgbClr val="FF0000"/>
                </a:solidFill>
              </a:rPr>
              <a:t>Lex </a:t>
            </a:r>
            <a:r>
              <a:rPr lang="pl-PL" i="1" dirty="0" err="1" smtClean="0">
                <a:solidFill>
                  <a:srgbClr val="FF0000"/>
                </a:solidFill>
              </a:rPr>
              <a:t>posterior</a:t>
            </a:r>
            <a:r>
              <a:rPr lang="pl-PL" i="1" dirty="0" smtClean="0">
                <a:solidFill>
                  <a:srgbClr val="FF0000"/>
                </a:solidFill>
              </a:rPr>
              <a:t> </a:t>
            </a:r>
            <a:r>
              <a:rPr lang="pl-PL" i="1" dirty="0" err="1" smtClean="0">
                <a:solidFill>
                  <a:srgbClr val="FF0000"/>
                </a:solidFill>
              </a:rPr>
              <a:t>inferior</a:t>
            </a:r>
            <a:r>
              <a:rPr lang="pl-PL" i="1" dirty="0" smtClean="0">
                <a:solidFill>
                  <a:srgbClr val="FF0000"/>
                </a:solidFill>
              </a:rPr>
              <a:t> non derogat legi priori </a:t>
            </a:r>
            <a:r>
              <a:rPr lang="pl-PL" i="1" dirty="0" err="1" smtClean="0">
                <a:solidFill>
                  <a:srgbClr val="FF0000"/>
                </a:solidFill>
              </a:rPr>
              <a:t>superiori</a:t>
            </a:r>
            <a:r>
              <a:rPr lang="pl-PL" i="1" dirty="0" smtClean="0">
                <a:solidFill>
                  <a:srgbClr val="FF0000"/>
                </a:solidFill>
              </a:rPr>
              <a:t>,</a:t>
            </a:r>
          </a:p>
          <a:p>
            <a:endParaRPr lang="pl-PL" dirty="0">
              <a:solidFill>
                <a:srgbClr val="FF0000"/>
              </a:solidFill>
            </a:endParaRPr>
          </a:p>
          <a:p>
            <a:r>
              <a:rPr lang="pl-PL" i="1" dirty="0" smtClean="0">
                <a:solidFill>
                  <a:srgbClr val="FF0000"/>
                </a:solidFill>
              </a:rPr>
              <a:t>Lex </a:t>
            </a:r>
            <a:r>
              <a:rPr lang="pl-PL" i="1" dirty="0" err="1" smtClean="0">
                <a:solidFill>
                  <a:srgbClr val="FF0000"/>
                </a:solidFill>
              </a:rPr>
              <a:t>specialis</a:t>
            </a:r>
            <a:r>
              <a:rPr lang="pl-PL" i="1" dirty="0" smtClean="0">
                <a:solidFill>
                  <a:srgbClr val="FF0000"/>
                </a:solidFill>
              </a:rPr>
              <a:t> </a:t>
            </a:r>
            <a:r>
              <a:rPr lang="pl-PL" i="1" dirty="0" err="1" smtClean="0">
                <a:solidFill>
                  <a:srgbClr val="FF0000"/>
                </a:solidFill>
              </a:rPr>
              <a:t>inferior</a:t>
            </a:r>
            <a:r>
              <a:rPr lang="pl-PL" i="1" dirty="0" smtClean="0">
                <a:solidFill>
                  <a:srgbClr val="FF0000"/>
                </a:solidFill>
              </a:rPr>
              <a:t> non derogat legi </a:t>
            </a:r>
            <a:r>
              <a:rPr lang="pl-PL" i="1" dirty="0" err="1" smtClean="0">
                <a:solidFill>
                  <a:srgbClr val="FF0000"/>
                </a:solidFill>
              </a:rPr>
              <a:t>generali</a:t>
            </a:r>
            <a:r>
              <a:rPr lang="pl-PL" i="1" dirty="0" smtClean="0">
                <a:solidFill>
                  <a:srgbClr val="FF0000"/>
                </a:solidFill>
              </a:rPr>
              <a:t> </a:t>
            </a:r>
            <a:r>
              <a:rPr lang="pl-PL" i="1" dirty="0" err="1" smtClean="0">
                <a:solidFill>
                  <a:srgbClr val="FF0000"/>
                </a:solidFill>
              </a:rPr>
              <a:t>superiori</a:t>
            </a:r>
            <a:r>
              <a:rPr lang="pl-PL" i="1" dirty="0" smtClean="0">
                <a:solidFill>
                  <a:srgbClr val="FF0000"/>
                </a:solidFill>
              </a:rPr>
              <a:t>.</a:t>
            </a:r>
            <a:endParaRPr lang="pl-PL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299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Obowiązywanie prawa w 3 aspektach: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b="1" dirty="0" smtClean="0"/>
              <a:t>Temporalnym;</a:t>
            </a:r>
          </a:p>
          <a:p>
            <a:pPr marL="596646" indent="-514350">
              <a:buFont typeface="+mj-lt"/>
              <a:buAutoNum type="arabicPeriod"/>
            </a:pPr>
            <a:endParaRPr lang="pl-PL" b="1" dirty="0" smtClean="0"/>
          </a:p>
          <a:p>
            <a:pPr marL="596646" indent="-514350">
              <a:buFont typeface="+mj-lt"/>
              <a:buAutoNum type="arabicPeriod"/>
            </a:pPr>
            <a:r>
              <a:rPr lang="pl-PL" b="1" dirty="0" smtClean="0"/>
              <a:t>Terytorialnym;</a:t>
            </a:r>
          </a:p>
          <a:p>
            <a:pPr marL="596646" indent="-514350">
              <a:buFont typeface="+mj-lt"/>
              <a:buAutoNum type="arabicPeriod"/>
            </a:pPr>
            <a:endParaRPr lang="pl-PL" b="1" dirty="0" smtClean="0"/>
          </a:p>
          <a:p>
            <a:pPr marL="596646" indent="-514350">
              <a:buFont typeface="+mj-lt"/>
              <a:buAutoNum type="arabicPeriod"/>
            </a:pPr>
            <a:r>
              <a:rPr lang="pl-PL" b="1" dirty="0" smtClean="0"/>
              <a:t>Personalnym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04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System prawa – definicja ogólna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pl-PL" dirty="0" smtClean="0"/>
              <a:t>Zbiór norm </a:t>
            </a:r>
            <a:r>
              <a:rPr lang="pl-PL" b="1" dirty="0" smtClean="0"/>
              <a:t>generalnych i abstrakcyjnych</a:t>
            </a:r>
            <a:r>
              <a:rPr lang="pl-PL" dirty="0" smtClean="0"/>
              <a:t>:</a:t>
            </a:r>
          </a:p>
          <a:p>
            <a:pPr marL="596646" indent="-514350">
              <a:buFont typeface="+mj-lt"/>
              <a:buAutoNum type="arabicParenR"/>
            </a:pPr>
            <a:r>
              <a:rPr lang="pl-PL" dirty="0" smtClean="0"/>
              <a:t>uporządkowanych </a:t>
            </a:r>
            <a:r>
              <a:rPr lang="pl-PL" dirty="0"/>
              <a:t>i wzajemnie ze sobą </a:t>
            </a:r>
            <a:r>
              <a:rPr lang="pl-PL" dirty="0" smtClean="0"/>
              <a:t>powiązanych,</a:t>
            </a:r>
          </a:p>
          <a:p>
            <a:pPr marL="596646" indent="-514350">
              <a:buFont typeface="+mj-lt"/>
              <a:buAutoNum type="arabicParenR"/>
            </a:pPr>
            <a:r>
              <a:rPr lang="pl-PL" dirty="0" smtClean="0"/>
              <a:t>wysłowionych w tekstach aktów prawotwórczych,  </a:t>
            </a:r>
          </a:p>
          <a:p>
            <a:pPr marL="596646" indent="-514350">
              <a:buFont typeface="+mj-lt"/>
              <a:buAutoNum type="arabicParenR"/>
            </a:pPr>
            <a:r>
              <a:rPr lang="pl-PL" dirty="0" smtClean="0"/>
              <a:t>nieuchylonych odpowiednim aktem derogacji, i</a:t>
            </a:r>
          </a:p>
          <a:p>
            <a:pPr marL="596646" indent="-514350">
              <a:buFont typeface="+mj-lt"/>
              <a:buAutoNum type="arabicParenR"/>
            </a:pPr>
            <a:r>
              <a:rPr lang="pl-PL" dirty="0" smtClean="0"/>
              <a:t>obowiązujących na określonym terytorium w określonych przedziałach czasowych.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2000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System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7992888" cy="4800600"/>
          </a:xfrm>
        </p:spPr>
        <p:txBody>
          <a:bodyPr/>
          <a:lstStyle/>
          <a:p>
            <a:r>
              <a:rPr lang="pl-PL" b="1" dirty="0"/>
              <a:t>o</a:t>
            </a:r>
            <a:r>
              <a:rPr lang="pl-PL" b="1" dirty="0" smtClean="0"/>
              <a:t>bejmuje</a:t>
            </a:r>
            <a:r>
              <a:rPr lang="pl-PL" dirty="0" smtClean="0"/>
              <a:t> też normy generalne i abstrakcyjne </a:t>
            </a:r>
            <a:r>
              <a:rPr lang="pl-PL" u="sng" dirty="0" smtClean="0"/>
              <a:t>niewyrażone</a:t>
            </a:r>
            <a:r>
              <a:rPr lang="pl-PL" dirty="0" smtClean="0"/>
              <a:t> wprost w tekstach aktów normatywnych (normy uznawane za logiczną, instrumentalną i aksjologiczną konsekwencję norm w tych tekstach wysłowionych);</a:t>
            </a:r>
          </a:p>
          <a:p>
            <a:r>
              <a:rPr lang="pl-PL" b="1" dirty="0"/>
              <a:t>n</a:t>
            </a:r>
            <a:r>
              <a:rPr lang="pl-PL" b="1" dirty="0" smtClean="0"/>
              <a:t>ie obejmuje </a:t>
            </a:r>
            <a:r>
              <a:rPr lang="pl-PL" dirty="0" smtClean="0"/>
              <a:t>norm wprost </a:t>
            </a:r>
            <a:r>
              <a:rPr lang="pl-PL" u="sng" dirty="0" smtClean="0"/>
              <a:t>wyrażonych</a:t>
            </a:r>
            <a:r>
              <a:rPr lang="pl-PL" dirty="0" smtClean="0"/>
              <a:t> w tekście, które dotknięte są </a:t>
            </a:r>
            <a:r>
              <a:rPr lang="pl-PL" u="sng" dirty="0" smtClean="0"/>
              <a:t>wadą sprzeczności</a:t>
            </a:r>
            <a:r>
              <a:rPr lang="pl-PL" dirty="0" smtClean="0"/>
              <a:t>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66987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81724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Więzi łączące normy w systemie prawa: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b="1" dirty="0" smtClean="0"/>
              <a:t>POZIOME</a:t>
            </a:r>
            <a:r>
              <a:rPr lang="pl-PL" dirty="0" smtClean="0"/>
              <a:t> (statyczne, treściowe);</a:t>
            </a:r>
          </a:p>
          <a:p>
            <a:pPr marL="596646" indent="-514350">
              <a:buFont typeface="+mj-lt"/>
              <a:buAutoNum type="arabicPeriod"/>
            </a:pPr>
            <a:endParaRPr lang="pl-PL" dirty="0"/>
          </a:p>
          <a:p>
            <a:pPr marL="596646" indent="-514350">
              <a:buFont typeface="+mj-lt"/>
              <a:buAutoNum type="arabicPeriod"/>
            </a:pPr>
            <a:r>
              <a:rPr lang="pl-PL" b="1" dirty="0" smtClean="0"/>
              <a:t>PIONOWE</a:t>
            </a:r>
            <a:r>
              <a:rPr lang="pl-PL" dirty="0" smtClean="0"/>
              <a:t> (dynamiczne, hierarchiczne, kompetencyjne).</a:t>
            </a:r>
          </a:p>
          <a:p>
            <a:pPr marL="596646" indent="-514350">
              <a:buFont typeface="+mj-lt"/>
              <a:buAutoNum type="arabicPeriod"/>
            </a:pPr>
            <a:endParaRPr lang="pl-PL" dirty="0"/>
          </a:p>
          <a:p>
            <a:pPr marL="82296" indent="0">
              <a:buNone/>
            </a:pPr>
            <a:endParaRPr lang="pl-PL" dirty="0" smtClean="0"/>
          </a:p>
          <a:p>
            <a:pPr marL="82296" indent="0">
              <a:buNone/>
            </a:pPr>
            <a:r>
              <a:rPr lang="pl-PL" dirty="0" smtClean="0"/>
              <a:t>Więzi służą </a:t>
            </a:r>
            <a:r>
              <a:rPr lang="pl-PL" u="sng" dirty="0" smtClean="0"/>
              <a:t>uporządkowaniu</a:t>
            </a:r>
            <a:r>
              <a:rPr lang="pl-PL" dirty="0" smtClean="0"/>
              <a:t> norm.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4954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Rodzaje systemów prawa: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53796" indent="-571500">
              <a:buFont typeface="+mj-lt"/>
              <a:buAutoNum type="romanUcPeriod"/>
            </a:pPr>
            <a:r>
              <a:rPr lang="pl-PL" b="1" dirty="0" smtClean="0"/>
              <a:t>System konkretny:</a:t>
            </a:r>
          </a:p>
          <a:p>
            <a:pPr marL="82296" indent="0">
              <a:buNone/>
            </a:pPr>
            <a:r>
              <a:rPr lang="pl-PL" dirty="0"/>
              <a:t> </a:t>
            </a:r>
            <a:r>
              <a:rPr lang="pl-PL" dirty="0" smtClean="0"/>
              <a:t>- na danym terytorium,</a:t>
            </a:r>
          </a:p>
          <a:p>
            <a:pPr marL="82296" indent="0">
              <a:buNone/>
            </a:pPr>
            <a:r>
              <a:rPr lang="pl-PL" dirty="0" smtClean="0"/>
              <a:t> - w określonym momencie czasowym,</a:t>
            </a:r>
          </a:p>
          <a:p>
            <a:pPr marL="82296" indent="0">
              <a:buNone/>
            </a:pPr>
            <a:r>
              <a:rPr lang="pl-PL" dirty="0"/>
              <a:t> </a:t>
            </a:r>
            <a:r>
              <a:rPr lang="pl-PL" dirty="0" smtClean="0"/>
              <a:t>- zmienność norm,</a:t>
            </a:r>
          </a:p>
          <a:p>
            <a:pPr marL="82296" indent="0">
              <a:buNone/>
            </a:pPr>
            <a:r>
              <a:rPr lang="pl-PL" dirty="0"/>
              <a:t> </a:t>
            </a:r>
            <a:r>
              <a:rPr lang="pl-PL" dirty="0" smtClean="0"/>
              <a:t>- niezależność od doktryny.</a:t>
            </a:r>
          </a:p>
          <a:p>
            <a:pPr marL="653796" indent="-571500">
              <a:buFont typeface="+mj-lt"/>
              <a:buAutoNum type="romanUcPeriod"/>
            </a:pPr>
            <a:r>
              <a:rPr lang="pl-PL" b="1" dirty="0" smtClean="0"/>
              <a:t>System prawny – typ:</a:t>
            </a:r>
          </a:p>
          <a:p>
            <a:pPr marL="82296" indent="0">
              <a:buNone/>
            </a:pPr>
            <a:r>
              <a:rPr lang="pl-PL" b="1" dirty="0"/>
              <a:t> </a:t>
            </a:r>
            <a:r>
              <a:rPr lang="pl-PL" dirty="0" smtClean="0"/>
              <a:t>- wzorzec zawierający w sobie kilka systemów konkretnych,</a:t>
            </a:r>
          </a:p>
          <a:p>
            <a:pPr marL="82296" indent="0">
              <a:buNone/>
            </a:pPr>
            <a:r>
              <a:rPr lang="pl-PL" b="1" dirty="0"/>
              <a:t> </a:t>
            </a:r>
            <a:r>
              <a:rPr lang="pl-PL" dirty="0" smtClean="0"/>
              <a:t>- grupa systemów prawa obowiązujących w określonym miejscu i czasie (cechy wspólne).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441328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5616" y="0"/>
            <a:ext cx="7498080" cy="1143000"/>
          </a:xfrm>
        </p:spPr>
        <p:txBody>
          <a:bodyPr/>
          <a:lstStyle/>
          <a:p>
            <a:pPr algn="ctr"/>
            <a:r>
              <a:rPr lang="pl-PL" dirty="0" smtClean="0"/>
              <a:t>Systemy prawne - typy: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6221875"/>
              </p:ext>
            </p:extLst>
          </p:nvPr>
        </p:nvGraphicFramePr>
        <p:xfrm>
          <a:off x="1187624" y="1124744"/>
          <a:ext cx="7920880" cy="543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836"/>
                <a:gridCol w="2578430"/>
                <a:gridCol w="2781614"/>
              </a:tblGrid>
              <a:tr h="901700">
                <a:tc>
                  <a:txBody>
                    <a:bodyPr/>
                    <a:lstStyle/>
                    <a:p>
                      <a:r>
                        <a:rPr lang="pl-PL" sz="2800" b="0" dirty="0" smtClean="0"/>
                        <a:t>Cecha</a:t>
                      </a:r>
                      <a:endParaRPr lang="pl-PL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 err="1" smtClean="0"/>
                        <a:t>Civil</a:t>
                      </a:r>
                      <a:r>
                        <a:rPr lang="pl-PL" sz="2800" b="1" dirty="0" smtClean="0"/>
                        <a:t> law</a:t>
                      </a:r>
                      <a:endParaRPr lang="pl-PL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 err="1" smtClean="0"/>
                        <a:t>Common</a:t>
                      </a:r>
                      <a:r>
                        <a:rPr lang="pl-PL" sz="2800" b="1" dirty="0" smtClean="0"/>
                        <a:t> law</a:t>
                      </a:r>
                      <a:endParaRPr lang="pl-PL" sz="2800" b="1" dirty="0"/>
                    </a:p>
                  </a:txBody>
                  <a:tcPr/>
                </a:tc>
              </a:tr>
              <a:tr h="901700">
                <a:tc>
                  <a:txBody>
                    <a:bodyPr/>
                    <a:lstStyle/>
                    <a:p>
                      <a:r>
                        <a:rPr lang="pl-PL" dirty="0" smtClean="0"/>
                        <a:t>Przebieg</a:t>
                      </a:r>
                      <a:r>
                        <a:rPr lang="pl-PL" baseline="0" dirty="0" smtClean="0"/>
                        <a:t> tworzenia i stosowania prawa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</a:tr>
              <a:tr h="901700">
                <a:tc>
                  <a:txBody>
                    <a:bodyPr/>
                    <a:lstStyle/>
                    <a:p>
                      <a:r>
                        <a:rPr lang="pl-PL" dirty="0" smtClean="0"/>
                        <a:t>Operacyjna</a:t>
                      </a:r>
                      <a:r>
                        <a:rPr lang="pl-PL" baseline="0" dirty="0" smtClean="0"/>
                        <a:t> zamkniętość/otwartość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System</a:t>
                      </a:r>
                      <a:r>
                        <a:rPr lang="pl-PL" baseline="0" dirty="0" smtClean="0"/>
                        <a:t> operacyjnie </a:t>
                      </a:r>
                      <a:r>
                        <a:rPr lang="pl-PL" b="1" baseline="0" dirty="0" smtClean="0"/>
                        <a:t>zamknięty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System operacyjnie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b="1" baseline="0" dirty="0" smtClean="0"/>
                        <a:t>otwarty</a:t>
                      </a:r>
                      <a:endParaRPr lang="pl-PL" b="1" dirty="0"/>
                    </a:p>
                  </a:txBody>
                  <a:tcPr/>
                </a:tc>
              </a:tr>
              <a:tr h="901700">
                <a:tc>
                  <a:txBody>
                    <a:bodyPr/>
                    <a:lstStyle/>
                    <a:p>
                      <a:r>
                        <a:rPr lang="pl-PL" dirty="0" smtClean="0"/>
                        <a:t>Możliwość</a:t>
                      </a:r>
                      <a:r>
                        <a:rPr lang="pl-PL" baseline="0" dirty="0" smtClean="0"/>
                        <a:t> pojęciowego rozgraniczenia tworzenia i stosowania prawa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Tak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Nie</a:t>
                      </a:r>
                      <a:endParaRPr lang="pl-PL" dirty="0"/>
                    </a:p>
                  </a:txBody>
                  <a:tcPr/>
                </a:tc>
              </a:tr>
              <a:tr h="901700">
                <a:tc>
                  <a:txBody>
                    <a:bodyPr/>
                    <a:lstStyle/>
                    <a:p>
                      <a:r>
                        <a:rPr lang="pl-PL" dirty="0" smtClean="0"/>
                        <a:t>Podstawowa wartość systemu (+</a:t>
                      </a:r>
                      <a:r>
                        <a:rPr lang="pl-PL" dirty="0" err="1" smtClean="0"/>
                        <a:t>paremia</a:t>
                      </a:r>
                      <a:r>
                        <a:rPr lang="pl-PL" dirty="0" smtClean="0"/>
                        <a:t>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LEGALIZM</a:t>
                      </a:r>
                    </a:p>
                    <a:p>
                      <a:pPr algn="ctr"/>
                      <a:r>
                        <a:rPr lang="pl-PL" i="1" dirty="0" err="1" smtClean="0"/>
                        <a:t>Nullum</a:t>
                      </a:r>
                      <a:r>
                        <a:rPr lang="pl-PL" i="1" baseline="0" dirty="0" smtClean="0"/>
                        <a:t> </a:t>
                      </a:r>
                      <a:r>
                        <a:rPr lang="pl-PL" i="1" baseline="0" dirty="0" err="1" smtClean="0"/>
                        <a:t>crimen</a:t>
                      </a:r>
                      <a:r>
                        <a:rPr lang="pl-PL" i="1" baseline="0" dirty="0" smtClean="0"/>
                        <a:t> sine lege</a:t>
                      </a:r>
                      <a:endParaRPr lang="pl-PL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ADEKWATNOŚĆ I SKUTECZNOŚĆ</a:t>
                      </a:r>
                    </a:p>
                    <a:p>
                      <a:pPr algn="ctr"/>
                      <a:r>
                        <a:rPr lang="pl-PL" i="1" dirty="0" err="1" smtClean="0"/>
                        <a:t>Nullum</a:t>
                      </a:r>
                      <a:r>
                        <a:rPr lang="pl-PL" i="1" dirty="0" smtClean="0"/>
                        <a:t> </a:t>
                      </a:r>
                      <a:r>
                        <a:rPr lang="pl-PL" i="1" dirty="0" err="1" smtClean="0"/>
                        <a:t>crimen</a:t>
                      </a:r>
                      <a:r>
                        <a:rPr lang="pl-PL" i="1" dirty="0" smtClean="0"/>
                        <a:t> sine poena</a:t>
                      </a:r>
                      <a:endParaRPr lang="pl-PL" i="1" dirty="0"/>
                    </a:p>
                  </a:txBody>
                  <a:tcPr/>
                </a:tc>
              </a:tr>
              <a:tr h="901700">
                <a:tc>
                  <a:txBody>
                    <a:bodyPr/>
                    <a:lstStyle/>
                    <a:p>
                      <a:r>
                        <a:rPr lang="pl-PL" dirty="0" smtClean="0"/>
                        <a:t>Podstawowe pojęcie</a:t>
                      </a:r>
                      <a:r>
                        <a:rPr lang="pl-PL" baseline="0" dirty="0" smtClean="0"/>
                        <a:t> systemu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USTAWA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PRECEDENS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Łącznik prosty ze strzałką 5"/>
          <p:cNvCxnSpPr/>
          <p:nvPr/>
        </p:nvCxnSpPr>
        <p:spPr>
          <a:xfrm>
            <a:off x="4788024" y="213285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948630" y="213285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 flipV="1">
            <a:off x="7380312" y="213285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 flipV="1">
            <a:off x="7532712" y="213285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573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Klasyfikacje systemów prawa: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arenR"/>
            </a:pPr>
            <a:r>
              <a:rPr lang="pl-PL" dirty="0" smtClean="0"/>
              <a:t>System pionowy,</a:t>
            </a:r>
          </a:p>
          <a:p>
            <a:pPr marL="596646" indent="-514350">
              <a:buFont typeface="+mj-lt"/>
              <a:buAutoNum type="arabicParenR"/>
            </a:pPr>
            <a:r>
              <a:rPr lang="pl-PL" dirty="0" smtClean="0"/>
              <a:t>System poziomy.</a:t>
            </a:r>
          </a:p>
          <a:p>
            <a:pPr marL="82296" indent="0">
              <a:buNone/>
            </a:pPr>
            <a:endParaRPr lang="pl-PL" dirty="0"/>
          </a:p>
          <a:p>
            <a:pPr marL="653796" indent="-571500">
              <a:buFont typeface="+mj-lt"/>
              <a:buAutoNum type="romanUcPeriod"/>
            </a:pPr>
            <a:r>
              <a:rPr lang="pl-PL" dirty="0" smtClean="0"/>
              <a:t>System </a:t>
            </a:r>
            <a:r>
              <a:rPr lang="pl-PL" dirty="0" err="1" smtClean="0"/>
              <a:t>autopojetyczny</a:t>
            </a:r>
            <a:r>
              <a:rPr lang="pl-PL" dirty="0" smtClean="0"/>
              <a:t>,</a:t>
            </a:r>
          </a:p>
          <a:p>
            <a:pPr marL="653796" indent="-571500">
              <a:buFont typeface="+mj-lt"/>
              <a:buAutoNum type="romanUcPeriod"/>
            </a:pPr>
            <a:r>
              <a:rPr lang="pl-PL" dirty="0" smtClean="0"/>
              <a:t>System </a:t>
            </a:r>
            <a:r>
              <a:rPr lang="pl-PL" dirty="0" err="1" smtClean="0"/>
              <a:t>allopojetyczny</a:t>
            </a:r>
            <a:r>
              <a:rPr lang="pl-PL" dirty="0" smtClean="0"/>
              <a:t>.</a:t>
            </a:r>
          </a:p>
          <a:p>
            <a:pPr marL="653796" indent="-571500">
              <a:buFont typeface="+mj-lt"/>
              <a:buAutoNum type="romanU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System prawa powszechnego,</a:t>
            </a:r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System wewnętrzny.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9404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System prawny powinien być: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r>
              <a:rPr lang="pl-PL" b="1" dirty="0" smtClean="0"/>
              <a:t>niesprzeczny</a:t>
            </a:r>
            <a:r>
              <a:rPr lang="pl-PL" dirty="0" smtClean="0"/>
              <a:t> – brak kolizji między normami; i</a:t>
            </a:r>
          </a:p>
          <a:p>
            <a:endParaRPr lang="pl-PL" b="1" dirty="0" smtClean="0"/>
          </a:p>
          <a:p>
            <a:r>
              <a:rPr lang="pl-PL" b="1" dirty="0" smtClean="0"/>
              <a:t>zupełny</a:t>
            </a:r>
            <a:r>
              <a:rPr lang="pl-PL" dirty="0" smtClean="0"/>
              <a:t> – brak luk w prawie.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4150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Rodzaje luk: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Luka </a:t>
            </a:r>
            <a:r>
              <a:rPr lang="pl-PL" b="1" dirty="0" smtClean="0"/>
              <a:t>aksjologiczna</a:t>
            </a:r>
            <a:r>
              <a:rPr lang="pl-PL" dirty="0" smtClean="0"/>
              <a:t>;</a:t>
            </a:r>
          </a:p>
          <a:p>
            <a:pPr marL="596646" indent="-514350">
              <a:buFont typeface="+mj-lt"/>
              <a:buAutoNum type="arabi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Luka </a:t>
            </a:r>
            <a:r>
              <a:rPr lang="pl-PL" b="1" dirty="0" smtClean="0"/>
              <a:t>logiczna</a:t>
            </a:r>
            <a:r>
              <a:rPr lang="pl-PL" dirty="0" smtClean="0"/>
              <a:t>;</a:t>
            </a:r>
          </a:p>
          <a:p>
            <a:pPr marL="596646" indent="-514350">
              <a:buFont typeface="+mj-lt"/>
              <a:buAutoNum type="arabi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Luka </a:t>
            </a:r>
            <a:r>
              <a:rPr lang="pl-PL" b="1" dirty="0" err="1" smtClean="0"/>
              <a:t>tetyczna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14321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125</TotalTime>
  <Words>508</Words>
  <Application>Microsoft Office PowerPoint</Application>
  <PresentationFormat>Pokaz na ekranie (4:3)</PresentationFormat>
  <Paragraphs>131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Przesilenie</vt:lpstr>
      <vt:lpstr>Wstęp do prawoznawstwa  ćwiczenia 4</vt:lpstr>
      <vt:lpstr>System prawa – definicja ogólna</vt:lpstr>
      <vt:lpstr>System prawa</vt:lpstr>
      <vt:lpstr>Więzi łączące normy w systemie prawa:</vt:lpstr>
      <vt:lpstr>Rodzaje systemów prawa:</vt:lpstr>
      <vt:lpstr>Systemy prawne - typy:</vt:lpstr>
      <vt:lpstr>Klasyfikacje systemów prawa:</vt:lpstr>
      <vt:lpstr>System prawny powinien być:</vt:lpstr>
      <vt:lpstr>Rodzaje luk:</vt:lpstr>
      <vt:lpstr>1. Luka aksjologiczna (pozorna,         subiektywna)</vt:lpstr>
      <vt:lpstr>II. Luka logiczna </vt:lpstr>
      <vt:lpstr>III. Luka tetyczna (konstrukcyjna,    rzeczywista, obiektywna)</vt:lpstr>
      <vt:lpstr>Sposoby zapełniania luk:</vt:lpstr>
      <vt:lpstr>Typy kolizji:</vt:lpstr>
      <vt:lpstr>Sposoby usuwania kolizji między normami:</vt:lpstr>
      <vt:lpstr>Reguły kolizyjne:</vt:lpstr>
      <vt:lpstr>Reguły kolizyjne</vt:lpstr>
      <vt:lpstr>Obowiązywanie prawa w 3 aspektach:</vt:lpstr>
    </vt:vector>
  </TitlesOfParts>
  <Company>Rycho444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Wstęp do prawoznawstwa  ćwiczenia 4</dc:title>
  <dc:creator>Rycho Rych</dc:creator>
  <cp:lastModifiedBy>Rycho Rych</cp:lastModifiedBy>
  <cp:revision>14</cp:revision>
  <dcterms:created xsi:type="dcterms:W3CDTF">2017-11-08T13:09:40Z</dcterms:created>
  <dcterms:modified xsi:type="dcterms:W3CDTF">2017-11-08T20:53:36Z</dcterms:modified>
</cp:coreProperties>
</file>