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3" r:id="rId4"/>
    <p:sldId id="264" r:id="rId5"/>
    <p:sldId id="257" r:id="rId6"/>
    <p:sldId id="266" r:id="rId7"/>
    <p:sldId id="258" r:id="rId8"/>
    <p:sldId id="260" r:id="rId9"/>
    <p:sldId id="259" r:id="rId10"/>
    <p:sldId id="269" r:id="rId11"/>
    <p:sldId id="267" r:id="rId12"/>
    <p:sldId id="274" r:id="rId13"/>
    <p:sldId id="275" r:id="rId14"/>
    <p:sldId id="270" r:id="rId15"/>
    <p:sldId id="271" r:id="rId16"/>
    <p:sldId id="272" r:id="rId17"/>
    <p:sldId id="268" r:id="rId18"/>
    <p:sldId id="273" r:id="rId19"/>
    <p:sldId id="276" r:id="rId20"/>
    <p:sldId id="277" r:id="rId21"/>
    <p:sldId id="262" r:id="rId22"/>
    <p:sldId id="278" r:id="rId23"/>
    <p:sldId id="279" r:id="rId24"/>
    <p:sldId id="280" r:id="rId25"/>
    <p:sldId id="281" r:id="rId26"/>
    <p:sldId id="282" r:id="rId27"/>
    <p:sldId id="283"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4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EE575184-2AA2-472D-8FB1-532092B0CFF3}" type="datetimeFigureOut">
              <a:rPr lang="pl-PL" smtClean="0"/>
              <a:t>05.12.2016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18D6607-1BAD-45D4-9381-340D6E7F21F2}"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E575184-2AA2-472D-8FB1-532092B0CFF3}" type="datetimeFigureOut">
              <a:rPr lang="pl-PL" smtClean="0"/>
              <a:t>06.12.2016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18D6607-1BAD-45D4-9381-340D6E7F21F2}"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E575184-2AA2-472D-8FB1-532092B0CFF3}" type="datetimeFigureOut">
              <a:rPr lang="pl-PL" smtClean="0"/>
              <a:t>06.12.2016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18D6607-1BAD-45D4-9381-340D6E7F21F2}"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E575184-2AA2-472D-8FB1-532092B0CFF3}" type="datetimeFigureOut">
              <a:rPr lang="pl-PL" smtClean="0"/>
              <a:t>05.12.2016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18D6607-1BAD-45D4-9381-340D6E7F21F2}"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EE575184-2AA2-472D-8FB1-532092B0CFF3}" type="datetimeFigureOut">
              <a:rPr lang="pl-PL" smtClean="0"/>
              <a:t>06.12.2016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18D6607-1BAD-45D4-9381-340D6E7F21F2}"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EE575184-2AA2-472D-8FB1-532092B0CFF3}" type="datetimeFigureOut">
              <a:rPr lang="pl-PL" smtClean="0"/>
              <a:t>06.12.2016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18D6607-1BAD-45D4-9381-340D6E7F21F2}"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EE575184-2AA2-472D-8FB1-532092B0CFF3}" type="datetimeFigureOut">
              <a:rPr lang="pl-PL" smtClean="0"/>
              <a:t>06.12.2016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18D6607-1BAD-45D4-9381-340D6E7F21F2}"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EE575184-2AA2-472D-8FB1-532092B0CFF3}" type="datetimeFigureOut">
              <a:rPr lang="pl-PL" smtClean="0"/>
              <a:t>06.12.2016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18D6607-1BAD-45D4-9381-340D6E7F21F2}"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E575184-2AA2-472D-8FB1-532092B0CFF3}" type="datetimeFigureOut">
              <a:rPr lang="pl-PL" smtClean="0"/>
              <a:t>06.12.2016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18D6607-1BAD-45D4-9381-340D6E7F21F2}"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E575184-2AA2-472D-8FB1-532092B0CFF3}" type="datetimeFigureOut">
              <a:rPr lang="pl-PL" smtClean="0"/>
              <a:t>06.12.2016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18D6607-1BAD-45D4-9381-340D6E7F21F2}"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E575184-2AA2-472D-8FB1-532092B0CFF3}" type="datetimeFigureOut">
              <a:rPr lang="pl-PL" smtClean="0"/>
              <a:t>06.12.2016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18D6607-1BAD-45D4-9381-340D6E7F21F2}"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575184-2AA2-472D-8FB1-532092B0CFF3}" type="datetimeFigureOut">
              <a:rPr lang="pl-PL" smtClean="0"/>
              <a:t>05.12.2016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D6607-1BAD-45D4-9381-340D6E7F21F2}"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Wstęp do prawoznawstwa</a:t>
            </a:r>
            <a:endParaRPr lang="pl-PL" dirty="0"/>
          </a:p>
        </p:txBody>
      </p:sp>
      <p:sp>
        <p:nvSpPr>
          <p:cNvPr id="3" name="Podtytuł 2"/>
          <p:cNvSpPr>
            <a:spLocks noGrp="1"/>
          </p:cNvSpPr>
          <p:nvPr>
            <p:ph type="subTitle" idx="1"/>
          </p:nvPr>
        </p:nvSpPr>
        <p:spPr/>
        <p:txBody>
          <a:bodyPr/>
          <a:lstStyle/>
          <a:p>
            <a:r>
              <a:rPr lang="pl-PL" dirty="0" smtClean="0"/>
              <a:t>Wykładnia i wnioskowania</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Wykładnia językowa</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Zawsze pierwsza w kolejności!</a:t>
            </a:r>
          </a:p>
          <a:p>
            <a:endParaRPr lang="pl-PL" dirty="0" smtClean="0"/>
          </a:p>
          <a:p>
            <a:r>
              <a:rPr lang="pl-PL" dirty="0" smtClean="0"/>
              <a:t>Należy interpretować tekst tak, by żaden element nie okazał się zbędny, ani pominięty.</a:t>
            </a:r>
            <a:endParaRPr lang="pl-PL" dirty="0"/>
          </a:p>
          <a:p>
            <a:r>
              <a:rPr lang="pl-PL" dirty="0" smtClean="0"/>
              <a:t>Na początku szuka się definicji legalnej. W braku takiej – sprawdzamy, co mówi doktryna. W następnej kolejności odwołujemy się do języka specjalistycznego. Na końcu sięgamy po język potoczny.</a:t>
            </a:r>
          </a:p>
          <a:p>
            <a:r>
              <a:rPr lang="pl-PL" dirty="0" smtClean="0"/>
              <a:t>Jeśli nadal pozostają wątpliwości, sięgamy do innych rodzajów </a:t>
            </a:r>
            <a:r>
              <a:rPr lang="pl-PL" dirty="0" err="1" smtClean="0"/>
              <a:t>wykladni</a:t>
            </a:r>
            <a:r>
              <a:rPr lang="pl-PL" dirty="0" smtClean="0"/>
              <a:t>.</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Ideologie wykładni</a:t>
            </a:r>
            <a:endParaRPr lang="pl-PL" dirty="0"/>
          </a:p>
        </p:txBody>
      </p:sp>
      <p:sp>
        <p:nvSpPr>
          <p:cNvPr id="3" name="Symbol zastępczy zawartości 2"/>
          <p:cNvSpPr>
            <a:spLocks noGrp="1"/>
          </p:cNvSpPr>
          <p:nvPr>
            <p:ph idx="1"/>
          </p:nvPr>
        </p:nvSpPr>
        <p:spPr/>
        <p:txBody>
          <a:bodyPr/>
          <a:lstStyle/>
          <a:p>
            <a:r>
              <a:rPr lang="pl-PL" b="1" dirty="0" smtClean="0"/>
              <a:t>Ideologia statyczna </a:t>
            </a:r>
            <a:r>
              <a:rPr lang="pl-PL" dirty="0" smtClean="0"/>
              <a:t>– najpierw dokonuje się wykładni językowej, potem systemowej. Chroni stałość i pewność prawa.</a:t>
            </a:r>
          </a:p>
          <a:p>
            <a:endParaRPr lang="pl-PL" dirty="0"/>
          </a:p>
          <a:p>
            <a:r>
              <a:rPr lang="pl-PL" b="1" dirty="0" smtClean="0"/>
              <a:t>Ideologia dynamiczna </a:t>
            </a:r>
            <a:r>
              <a:rPr lang="pl-PL" dirty="0" smtClean="0"/>
              <a:t>– najpierw dokonuje się wykładni językowej, potem funkcjonalnej. Chroni sprawiedliwość i słuszność prawa.</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fontScale="92500" lnSpcReduction="10000"/>
          </a:bodyPr>
          <a:lstStyle/>
          <a:p>
            <a:r>
              <a:rPr lang="pl-PL" i="1" dirty="0" smtClean="0"/>
              <a:t>Konsument</a:t>
            </a:r>
            <a:r>
              <a:rPr lang="pl-PL" i="1" dirty="0"/>
              <a:t>, który zawarł umowę </a:t>
            </a:r>
            <a:r>
              <a:rPr lang="pl-PL" b="1" i="1" dirty="0"/>
              <a:t>poza lokalem przedsiębiorstwa</a:t>
            </a:r>
            <a:r>
              <a:rPr lang="pl-PL" i="1" dirty="0"/>
              <a:t>, może od niej odstąpić bez podania przyczyn, składając stosowne oświadczenie na piśmie w terminie dziesięciu dni od zawarcia umowy</a:t>
            </a:r>
            <a:r>
              <a:rPr lang="pl-PL" i="1" dirty="0" smtClean="0"/>
              <a:t>.</a:t>
            </a:r>
          </a:p>
          <a:p>
            <a:r>
              <a:rPr lang="pl-PL" i="1" dirty="0" smtClean="0"/>
              <a:t>Przez</a:t>
            </a:r>
            <a:r>
              <a:rPr lang="pl-PL" b="1" i="1" dirty="0"/>
              <a:t> lokal przedsiębiorstwa </a:t>
            </a:r>
            <a:r>
              <a:rPr lang="pl-PL" i="1" dirty="0"/>
              <a:t>rozumie się</a:t>
            </a:r>
            <a:r>
              <a:rPr lang="pl-PL" b="1" i="1" dirty="0"/>
              <a:t> miejsce przeznaczone do obsługiwania </a:t>
            </a:r>
            <a:r>
              <a:rPr lang="pl-PL" b="1" i="1" dirty="0" smtClean="0"/>
              <a:t>publiczności.</a:t>
            </a:r>
          </a:p>
          <a:p>
            <a:endParaRPr lang="pl-PL" b="1" i="1" dirty="0" smtClean="0"/>
          </a:p>
          <a:p>
            <a:r>
              <a:rPr lang="pl-PL" b="1" i="1" dirty="0" smtClean="0"/>
              <a:t>Czy stragan na rynku jest lokalem przedsiębiorstwa?</a:t>
            </a:r>
            <a:endParaRPr lang="pl-PL" b="1" i="1" dirty="0"/>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Jaki rodzaj wykładni?</a:t>
            </a:r>
            <a:endParaRPr lang="pl-PL" dirty="0"/>
          </a:p>
        </p:txBody>
      </p:sp>
      <p:sp>
        <p:nvSpPr>
          <p:cNvPr id="3" name="Symbol zastępczy zawartości 2"/>
          <p:cNvSpPr>
            <a:spLocks noGrp="1"/>
          </p:cNvSpPr>
          <p:nvPr>
            <p:ph idx="1"/>
          </p:nvPr>
        </p:nvSpPr>
        <p:spPr/>
        <p:txBody>
          <a:bodyPr>
            <a:normAutofit fontScale="92500"/>
          </a:bodyPr>
          <a:lstStyle/>
          <a:p>
            <a:r>
              <a:rPr lang="pl-PL" dirty="0" smtClean="0"/>
              <a:t>Wykładnia dokonana przez organ podatkowy w celu wydania decyzji podatkowej.</a:t>
            </a:r>
          </a:p>
          <a:p>
            <a:r>
              <a:rPr lang="pl-PL" dirty="0" smtClean="0"/>
              <a:t>Wykładnia dokonana przez Sąd Najwyższy na podstawie przyznanej mu ustawowo kompetencji.</a:t>
            </a:r>
          </a:p>
          <a:p>
            <a:r>
              <a:rPr lang="pl-PL" dirty="0" smtClean="0"/>
              <a:t>Wykładnia dokonana przez twórcę prawa, zawarta w </a:t>
            </a:r>
            <a:r>
              <a:rPr lang="pl-PL" dirty="0" err="1" smtClean="0"/>
              <a:t>tzw</a:t>
            </a:r>
            <a:r>
              <a:rPr lang="pl-PL" dirty="0" smtClean="0"/>
              <a:t> „definicji legalnej” w samym akcie prawnym.</a:t>
            </a:r>
          </a:p>
          <a:p>
            <a:r>
              <a:rPr lang="pl-PL" dirty="0" smtClean="0"/>
              <a:t>Wykładnia dokonana przez profesora piszącego komentarz do kodeksu.</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Wnioskowania</a:t>
            </a:r>
            <a:endParaRPr lang="pl-PL" dirty="0"/>
          </a:p>
        </p:txBody>
      </p:sp>
      <p:sp>
        <p:nvSpPr>
          <p:cNvPr id="3" name="Symbol zastępczy zawartości 2"/>
          <p:cNvSpPr>
            <a:spLocks noGrp="1"/>
          </p:cNvSpPr>
          <p:nvPr>
            <p:ph idx="1"/>
          </p:nvPr>
        </p:nvSpPr>
        <p:spPr/>
        <p:txBody>
          <a:bodyPr/>
          <a:lstStyle/>
          <a:p>
            <a:r>
              <a:rPr lang="pl-PL" dirty="0" smtClean="0"/>
              <a:t>Procesy myślowe wskazujące na potrzebę uznania za normę obowiązującą normy niewyrażonej w przepisach prawa. Sięgają dalej, niż wykładnia.</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 </a:t>
            </a:r>
            <a:r>
              <a:rPr lang="pl-PL" dirty="0" err="1" smtClean="0"/>
              <a:t>contrario</a:t>
            </a:r>
            <a:endParaRPr lang="pl-PL" dirty="0"/>
          </a:p>
        </p:txBody>
      </p:sp>
      <p:sp>
        <p:nvSpPr>
          <p:cNvPr id="3" name="Symbol zastępczy zawartości 2"/>
          <p:cNvSpPr>
            <a:spLocks noGrp="1"/>
          </p:cNvSpPr>
          <p:nvPr>
            <p:ph idx="1"/>
          </p:nvPr>
        </p:nvSpPr>
        <p:spPr/>
        <p:txBody>
          <a:bodyPr>
            <a:normAutofit lnSpcReduction="10000"/>
          </a:bodyPr>
          <a:lstStyle/>
          <a:p>
            <a:r>
              <a:rPr lang="pl-PL" dirty="0"/>
              <a:t>argument z </a:t>
            </a:r>
            <a:r>
              <a:rPr lang="pl-PL" dirty="0" smtClean="0"/>
              <a:t>przeciwieństwa</a:t>
            </a:r>
          </a:p>
          <a:p>
            <a:endParaRPr lang="pl-PL" dirty="0"/>
          </a:p>
          <a:p>
            <a:r>
              <a:rPr lang="pl-PL" i="1" dirty="0"/>
              <a:t>wnioskowanie oparte na zasadzie, że jeśli norma prawna wiąże konsekwencje tylko z faktami w niej wymienionymi, to konsekwencje te nie wiążą się z innymi faktami</a:t>
            </a:r>
            <a:r>
              <a:rPr lang="pl-PL" i="1" dirty="0" smtClean="0"/>
              <a:t>.</a:t>
            </a:r>
          </a:p>
          <a:p>
            <a:r>
              <a:rPr lang="pl-PL" i="1" dirty="0" smtClean="0"/>
              <a:t>Używany</a:t>
            </a:r>
            <a:r>
              <a:rPr lang="pl-PL" dirty="0" smtClean="0"/>
              <a:t> </a:t>
            </a:r>
            <a:r>
              <a:rPr lang="pl-PL" i="1" dirty="0" smtClean="0"/>
              <a:t>szczególnie przy </a:t>
            </a:r>
            <a:r>
              <a:rPr lang="pl-PL" b="1" dirty="0" smtClean="0"/>
              <a:t>wymienianiu wyjątków od zasady i w prawie karnym</a:t>
            </a:r>
            <a:endParaRPr lang="pl-PL"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 </a:t>
            </a:r>
            <a:r>
              <a:rPr lang="pl-PL" dirty="0" err="1" smtClean="0"/>
              <a:t>fortiori</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Wnioskowanie „tym bardziej”</a:t>
            </a:r>
          </a:p>
          <a:p>
            <a:endParaRPr lang="pl-PL" dirty="0"/>
          </a:p>
          <a:p>
            <a:pPr marL="514350" indent="-514350">
              <a:buAutoNum type="arabicParenR"/>
            </a:pPr>
            <a:r>
              <a:rPr lang="pl-PL" b="1" i="1" dirty="0" smtClean="0"/>
              <a:t>a </a:t>
            </a:r>
            <a:r>
              <a:rPr lang="pl-PL" b="1" i="1" dirty="0" err="1"/>
              <a:t>maiore</a:t>
            </a:r>
            <a:r>
              <a:rPr lang="pl-PL" b="1" i="1" dirty="0"/>
              <a:t> ad minus</a:t>
            </a:r>
            <a:r>
              <a:rPr lang="pl-PL" dirty="0"/>
              <a:t> : wnioskowanie </a:t>
            </a:r>
            <a:r>
              <a:rPr lang="pl-PL" b="1" i="1" dirty="0"/>
              <a:t>z większego na mniejsze</a:t>
            </a:r>
            <a:r>
              <a:rPr lang="pl-PL" dirty="0"/>
              <a:t>. Jeżeli wolno więcej, to tym bardziej wolno mniej</a:t>
            </a:r>
            <a:r>
              <a:rPr lang="pl-PL" dirty="0" smtClean="0"/>
              <a:t>.</a:t>
            </a:r>
          </a:p>
          <a:p>
            <a:pPr marL="514350" indent="-514350">
              <a:buAutoNum type="arabicParenR"/>
            </a:pPr>
            <a:endParaRPr lang="pl-PL" dirty="0"/>
          </a:p>
          <a:p>
            <a:pPr marL="514350" indent="-514350">
              <a:buAutoNum type="arabicParenR"/>
            </a:pPr>
            <a:r>
              <a:rPr lang="pl-PL" b="1" i="1" dirty="0"/>
              <a:t>a </a:t>
            </a:r>
            <a:r>
              <a:rPr lang="pl-PL" b="1" i="1" dirty="0" err="1"/>
              <a:t>minore</a:t>
            </a:r>
            <a:r>
              <a:rPr lang="pl-PL" b="1" i="1" dirty="0"/>
              <a:t> ad </a:t>
            </a:r>
            <a:r>
              <a:rPr lang="pl-PL" b="1" i="1" dirty="0" err="1"/>
              <a:t>maius</a:t>
            </a:r>
            <a:r>
              <a:rPr lang="pl-PL" dirty="0"/>
              <a:t> : wnioskowanie </a:t>
            </a:r>
            <a:r>
              <a:rPr lang="pl-PL" i="1" dirty="0"/>
              <a:t>z </a:t>
            </a:r>
            <a:r>
              <a:rPr lang="pl-PL" b="1" i="1" dirty="0"/>
              <a:t>mniejszego na większe</a:t>
            </a:r>
            <a:r>
              <a:rPr lang="pl-PL" dirty="0"/>
              <a:t>. Jeżeli zabronione jest to, co mniejsze, to tym bardziej nie wolno czynić tego, co sięga jeszcze dalej</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Analogia </a:t>
            </a:r>
            <a:r>
              <a:rPr lang="pl-PL" dirty="0" err="1" smtClean="0"/>
              <a:t>legis</a:t>
            </a:r>
            <a:endParaRPr lang="pl-PL" dirty="0"/>
          </a:p>
        </p:txBody>
      </p:sp>
      <p:sp>
        <p:nvSpPr>
          <p:cNvPr id="3" name="Symbol zastępczy zawartości 2"/>
          <p:cNvSpPr>
            <a:spLocks noGrp="1"/>
          </p:cNvSpPr>
          <p:nvPr>
            <p:ph idx="1"/>
          </p:nvPr>
        </p:nvSpPr>
        <p:spPr/>
        <p:txBody>
          <a:bodyPr>
            <a:normAutofit/>
          </a:bodyPr>
          <a:lstStyle/>
          <a:p>
            <a:r>
              <a:rPr lang="pl-PL" b="1" dirty="0" smtClean="0"/>
              <a:t>Analogia</a:t>
            </a:r>
            <a:r>
              <a:rPr lang="pl-PL" b="1" dirty="0"/>
              <a:t> z przepisu </a:t>
            </a:r>
            <a:r>
              <a:rPr lang="pl-PL" b="1" dirty="0" smtClean="0"/>
              <a:t>prawa</a:t>
            </a:r>
            <a:r>
              <a:rPr lang="pl-PL" b="1" dirty="0"/>
              <a:t> </a:t>
            </a:r>
            <a:r>
              <a:rPr lang="pl-PL" b="1" dirty="0" smtClean="0"/>
              <a:t>- </a:t>
            </a:r>
            <a:r>
              <a:rPr lang="pl-PL" dirty="0" smtClean="0"/>
              <a:t>określa </a:t>
            </a:r>
            <a:r>
              <a:rPr lang="pl-PL" dirty="0"/>
              <a:t>się skutki prawne stanu faktycznego </a:t>
            </a:r>
            <a:r>
              <a:rPr lang="pl-PL" i="1" dirty="0" smtClean="0"/>
              <a:t>nieuregulowanego</a:t>
            </a:r>
            <a:r>
              <a:rPr lang="pl-PL" dirty="0" smtClean="0"/>
              <a:t> przez </a:t>
            </a:r>
            <a:r>
              <a:rPr lang="pl-PL" dirty="0"/>
              <a:t>odwołanie się do </a:t>
            </a:r>
            <a:r>
              <a:rPr lang="pl-PL" i="1" dirty="0" smtClean="0"/>
              <a:t>regulacji dotyczącej stanu podobnego.</a:t>
            </a:r>
          </a:p>
          <a:p>
            <a:endParaRPr lang="pl-PL" dirty="0"/>
          </a:p>
          <a:p>
            <a:r>
              <a:rPr lang="pl-PL" dirty="0"/>
              <a:t>Według jednej z koncepcji jest to argumentacja odwołująca się do </a:t>
            </a:r>
            <a:r>
              <a:rPr lang="pl-PL" b="1" dirty="0"/>
              <a:t>założenia o konsekwencji ocen prawodawcy</a:t>
            </a:r>
            <a:r>
              <a:rPr lang="pl-PL" dirty="0" smtClean="0"/>
              <a:t>..</a:t>
            </a:r>
            <a:endParaRPr lang="pl-PL" dirty="0"/>
          </a:p>
          <a:p>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Analogia </a:t>
            </a:r>
            <a:r>
              <a:rPr lang="pl-PL" dirty="0" err="1" smtClean="0"/>
              <a:t>iuris</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a:t> analogia z ducha (istoty) prawa</a:t>
            </a:r>
            <a:r>
              <a:rPr lang="pl-PL" dirty="0" smtClean="0"/>
              <a:t>.</a:t>
            </a:r>
          </a:p>
          <a:p>
            <a:endParaRPr lang="pl-PL" dirty="0"/>
          </a:p>
          <a:p>
            <a:r>
              <a:rPr lang="pl-PL" dirty="0"/>
              <a:t>Od analogii </a:t>
            </a:r>
            <a:r>
              <a:rPr lang="pl-PL" dirty="0" err="1"/>
              <a:t>legis</a:t>
            </a:r>
            <a:r>
              <a:rPr lang="pl-PL" dirty="0"/>
              <a:t> odróżnia ją to, że podstawą analogii nie jest konkretny przepis, ale duch (istota) prawa lub ogólna zasada (norma). Zasada (norma) ta jest wtedy jednak niewyrażona wprost w przepisach obowiązującego prawa, ale co najwyżej da się z nich wywnioskować tudzież jest uzasadniona w danym systemie prawa aksjologicznie.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„Jeśli istnieje norma zakazująca przekraczania prędkości 50 km/h, to istnieje norma zakazująca jechania 100 km/h”</a:t>
            </a:r>
          </a:p>
          <a:p>
            <a:endParaRPr lang="pl-PL" dirty="0"/>
          </a:p>
          <a:p>
            <a:r>
              <a:rPr lang="pl-PL" dirty="0" smtClean="0"/>
              <a:t>„Jeśli istnieje norma zezwalająca na bieganie po trawie w parku, istnieje też norma zezwalająca na spacerowanie po trawie w parku.”</a:t>
            </a:r>
          </a:p>
          <a:p>
            <a:endParaRPr lang="pl-PL" dirty="0"/>
          </a:p>
          <a:p>
            <a:r>
              <a:rPr lang="pl-PL" dirty="0" smtClean="0"/>
              <a:t>„Jeśli istnieje norma mówiąca, że zakazuje się palenia wyrobów tytoniowych w miejscach publicznych, nie dotyczy ona palenia </a:t>
            </a:r>
            <a:r>
              <a:rPr lang="pl-PL" dirty="0" err="1" smtClean="0"/>
              <a:t>marichuany</a:t>
            </a:r>
            <a:r>
              <a:rPr lang="pl-PL" dirty="0" smtClean="0"/>
              <a:t>”</a:t>
            </a:r>
          </a:p>
          <a:p>
            <a:endParaRPr lang="pl-PL" dirty="0"/>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Stan faktyczny</a:t>
            </a:r>
            <a:endParaRPr lang="pl-PL" dirty="0"/>
          </a:p>
        </p:txBody>
      </p:sp>
      <p:sp>
        <p:nvSpPr>
          <p:cNvPr id="3" name="Symbol zastępczy zawartości 2"/>
          <p:cNvSpPr>
            <a:spLocks noGrp="1"/>
          </p:cNvSpPr>
          <p:nvPr>
            <p:ph idx="1"/>
          </p:nvPr>
        </p:nvSpPr>
        <p:spPr/>
        <p:txBody>
          <a:bodyPr/>
          <a:lstStyle/>
          <a:p>
            <a:r>
              <a:rPr lang="pl-PL" dirty="0" smtClean="0"/>
              <a:t>Artystka wykonała instalację, na której powiesiła zdjęcie genitaliów na krzyżu.</a:t>
            </a:r>
          </a:p>
          <a:p>
            <a:r>
              <a:rPr lang="pl-PL" dirty="0" smtClean="0"/>
              <a:t>Instalacja znajdowała się w zamkniętej galerii, dostępnej jedynie po zakupieniu biletu.</a:t>
            </a:r>
          </a:p>
          <a:p>
            <a:r>
              <a:rPr lang="pl-PL" dirty="0" smtClean="0"/>
              <a:t>Została oskarżona o obrazę uczuć religijnych przez grupę osób, które poczuły się urażone.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7500" lnSpcReduction="20000"/>
          </a:bodyPr>
          <a:lstStyle/>
          <a:p>
            <a:r>
              <a:rPr lang="pl-PL" dirty="0" smtClean="0"/>
              <a:t>„Jeśli w wielu przepisach ustawa odwołuje się do słusznego interesu strony, </a:t>
            </a:r>
            <a:r>
              <a:rPr lang="pl-PL" dirty="0" err="1" smtClean="0"/>
              <a:t>domniemuje</a:t>
            </a:r>
            <a:r>
              <a:rPr lang="pl-PL" dirty="0" smtClean="0"/>
              <a:t> się istnienie niewyrażonej normy, która nakazywałaby brać pod uwagę słuszny interes strony jako wyznacznik terminu wydania decyzji”</a:t>
            </a:r>
          </a:p>
          <a:p>
            <a:endParaRPr lang="pl-PL" dirty="0" smtClean="0"/>
          </a:p>
          <a:p>
            <a:r>
              <a:rPr lang="pl-PL" dirty="0" smtClean="0"/>
              <a:t>„Ustawodawca wprowadził przepis: Jeżeli </a:t>
            </a:r>
            <a:r>
              <a:rPr lang="pl-PL" dirty="0"/>
              <a:t>adresat odmawia przyjęcia pisma przesłanego mu przez operatora </a:t>
            </a:r>
            <a:r>
              <a:rPr lang="pl-PL" dirty="0" smtClean="0"/>
              <a:t>pocztowego</a:t>
            </a:r>
            <a:r>
              <a:rPr lang="pl-PL" dirty="0"/>
              <a:t> lub inny organ albo winny sposób, pismo zwraca się nadawcy z adnotacją o odmowie jego przyjęcia i datą odmowy. Pismo wraz z adnotacją włącza się do akt sprawy</a:t>
            </a:r>
            <a:r>
              <a:rPr lang="pl-PL" dirty="0" smtClean="0"/>
              <a:t>. – tak samo należy postąpić w przypadku, gdy adresat nie otwiera drzwi, mimo obecności w domu”</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lnSpcReduction="10000"/>
          </a:bodyPr>
          <a:lstStyle/>
          <a:p>
            <a:r>
              <a:rPr lang="pl-PL" b="1" dirty="0"/>
              <a:t>Art. 14</a:t>
            </a:r>
            <a:r>
              <a:rPr lang="pl-PL" b="1" dirty="0" smtClean="0"/>
              <a:t>. 2a</a:t>
            </a:r>
            <a:r>
              <a:rPr lang="pl-PL" b="1" dirty="0"/>
              <a:t>. </a:t>
            </a:r>
            <a:r>
              <a:rPr lang="pl-PL" b="1" dirty="0" smtClean="0"/>
              <a:t>Ustawy o </a:t>
            </a:r>
            <a:r>
              <a:rPr lang="pl-PL" b="1" dirty="0"/>
              <a:t>wychowaniu w trzeźwości i przeciwdziałaniu </a:t>
            </a:r>
            <a:r>
              <a:rPr lang="pl-PL" b="1" dirty="0" smtClean="0"/>
              <a:t>alkoholizmowi: </a:t>
            </a:r>
            <a:r>
              <a:rPr lang="pl-PL" dirty="0" smtClean="0"/>
              <a:t>Zabrania </a:t>
            </a:r>
            <a:r>
              <a:rPr lang="pl-PL" dirty="0"/>
              <a:t>się spożywania napojów alkoholowych na ulicach, placach i w parkach, z wyjątkiem miejsc przeznaczonych do ich spożycia na miejscu, w punktach sprzedaży tych napojów. </a:t>
            </a:r>
            <a:endParaRPr lang="pl-PL" dirty="0" smtClean="0"/>
          </a:p>
          <a:p>
            <a:endParaRPr lang="pl-PL" dirty="0"/>
          </a:p>
          <a:p>
            <a:r>
              <a:rPr lang="pl-PL" b="1" i="1" dirty="0" smtClean="0"/>
              <a:t>Czy można spożywać alkohol na bulwarach?</a:t>
            </a:r>
            <a:endParaRPr lang="pl-PL" b="1"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10000"/>
          </a:bodyPr>
          <a:lstStyle/>
          <a:p>
            <a:r>
              <a:rPr lang="pl-PL" b="1" dirty="0"/>
              <a:t>Art. 145. § 1.</a:t>
            </a:r>
            <a:r>
              <a:rPr lang="pl-PL" dirty="0"/>
              <a:t> Jeżeli nieruchomość nie ma odpowiedniego dostępu do drogi publicznej lub do należących do tej nieruchomości budynków gospodarskich, właściciel może żądać od właścicieli gruntów sąsiednich ustanowienia za wynagrodzeniem potrzebnej służebności drogowej (droga konieczna</a:t>
            </a:r>
            <a:r>
              <a:rPr lang="pl-PL" dirty="0" smtClean="0"/>
              <a:t>).</a:t>
            </a:r>
          </a:p>
          <a:p>
            <a:endParaRPr lang="pl-PL" dirty="0"/>
          </a:p>
          <a:p>
            <a:pPr>
              <a:buNone/>
            </a:pPr>
            <a:r>
              <a:rPr lang="pl-PL" b="1" dirty="0" smtClean="0"/>
              <a:t>Czy można zamiast drogi doprowadzić sobie kanalizację przez grunt sąsiada?</a:t>
            </a:r>
            <a:endParaRPr lang="pl-PL"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Nieznalska</a:t>
            </a:r>
            <a:r>
              <a:rPr lang="pl-PL" dirty="0" smtClean="0"/>
              <a:t>: I instancja</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a:t>Artykuł 196 K.K. penalizuje obrażanie uczuć religijnych innych osób poprzez znieważenie publiczne przedmiotu kultu. Niewątpliwym jest iż krzyż, także ten krzyż użyty w instalacji "Pasja", jest przedmiotem kultu religijnego</a:t>
            </a:r>
            <a:r>
              <a:rPr lang="pl-PL" dirty="0" smtClean="0"/>
              <a:t>.</a:t>
            </a:r>
          </a:p>
          <a:p>
            <a:endParaRPr lang="pl-PL" dirty="0"/>
          </a:p>
          <a:p>
            <a:r>
              <a:rPr lang="pl-PL" dirty="0"/>
              <a:t>Czyn aby został spenalizowany przez artykuł 196 musi być popełniony publicznie. I nie ulega wątpliwości że w tej oto sprawie taka właśnie publiczna obraza miała miejsce. Nie byłoby penalizowane artykułem 196 zachowanie gdyby ktoś taki krzyż powiesił u siebie w mieszkaniu, nawet gdyby to mieszkanie było ogólnodostępne</a:t>
            </a:r>
            <a:r>
              <a:rPr lang="pl-PL" dirty="0" smtClean="0"/>
              <a:t>.</a:t>
            </a:r>
          </a:p>
          <a:p>
            <a:endParaRPr lang="pl-PL" dirty="0"/>
          </a:p>
          <a:p>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0000" lnSpcReduction="20000"/>
          </a:bodyPr>
          <a:lstStyle/>
          <a:p>
            <a:r>
              <a:rPr lang="pl-PL" dirty="0"/>
              <a:t>W procesie pojawiła się również kwestia zanegowania bezprawności działania oskarżonej przy zarzucanym jej czynie. W szczególności obrona zdawała się konstruować kontratyp sztuki, wywodząc iż artysta nawet jeżeli wypełnia formalnie znamiona jakiegoś czynu zabronionego to jednak powinien być objęty działaniem kontratypu wyłączającym bezprawność. W opinii którą przedłożyła obrona sporządzonej przez kierownika Katedry Prawa Materialnego Uniwersytetu Gdańskiego wskazane zostały przesłanki jakie miałyby wskazywać na tenże kontratyp. Czyli: dzieło powinno zostać stworzone przez artystę, w efekcie powinno powstać dzieło o charakterze artystycznym a także miałoby przyświecać artyście osiągnięcie pewnego celu artystycznego. W ocenie sądu takiego kontratypu po prostu nie ma. Ustawa go nie przewiduje, natomiast konstruowanie zwyczajowych kontratypów jest bardzo ryzykowne.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Nieznalska</a:t>
            </a:r>
            <a:r>
              <a:rPr lang="pl-PL" dirty="0" smtClean="0"/>
              <a:t>: II instancja</a:t>
            </a:r>
            <a:endParaRPr lang="pl-PL" dirty="0"/>
          </a:p>
        </p:txBody>
      </p:sp>
      <p:pic>
        <p:nvPicPr>
          <p:cNvPr id="4" name="Symbol zastępczy zawartości 3" descr="Ashampoo_Snap_2016.12.06_01h24m37s_002_.png"/>
          <p:cNvPicPr>
            <a:picLocks noGrp="1" noChangeAspect="1"/>
          </p:cNvPicPr>
          <p:nvPr>
            <p:ph idx="1"/>
          </p:nvPr>
        </p:nvPicPr>
        <p:blipFill>
          <a:blip r:embed="rId2"/>
          <a:stretch>
            <a:fillRect/>
          </a:stretch>
        </p:blipFill>
        <p:spPr>
          <a:xfrm>
            <a:off x="-325363" y="642918"/>
            <a:ext cx="9469363" cy="3714776"/>
          </a:xfrm>
        </p:spPr>
      </p:pic>
      <p:pic>
        <p:nvPicPr>
          <p:cNvPr id="5" name="Symbol zastępczy zawartości 3" descr="Ashampoo_Snap_2016.12.06_01h25m26s_003_.png"/>
          <p:cNvPicPr>
            <a:picLocks noChangeAspect="1"/>
          </p:cNvPicPr>
          <p:nvPr/>
        </p:nvPicPr>
        <p:blipFill>
          <a:blip r:embed="rId3"/>
          <a:stretch>
            <a:fillRect/>
          </a:stretch>
        </p:blipFill>
        <p:spPr>
          <a:xfrm>
            <a:off x="0" y="3429000"/>
            <a:ext cx="9144000" cy="3662161"/>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6" name="Symbol zastępczy zawartości 5" descr="Ashampoo_Snap_2016.12.06_01h30m54s_005_.png"/>
          <p:cNvPicPr>
            <a:picLocks noGrp="1" noChangeAspect="1"/>
          </p:cNvPicPr>
          <p:nvPr>
            <p:ph idx="1"/>
          </p:nvPr>
        </p:nvPicPr>
        <p:blipFill>
          <a:blip r:embed="rId2"/>
          <a:stretch>
            <a:fillRect/>
          </a:stretch>
        </p:blipFill>
        <p:spPr>
          <a:xfrm>
            <a:off x="0" y="1320422"/>
            <a:ext cx="8929272" cy="4966098"/>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descr="Ashampoo_Snap_2016.12.06_01h27m36s_004_.png"/>
          <p:cNvPicPr>
            <a:picLocks noGrp="1" noChangeAspect="1"/>
          </p:cNvPicPr>
          <p:nvPr>
            <p:ph idx="1"/>
          </p:nvPr>
        </p:nvPicPr>
        <p:blipFill>
          <a:blip r:embed="rId2"/>
          <a:stretch>
            <a:fillRect/>
          </a:stretch>
        </p:blipFill>
        <p:spPr>
          <a:xfrm>
            <a:off x="571472" y="1000108"/>
            <a:ext cx="8143932" cy="5611909"/>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Kodeks karny</a:t>
            </a:r>
            <a:endParaRPr lang="pl-PL" dirty="0"/>
          </a:p>
        </p:txBody>
      </p:sp>
      <p:sp>
        <p:nvSpPr>
          <p:cNvPr id="3" name="Symbol zastępczy zawartości 2"/>
          <p:cNvSpPr>
            <a:spLocks noGrp="1"/>
          </p:cNvSpPr>
          <p:nvPr>
            <p:ph idx="1"/>
          </p:nvPr>
        </p:nvSpPr>
        <p:spPr/>
        <p:txBody>
          <a:bodyPr/>
          <a:lstStyle/>
          <a:p>
            <a:r>
              <a:rPr lang="pl-PL" b="1" dirty="0"/>
              <a:t>Art. 196.</a:t>
            </a:r>
            <a:r>
              <a:rPr lang="pl-PL" dirty="0"/>
              <a:t> Kto obraża uczucia religijne innych osób, znieważając publicznie przedmiot czci religijnej lub miejsce przeznaczone do publicznego wykonywania obrzędów religijnych, podlega grzywnie, karze ograniczenia wolności albo pozbawienia wolności do lat 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Konstytucja</a:t>
            </a:r>
            <a:endParaRPr lang="pl-PL" dirty="0"/>
          </a:p>
        </p:txBody>
      </p:sp>
      <p:sp>
        <p:nvSpPr>
          <p:cNvPr id="3" name="Symbol zastępczy zawartości 2"/>
          <p:cNvSpPr>
            <a:spLocks noGrp="1"/>
          </p:cNvSpPr>
          <p:nvPr>
            <p:ph idx="1"/>
          </p:nvPr>
        </p:nvSpPr>
        <p:spPr/>
        <p:txBody>
          <a:bodyPr>
            <a:normAutofit/>
          </a:bodyPr>
          <a:lstStyle/>
          <a:p>
            <a:r>
              <a:rPr lang="pl-PL" b="1" dirty="0"/>
              <a:t>Art. </a:t>
            </a:r>
            <a:r>
              <a:rPr lang="pl-PL" b="1" dirty="0" smtClean="0"/>
              <a:t>53. </a:t>
            </a:r>
            <a:r>
              <a:rPr lang="pl-PL" dirty="0" smtClean="0"/>
              <a:t>Każdemu </a:t>
            </a:r>
            <a:r>
              <a:rPr lang="pl-PL" dirty="0"/>
              <a:t>zapewnia się wolność sumienia i religii</a:t>
            </a:r>
            <a:r>
              <a:rPr lang="pl-PL" dirty="0" smtClean="0"/>
              <a:t>.</a:t>
            </a:r>
          </a:p>
          <a:p>
            <a:r>
              <a:rPr lang="pl-PL" b="1" dirty="0"/>
              <a:t>Art. </a:t>
            </a:r>
            <a:r>
              <a:rPr lang="pl-PL" b="1" dirty="0" smtClean="0"/>
              <a:t>73. </a:t>
            </a:r>
            <a:r>
              <a:rPr lang="pl-PL" dirty="0" smtClean="0"/>
              <a:t>Każdemu </a:t>
            </a:r>
            <a:r>
              <a:rPr lang="pl-PL" dirty="0"/>
              <a:t>zapewnia się wolność twórczości artystycznej, badań naukowych oraz ogłaszania ich wyników, wolność nauczania, a także wolność korzystania z dóbr kultury.</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Wykładnia</a:t>
            </a:r>
            <a:endParaRPr lang="pl-PL" dirty="0"/>
          </a:p>
        </p:txBody>
      </p:sp>
      <p:sp>
        <p:nvSpPr>
          <p:cNvPr id="3" name="Symbol zastępczy zawartości 2"/>
          <p:cNvSpPr>
            <a:spLocks noGrp="1"/>
          </p:cNvSpPr>
          <p:nvPr>
            <p:ph idx="1"/>
          </p:nvPr>
        </p:nvSpPr>
        <p:spPr/>
        <p:txBody>
          <a:bodyPr/>
          <a:lstStyle/>
          <a:p>
            <a:r>
              <a:rPr lang="pl-PL" dirty="0"/>
              <a:t>polega na wyjaśnieniu sensu przepisów prawnych, ustaleniu właściwego ich rozumienia, </a:t>
            </a:r>
            <a:r>
              <a:rPr lang="pl-PL" dirty="0" smtClean="0"/>
              <a:t>przypisaniu znaczenia tekstowi.</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Kiedy wykładnia</a:t>
            </a:r>
            <a:endParaRPr lang="pl-PL" dirty="0"/>
          </a:p>
        </p:txBody>
      </p:sp>
      <p:sp>
        <p:nvSpPr>
          <p:cNvPr id="3" name="Symbol zastępczy zawartości 2"/>
          <p:cNvSpPr>
            <a:spLocks noGrp="1"/>
          </p:cNvSpPr>
          <p:nvPr>
            <p:ph idx="1"/>
          </p:nvPr>
        </p:nvSpPr>
        <p:spPr/>
        <p:txBody>
          <a:bodyPr/>
          <a:lstStyle/>
          <a:p>
            <a:r>
              <a:rPr lang="pl-PL" b="1" dirty="0" smtClean="0"/>
              <a:t>Koncepcja </a:t>
            </a:r>
            <a:r>
              <a:rPr lang="pl-PL" b="1" dirty="0" err="1" smtClean="0"/>
              <a:t>klaryfikacyjna</a:t>
            </a:r>
            <a:r>
              <a:rPr lang="pl-PL" b="1" dirty="0" smtClean="0"/>
              <a:t> </a:t>
            </a:r>
            <a:r>
              <a:rPr lang="pl-PL" dirty="0" smtClean="0"/>
              <a:t>– wykładni dokonuje się tylko w sytuacji niejasności</a:t>
            </a:r>
          </a:p>
          <a:p>
            <a:endParaRPr lang="pl-PL" dirty="0"/>
          </a:p>
          <a:p>
            <a:r>
              <a:rPr lang="pl-PL" b="1" dirty="0" smtClean="0"/>
              <a:t>Koncepcja derywacyjna </a:t>
            </a:r>
            <a:r>
              <a:rPr lang="pl-PL" dirty="0" smtClean="0"/>
              <a:t>– wykładni dokonuje się zawsze</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Podział wykładni ze względu na podmiot</a:t>
            </a:r>
            <a:endParaRPr lang="pl-PL" dirty="0"/>
          </a:p>
        </p:txBody>
      </p:sp>
      <p:sp>
        <p:nvSpPr>
          <p:cNvPr id="3" name="Symbol zastępczy zawartości 2"/>
          <p:cNvSpPr>
            <a:spLocks noGrp="1"/>
          </p:cNvSpPr>
          <p:nvPr>
            <p:ph idx="1"/>
          </p:nvPr>
        </p:nvSpPr>
        <p:spPr/>
        <p:txBody>
          <a:bodyPr>
            <a:normAutofit fontScale="92500"/>
          </a:bodyPr>
          <a:lstStyle/>
          <a:p>
            <a:r>
              <a:rPr lang="pl-PL" b="1" dirty="0"/>
              <a:t>Wykładnia autentyczna </a:t>
            </a:r>
            <a:r>
              <a:rPr lang="pl-PL" dirty="0"/>
              <a:t>- (dokonywana przez ten sam organ, który wydał interpretowany przepis</a:t>
            </a:r>
            <a:r>
              <a:rPr lang="pl-PL" dirty="0" smtClean="0"/>
              <a:t>)</a:t>
            </a:r>
          </a:p>
          <a:p>
            <a:r>
              <a:rPr lang="pl-PL" b="1" dirty="0" smtClean="0"/>
              <a:t>Wykładnia </a:t>
            </a:r>
            <a:r>
              <a:rPr lang="pl-PL" b="1" dirty="0"/>
              <a:t>legalna </a:t>
            </a:r>
            <a:r>
              <a:rPr lang="pl-PL" dirty="0"/>
              <a:t>- (przez organ państwowy - np. prezydent</a:t>
            </a:r>
            <a:r>
              <a:rPr lang="pl-PL" dirty="0" smtClean="0"/>
              <a:t>)</a:t>
            </a:r>
          </a:p>
          <a:p>
            <a:r>
              <a:rPr lang="pl-PL" b="1" dirty="0" smtClean="0"/>
              <a:t>Wykładnia </a:t>
            </a:r>
            <a:r>
              <a:rPr lang="pl-PL" b="1" dirty="0"/>
              <a:t>praktyczna </a:t>
            </a:r>
            <a:r>
              <a:rPr lang="pl-PL" dirty="0"/>
              <a:t>- przez organ państwowy w toku stosowania prawa np. sąd) </a:t>
            </a:r>
            <a:endParaRPr lang="pl-PL" dirty="0" smtClean="0"/>
          </a:p>
          <a:p>
            <a:r>
              <a:rPr lang="pl-PL" b="1" dirty="0" smtClean="0"/>
              <a:t>Wykładnia </a:t>
            </a:r>
            <a:r>
              <a:rPr lang="pl-PL" b="1" dirty="0"/>
              <a:t>doktrynalna </a:t>
            </a:r>
            <a:r>
              <a:rPr lang="pl-PL" dirty="0"/>
              <a:t>- (naukowa) zawarta jest w naukowej literaturze, artykułach, recenzjach.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Wykładnia ze względu na wynik</a:t>
            </a:r>
            <a:endParaRPr lang="pl-PL" dirty="0"/>
          </a:p>
        </p:txBody>
      </p:sp>
      <p:sp>
        <p:nvSpPr>
          <p:cNvPr id="3" name="Symbol zastępczy zawartości 2"/>
          <p:cNvSpPr>
            <a:spLocks noGrp="1"/>
          </p:cNvSpPr>
          <p:nvPr>
            <p:ph idx="1"/>
          </p:nvPr>
        </p:nvSpPr>
        <p:spPr/>
        <p:txBody>
          <a:bodyPr/>
          <a:lstStyle/>
          <a:p>
            <a:r>
              <a:rPr lang="pl-PL" b="1" dirty="0" smtClean="0"/>
              <a:t>Wykładnia stwierdzająca </a:t>
            </a:r>
            <a:r>
              <a:rPr lang="pl-PL" dirty="0" smtClean="0"/>
              <a:t>– tekst znaczy tyle, ile wynika z jego brzmienia.</a:t>
            </a:r>
          </a:p>
          <a:p>
            <a:r>
              <a:rPr lang="pl-PL" b="1" dirty="0" smtClean="0"/>
              <a:t>Wykładnia rozszerzająca </a:t>
            </a:r>
            <a:r>
              <a:rPr lang="pl-PL" dirty="0" smtClean="0"/>
              <a:t>– tekst obejmuje też przypadki niewyrażone dosłownie</a:t>
            </a:r>
          </a:p>
          <a:p>
            <a:r>
              <a:rPr lang="pl-PL" b="1" dirty="0" smtClean="0"/>
              <a:t>Wykładnia zwężająca </a:t>
            </a:r>
            <a:r>
              <a:rPr lang="pl-PL" dirty="0" smtClean="0"/>
              <a:t>– tekst nie obejmuje niektórych wypadków, które wynikałyby z dosłownego brzmienia</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Wykładnia ze względu na metodę</a:t>
            </a:r>
            <a:endParaRPr lang="pl-PL" dirty="0"/>
          </a:p>
        </p:txBody>
      </p:sp>
      <p:sp>
        <p:nvSpPr>
          <p:cNvPr id="3" name="Symbol zastępczy zawartości 2"/>
          <p:cNvSpPr>
            <a:spLocks noGrp="1"/>
          </p:cNvSpPr>
          <p:nvPr>
            <p:ph idx="1"/>
          </p:nvPr>
        </p:nvSpPr>
        <p:spPr/>
        <p:txBody>
          <a:bodyPr>
            <a:normAutofit lnSpcReduction="10000"/>
          </a:bodyPr>
          <a:lstStyle/>
          <a:p>
            <a:r>
              <a:rPr lang="pl-PL" b="1" dirty="0" smtClean="0"/>
              <a:t>Wykładnia językowa </a:t>
            </a:r>
            <a:r>
              <a:rPr lang="pl-PL" dirty="0" smtClean="0"/>
              <a:t>– tekst znaczy dokładnie to, na co wskazuje jego brzmienie.</a:t>
            </a:r>
          </a:p>
          <a:p>
            <a:r>
              <a:rPr lang="pl-PL" b="1" dirty="0" smtClean="0"/>
              <a:t>Wykładnia systemowa </a:t>
            </a:r>
            <a:r>
              <a:rPr lang="pl-PL" dirty="0" smtClean="0"/>
              <a:t>– należy interpretować tekst tak, by osiągnąć wynik, który byłby zgodny z założeniem o zupełnym i niesprzecznym systemie prawa</a:t>
            </a:r>
          </a:p>
          <a:p>
            <a:r>
              <a:rPr lang="pl-PL" b="1" dirty="0" smtClean="0"/>
              <a:t>Wykładnia funkcjonalna </a:t>
            </a:r>
            <a:r>
              <a:rPr lang="pl-PL" dirty="0" smtClean="0"/>
              <a:t>– należy tekst interpretować tak, by zrekonstruować faktyczną wolę prawodawcy.</a:t>
            </a: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896</Words>
  <Application>Microsoft Office PowerPoint</Application>
  <PresentationFormat>Pokaz na ekranie (4:3)</PresentationFormat>
  <Paragraphs>90</Paragraphs>
  <Slides>27</Slides>
  <Notes>0</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Motyw pakietu Office</vt:lpstr>
      <vt:lpstr>Wstęp do prawoznawstwa</vt:lpstr>
      <vt:lpstr>Stan faktyczny</vt:lpstr>
      <vt:lpstr>Kodeks karny</vt:lpstr>
      <vt:lpstr>Konstytucja</vt:lpstr>
      <vt:lpstr>Wykładnia</vt:lpstr>
      <vt:lpstr>Kiedy wykładnia</vt:lpstr>
      <vt:lpstr>Podział wykładni ze względu na podmiot</vt:lpstr>
      <vt:lpstr>Wykładnia ze względu na wynik</vt:lpstr>
      <vt:lpstr>Wykładnia ze względu na metodę</vt:lpstr>
      <vt:lpstr>Wykładnia językowa</vt:lpstr>
      <vt:lpstr>Ideologie wykładni</vt:lpstr>
      <vt:lpstr>Slajd 12</vt:lpstr>
      <vt:lpstr>Jaki rodzaj wykładni?</vt:lpstr>
      <vt:lpstr>Wnioskowania</vt:lpstr>
      <vt:lpstr>A contrario</vt:lpstr>
      <vt:lpstr>A fortiori</vt:lpstr>
      <vt:lpstr>Analogia legis</vt:lpstr>
      <vt:lpstr>Analogia iuris</vt:lpstr>
      <vt:lpstr>Slajd 19</vt:lpstr>
      <vt:lpstr>Slajd 20</vt:lpstr>
      <vt:lpstr>Slajd 21</vt:lpstr>
      <vt:lpstr>Slajd 22</vt:lpstr>
      <vt:lpstr>Nieznalska: I instancja</vt:lpstr>
      <vt:lpstr>Slajd 24</vt:lpstr>
      <vt:lpstr>Nieznalska: II instancja</vt:lpstr>
      <vt:lpstr>Slajd 26</vt:lpstr>
      <vt:lpstr>Slajd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Wstęp do prawoznawstwa</dc:title>
  <dc:creator>Ewa Niemiec</dc:creator>
  <cp:lastModifiedBy>Ewa Niemiec</cp:lastModifiedBy>
  <cp:revision>1</cp:revision>
  <dcterms:created xsi:type="dcterms:W3CDTF">2016-12-05T21:32:43Z</dcterms:created>
  <dcterms:modified xsi:type="dcterms:W3CDTF">2016-12-06T00:33:13Z</dcterms:modified>
</cp:coreProperties>
</file>