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71" r:id="rId4"/>
    <p:sldId id="272" r:id="rId5"/>
    <p:sldId id="273" r:id="rId6"/>
    <p:sldId id="274" r:id="rId7"/>
    <p:sldId id="27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ECE9C6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ECE9C6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ECE9C6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ECE9C6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ECE9C6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9672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996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4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5203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852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365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93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289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5625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95D1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Wingdings" pitchFamily="2" charset="2"/>
                  <a:ea typeface="+mn-ea"/>
                  <a:cs typeface="+mn-cs"/>
                </a:rPr>
                <a:t>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95D1D">
                    <a:lumMod val="60000"/>
                    <a:lumOff val="40000"/>
                  </a:srgbClr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170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14070E-4F03-4454-BC8D-0C223943CD8B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7FA3B-C404-4317-B0BC-953931111309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17.11.2023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1897F-8F23-433E-A660-EFF8D3EDA50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5D1D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5D1D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7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02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Funkcja ekspresywna (ekspresyjna, emotywna)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Wyrażanie przeżyć, emocji, uczuć, przypuszczeń;</a:t>
            </a:r>
          </a:p>
          <a:p>
            <a:r>
              <a:rPr lang="pl-PL" dirty="0" smtClean="0"/>
              <a:t>Wypowiedzi ekspresyjne wyrażają postawę autora komunikatu, nie mają wartości logicznej;</a:t>
            </a:r>
          </a:p>
          <a:p>
            <a:r>
              <a:rPr lang="pl-PL" dirty="0" smtClean="0"/>
              <a:t>Funkcja najbardziej widoczna w przypadku ocen.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2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wypowiedź zawierająca sąd o charakterze aksjologicznym.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Rodzaje ocen: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Zasadnicza;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systemowo;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kontekstowo;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instrumentalnie.</a:t>
            </a:r>
          </a:p>
        </p:txBody>
      </p:sp>
    </p:spTree>
    <p:extLst>
      <p:ext uri="{BB962C8B-B14F-4D97-AF65-F5344CB8AC3E}">
        <p14:creationId xmlns:p14="http://schemas.microsoft.com/office/powerpoint/2010/main" val="41421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zasadnicza (absolutna, bezwzględna)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Brak uzasadnienia;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Schemat: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1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systemowo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Uzasadnienie w oparciu o określony system wartości;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 </a:t>
            </a:r>
            <a:r>
              <a:rPr lang="pl-PL" dirty="0" err="1" smtClean="0"/>
              <a:t>w</a:t>
            </a:r>
            <a:r>
              <a:rPr lang="pl-PL" dirty="0" smtClean="0"/>
              <a:t> systemie wartości 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3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kontekstowo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Wartość wyrażana przez ocenę jest zależna od sytuacji;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6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instrumentalnie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Wartość rzeczy lub zachowania uzależniona od ich przydatności jako narzędzia realizacji określonego celu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 jako środek do celu C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</a:t>
            </a:r>
            <a:r>
              <a:rPr lang="pl-PL" dirty="0" err="1" smtClean="0"/>
              <a:t>Optatywa</a:t>
            </a:r>
            <a:r>
              <a:rPr lang="pl-PL" dirty="0"/>
              <a:t> </a:t>
            </a:r>
            <a:r>
              <a:rPr lang="pl-PL" dirty="0" smtClean="0"/>
              <a:t>= ocena + życzenie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2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Funkcja sugestywna (wpływająca)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Język jako narzędzie kształtowania (modyfikowania lub podtrzymywania) </a:t>
            </a:r>
            <a:r>
              <a:rPr lang="pl-PL" dirty="0" err="1" smtClean="0"/>
              <a:t>zachowań</a:t>
            </a:r>
            <a:r>
              <a:rPr lang="pl-PL" dirty="0" smtClean="0"/>
              <a:t> człowieka (czynności konwencjonalnych i psychofizycznych);</a:t>
            </a:r>
          </a:p>
          <a:p>
            <a:r>
              <a:rPr lang="pl-PL" dirty="0" smtClean="0"/>
              <a:t>Zachowanie logicznie pierwotne względem wypowiedzi;</a:t>
            </a:r>
          </a:p>
          <a:p>
            <a:r>
              <a:rPr lang="pl-PL" dirty="0" smtClean="0"/>
              <a:t>Normy postępowania jako najdogodniejsza i najskuteczniejsza forma realizacji tej funkcji.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6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Norma – wypowiedź </a:t>
            </a:r>
            <a:r>
              <a:rPr lang="pl-PL" dirty="0" err="1" smtClean="0"/>
              <a:t>dyrektywalna</a:t>
            </a:r>
            <a:r>
              <a:rPr lang="pl-PL" dirty="0" smtClean="0"/>
              <a:t>, bezwarunkowa.</a:t>
            </a:r>
          </a:p>
          <a:p>
            <a:endParaRPr lang="pl-PL" dirty="0"/>
          </a:p>
          <a:p>
            <a:r>
              <a:rPr lang="pl-PL" dirty="0" smtClean="0"/>
              <a:t>Dyrektywa techniczna (celowościowa) – zależna od naszej woli.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4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Dyrektywa techniczna (celowościowa)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</a:t>
            </a:r>
            <a:r>
              <a:rPr lang="pl-PL" dirty="0" smtClean="0"/>
              <a:t>wrot wyrażający w sposób warunkowy powinność zachowania się określonego adresata.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pPr marL="82296" indent="0" algn="ctr">
              <a:buNone/>
            </a:pPr>
            <a:r>
              <a:rPr lang="pl-PL" dirty="0" smtClean="0"/>
              <a:t>Jeżeli chcesz osiągnąć stan rzeczy S, to powinieneś zachować się w sposób Z.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Odwrócenie proste dyrektywy technicznej – ZDANIE ANANKASTYCZNE.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90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 Funkcja </a:t>
            </a:r>
            <a:r>
              <a:rPr lang="pl-PL" dirty="0" err="1" smtClean="0"/>
              <a:t>performatywna</a:t>
            </a:r>
            <a:r>
              <a:rPr lang="pl-PL" dirty="0" smtClean="0"/>
              <a:t> (</a:t>
            </a:r>
            <a:r>
              <a:rPr lang="pl-PL" dirty="0" err="1" smtClean="0"/>
              <a:t>dokonawcza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Kształtująca, kreatywna postać języka;</a:t>
            </a:r>
          </a:p>
          <a:p>
            <a:r>
              <a:rPr lang="pl-PL" dirty="0" smtClean="0"/>
              <a:t>Wypowiedzi w określonych okolicznościach poprzez reguły sensu tworzą nową rzeczywistość, zmieniają ją.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* </a:t>
            </a:r>
            <a:r>
              <a:rPr lang="pl-PL" b="1" dirty="0" smtClean="0"/>
              <a:t>Czynność konwencjonalna </a:t>
            </a:r>
            <a:r>
              <a:rPr lang="pl-PL" dirty="0" smtClean="0"/>
              <a:t>– świadome i celowe zachowanie się człowieka wymagające wcześniejszego istnienia stosownych reguł-konwencji (stanowionych, zwyczajowych, kulturowych), posiadające na gruncie pewnego porządku normatywnego (języka, obyczajów, prawa) określoną doniosłość.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10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r>
              <a:rPr lang="pl-PL" b="1" dirty="0" smtClean="0"/>
              <a:t>W semestrze zimowym </a:t>
            </a:r>
            <a:r>
              <a:rPr lang="pl-PL" b="1" dirty="0" smtClean="0"/>
              <a:t>2023/2024:</a:t>
            </a:r>
            <a:endParaRPr lang="pl-PL" dirty="0"/>
          </a:p>
          <a:p>
            <a:pPr marL="0" indent="0">
              <a:buNone/>
            </a:pPr>
            <a:r>
              <a:rPr lang="pl-PL" b="1" dirty="0" smtClean="0"/>
              <a:t>26 </a:t>
            </a:r>
            <a:r>
              <a:rPr lang="pl-PL" b="1" dirty="0"/>
              <a:t>listopada </a:t>
            </a:r>
            <a:r>
              <a:rPr lang="pl-PL" dirty="0"/>
              <a:t>w godzinach </a:t>
            </a:r>
            <a:r>
              <a:rPr lang="pl-PL" b="1" dirty="0" smtClean="0"/>
              <a:t>12:00 </a:t>
            </a:r>
            <a:r>
              <a:rPr lang="pl-PL" b="1" dirty="0"/>
              <a:t>- </a:t>
            </a:r>
            <a:r>
              <a:rPr lang="pl-PL" b="1" dirty="0" smtClean="0"/>
              <a:t>13:00</a:t>
            </a:r>
            <a:r>
              <a:rPr lang="pl-PL" dirty="0" smtClean="0"/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9</a:t>
            </a:r>
            <a:r>
              <a:rPr lang="pl-PL" b="1" dirty="0" smtClean="0"/>
              <a:t> grudnia </a:t>
            </a:r>
            <a:r>
              <a:rPr lang="pl-PL" dirty="0"/>
              <a:t>w godzinach </a:t>
            </a:r>
            <a:r>
              <a:rPr lang="pl-PL" b="1" dirty="0" smtClean="0"/>
              <a:t>10:00 </a:t>
            </a:r>
            <a:r>
              <a:rPr lang="pl-PL" b="1" dirty="0"/>
              <a:t>- </a:t>
            </a:r>
            <a:r>
              <a:rPr lang="pl-PL" b="1" dirty="0" smtClean="0"/>
              <a:t>11:00</a:t>
            </a:r>
            <a:r>
              <a:rPr lang="pl-PL" b="1" dirty="0" smtClean="0"/>
              <a:t>,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20</a:t>
            </a:r>
            <a:r>
              <a:rPr lang="pl-PL" b="1" dirty="0" smtClean="0"/>
              <a:t> stycznia </a:t>
            </a:r>
            <a:r>
              <a:rPr lang="pl-PL" dirty="0"/>
              <a:t>w godzinach </a:t>
            </a:r>
            <a:r>
              <a:rPr lang="pl-PL" b="1" dirty="0" smtClean="0"/>
              <a:t>10:00 </a:t>
            </a:r>
            <a:r>
              <a:rPr lang="pl-PL" b="1" dirty="0"/>
              <a:t>- </a:t>
            </a:r>
            <a:r>
              <a:rPr lang="pl-PL" b="1" dirty="0" smtClean="0"/>
              <a:t>11:00</a:t>
            </a:r>
            <a:r>
              <a:rPr lang="pl-PL" b="1" dirty="0" smtClean="0"/>
              <a:t>, </a:t>
            </a:r>
          </a:p>
          <a:p>
            <a:pPr marL="0" indent="0">
              <a:buNone/>
            </a:pPr>
            <a:r>
              <a:rPr lang="pl-PL" b="1" dirty="0" smtClean="0"/>
              <a:t>21</a:t>
            </a:r>
            <a:r>
              <a:rPr lang="pl-PL" b="1" dirty="0" smtClean="0"/>
              <a:t> </a:t>
            </a:r>
            <a:r>
              <a:rPr lang="pl-PL" b="1" dirty="0" smtClean="0"/>
              <a:t>stycznia </a:t>
            </a:r>
            <a:r>
              <a:rPr lang="pl-PL" dirty="0" smtClean="0"/>
              <a:t>w godzinach </a:t>
            </a:r>
            <a:r>
              <a:rPr lang="pl-PL" b="1" dirty="0" smtClean="0"/>
              <a:t>8</a:t>
            </a:r>
            <a:r>
              <a:rPr lang="pl-PL" b="1" dirty="0" smtClean="0"/>
              <a:t>:00 </a:t>
            </a:r>
            <a:r>
              <a:rPr lang="pl-PL" b="1" dirty="0" smtClean="0"/>
              <a:t>– </a:t>
            </a:r>
            <a:r>
              <a:rPr lang="pl-PL" b="1" dirty="0" smtClean="0"/>
              <a:t>9:00,</a:t>
            </a: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28 </a:t>
            </a:r>
            <a:r>
              <a:rPr lang="pl-PL" b="1" dirty="0" smtClean="0"/>
              <a:t>stycznia </a:t>
            </a:r>
            <a:r>
              <a:rPr lang="pl-PL" dirty="0" smtClean="0"/>
              <a:t>w godzinach </a:t>
            </a:r>
            <a:r>
              <a:rPr lang="pl-PL" dirty="0" smtClean="0"/>
              <a:t>8</a:t>
            </a:r>
            <a:r>
              <a:rPr lang="pl-PL" b="1" dirty="0" smtClean="0"/>
              <a:t>:00 </a:t>
            </a:r>
            <a:r>
              <a:rPr lang="pl-PL" b="1" dirty="0"/>
              <a:t>– </a:t>
            </a:r>
            <a:r>
              <a:rPr lang="pl-PL" b="1" dirty="0" smtClean="0"/>
              <a:t>9</a:t>
            </a:r>
            <a:r>
              <a:rPr lang="pl-PL" b="1" dirty="0" smtClean="0"/>
              <a:t>:00.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9353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Norma prawna a funkcje wypowiedzi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dirty="0" smtClean="0"/>
              <a:t>1. Normy nie pełnią funkcji opisowej (normy traktowane jako zdania w sensie logicznym byłyby fałszywe – wszystkie).</a:t>
            </a:r>
          </a:p>
          <a:p>
            <a:pPr marL="82296" indent="0">
              <a:buNone/>
            </a:pPr>
            <a:r>
              <a:rPr lang="pl-PL" dirty="0" smtClean="0"/>
              <a:t>2. Pośrednio – poprzez normę prawną prawodawca prezentuje swój afirmatywny bądź krytyczny stosunek do określonych </a:t>
            </a:r>
            <a:r>
              <a:rPr lang="pl-PL" dirty="0" err="1" smtClean="0"/>
              <a:t>zachowań</a:t>
            </a:r>
            <a:r>
              <a:rPr lang="pl-PL" dirty="0"/>
              <a:t> </a:t>
            </a:r>
            <a:r>
              <a:rPr lang="pl-PL" dirty="0" smtClean="0"/>
              <a:t>(funkcja ekspresyjna).</a:t>
            </a:r>
          </a:p>
          <a:p>
            <a:pPr marL="82296" indent="0">
              <a:buNone/>
            </a:pPr>
            <a:r>
              <a:rPr lang="pl-PL" dirty="0" smtClean="0"/>
              <a:t>3. Podstawową funkcją norm prawnych jest </a:t>
            </a:r>
            <a:r>
              <a:rPr lang="pl-PL" b="1" dirty="0" smtClean="0"/>
              <a:t>funkcja sugestywna. </a:t>
            </a:r>
            <a:r>
              <a:rPr lang="pl-PL" dirty="0" smtClean="0"/>
              <a:t>Celem norm jest skłonienie określonych osób do określonego zachowania się.</a:t>
            </a:r>
          </a:p>
          <a:p>
            <a:pPr marL="82296" indent="0">
              <a:buNone/>
            </a:pPr>
            <a:r>
              <a:rPr lang="pl-PL" dirty="0" smtClean="0"/>
              <a:t>4. Normy prawne określają reguły przeprowadzania czynności </a:t>
            </a:r>
            <a:r>
              <a:rPr lang="pl-PL" dirty="0" err="1" smtClean="0"/>
              <a:t>performatywnych</a:t>
            </a:r>
            <a:r>
              <a:rPr lang="pl-PL" dirty="0" smtClean="0"/>
              <a:t> i reguły ich interpretacji, ale same nie są </a:t>
            </a:r>
            <a:r>
              <a:rPr lang="pl-PL" dirty="0" err="1" smtClean="0"/>
              <a:t>performatywami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36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 smtClean="0"/>
              <a:t> (60% na ocenę pozytywną)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476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+ </a:t>
            </a:r>
            <a:r>
              <a:rPr lang="pl-PL" b="1" dirty="0" smtClean="0"/>
              <a:t>TESTY</a:t>
            </a:r>
            <a:r>
              <a:rPr lang="pl-PL" dirty="0" smtClean="0"/>
              <a:t> do Leksykonu!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862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znaczeniu </a:t>
            </a:r>
            <a:r>
              <a:rPr lang="pl-PL" b="1" dirty="0"/>
              <a:t>wąskim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znaczeniu </a:t>
            </a:r>
            <a:r>
              <a:rPr lang="pl-PL" b="1" dirty="0"/>
              <a:t>szerokim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wszelkie „znawstwo prawa” – czyli: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 + PRAKTYKA PRAWNICZA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*Praktyka prawnicza </a:t>
            </a:r>
            <a:r>
              <a:rPr lang="pl-PL" dirty="0"/>
              <a:t>jako praktyczne umiejętności prawnicze, związane z argumentacją i negocjowaniem rozstrzygnięć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Prawoznawstwo</a:t>
            </a:r>
          </a:p>
        </p:txBody>
      </p:sp>
    </p:spTree>
    <p:extLst>
      <p:ext uri="{BB962C8B-B14F-4D97-AF65-F5344CB8AC3E}">
        <p14:creationId xmlns:p14="http://schemas.microsoft.com/office/powerpoint/2010/main" val="337821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usystematyzowana metodologicznie refleksja o prawie.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obrębie nauk prawnych wyróżnia się:</a:t>
            </a:r>
          </a:p>
          <a:p>
            <a:pPr marL="596646" indent="-514350">
              <a:buAutoNum type="arabicParenR"/>
            </a:pPr>
            <a:r>
              <a:rPr lang="pl-PL" dirty="0"/>
              <a:t>nauki </a:t>
            </a:r>
            <a:r>
              <a:rPr lang="pl-PL" b="1" dirty="0"/>
              <a:t>historyczno-prawne</a:t>
            </a:r>
            <a:r>
              <a:rPr lang="pl-PL" dirty="0"/>
              <a:t>,</a:t>
            </a:r>
          </a:p>
          <a:p>
            <a:pPr marL="596646" indent="-514350">
              <a:buAutoNum type="arabicParenR"/>
            </a:pPr>
            <a:r>
              <a:rPr lang="pl-PL" b="1" dirty="0"/>
              <a:t>szczegółowe </a:t>
            </a:r>
            <a:r>
              <a:rPr lang="pl-PL" dirty="0"/>
              <a:t>nauki prawne,</a:t>
            </a:r>
          </a:p>
          <a:p>
            <a:pPr marL="596646" indent="-514350">
              <a:buAutoNum type="arabicParenR"/>
            </a:pPr>
            <a:r>
              <a:rPr lang="pl-PL" b="1" dirty="0"/>
              <a:t>ogólną</a:t>
            </a:r>
            <a:r>
              <a:rPr lang="pl-PL" dirty="0"/>
              <a:t> naukę o prawie (teoria i filozofia prawa).</a:t>
            </a:r>
          </a:p>
          <a:p>
            <a:pPr marL="82296" indent="0">
              <a:buNone/>
            </a:pPr>
            <a:r>
              <a:rPr lang="pl-PL" dirty="0"/>
              <a:t>	+ NAUKI POMOCNICZE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Nauki prawne</a:t>
            </a:r>
          </a:p>
        </p:txBody>
      </p:sp>
    </p:spTree>
    <p:extLst>
      <p:ext uri="{BB962C8B-B14F-4D97-AF65-F5344CB8AC3E}">
        <p14:creationId xmlns:p14="http://schemas.microsoft.com/office/powerpoint/2010/main" val="223419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br>
              <a:rPr lang="pl-PL" dirty="0" smtClean="0"/>
            </a:br>
            <a:r>
              <a:rPr lang="pl-PL" dirty="0" smtClean="0"/>
              <a:t>ćwiczenia 1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7406640" cy="1752600"/>
          </a:xfrm>
        </p:spPr>
        <p:txBody>
          <a:bodyPr/>
          <a:lstStyle/>
          <a:p>
            <a:r>
              <a:rPr lang="pl-PL" dirty="0" smtClean="0"/>
              <a:t>Martyna Stępień</a:t>
            </a:r>
          </a:p>
          <a:p>
            <a:r>
              <a:rPr lang="pl-PL" dirty="0" smtClean="0"/>
              <a:t>Katedra Teorii i Filozofii Prawa</a:t>
            </a:r>
          </a:p>
        </p:txBody>
      </p:sp>
    </p:spTree>
    <p:extLst>
      <p:ext uri="{BB962C8B-B14F-4D97-AF65-F5344CB8AC3E}">
        <p14:creationId xmlns:p14="http://schemas.microsoft.com/office/powerpoint/2010/main" val="16923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wypowiedzi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pl-PL" dirty="0" smtClean="0"/>
              <a:t>Opisowa</a:t>
            </a: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Ekspresywna</a:t>
            </a: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Sugestywna</a:t>
            </a: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err="1" smtClean="0"/>
              <a:t>Performatywna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Funkcja opisowa (deskryptywna, poznawcza)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Pełnią ją zdania w sensie gramatycznym (wartość logiczna: prawda/fałsz);</a:t>
            </a:r>
          </a:p>
          <a:p>
            <a:r>
              <a:rPr lang="pl-PL" dirty="0" smtClean="0"/>
              <a:t>Opis rzeczywistości;</a:t>
            </a:r>
          </a:p>
          <a:p>
            <a:r>
              <a:rPr lang="pl-PL" dirty="0" smtClean="0"/>
              <a:t>Przekaz informacji.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5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547</Words>
  <Application>Microsoft Office PowerPoint</Application>
  <PresentationFormat>Pokaz na ekranie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Gill Sans MT</vt:lpstr>
      <vt:lpstr>Verdana</vt:lpstr>
      <vt:lpstr>Wingdings</vt:lpstr>
      <vt:lpstr>Wingdings 2</vt:lpstr>
      <vt:lpstr>Przesilenie</vt:lpstr>
      <vt:lpstr>Twarda oprawa</vt:lpstr>
      <vt:lpstr>Wstęp do prawoznawstwa</vt:lpstr>
      <vt:lpstr>KONSULTACJE</vt:lpstr>
      <vt:lpstr>Ocena końcowa</vt:lpstr>
      <vt:lpstr>Literatura</vt:lpstr>
      <vt:lpstr>Prawoznawstwo</vt:lpstr>
      <vt:lpstr>Nauki prawne</vt:lpstr>
      <vt:lpstr>Wstęp do prawoznawstwa ćwiczenia 1</vt:lpstr>
      <vt:lpstr>Funkcje wypowiedzi</vt:lpstr>
      <vt:lpstr>1. Funkcja opisowa (deskryptywna, poznawcza)</vt:lpstr>
      <vt:lpstr>2. Funkcja ekspresywna (ekspresyjna, emotywna)</vt:lpstr>
      <vt:lpstr>Ocena</vt:lpstr>
      <vt:lpstr>Ocena zasadnicza (absolutna, bezwzględna)</vt:lpstr>
      <vt:lpstr>Ocena zrelatywizowana systemowo</vt:lpstr>
      <vt:lpstr>Ocena zrelatywizowana kontekstowo</vt:lpstr>
      <vt:lpstr>Ocena zrelatywizowana instrumentalnie</vt:lpstr>
      <vt:lpstr>3. Funkcja sugestywna (wpływająca)</vt:lpstr>
      <vt:lpstr>Prezentacja programu PowerPoint</vt:lpstr>
      <vt:lpstr>Dyrektywa techniczna (celowościowa)</vt:lpstr>
      <vt:lpstr>4. Funkcja performatywna (dokonawcza)</vt:lpstr>
      <vt:lpstr>Norma prawna a funkcje wypowiedzi</vt:lpstr>
    </vt:vector>
  </TitlesOfParts>
  <Company>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Rycho Rych</dc:creator>
  <cp:lastModifiedBy>PC</cp:lastModifiedBy>
  <cp:revision>13</cp:revision>
  <dcterms:created xsi:type="dcterms:W3CDTF">2017-10-25T12:49:56Z</dcterms:created>
  <dcterms:modified xsi:type="dcterms:W3CDTF">2023-11-17T11:20:14Z</dcterms:modified>
</cp:coreProperties>
</file>