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8"/>
  </p:notesMasterIdLst>
  <p:sldIdLst>
    <p:sldId id="256" r:id="rId2"/>
    <p:sldId id="257" r:id="rId3"/>
    <p:sldId id="281" r:id="rId4"/>
    <p:sldId id="282" r:id="rId5"/>
    <p:sldId id="258" r:id="rId6"/>
    <p:sldId id="259" r:id="rId7"/>
    <p:sldId id="283" r:id="rId8"/>
    <p:sldId id="263" r:id="rId9"/>
    <p:sldId id="260" r:id="rId10"/>
    <p:sldId id="268" r:id="rId11"/>
    <p:sldId id="275" r:id="rId12"/>
    <p:sldId id="276" r:id="rId13"/>
    <p:sldId id="266" r:id="rId14"/>
    <p:sldId id="271" r:id="rId15"/>
    <p:sldId id="272" r:id="rId16"/>
    <p:sldId id="277" r:id="rId17"/>
    <p:sldId id="279" r:id="rId18"/>
    <p:sldId id="278" r:id="rId19"/>
    <p:sldId id="270" r:id="rId20"/>
    <p:sldId id="280" r:id="rId21"/>
    <p:sldId id="269" r:id="rId22"/>
    <p:sldId id="273" r:id="rId23"/>
    <p:sldId id="274" r:id="rId24"/>
    <p:sldId id="264" r:id="rId25"/>
    <p:sldId id="265" r:id="rId26"/>
    <p:sldId id="267" r:id="rId2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756" y="-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4881753"/>
            <a:ext cx="3002280" cy="205740"/>
          </a:xfrm>
        </p:spPr>
        <p:txBody>
          <a:bodyPr vert="horz" rtlCol="0"/>
          <a:lstStyle>
            <a:extLst/>
          </a:lstStyle>
          <a:p>
            <a:fld id="{0106B4A3-4212-4E39-93DE-E053E8F69C28}" type="datetimeFigureOut">
              <a:rPr lang="en-US" smtClean="0"/>
              <a:pPr/>
              <a:t>4/27/2014</a:t>
            </a:fld>
            <a:endParaRPr lang="en-US"/>
          </a:p>
        </p:txBody>
      </p:sp>
      <p:sp>
        <p:nvSpPr>
          <p:cNvPr id="11" name="Symbol zastępczy numeru slajdu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A3DCDF73-85D2-4237-9B32-053DBDB0C312}" type="slidenum">
              <a:rPr kumimoji="0" lang="en-US" smtClean="0"/>
              <a:pPr/>
              <a:t>‹#›</a:t>
            </a:fld>
            <a:endParaRPr kumimoji="0" lang="en-US"/>
          </a:p>
        </p:txBody>
      </p:sp>
      <p:sp>
        <p:nvSpPr>
          <p:cNvPr id="12" name="Symbol zastępczy stopki 11"/>
          <p:cNvSpPr>
            <a:spLocks noGrp="1"/>
          </p:cNvSpPr>
          <p:nvPr>
            <p:ph type="ftr" sz="quarter" idx="12"/>
          </p:nvPr>
        </p:nvSpPr>
        <p:spPr>
          <a:xfrm>
            <a:off x="1600200" y="4881753"/>
            <a:ext cx="3907464" cy="20574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05979"/>
            <a:ext cx="6019800" cy="4388644"/>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4885253"/>
            <a:ext cx="3002280" cy="205740"/>
          </a:xfrm>
        </p:spPr>
        <p:txBody>
          <a:bodyPr vert="horz" rtlCol="0"/>
          <a:lstStyle>
            <a:extLst/>
          </a:lstStyle>
          <a:p>
            <a:fld id="{0106B4A3-4212-4E39-93DE-E053E8F69C28}" type="datetimeFigureOut">
              <a:rPr lang="en-US" smtClean="0"/>
              <a:pPr/>
              <a:t>4/27/2014</a:t>
            </a:fld>
            <a:endParaRPr lang="en-US"/>
          </a:p>
        </p:txBody>
      </p:sp>
      <p:sp>
        <p:nvSpPr>
          <p:cNvPr id="9" name="Symbol zastępczy numeru slajdu 8"/>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A3DCDF73-85D2-4237-9B32-053DBDB0C312}" type="slidenum">
              <a:rPr kumimoji="0" lang="en-US" smtClean="0"/>
              <a:pPr/>
              <a:t>‹#›</a:t>
            </a:fld>
            <a:endParaRPr kumimoji="0" lang="en-US"/>
          </a:p>
        </p:txBody>
      </p:sp>
      <p:sp>
        <p:nvSpPr>
          <p:cNvPr id="10" name="Symbol zastępczy stopki 9"/>
          <p:cNvSpPr>
            <a:spLocks noGrp="1"/>
          </p:cNvSpPr>
          <p:nvPr>
            <p:ph type="ftr" sz="quarter" idx="12"/>
          </p:nvPr>
        </p:nvSpPr>
        <p:spPr>
          <a:xfrm>
            <a:off x="1600200" y="4885253"/>
            <a:ext cx="3907464" cy="20574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a:xfrm>
            <a:off x="8641080" y="4885926"/>
            <a:ext cx="464288" cy="205740"/>
          </a:xfrm>
        </p:spPr>
        <p:txBody>
          <a:bodyPr/>
          <a:lstStyle>
            <a:extLst/>
          </a:lstStyle>
          <a:p>
            <a:fld id="{A3DCDF73-85D2-4237-9B32-053DBDB0C312}" type="slidenum">
              <a:rPr kumimoji="0" lang="en-US" smtClean="0"/>
              <a:pPr/>
              <a:t>‹#›</a:t>
            </a:fld>
            <a:endParaRPr kumimoji="0" lang="en-US"/>
          </a:p>
        </p:txBody>
      </p:sp>
      <p:sp>
        <p:nvSpPr>
          <p:cNvPr id="10" name="Prostokąt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188961"/>
            <a:ext cx="8229600" cy="85725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8" name="Symbol zastępczy stopki 7"/>
          <p:cNvSpPr>
            <a:spLocks noGrp="1"/>
          </p:cNvSpPr>
          <p:nvPr>
            <p:ph type="ftr" sz="quarter" idx="11"/>
          </p:nvPr>
        </p:nvSpPr>
        <p:spPr/>
        <p:txBody>
          <a:bodyPr/>
          <a:lstStyle>
            <a:extLst/>
          </a:lstStyle>
          <a:p>
            <a:endParaRPr kumimoji="0" lang="en-US"/>
          </a:p>
        </p:txBody>
      </p:sp>
      <p:sp>
        <p:nvSpPr>
          <p:cNvPr id="9" name="Symbol zastępczy numeru slajdu 8"/>
          <p:cNvSpPr>
            <a:spLocks noGrp="1"/>
          </p:cNvSpPr>
          <p:nvPr>
            <p:ph type="sldNum" sz="quarter" idx="12"/>
          </p:nvPr>
        </p:nvSpPr>
        <p:spPr>
          <a:xfrm>
            <a:off x="8641080" y="4885926"/>
            <a:ext cx="464288" cy="205740"/>
          </a:xfrm>
        </p:spPr>
        <p:txBody>
          <a:bodyPr/>
          <a:lstStyle>
            <a:extLst/>
          </a:lstStyle>
          <a:p>
            <a:fld id="{A3DCDF73-85D2-4237-9B32-053DBDB0C312}"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89914"/>
            <a:ext cx="8229600" cy="85725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4" name="Symbol zastępczy stopki 3"/>
          <p:cNvSpPr>
            <a:spLocks noGrp="1"/>
          </p:cNvSpPr>
          <p:nvPr>
            <p:ph type="ftr" sz="quarter" idx="11"/>
          </p:nvPr>
        </p:nvSpPr>
        <p:spPr/>
        <p:txBody>
          <a:bodyPr/>
          <a:lstStyle>
            <a:extLst/>
          </a:lstStyle>
          <a:p>
            <a:endParaRPr kumimoji="0" lang="en-US"/>
          </a:p>
        </p:txBody>
      </p:sp>
      <p:sp>
        <p:nvSpPr>
          <p:cNvPr id="5" name="Symbol zastępczy numeru slajdu 4"/>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
        <p:nvSpPr>
          <p:cNvPr id="7" name="Prostokąt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0106B4A3-4212-4E39-93DE-E053E8F69C28}" type="datetimeFigureOut">
              <a:rPr lang="en-US" smtClean="0"/>
              <a:pPr/>
              <a:t>4/27/2014</a:t>
            </a:fld>
            <a:endParaRPr lang="en-US"/>
          </a:p>
        </p:txBody>
      </p:sp>
      <p:sp>
        <p:nvSpPr>
          <p:cNvPr id="3" name="Symbol zastępczy stopki 2"/>
          <p:cNvSpPr>
            <a:spLocks noGrp="1"/>
          </p:cNvSpPr>
          <p:nvPr>
            <p:ph type="ftr" sz="quarter" idx="11"/>
          </p:nvPr>
        </p:nvSpPr>
        <p:spPr/>
        <p:txBody>
          <a:bodyPr/>
          <a:lstStyle>
            <a:extLst/>
          </a:lstStyle>
          <a:p>
            <a:endParaRPr kumimoji="0" lang="en-US"/>
          </a:p>
        </p:txBody>
      </p:sp>
      <p:sp>
        <p:nvSpPr>
          <p:cNvPr id="4" name="Symbol zastępczy numeru slajdu 3"/>
          <p:cNvSpPr>
            <a:spLocks noGrp="1"/>
          </p:cNvSpPr>
          <p:nvPr>
            <p:ph type="sldNum" sz="quarter" idx="12"/>
          </p:nvPr>
        </p:nvSpPr>
        <p:spPr/>
        <p:txBody>
          <a:bodyPr/>
          <a:lstStyle>
            <a:extLst/>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228600"/>
            <a:ext cx="3931920" cy="5715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4885253"/>
            <a:ext cx="3002280" cy="205740"/>
          </a:xfrm>
        </p:spPr>
        <p:txBody>
          <a:bodyPr vert="horz" rtlCol="0"/>
          <a:lstStyle>
            <a:extLst/>
          </a:lstStyle>
          <a:p>
            <a:fld id="{0106B4A3-4212-4E39-93DE-E053E8F69C28}" type="datetimeFigureOut">
              <a:rPr lang="en-US" smtClean="0"/>
              <a:pPr/>
              <a:t>4/27/2014</a:t>
            </a:fld>
            <a:endParaRPr lang="en-US"/>
          </a:p>
        </p:txBody>
      </p:sp>
      <p:sp>
        <p:nvSpPr>
          <p:cNvPr id="10" name="Symbol zastępczy numeru slajdu 9"/>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A3DCDF73-85D2-4237-9B32-053DBDB0C312}" type="slidenum">
              <a:rPr kumimoji="0" lang="en-US" smtClean="0"/>
              <a:pPr/>
              <a:t>‹#›</a:t>
            </a:fld>
            <a:endParaRPr kumimoji="0" lang="en-US"/>
          </a:p>
        </p:txBody>
      </p:sp>
      <p:sp>
        <p:nvSpPr>
          <p:cNvPr id="11" name="Symbol zastępczy stopki 10"/>
          <p:cNvSpPr>
            <a:spLocks noGrp="1"/>
          </p:cNvSpPr>
          <p:nvPr>
            <p:ph type="ftr" sz="quarter" idx="12"/>
          </p:nvPr>
        </p:nvSpPr>
        <p:spPr>
          <a:xfrm>
            <a:off x="1600200" y="4885253"/>
            <a:ext cx="3907464" cy="20574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3543300"/>
            <a:ext cx="5486400" cy="498402"/>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4881753"/>
            <a:ext cx="3002280" cy="205740"/>
          </a:xfrm>
        </p:spPr>
        <p:txBody>
          <a:bodyPr vert="horz" rtlCol="0"/>
          <a:lstStyle>
            <a:extLst/>
          </a:lstStyle>
          <a:p>
            <a:fld id="{0106B4A3-4212-4E39-93DE-E053E8F69C28}" type="datetimeFigureOut">
              <a:rPr lang="en-US" smtClean="0"/>
              <a:pPr/>
              <a:t>4/27/2014</a:t>
            </a:fld>
            <a:endParaRPr lang="en-US"/>
          </a:p>
        </p:txBody>
      </p:sp>
      <p:sp>
        <p:nvSpPr>
          <p:cNvPr id="9" name="Symbol zastępczy numeru slajdu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A3DCDF73-85D2-4237-9B32-053DBDB0C312}" type="slidenum">
              <a:rPr kumimoji="0" lang="en-US" smtClean="0"/>
              <a:pPr/>
              <a:t>‹#›</a:t>
            </a:fld>
            <a:endParaRPr kumimoji="0" lang="en-US"/>
          </a:p>
        </p:txBody>
      </p:sp>
      <p:sp>
        <p:nvSpPr>
          <p:cNvPr id="10" name="Symbol zastępczy stopki 9"/>
          <p:cNvSpPr>
            <a:spLocks noGrp="1"/>
          </p:cNvSpPr>
          <p:nvPr>
            <p:ph type="ftr" sz="quarter" idx="12"/>
          </p:nvPr>
        </p:nvSpPr>
        <p:spPr>
          <a:xfrm>
            <a:off x="1600200" y="4881753"/>
            <a:ext cx="3907464" cy="20574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kumimoji="0" lang="en-US"/>
          </a:p>
        </p:txBody>
      </p:sp>
      <p:sp>
        <p:nvSpPr>
          <p:cNvPr id="14" name="Symbol zastępczy daty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106B4A3-4212-4E39-93DE-E053E8F69C28}" type="datetimeFigureOut">
              <a:rPr lang="en-US" smtClean="0"/>
              <a:pPr/>
              <a:t>4/27/2014</a:t>
            </a:fld>
            <a:endParaRPr lang="en-US"/>
          </a:p>
        </p:txBody>
      </p:sp>
      <p:sp>
        <p:nvSpPr>
          <p:cNvPr id="23" name="Symbol zastępczy numeru slajdu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3DCDF73-85D2-4237-9B32-053DBDB0C312}" type="slidenum">
              <a:rPr kumimoji="0" lang="en-US" smtClean="0"/>
              <a:pPr/>
              <a:t>‹#›</a:t>
            </a:fld>
            <a:endParaRPr kumimoji="0" lang="en-US"/>
          </a:p>
        </p:txBody>
      </p:sp>
      <p:sp>
        <p:nvSpPr>
          <p:cNvPr id="22" name="Symbol zastępczy tytułu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ideo" Target="file:///C:\Documents%20and%20Settings\Piotr\Pulpit\KLANPP_msmpeg4.av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prstGeom prst="rect">
            <a:avLst/>
          </a:prstGeom>
        </p:spPr>
        <p:txBody>
          <a:bodyPr lIns="91425" tIns="91425" rIns="91425" bIns="91425" anchor="b" anchorCtr="0">
            <a:noAutofit/>
          </a:bodyPr>
          <a:lstStyle/>
          <a:p>
            <a:pPr algn="ctr">
              <a:buNone/>
            </a:pPr>
            <a:r>
              <a:rPr lang="pl" sz="4400" dirty="0">
                <a:solidFill>
                  <a:schemeClr val="bg1"/>
                </a:solidFill>
                <a:latin typeface="Calibri" pitchFamily="34" charset="0"/>
              </a:rPr>
              <a:t>Aspekty ochrony konsumenta przed nieuczciwą reklamą </a:t>
            </a:r>
          </a:p>
        </p:txBody>
      </p:sp>
      <p:sp>
        <p:nvSpPr>
          <p:cNvPr id="4" name="Podtytuł 3"/>
          <p:cNvSpPr>
            <a:spLocks noGrp="1"/>
          </p:cNvSpPr>
          <p:nvPr>
            <p:ph type="subTitle" idx="1"/>
          </p:nvPr>
        </p:nvSpPr>
        <p:spPr>
          <a:xfrm>
            <a:off x="1187624" y="3363838"/>
            <a:ext cx="6560234" cy="1314450"/>
          </a:xfrm>
        </p:spPr>
        <p:txBody>
          <a:bodyPr/>
          <a:lstStyle/>
          <a:p>
            <a:endParaRPr lang="pl-PL" dirty="0"/>
          </a:p>
        </p:txBody>
      </p:sp>
      <p:pic>
        <p:nvPicPr>
          <p:cNvPr id="6" name="Obraz 5" descr="lokowanie_2.png"/>
          <p:cNvPicPr>
            <a:picLocks noChangeAspect="1"/>
          </p:cNvPicPr>
          <p:nvPr/>
        </p:nvPicPr>
        <p:blipFill>
          <a:blip r:embed="rId3"/>
          <a:stretch>
            <a:fillRect/>
          </a:stretch>
        </p:blipFill>
        <p:spPr>
          <a:xfrm>
            <a:off x="2051720" y="3795886"/>
            <a:ext cx="4752528" cy="50054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57200" y="1244242"/>
            <a:ext cx="7499176" cy="3055700"/>
          </a:xfrm>
        </p:spPr>
        <p:txBody>
          <a:bodyPr/>
          <a:lstStyle/>
          <a:p>
            <a:r>
              <a:rPr lang="pl-PL" sz="1600" dirty="0" smtClean="0">
                <a:solidFill>
                  <a:schemeClr val="bg1"/>
                </a:solidFill>
                <a:latin typeface="Calibri" pitchFamily="34" charset="0"/>
              </a:rPr>
              <a:t>„Niegodziwość”  jest zawsze przedmiotem indywidualnej </a:t>
            </a:r>
            <a:r>
              <a:rPr lang="pl-PL" sz="1600" dirty="0" smtClean="0">
                <a:solidFill>
                  <a:schemeClr val="bg1"/>
                </a:solidFill>
                <a:latin typeface="Calibri" pitchFamily="34" charset="0"/>
              </a:rPr>
              <a:t> </a:t>
            </a:r>
            <a:r>
              <a:rPr lang="pl-PL" sz="1600" dirty="0" smtClean="0">
                <a:solidFill>
                  <a:schemeClr val="bg1"/>
                </a:solidFill>
                <a:latin typeface="Calibri" pitchFamily="34" charset="0"/>
              </a:rPr>
              <a:t>oceny.</a:t>
            </a:r>
            <a:endParaRPr lang="pl-PL" sz="1600" dirty="0">
              <a:solidFill>
                <a:schemeClr val="bg1"/>
              </a:solidFill>
              <a:latin typeface="Calibri" pitchFamily="34" charset="0"/>
            </a:endParaRPr>
          </a:p>
        </p:txBody>
      </p:sp>
      <p:sp>
        <p:nvSpPr>
          <p:cNvPr id="3" name="Tytuł 2"/>
          <p:cNvSpPr>
            <a:spLocks noGrp="1"/>
          </p:cNvSpPr>
          <p:nvPr>
            <p:ph type="title"/>
          </p:nvPr>
        </p:nvSpPr>
        <p:spPr>
          <a:xfrm>
            <a:off x="457200" y="205978"/>
            <a:ext cx="8229600" cy="709588"/>
          </a:xfrm>
        </p:spPr>
        <p:txBody>
          <a:bodyPr>
            <a:normAutofit/>
          </a:bodyPr>
          <a:lstStyle/>
          <a:p>
            <a:pPr algn="ctr"/>
            <a:r>
              <a:rPr lang="pl-PL" sz="2800" dirty="0" smtClean="0">
                <a:solidFill>
                  <a:schemeClr val="bg1"/>
                </a:solidFill>
                <a:latin typeface="Calibri" pitchFamily="34" charset="0"/>
              </a:rPr>
              <a:t>Reklama niegodziwa</a:t>
            </a:r>
            <a:endParaRPr lang="pl-PL" sz="2800" dirty="0">
              <a:solidFill>
                <a:schemeClr val="bg1"/>
              </a:solidFill>
              <a:latin typeface="Calibri" pitchFamily="34" charset="0"/>
            </a:endParaRPr>
          </a:p>
        </p:txBody>
      </p:sp>
      <p:pic>
        <p:nvPicPr>
          <p:cNvPr id="4" name="Obraz 3" descr="1185403-Reklama-dla-dzieci-teoretycznie-jest-niedozwolona.jpg"/>
          <p:cNvPicPr>
            <a:picLocks noChangeAspect="1"/>
          </p:cNvPicPr>
          <p:nvPr/>
        </p:nvPicPr>
        <p:blipFill>
          <a:blip r:embed="rId2"/>
          <a:stretch>
            <a:fillRect/>
          </a:stretch>
        </p:blipFill>
        <p:spPr>
          <a:xfrm>
            <a:off x="179512" y="1995686"/>
            <a:ext cx="4286250" cy="2743200"/>
          </a:xfrm>
          <a:prstGeom prst="rect">
            <a:avLst/>
          </a:prstGeom>
          <a:effectLst>
            <a:outerShdw blurRad="50800" dist="38100" dir="10800000" algn="r" rotWithShape="0">
              <a:prstClr val="black">
                <a:alpha val="40000"/>
              </a:prstClr>
            </a:outerShdw>
          </a:effectLst>
          <a:scene3d>
            <a:camera prst="perspectiveContrastingRightFacing"/>
            <a:lightRig rig="threePt" dir="t"/>
          </a:scene3d>
        </p:spPr>
      </p:pic>
      <p:pic>
        <p:nvPicPr>
          <p:cNvPr id="5" name="Obraz 4" descr="pizzaexpress_reklama.jpg"/>
          <p:cNvPicPr>
            <a:picLocks noChangeAspect="1"/>
          </p:cNvPicPr>
          <p:nvPr/>
        </p:nvPicPr>
        <p:blipFill>
          <a:blip r:embed="rId3"/>
          <a:stretch>
            <a:fillRect/>
          </a:stretch>
        </p:blipFill>
        <p:spPr>
          <a:xfrm>
            <a:off x="4644008" y="1923678"/>
            <a:ext cx="2747004" cy="1656184"/>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pic>
        <p:nvPicPr>
          <p:cNvPr id="6" name="Picture 4" descr="http://static1.money.pl/i/h/29/nm254749.jpg"/>
          <p:cNvPicPr>
            <a:picLocks noChangeAspect="1" noChangeArrowheads="1"/>
          </p:cNvPicPr>
          <p:nvPr/>
        </p:nvPicPr>
        <p:blipFill>
          <a:blip r:embed="rId4"/>
          <a:srcRect/>
          <a:stretch>
            <a:fillRect/>
          </a:stretch>
        </p:blipFill>
        <p:spPr bwMode="auto">
          <a:xfrm>
            <a:off x="3203848" y="3651870"/>
            <a:ext cx="2088232" cy="1300958"/>
          </a:xfrm>
          <a:prstGeom prst="rect">
            <a:avLst/>
          </a:prstGeom>
          <a:noFill/>
        </p:spPr>
      </p:pic>
      <p:pic>
        <p:nvPicPr>
          <p:cNvPr id="7" name="Obraz 6" descr="z10667030AA,Kampania-Unhate-Benetton.jpg"/>
          <p:cNvPicPr>
            <a:picLocks noChangeAspect="1"/>
          </p:cNvPicPr>
          <p:nvPr/>
        </p:nvPicPr>
        <p:blipFill>
          <a:blip r:embed="rId5"/>
          <a:stretch>
            <a:fillRect/>
          </a:stretch>
        </p:blipFill>
        <p:spPr>
          <a:xfrm>
            <a:off x="6190159" y="1203598"/>
            <a:ext cx="2953841" cy="2286016"/>
          </a:xfrm>
          <a:prstGeom prst="rect">
            <a:avLst/>
          </a:prstGeom>
          <a:ln>
            <a:noFill/>
          </a:ln>
          <a:effectLst>
            <a:softEdge rad="112500"/>
          </a:effectLst>
          <a:scene3d>
            <a:camera prst="isometricOffAxis2Left"/>
            <a:lightRig rig="threePt" dir="t"/>
          </a:scene3d>
        </p:spPr>
      </p:pic>
      <p:pic>
        <p:nvPicPr>
          <p:cNvPr id="8" name="Picture 2" descr="http://na-zakupy.com/wp-content/uploads/2008/11/house-reklama-1.jpg"/>
          <p:cNvPicPr>
            <a:picLocks noChangeAspect="1" noChangeArrowheads="1"/>
          </p:cNvPicPr>
          <p:nvPr/>
        </p:nvPicPr>
        <p:blipFill>
          <a:blip r:embed="rId6"/>
          <a:srcRect/>
          <a:stretch>
            <a:fillRect/>
          </a:stretch>
        </p:blipFill>
        <p:spPr bwMode="auto">
          <a:xfrm>
            <a:off x="5292080" y="3291830"/>
            <a:ext cx="3312368" cy="1675592"/>
          </a:xfrm>
          <a:prstGeom prst="rect">
            <a:avLst/>
          </a:prstGeom>
          <a:noFill/>
        </p:spPr>
      </p:pic>
      <p:pic>
        <p:nvPicPr>
          <p:cNvPr id="9" name="Obraz 8" descr="10_cenzura.jpg"/>
          <p:cNvPicPr>
            <a:picLocks noChangeAspect="1"/>
          </p:cNvPicPr>
          <p:nvPr/>
        </p:nvPicPr>
        <p:blipFill>
          <a:blip r:embed="rId7"/>
          <a:stretch>
            <a:fillRect/>
          </a:stretch>
        </p:blipFill>
        <p:spPr>
          <a:xfrm>
            <a:off x="3275856" y="1851670"/>
            <a:ext cx="1540791" cy="19442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sz="2800" dirty="0" smtClean="0">
                <a:solidFill>
                  <a:schemeClr val="bg1"/>
                </a:solidFill>
                <a:latin typeface="Calibri" pitchFamily="34" charset="0"/>
              </a:rPr>
              <a:t>Reklama wprowadzająca w błąd</a:t>
            </a:r>
            <a:endParaRPr lang="pl-PL" sz="2800" dirty="0">
              <a:solidFill>
                <a:schemeClr val="bg1"/>
              </a:solidFill>
              <a:latin typeface="Calibri" pitchFamily="34" charset="0"/>
            </a:endParaRPr>
          </a:p>
        </p:txBody>
      </p:sp>
      <p:sp>
        <p:nvSpPr>
          <p:cNvPr id="2" name="Symbol zastępczy tekstu 1"/>
          <p:cNvSpPr>
            <a:spLocks noGrp="1"/>
          </p:cNvSpPr>
          <p:nvPr>
            <p:ph sz="half" idx="1"/>
          </p:nvPr>
        </p:nvSpPr>
        <p:spPr/>
        <p:txBody>
          <a:bodyPr>
            <a:normAutofit/>
          </a:bodyPr>
          <a:lstStyle/>
          <a:p>
            <a:pPr algn="just"/>
            <a:r>
              <a:rPr lang="pl-PL" sz="1600" dirty="0" smtClean="0">
                <a:solidFill>
                  <a:schemeClr val="bg1"/>
                </a:solidFill>
                <a:latin typeface="Calibri" pitchFamily="34" charset="0"/>
              </a:rPr>
              <a:t>Duży napis „już od 50 950 zł” może sugerować, że tyle wynosi cena samochodu. Napis na dole „</a:t>
            </a:r>
            <a:r>
              <a:rPr lang="pl-PL" sz="1600" i="1" dirty="0" smtClean="0">
                <a:solidFill>
                  <a:schemeClr val="bg1"/>
                </a:solidFill>
                <a:latin typeface="Calibri" pitchFamily="34" charset="0"/>
              </a:rPr>
              <a:t>w kredycie 50/</a:t>
            </a:r>
            <a:r>
              <a:rPr lang="pl-PL" sz="1600" i="1" dirty="0" err="1" smtClean="0">
                <a:solidFill>
                  <a:schemeClr val="bg1"/>
                </a:solidFill>
                <a:latin typeface="Calibri" pitchFamily="34" charset="0"/>
              </a:rPr>
              <a:t>50</a:t>
            </a:r>
            <a:r>
              <a:rPr lang="pl-PL" sz="1600" dirty="0" smtClean="0">
                <a:solidFill>
                  <a:schemeClr val="bg1"/>
                </a:solidFill>
                <a:latin typeface="Calibri" pitchFamily="34" charset="0"/>
              </a:rPr>
              <a:t>” wcale nie wyjaśnia, że pełna cena, którą przyjdzie nam za niego zapłacić wyniesie 101 900 zł + odsetki</a:t>
            </a:r>
            <a:r>
              <a:rPr lang="pl-PL" sz="1600" dirty="0" smtClean="0">
                <a:solidFill>
                  <a:schemeClr val="bg1"/>
                </a:solidFill>
                <a:latin typeface="Calibri" pitchFamily="34" charset="0"/>
              </a:rPr>
              <a:t>.</a:t>
            </a:r>
          </a:p>
          <a:p>
            <a:pPr algn="just"/>
            <a:endParaRPr lang="pl-PL" sz="1600" dirty="0" smtClean="0">
              <a:solidFill>
                <a:schemeClr val="bg1"/>
              </a:solidFill>
              <a:latin typeface="Calibri" pitchFamily="34" charset="0"/>
            </a:endParaRPr>
          </a:p>
          <a:p>
            <a:pPr algn="just"/>
            <a:endParaRPr lang="pl-PL" sz="1600" dirty="0" smtClean="0">
              <a:solidFill>
                <a:schemeClr val="bg1"/>
              </a:solidFill>
              <a:latin typeface="Calibri" pitchFamily="34" charset="0"/>
            </a:endParaRPr>
          </a:p>
          <a:p>
            <a:pPr algn="just"/>
            <a:r>
              <a:rPr lang="pl-PL" sz="1600" dirty="0" smtClean="0">
                <a:solidFill>
                  <a:schemeClr val="bg1"/>
                </a:solidFill>
                <a:latin typeface="Calibri" pitchFamily="34" charset="0"/>
              </a:rPr>
              <a:t>Prawdą jest jedynie, że po </a:t>
            </a:r>
            <a:r>
              <a:rPr lang="pl-PL" sz="1600" dirty="0" smtClean="0">
                <a:solidFill>
                  <a:schemeClr val="bg1"/>
                </a:solidFill>
                <a:latin typeface="Calibri" pitchFamily="34" charset="0"/>
              </a:rPr>
              <a:t>zapłacie </a:t>
            </a:r>
            <a:r>
              <a:rPr lang="pl-PL" sz="1600" dirty="0" smtClean="0">
                <a:solidFill>
                  <a:schemeClr val="bg1"/>
                </a:solidFill>
                <a:latin typeface="Calibri" pitchFamily="34" charset="0"/>
              </a:rPr>
              <a:t>50 950 zł otrzymamy </a:t>
            </a:r>
            <a:r>
              <a:rPr lang="pl-PL" sz="1600" dirty="0" smtClean="0">
                <a:solidFill>
                  <a:schemeClr val="bg1"/>
                </a:solidFill>
                <a:latin typeface="Calibri" pitchFamily="34" charset="0"/>
              </a:rPr>
              <a:t>auto. A </a:t>
            </a:r>
            <a:r>
              <a:rPr lang="pl-PL" sz="1600" dirty="0" smtClean="0">
                <a:solidFill>
                  <a:schemeClr val="bg1"/>
                </a:solidFill>
                <a:latin typeface="Calibri" pitchFamily="34" charset="0"/>
              </a:rPr>
              <a:t>do niego kredyt, który </a:t>
            </a:r>
            <a:r>
              <a:rPr lang="pl-PL" sz="1600" dirty="0" smtClean="0">
                <a:solidFill>
                  <a:schemeClr val="bg1"/>
                </a:solidFill>
                <a:latin typeface="Calibri" pitchFamily="34" charset="0"/>
              </a:rPr>
              <a:t>trzeba będzie </a:t>
            </a:r>
            <a:r>
              <a:rPr lang="pl-PL" sz="1600" dirty="0" smtClean="0">
                <a:solidFill>
                  <a:schemeClr val="bg1"/>
                </a:solidFill>
                <a:latin typeface="Calibri" pitchFamily="34" charset="0"/>
              </a:rPr>
              <a:t>potem spłacać.</a:t>
            </a:r>
            <a:endParaRPr lang="pl-PL" sz="1600" dirty="0">
              <a:solidFill>
                <a:schemeClr val="bg1"/>
              </a:solidFill>
              <a:latin typeface="Calibri" pitchFamily="34" charset="0"/>
            </a:endParaRPr>
          </a:p>
        </p:txBody>
      </p:sp>
      <p:sp>
        <p:nvSpPr>
          <p:cNvPr id="5" name="Symbol zastępczy zawartości 4"/>
          <p:cNvSpPr>
            <a:spLocks noGrp="1"/>
          </p:cNvSpPr>
          <p:nvPr>
            <p:ph sz="half" idx="2"/>
          </p:nvPr>
        </p:nvSpPr>
        <p:spPr/>
        <p:txBody>
          <a:bodyPr/>
          <a:lstStyle/>
          <a:p>
            <a:endParaRPr lang="pl-PL"/>
          </a:p>
        </p:txBody>
      </p:sp>
      <p:pic>
        <p:nvPicPr>
          <p:cNvPr id="4" name="Obraz 3" descr="outlander.jpg"/>
          <p:cNvPicPr>
            <a:picLocks noChangeAspect="1"/>
          </p:cNvPicPr>
          <p:nvPr/>
        </p:nvPicPr>
        <p:blipFill>
          <a:blip r:embed="rId2"/>
          <a:stretch>
            <a:fillRect/>
          </a:stretch>
        </p:blipFill>
        <p:spPr>
          <a:xfrm>
            <a:off x="4716015" y="1059583"/>
            <a:ext cx="4106487" cy="37748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lgn="ctr"/>
            <a:r>
              <a:rPr lang="pl-PL" sz="3600" dirty="0" smtClean="0">
                <a:solidFill>
                  <a:schemeClr val="bg1"/>
                </a:solidFill>
                <a:latin typeface="Calibri" pitchFamily="34" charset="0"/>
              </a:rPr>
              <a:t>Reklama nierzeczowa</a:t>
            </a:r>
            <a:r>
              <a:rPr lang="pl-PL" sz="2800" dirty="0" smtClean="0">
                <a:solidFill>
                  <a:schemeClr val="bg1"/>
                </a:solidFill>
                <a:latin typeface="Calibri" pitchFamily="34" charset="0"/>
              </a:rPr>
              <a:t/>
            </a:r>
            <a:br>
              <a:rPr lang="pl-PL" sz="2800" dirty="0" smtClean="0">
                <a:solidFill>
                  <a:schemeClr val="bg1"/>
                </a:solidFill>
                <a:latin typeface="Calibri" pitchFamily="34" charset="0"/>
              </a:rPr>
            </a:br>
            <a:r>
              <a:rPr lang="pl-PL" sz="2400" dirty="0" smtClean="0">
                <a:solidFill>
                  <a:schemeClr val="bg1"/>
                </a:solidFill>
                <a:latin typeface="Calibri" pitchFamily="34" charset="0"/>
              </a:rPr>
              <a:t>(granie na emocjach: lęk, obawa, inne uczucia)</a:t>
            </a:r>
            <a:endParaRPr lang="pl-PL" sz="2400" dirty="0">
              <a:solidFill>
                <a:schemeClr val="bg1"/>
              </a:solidFill>
              <a:latin typeface="Calibri" pitchFamily="34" charset="0"/>
            </a:endParaRPr>
          </a:p>
        </p:txBody>
      </p:sp>
      <p:sp>
        <p:nvSpPr>
          <p:cNvPr id="2" name="Symbol zastępczy tekstu 1"/>
          <p:cNvSpPr>
            <a:spLocks noGrp="1"/>
          </p:cNvSpPr>
          <p:nvPr>
            <p:ph sz="half" idx="1"/>
          </p:nvPr>
        </p:nvSpPr>
        <p:spPr/>
        <p:txBody>
          <a:bodyPr>
            <a:normAutofit fontScale="70000" lnSpcReduction="20000"/>
          </a:bodyPr>
          <a:lstStyle/>
          <a:p>
            <a:r>
              <a:rPr lang="pl-PL" sz="2800" dirty="0" smtClean="0">
                <a:solidFill>
                  <a:schemeClr val="bg1"/>
                </a:solidFill>
                <a:latin typeface="Calibri" pitchFamily="34" charset="0"/>
              </a:rPr>
              <a:t>Najczęściej spotykana w spotach wyborczych, ale także w reklamach.</a:t>
            </a:r>
          </a:p>
          <a:p>
            <a:endParaRPr lang="pl-PL" sz="2000" dirty="0" smtClean="0">
              <a:solidFill>
                <a:schemeClr val="bg1"/>
              </a:solidFill>
              <a:latin typeface="Calibri" pitchFamily="34" charset="0"/>
            </a:endParaRPr>
          </a:p>
          <a:p>
            <a:r>
              <a:rPr lang="pl-PL" sz="2400" dirty="0" smtClean="0">
                <a:solidFill>
                  <a:schemeClr val="bg1"/>
                </a:solidFill>
                <a:latin typeface="Calibri" pitchFamily="34" charset="0"/>
              </a:rPr>
              <a:t>Wykorzystuje się m.in.:</a:t>
            </a:r>
          </a:p>
          <a:p>
            <a:pPr>
              <a:buFontTx/>
              <a:buChar char="-"/>
            </a:pPr>
            <a:r>
              <a:rPr lang="pl-PL" sz="2400" dirty="0" smtClean="0">
                <a:solidFill>
                  <a:schemeClr val="bg1"/>
                </a:solidFill>
                <a:latin typeface="Calibri" pitchFamily="34" charset="0"/>
              </a:rPr>
              <a:t>konflikt na Ukrainie (obawa przed napaścią zbrojną), </a:t>
            </a:r>
          </a:p>
          <a:p>
            <a:pPr>
              <a:buFontTx/>
              <a:buChar char="-"/>
            </a:pPr>
            <a:r>
              <a:rPr lang="pl-PL" sz="2400" dirty="0" smtClean="0">
                <a:solidFill>
                  <a:schemeClr val="bg1"/>
                </a:solidFill>
                <a:latin typeface="Calibri" pitchFamily="34" charset="0"/>
              </a:rPr>
              <a:t>katastrofę smoleńską (propaganda zamachu),</a:t>
            </a:r>
          </a:p>
          <a:p>
            <a:pPr>
              <a:buFontTx/>
              <a:buChar char="-"/>
            </a:pPr>
            <a:r>
              <a:rPr lang="pl-PL" sz="2400" dirty="0" smtClean="0">
                <a:solidFill>
                  <a:schemeClr val="bg1"/>
                </a:solidFill>
                <a:latin typeface="Calibri" pitchFamily="34" charset="0"/>
              </a:rPr>
              <a:t>podwyżkę cen art. spożywczych,</a:t>
            </a:r>
          </a:p>
          <a:p>
            <a:pPr>
              <a:buFontTx/>
              <a:buChar char="-"/>
            </a:pPr>
            <a:r>
              <a:rPr lang="pl-PL" sz="2400" dirty="0" smtClean="0">
                <a:solidFill>
                  <a:schemeClr val="bg1"/>
                </a:solidFill>
                <a:latin typeface="Calibri" pitchFamily="34" charset="0"/>
              </a:rPr>
              <a:t>strach przed epidemią (szczepionki, leki</a:t>
            </a:r>
            <a:r>
              <a:rPr lang="pl-PL" sz="2400" dirty="0" smtClean="0">
                <a:solidFill>
                  <a:schemeClr val="bg1"/>
                </a:solidFill>
                <a:latin typeface="Calibri" pitchFamily="34" charset="0"/>
              </a:rPr>
              <a:t>),</a:t>
            </a:r>
          </a:p>
          <a:p>
            <a:pPr>
              <a:buFontTx/>
              <a:buChar char="-"/>
            </a:pPr>
            <a:r>
              <a:rPr lang="pl-PL" sz="2400" dirty="0" smtClean="0">
                <a:solidFill>
                  <a:schemeClr val="bg1"/>
                </a:solidFill>
                <a:latin typeface="Calibri" pitchFamily="34" charset="0"/>
              </a:rPr>
              <a:t>Strach przed starzeniem się (kosmetyki)</a:t>
            </a:r>
            <a:endParaRPr lang="pl-PL" sz="2400" dirty="0" smtClean="0">
              <a:solidFill>
                <a:schemeClr val="bg1"/>
              </a:solidFill>
              <a:latin typeface="Calibri" pitchFamily="34" charset="0"/>
            </a:endParaRPr>
          </a:p>
          <a:p>
            <a:pPr>
              <a:buFontTx/>
              <a:buChar char="-"/>
            </a:pPr>
            <a:r>
              <a:rPr lang="pl-PL" sz="2400" dirty="0" smtClean="0">
                <a:solidFill>
                  <a:schemeClr val="bg1"/>
                </a:solidFill>
                <a:latin typeface="Calibri" pitchFamily="34" charset="0"/>
              </a:rPr>
              <a:t>treści, które szokują (lepiej zapadają w pamięć</a:t>
            </a:r>
            <a:r>
              <a:rPr lang="pl-PL" sz="2400" dirty="0" smtClean="0">
                <a:solidFill>
                  <a:schemeClr val="bg1"/>
                </a:solidFill>
                <a:latin typeface="Calibri" pitchFamily="34" charset="0"/>
              </a:rPr>
              <a:t>).</a:t>
            </a:r>
            <a:endParaRPr lang="pl-PL" sz="2400" dirty="0">
              <a:solidFill>
                <a:schemeClr val="bg1"/>
              </a:solidFill>
              <a:latin typeface="Calibri" pitchFamily="34" charset="0"/>
            </a:endParaRPr>
          </a:p>
        </p:txBody>
      </p:sp>
      <p:pic>
        <p:nvPicPr>
          <p:cNvPr id="5" name="Symbol zastępczy zawartości 4" descr="images.jpg"/>
          <p:cNvPicPr>
            <a:picLocks noGrp="1" noChangeAspect="1"/>
          </p:cNvPicPr>
          <p:nvPr>
            <p:ph sz="half" idx="2"/>
          </p:nvPr>
        </p:nvPicPr>
        <p:blipFill>
          <a:blip r:embed="rId2"/>
          <a:stretch>
            <a:fillRect/>
          </a:stretch>
        </p:blipFill>
        <p:spPr>
          <a:xfrm>
            <a:off x="6084168" y="1059582"/>
            <a:ext cx="2505075" cy="1819275"/>
          </a:xfrm>
        </p:spPr>
      </p:pic>
      <p:pic>
        <p:nvPicPr>
          <p:cNvPr id="34820" name="Picture 4" descr="https://encrypted-tbn3.gstatic.com/images?q=tbn:ANd9GcRN_-GDi4HvsA5OaBI5YPn1WXhNgu2BSkb9W5PqI39qx7w7ix3bxw"/>
          <p:cNvPicPr>
            <a:picLocks noChangeAspect="1" noChangeArrowheads="1"/>
          </p:cNvPicPr>
          <p:nvPr/>
        </p:nvPicPr>
        <p:blipFill>
          <a:blip r:embed="rId3"/>
          <a:srcRect/>
          <a:stretch>
            <a:fillRect/>
          </a:stretch>
        </p:blipFill>
        <p:spPr bwMode="auto">
          <a:xfrm>
            <a:off x="5652120" y="3075806"/>
            <a:ext cx="2971800" cy="15335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098" name="Rectangle 2"/>
          <p:cNvSpPr>
            <a:spLocks noGrp="1" noChangeArrowheads="1"/>
          </p:cNvSpPr>
          <p:nvPr>
            <p:ph type="body" idx="1"/>
          </p:nvPr>
        </p:nvSpPr>
        <p:spPr bwMode="auto">
          <a:xfrm>
            <a:off x="539552" y="411510"/>
            <a:ext cx="8686584"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pl-PL" sz="1200" b="0"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0" lvl="0" indent="0" algn="just" eaLnBrk="0" fontAlgn="base" hangingPunct="0">
              <a:lnSpc>
                <a:spcPct val="150000"/>
              </a:lnSpc>
              <a:spcBef>
                <a:spcPct val="0"/>
              </a:spcBef>
              <a:spcAft>
                <a:spcPct val="0"/>
              </a:spcAft>
              <a:buClrTx/>
              <a:buSzTx/>
            </a:pPr>
            <a:r>
              <a:rPr lang="pl-PL" sz="1400" dirty="0" smtClean="0">
                <a:solidFill>
                  <a:schemeClr val="bg1"/>
                </a:solidFill>
                <a:latin typeface="Calibri" pitchFamily="34" charset="0"/>
                <a:ea typeface="Times New Roman" pitchFamily="18" charset="0"/>
                <a:cs typeface="Times New Roman" pitchFamily="18" charset="0"/>
              </a:rPr>
              <a:t>Reklama adresowana do dzieci nie może:</a:t>
            </a:r>
          </a:p>
          <a:p>
            <a:pPr marL="0" lvl="0" indent="0" algn="just" eaLnBrk="0" fontAlgn="base" hangingPunct="0">
              <a:lnSpc>
                <a:spcPct val="150000"/>
              </a:lnSpc>
              <a:spcBef>
                <a:spcPct val="0"/>
              </a:spcBef>
              <a:spcAft>
                <a:spcPct val="0"/>
              </a:spcAft>
              <a:buClrTx/>
              <a:buSzTx/>
            </a:pPr>
            <a:r>
              <a:rPr lang="pl-PL" sz="1400" dirty="0" smtClean="0">
                <a:solidFill>
                  <a:schemeClr val="bg1"/>
                </a:solidFill>
                <a:latin typeface="Calibri" pitchFamily="34" charset="0"/>
                <a:ea typeface="Times New Roman" pitchFamily="18" charset="0"/>
                <a:cs typeface="Times New Roman" pitchFamily="18" charset="0"/>
              </a:rPr>
              <a:t>- zagrażać fizycznemu, moralnemu oraz psychicznemu rozwojowi,</a:t>
            </a:r>
          </a:p>
          <a:p>
            <a:pPr marL="0" lvl="0" indent="0" algn="just" eaLnBrk="0" fontAlgn="base" hangingPunct="0">
              <a:lnSpc>
                <a:spcPct val="150000"/>
              </a:lnSpc>
              <a:spcBef>
                <a:spcPct val="0"/>
              </a:spcBef>
              <a:spcAft>
                <a:spcPct val="0"/>
              </a:spcAft>
              <a:buClrTx/>
              <a:buSzTx/>
            </a:pPr>
            <a:r>
              <a:rPr lang="pl-PL" sz="1400" dirty="0" smtClean="0">
                <a:solidFill>
                  <a:schemeClr val="bg1"/>
                </a:solidFill>
                <a:latin typeface="Calibri" pitchFamily="34" charset="0"/>
                <a:ea typeface="Times New Roman" pitchFamily="18" charset="0"/>
                <a:cs typeface="Times New Roman" pitchFamily="18" charset="0"/>
              </a:rPr>
              <a:t>- wykorzystywać łatwowierność dzieci i ich ufność,</a:t>
            </a:r>
            <a:endPar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skłaniać do zakupu towaru lub usługi w sposób bezpośredni,</a:t>
            </a:r>
            <a:endParaRPr kumimoji="0" lang="pl-PL" sz="1400" b="0" i="0" u="none" strike="noStrike" cap="none" normalizeH="0" baseline="0" dirty="0" smtClean="0">
              <a:ln>
                <a:noFill/>
              </a:ln>
              <a:solidFill>
                <a:schemeClr val="bg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zachęcać dzieci do wywierania presji w zakresie zakupu na rodzicach,</a:t>
            </a:r>
            <a:endParaRPr kumimoji="0" lang="pl-PL" sz="1400" b="0" i="0" u="none" strike="noStrike" cap="none" normalizeH="0" baseline="0" dirty="0" smtClean="0">
              <a:ln>
                <a:noFill/>
              </a:ln>
              <a:solidFill>
                <a:schemeClr val="bg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ukazywać dzieci w sytuacjach uznanych za niebezpieczne,</a:t>
            </a:r>
            <a:endParaRPr kumimoji="0" lang="pl-PL" sz="1400" b="0" i="0" u="none" strike="noStrike" cap="none" normalizeH="0" baseline="0" dirty="0" smtClean="0">
              <a:ln>
                <a:noFill/>
              </a:ln>
              <a:solidFill>
                <a:schemeClr val="bg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reklamować napoje alkoholowe,</a:t>
            </a:r>
            <a:r>
              <a:rPr kumimoji="0" lang="pl-PL" sz="14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w tym piwa</a:t>
            </a: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pl-PL" sz="1400" b="0" i="0" u="none" strike="noStrike" cap="none" normalizeH="0" baseline="0" dirty="0" smtClean="0">
              <a:ln>
                <a:noFill/>
              </a:ln>
              <a:solidFill>
                <a:schemeClr val="bg1"/>
              </a:solidFill>
              <a:effectLst/>
              <a:latin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reklamować wyroby tytoniowe w obiektach szkolnych, oświatowych, sportowych i rekreacyjnych oraz w prasie dziecięcej</a:t>
            </a:r>
            <a:r>
              <a:rPr kumimoji="0" lang="pl-PL" sz="14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a:t>
            </a: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i młodzieżowej.</a:t>
            </a:r>
            <a:endParaRPr kumimoji="0" lang="pl-PL" sz="1400" b="0" i="0" u="none" strike="noStrike" cap="none" normalizeH="0" baseline="0" dirty="0" smtClean="0">
              <a:ln>
                <a:noFill/>
              </a:ln>
              <a:solidFill>
                <a:schemeClr val="bg1"/>
              </a:solidFill>
              <a:effectLst/>
              <a:latin typeface="Calibri"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Dziecko, które nie ukończyło 13 lat może zawierać umowy sprzedaży tylko</a:t>
            </a:r>
          </a:p>
          <a:p>
            <a:pPr marL="0" marR="0" lvl="0" indent="0" algn="ctr"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w drobnych sprawach życia codziennego, tzw. drobne zakupy, ale oszukanie dziecka w jakikolwiek</a:t>
            </a:r>
          </a:p>
          <a:p>
            <a:pPr marL="0" marR="0" lvl="0" indent="0" algn="ctr"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sposób powoduje nieważność umowy (cena, jakość). Dzieci od 13 do 18 roku życia nie mogą samodzielnie kupować</a:t>
            </a:r>
          </a:p>
          <a:p>
            <a:pPr marL="0" marR="0" lvl="0" indent="0" algn="ctr" defTabSz="914400" rtl="0" eaLnBrk="0" fontAlgn="base" latinLnBrk="0" hangingPunct="0">
              <a:lnSpc>
                <a:spcPct val="150000"/>
              </a:lnSpc>
              <a:spcBef>
                <a:spcPct val="0"/>
              </a:spcBef>
              <a:spcAft>
                <a:spcPct val="0"/>
              </a:spcAft>
              <a:buClrTx/>
              <a:buSzTx/>
              <a:buFontTx/>
              <a:buNone/>
              <a:tabLst/>
            </a:pPr>
            <a:r>
              <a:rPr kumimoji="0" lang="pl-PL" sz="1400" b="0" i="0" u="none" strike="noStrike" cap="none" normalizeH="0" baseline="0" dirty="0" smtClean="0">
                <a:ln>
                  <a:noFill/>
                </a:ln>
                <a:solidFill>
                  <a:schemeClr val="bg2"/>
                </a:solidFill>
                <a:effectLst/>
                <a:latin typeface="Calibri" pitchFamily="34" charset="0"/>
                <a:ea typeface="Times New Roman" pitchFamily="18" charset="0"/>
                <a:cs typeface="Times New Roman" pitchFamily="18" charset="0"/>
              </a:rPr>
              <a:t> drogich towarów, umowa taka jest nieważna.</a:t>
            </a:r>
            <a:endParaRPr kumimoji="0" lang="pl-PL" sz="1400" b="0" i="0" u="none" strike="noStrike" cap="none" normalizeH="0" baseline="0" dirty="0" smtClean="0">
              <a:ln>
                <a:noFill/>
              </a:ln>
              <a:solidFill>
                <a:schemeClr val="bg2"/>
              </a:solidFill>
              <a:effectLst/>
              <a:latin typeface="Calibri" pitchFamily="34" charset="0"/>
              <a:cs typeface="Arial" pitchFamily="34" charset="0"/>
            </a:endParaRPr>
          </a:p>
        </p:txBody>
      </p:sp>
      <p:sp>
        <p:nvSpPr>
          <p:cNvPr id="66" name="Shape 66"/>
          <p:cNvSpPr txBox="1">
            <a:spLocks noGrp="1"/>
          </p:cNvSpPr>
          <p:nvPr>
            <p:ph type="title"/>
          </p:nvPr>
        </p:nvSpPr>
        <p:spPr>
          <a:xfrm>
            <a:off x="0" y="0"/>
            <a:ext cx="9036496" cy="679004"/>
          </a:xfrm>
          <a:prstGeom prst="rect">
            <a:avLst/>
          </a:prstGeom>
        </p:spPr>
        <p:txBody>
          <a:bodyPr lIns="91425" tIns="91425" rIns="91425" bIns="91425" anchor="b" anchorCtr="0">
            <a:noAutofit/>
          </a:bodyPr>
          <a:lstStyle/>
          <a:p>
            <a:pPr lvl="0" algn="ctr" rtl="0">
              <a:buNone/>
            </a:pPr>
            <a:r>
              <a:rPr lang="pl" sz="2800" dirty="0" smtClean="0">
                <a:solidFill>
                  <a:schemeClr val="bg1"/>
                </a:solidFill>
                <a:latin typeface="Calibri" pitchFamily="34" charset="0"/>
              </a:rPr>
              <a:t>Reklama wykorzystująca łatwowierność</a:t>
            </a:r>
            <a:endParaRPr lang="pl" sz="2800" dirty="0">
              <a:solidFill>
                <a:schemeClr val="bg1"/>
              </a:solidFill>
              <a:latin typeface="Calibri" pitchFamily="34" charset="0"/>
            </a:endParaRPr>
          </a:p>
        </p:txBody>
      </p:sp>
      <p:pic>
        <p:nvPicPr>
          <p:cNvPr id="5" name="Obraz 4" descr="tapety.tja.pl-76454.jpg"/>
          <p:cNvPicPr>
            <a:picLocks noChangeAspect="1"/>
          </p:cNvPicPr>
          <p:nvPr/>
        </p:nvPicPr>
        <p:blipFill>
          <a:blip r:embed="rId3"/>
          <a:stretch>
            <a:fillRect/>
          </a:stretch>
        </p:blipFill>
        <p:spPr>
          <a:xfrm>
            <a:off x="5399584" y="555526"/>
            <a:ext cx="3132856" cy="2087265"/>
          </a:xfrm>
          <a:prstGeom prst="rect">
            <a:avLst/>
          </a:prstGeom>
          <a:effectLst>
            <a:innerShdw blurRad="241300" dist="571500" dir="18900000">
              <a:schemeClr val="tx2">
                <a:alpha val="51000"/>
              </a:schemeClr>
            </a:innerShdw>
          </a:effectLst>
          <a:scene3d>
            <a:camera prst="perspectiveHeroicExtremeLeftFacing"/>
            <a:lightRig rig="threePt" dir="t"/>
          </a:scene3d>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67544" y="699542"/>
            <a:ext cx="8229600" cy="4443958"/>
          </a:xfrm>
        </p:spPr>
        <p:txBody>
          <a:bodyPr/>
          <a:lstStyle/>
          <a:p>
            <a:r>
              <a:rPr lang="pl-PL" sz="2400" dirty="0" smtClean="0">
                <a:latin typeface="Calibri" pitchFamily="34" charset="0"/>
              </a:rPr>
              <a:t>Serial „Klan”                                               „</a:t>
            </a:r>
            <a:r>
              <a:rPr lang="pl-PL" sz="2400" dirty="0" err="1" smtClean="0">
                <a:latin typeface="Calibri" pitchFamily="34" charset="0"/>
              </a:rPr>
              <a:t>The</a:t>
            </a:r>
            <a:r>
              <a:rPr lang="pl-PL" sz="2400" dirty="0" smtClean="0">
                <a:latin typeface="Calibri" pitchFamily="34" charset="0"/>
              </a:rPr>
              <a:t> </a:t>
            </a:r>
            <a:r>
              <a:rPr lang="pl-PL" sz="2400" dirty="0" err="1" smtClean="0">
                <a:latin typeface="Calibri" pitchFamily="34" charset="0"/>
              </a:rPr>
              <a:t>Voice</a:t>
            </a:r>
            <a:r>
              <a:rPr lang="pl-PL" sz="2400" dirty="0" smtClean="0">
                <a:latin typeface="Calibri" pitchFamily="34" charset="0"/>
              </a:rPr>
              <a:t> of Poland”</a:t>
            </a:r>
          </a:p>
          <a:p>
            <a:endParaRPr lang="pl-PL" sz="2000" dirty="0" smtClean="0">
              <a:latin typeface="Calibri" pitchFamily="34" charset="0"/>
            </a:endParaRPr>
          </a:p>
          <a:p>
            <a:endParaRPr lang="pl-PL" dirty="0" smtClean="0"/>
          </a:p>
          <a:p>
            <a:endParaRPr lang="pl-PL" dirty="0" smtClean="0"/>
          </a:p>
          <a:p>
            <a:endParaRPr lang="pl-PL" dirty="0" smtClean="0"/>
          </a:p>
          <a:p>
            <a:endParaRPr lang="pl-PL" dirty="0" smtClean="0"/>
          </a:p>
          <a:p>
            <a:r>
              <a:rPr lang="pl-PL" dirty="0" smtClean="0"/>
              <a:t>                    </a:t>
            </a:r>
          </a:p>
          <a:p>
            <a:r>
              <a:rPr lang="pl-PL" dirty="0" smtClean="0"/>
              <a:t>                      </a:t>
            </a:r>
            <a:r>
              <a:rPr lang="pl-PL" sz="3600" dirty="0" smtClean="0">
                <a:latin typeface="Calibri" pitchFamily="34" charset="0"/>
              </a:rPr>
              <a:t>„Dzień Dobry TVN”</a:t>
            </a:r>
          </a:p>
          <a:p>
            <a:r>
              <a:rPr lang="pl-PL" dirty="0" smtClean="0"/>
              <a:t>                    </a:t>
            </a:r>
            <a:r>
              <a:rPr lang="pl-PL" dirty="0" smtClean="0">
                <a:sym typeface="Wingdings" pitchFamily="2" charset="2"/>
              </a:rPr>
              <a:t> </a:t>
            </a:r>
            <a:r>
              <a:rPr lang="pl-PL" sz="2000" dirty="0" smtClean="0">
                <a:latin typeface="Calibri" pitchFamily="34" charset="0"/>
              </a:rPr>
              <a:t>Film „Operacja Samum” (1999)</a:t>
            </a:r>
            <a:endParaRPr lang="pl-PL" sz="2000" dirty="0">
              <a:latin typeface="Calibri" pitchFamily="34" charset="0"/>
            </a:endParaRPr>
          </a:p>
        </p:txBody>
      </p:sp>
      <p:sp>
        <p:nvSpPr>
          <p:cNvPr id="3" name="Tytuł 2"/>
          <p:cNvSpPr>
            <a:spLocks noGrp="1"/>
          </p:cNvSpPr>
          <p:nvPr>
            <p:ph type="title"/>
          </p:nvPr>
        </p:nvSpPr>
        <p:spPr>
          <a:xfrm>
            <a:off x="395536" y="123478"/>
            <a:ext cx="7272808" cy="648072"/>
          </a:xfrm>
        </p:spPr>
        <p:txBody>
          <a:bodyPr/>
          <a:lstStyle/>
          <a:p>
            <a:r>
              <a:rPr lang="pl-PL" sz="2800" dirty="0" smtClean="0">
                <a:solidFill>
                  <a:schemeClr val="bg1"/>
                </a:solidFill>
                <a:latin typeface="Calibri" pitchFamily="34" charset="0"/>
              </a:rPr>
              <a:t>Reklama ukryta: </a:t>
            </a:r>
            <a:r>
              <a:rPr lang="pl-PL" sz="2800" dirty="0" err="1" smtClean="0">
                <a:solidFill>
                  <a:schemeClr val="bg1"/>
                </a:solidFill>
                <a:latin typeface="Calibri" pitchFamily="34" charset="0"/>
              </a:rPr>
              <a:t>Product</a:t>
            </a:r>
            <a:r>
              <a:rPr lang="pl-PL" sz="2800" dirty="0" smtClean="0">
                <a:solidFill>
                  <a:schemeClr val="bg1"/>
                </a:solidFill>
                <a:latin typeface="Calibri" pitchFamily="34" charset="0"/>
              </a:rPr>
              <a:t> </a:t>
            </a:r>
            <a:r>
              <a:rPr lang="pl-PL" sz="2800" dirty="0" err="1" smtClean="0">
                <a:solidFill>
                  <a:schemeClr val="bg1"/>
                </a:solidFill>
                <a:latin typeface="Calibri" pitchFamily="34" charset="0"/>
              </a:rPr>
              <a:t>placement</a:t>
            </a:r>
            <a:endParaRPr lang="pl-PL" sz="2800" dirty="0">
              <a:solidFill>
                <a:schemeClr val="bg1"/>
              </a:solidFill>
              <a:latin typeface="Calibri" pitchFamily="34" charset="0"/>
            </a:endParaRPr>
          </a:p>
        </p:txBody>
      </p:sp>
      <p:pic>
        <p:nvPicPr>
          <p:cNvPr id="4" name="Obraz 3" descr="pp.jpg"/>
          <p:cNvPicPr>
            <a:picLocks noChangeAspect="1"/>
          </p:cNvPicPr>
          <p:nvPr/>
        </p:nvPicPr>
        <p:blipFill>
          <a:blip r:embed="rId2"/>
          <a:stretch>
            <a:fillRect/>
          </a:stretch>
        </p:blipFill>
        <p:spPr>
          <a:xfrm>
            <a:off x="395536" y="1275606"/>
            <a:ext cx="2614597" cy="1800200"/>
          </a:xfrm>
          <a:prstGeom prst="rect">
            <a:avLst/>
          </a:prstGeom>
        </p:spPr>
      </p:pic>
      <p:pic>
        <p:nvPicPr>
          <p:cNvPr id="5" name="Obraz 4" descr="rokovoice.jpg"/>
          <p:cNvPicPr>
            <a:picLocks noChangeAspect="1"/>
          </p:cNvPicPr>
          <p:nvPr/>
        </p:nvPicPr>
        <p:blipFill>
          <a:blip r:embed="rId3"/>
          <a:stretch>
            <a:fillRect/>
          </a:stretch>
        </p:blipFill>
        <p:spPr>
          <a:xfrm>
            <a:off x="5220072" y="1275606"/>
            <a:ext cx="3244279" cy="2232248"/>
          </a:xfrm>
          <a:prstGeom prst="rect">
            <a:avLst/>
          </a:prstGeom>
        </p:spPr>
      </p:pic>
      <p:pic>
        <p:nvPicPr>
          <p:cNvPr id="6" name="Obraz 5" descr="warka.jpg"/>
          <p:cNvPicPr>
            <a:picLocks noChangeAspect="1"/>
          </p:cNvPicPr>
          <p:nvPr/>
        </p:nvPicPr>
        <p:blipFill>
          <a:blip r:embed="rId4"/>
          <a:stretch>
            <a:fillRect/>
          </a:stretch>
        </p:blipFill>
        <p:spPr>
          <a:xfrm>
            <a:off x="251520" y="3435846"/>
            <a:ext cx="2736304" cy="1554719"/>
          </a:xfrm>
          <a:prstGeom prst="rect">
            <a:avLst/>
          </a:prstGeom>
        </p:spPr>
      </p:pic>
      <p:pic>
        <p:nvPicPr>
          <p:cNvPr id="7" name="Obraz 6" descr="ddtvn.jpg"/>
          <p:cNvPicPr>
            <a:picLocks noChangeAspect="1"/>
          </p:cNvPicPr>
          <p:nvPr/>
        </p:nvPicPr>
        <p:blipFill>
          <a:blip r:embed="rId5"/>
          <a:stretch>
            <a:fillRect/>
          </a:stretch>
        </p:blipFill>
        <p:spPr>
          <a:xfrm>
            <a:off x="2699792" y="1995686"/>
            <a:ext cx="3312368" cy="18632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0"/>
            <a:ext cx="8229600" cy="994200"/>
          </a:xfrm>
        </p:spPr>
        <p:txBody>
          <a:bodyPr>
            <a:normAutofit fontScale="90000"/>
          </a:bodyPr>
          <a:lstStyle/>
          <a:p>
            <a:pPr algn="ctr"/>
            <a:r>
              <a:rPr lang="pl-PL" dirty="0" smtClean="0">
                <a:solidFill>
                  <a:schemeClr val="bg1"/>
                </a:solidFill>
                <a:latin typeface="Calibri" pitchFamily="34" charset="0"/>
              </a:rPr>
              <a:t>Reklama ukryta: </a:t>
            </a:r>
            <a:r>
              <a:rPr lang="pl-PL" dirty="0" err="1" smtClean="0">
                <a:solidFill>
                  <a:schemeClr val="bg1"/>
                </a:solidFill>
                <a:latin typeface="Calibri" pitchFamily="34" charset="0"/>
              </a:rPr>
              <a:t>product</a:t>
            </a:r>
            <a:r>
              <a:rPr lang="pl-PL" dirty="0" smtClean="0">
                <a:solidFill>
                  <a:schemeClr val="bg1"/>
                </a:solidFill>
                <a:latin typeface="Calibri" pitchFamily="34" charset="0"/>
              </a:rPr>
              <a:t> </a:t>
            </a:r>
            <a:r>
              <a:rPr lang="pl-PL" dirty="0" err="1" smtClean="0">
                <a:solidFill>
                  <a:schemeClr val="bg1"/>
                </a:solidFill>
                <a:latin typeface="Calibri" pitchFamily="34" charset="0"/>
              </a:rPr>
              <a:t>placement</a:t>
            </a:r>
            <a:r>
              <a:rPr lang="pl-PL" dirty="0" smtClean="0">
                <a:solidFill>
                  <a:schemeClr val="bg1"/>
                </a:solidFill>
                <a:latin typeface="Calibri" pitchFamily="34" charset="0"/>
              </a:rPr>
              <a:t> </a:t>
            </a:r>
            <a:r>
              <a:rPr lang="pl-PL" sz="1200" dirty="0" smtClean="0">
                <a:solidFill>
                  <a:schemeClr val="bg1"/>
                </a:solidFill>
                <a:latin typeface="Calibri" pitchFamily="34" charset="0"/>
              </a:rPr>
              <a:t>(jeśli nie działa, pomijamy :)</a:t>
            </a:r>
            <a:endParaRPr lang="pl-PL" sz="1200" dirty="0">
              <a:solidFill>
                <a:schemeClr val="bg1"/>
              </a:solidFill>
            </a:endParaRPr>
          </a:p>
        </p:txBody>
      </p:sp>
      <p:pic>
        <p:nvPicPr>
          <p:cNvPr id="6" name="KLANPP_msmpeg4.avi">
            <a:hlinkClick r:id="" action="ppaction://media"/>
          </p:cNvPr>
          <p:cNvPicPr>
            <a:picLocks noRot="1" noChangeAspect="1"/>
          </p:cNvPicPr>
          <p:nvPr>
            <a:videoFile r:link="rId1"/>
          </p:nvPr>
        </p:nvPicPr>
        <p:blipFill>
          <a:blip r:embed="rId3"/>
          <a:stretch>
            <a:fillRect/>
          </a:stretch>
        </p:blipFill>
        <p:spPr>
          <a:xfrm>
            <a:off x="971600" y="1059582"/>
            <a:ext cx="6768752" cy="380742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pPr algn="ctr"/>
            <a:r>
              <a:rPr lang="pl-PL" sz="6600" dirty="0" smtClean="0">
                <a:solidFill>
                  <a:srgbClr val="C00000"/>
                </a:solidFill>
                <a:latin typeface="Calibri" pitchFamily="34" charset="0"/>
              </a:rPr>
              <a:t>PRZEKAZ </a:t>
            </a:r>
          </a:p>
          <a:p>
            <a:pPr algn="ctr"/>
            <a:r>
              <a:rPr lang="pl-PL" sz="6600" dirty="0" smtClean="0">
                <a:solidFill>
                  <a:srgbClr val="C00000"/>
                </a:solidFill>
                <a:latin typeface="Calibri" pitchFamily="34" charset="0"/>
              </a:rPr>
              <a:t>PODPROGOWY </a:t>
            </a:r>
          </a:p>
          <a:p>
            <a:pPr algn="ctr"/>
            <a:r>
              <a:rPr lang="pl-PL" sz="6600" dirty="0" smtClean="0">
                <a:solidFill>
                  <a:srgbClr val="C00000"/>
                </a:solidFill>
                <a:latin typeface="Calibri" pitchFamily="34" charset="0"/>
              </a:rPr>
              <a:t>za 3. 2. 1…</a:t>
            </a:r>
            <a:endParaRPr lang="pl-PL" sz="6600" dirty="0">
              <a:solidFill>
                <a:srgbClr val="C00000"/>
              </a:solidFill>
              <a:latin typeface="Calibri" pitchFamily="34" charset="0"/>
            </a:endParaRPr>
          </a:p>
        </p:txBody>
      </p:sp>
      <p:sp>
        <p:nvSpPr>
          <p:cNvPr id="3" name="Tytuł 2"/>
          <p:cNvSpPr>
            <a:spLocks noGrp="1"/>
          </p:cNvSpPr>
          <p:nvPr>
            <p:ph type="title"/>
          </p:nvPr>
        </p:nvSpPr>
        <p:spPr/>
        <p:txBody>
          <a:bodyPr>
            <a:normAutofit fontScale="90000"/>
          </a:bodyPr>
          <a:lstStyle/>
          <a:p>
            <a:pPr algn="ctr"/>
            <a:r>
              <a:rPr lang="pl-PL" sz="6000" dirty="0" smtClean="0">
                <a:latin typeface="Calibri" pitchFamily="34" charset="0"/>
              </a:rPr>
              <a:t>UWAGA!</a:t>
            </a:r>
            <a:endParaRPr lang="pl-PL" sz="60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0" y="0"/>
            <a:ext cx="9144000" cy="5143500"/>
          </a:xfrm>
        </p:spPr>
        <p:txBody>
          <a:bodyPr/>
          <a:lstStyle/>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r>
              <a:rPr lang="pl-PL" dirty="0" smtClean="0">
                <a:solidFill>
                  <a:srgbClr val="FF0000"/>
                </a:solidFill>
                <a:latin typeface="Calibri" pitchFamily="34" charset="0"/>
              </a:rPr>
              <a:t>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 Ocena </a:t>
            </a:r>
            <a:r>
              <a:rPr lang="pl-PL" sz="4000" b="1" dirty="0" smtClean="0">
                <a:solidFill>
                  <a:srgbClr val="FF0000"/>
                </a:solidFill>
                <a:latin typeface="Calibri" pitchFamily="34" charset="0"/>
              </a:rPr>
              <a:t>5.0</a:t>
            </a:r>
            <a:r>
              <a:rPr lang="pl-PL" dirty="0" smtClean="0">
                <a:solidFill>
                  <a:srgbClr val="FF0000"/>
                </a:solidFill>
                <a:latin typeface="Calibri" pitchFamily="34" charset="0"/>
              </a:rPr>
              <a:t> dla wszystkich</a:t>
            </a:r>
          </a:p>
          <a:p>
            <a:endParaRPr lang="pl-PL" dirty="0" smtClean="0">
              <a:solidFill>
                <a:srgbClr val="FF0000"/>
              </a:solidFill>
              <a:latin typeface="Calibri" pitchFamily="34" charset="0"/>
            </a:endParaRPr>
          </a:p>
          <a:p>
            <a:endParaRPr lang="pl-PL" dirty="0" smtClean="0">
              <a:solidFill>
                <a:srgbClr val="FF0000"/>
              </a:solidFill>
              <a:latin typeface="Calibri" pitchFamily="34" charset="0"/>
            </a:endParaRPr>
          </a:p>
          <a:p>
            <a:endParaRPr lang="pl-PL" dirty="0" smtClean="0">
              <a:solidFill>
                <a:srgbClr val="FF0000"/>
              </a:solidFill>
              <a:latin typeface="Calibri" pitchFamily="34" charset="0"/>
            </a:endParaRPr>
          </a:p>
          <a:p>
            <a:endParaRPr lang="pl-PL" dirty="0" smtClean="0">
              <a:solidFill>
                <a:srgbClr val="FF0000"/>
              </a:solidFill>
              <a:latin typeface="Calibri" pitchFamily="34" charset="0"/>
            </a:endParaRPr>
          </a:p>
          <a:p>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pPr algn="ctr"/>
            <a:r>
              <a:rPr lang="pl-PL" sz="8000" b="1" dirty="0" smtClean="0">
                <a:solidFill>
                  <a:srgbClr val="C00000"/>
                </a:solidFill>
                <a:latin typeface="Calibri" pitchFamily="34" charset="0"/>
              </a:rPr>
              <a:t>KONIEC PRZEKAZU</a:t>
            </a:r>
            <a:endParaRPr lang="pl-PL" sz="8000" b="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57200" y="1419622"/>
            <a:ext cx="8229600" cy="3454920"/>
          </a:xfrm>
        </p:spPr>
        <p:txBody>
          <a:bodyPr>
            <a:normAutofit fontScale="92500" lnSpcReduction="20000"/>
          </a:bodyPr>
          <a:lstStyle/>
          <a:p>
            <a:pPr algn="just"/>
            <a:r>
              <a:rPr lang="pl-PL" sz="2400" b="1" dirty="0" err="1" smtClean="0">
                <a:solidFill>
                  <a:schemeClr val="bg1"/>
                </a:solidFill>
                <a:latin typeface="Calibri" pitchFamily="34" charset="0"/>
              </a:rPr>
              <a:t>UOKiK</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Reader’s</a:t>
            </a:r>
            <a:r>
              <a:rPr lang="pl-PL" sz="2400" b="1" dirty="0" smtClean="0">
                <a:solidFill>
                  <a:schemeClr val="bg1"/>
                </a:solidFill>
                <a:latin typeface="Calibri" pitchFamily="34" charset="0"/>
              </a:rPr>
              <a:t> </a:t>
            </a:r>
            <a:r>
              <a:rPr lang="pl-PL" sz="2400" b="1" dirty="0" err="1" smtClean="0">
                <a:solidFill>
                  <a:schemeClr val="bg1"/>
                </a:solidFill>
                <a:latin typeface="Calibri" pitchFamily="34" charset="0"/>
              </a:rPr>
              <a:t>Digest</a:t>
            </a:r>
            <a:r>
              <a:rPr lang="pl-PL" sz="2400" b="1" dirty="0" smtClean="0">
                <a:solidFill>
                  <a:schemeClr val="bg1"/>
                </a:solidFill>
                <a:latin typeface="Calibri" pitchFamily="34" charset="0"/>
              </a:rPr>
              <a:t> łamał prawa </a:t>
            </a:r>
            <a:r>
              <a:rPr lang="pl-PL" sz="2400" b="1" dirty="0" smtClean="0">
                <a:solidFill>
                  <a:schemeClr val="bg1"/>
                </a:solidFill>
                <a:latin typeface="Calibri" pitchFamily="34" charset="0"/>
              </a:rPr>
              <a:t>konsumentów</a:t>
            </a:r>
          </a:p>
          <a:p>
            <a:pPr algn="just">
              <a:buNone/>
            </a:pPr>
            <a:endParaRPr lang="pl-PL" sz="2400" b="1" dirty="0" smtClean="0">
              <a:solidFill>
                <a:schemeClr val="bg1"/>
              </a:solidFill>
              <a:latin typeface="Calibri" pitchFamily="34" charset="0"/>
            </a:endParaRPr>
          </a:p>
          <a:p>
            <a:pPr algn="just">
              <a:buNone/>
            </a:pPr>
            <a:r>
              <a:rPr lang="pl-PL" sz="2400" b="1" dirty="0" smtClean="0">
                <a:solidFill>
                  <a:schemeClr val="bg1"/>
                </a:solidFill>
                <a:latin typeface="Calibri" pitchFamily="34" charset="0"/>
              </a:rPr>
              <a:t>	</a:t>
            </a:r>
            <a:r>
              <a:rPr lang="pl-PL" sz="1900" dirty="0" smtClean="0">
                <a:solidFill>
                  <a:schemeClr val="bg1"/>
                </a:solidFill>
                <a:latin typeface="Calibri" pitchFamily="34" charset="0"/>
              </a:rPr>
              <a:t>Przedsiębiorcy </a:t>
            </a:r>
            <a:r>
              <a:rPr lang="pl-PL" sz="1900" dirty="0" smtClean="0">
                <a:solidFill>
                  <a:schemeClr val="bg1"/>
                </a:solidFill>
                <a:latin typeface="Calibri" pitchFamily="34" charset="0"/>
              </a:rPr>
              <a:t>nie mogą żądać od konsumentów zapłaty za dostarczone, acz niezamówione towary. Naruszających prawa konsumenta przedsiębiorców czeka kara finansowa ze strony </a:t>
            </a:r>
            <a:r>
              <a:rPr lang="pl-PL" sz="1900" dirty="0" err="1" smtClean="0">
                <a:solidFill>
                  <a:schemeClr val="bg1"/>
                </a:solidFill>
                <a:latin typeface="Calibri" pitchFamily="34" charset="0"/>
              </a:rPr>
              <a:t>UOKiKu</a:t>
            </a:r>
            <a:r>
              <a:rPr lang="pl-PL" sz="1900" dirty="0" smtClean="0">
                <a:solidFill>
                  <a:schemeClr val="bg1"/>
                </a:solidFill>
                <a:latin typeface="Calibri" pitchFamily="34" charset="0"/>
              </a:rPr>
              <a:t>, o czym przekonało się wydawnictwo „</a:t>
            </a:r>
            <a:r>
              <a:rPr lang="pl-PL" sz="1900" dirty="0" err="1" smtClean="0">
                <a:solidFill>
                  <a:schemeClr val="bg1"/>
                </a:solidFill>
                <a:latin typeface="Calibri" pitchFamily="34" charset="0"/>
              </a:rPr>
              <a:t>Reader’s</a:t>
            </a:r>
            <a:r>
              <a:rPr lang="pl-PL" sz="1900" dirty="0" smtClean="0">
                <a:solidFill>
                  <a:schemeClr val="bg1"/>
                </a:solidFill>
                <a:latin typeface="Calibri" pitchFamily="34" charset="0"/>
              </a:rPr>
              <a:t> </a:t>
            </a:r>
            <a:r>
              <a:rPr lang="pl-PL" sz="1900" dirty="0" err="1" smtClean="0">
                <a:solidFill>
                  <a:schemeClr val="bg1"/>
                </a:solidFill>
                <a:latin typeface="Calibri" pitchFamily="34" charset="0"/>
              </a:rPr>
              <a:t>Digest</a:t>
            </a:r>
            <a:r>
              <a:rPr lang="pl-PL" sz="1900" dirty="0" smtClean="0">
                <a:solidFill>
                  <a:schemeClr val="bg1"/>
                </a:solidFill>
                <a:latin typeface="Calibri" pitchFamily="34" charset="0"/>
              </a:rPr>
              <a:t> Przegląd”. O tym, że niezamówione towary to problem rzeczywisty, a nie tylko wirtualny świadczy jedna z ostatnich decyzji Prezes Urzędu Ochrony Konkurencji i Konsumentów. Na podstawie tej decyzji wydawnictwo „</a:t>
            </a:r>
            <a:r>
              <a:rPr lang="pl-PL" sz="1900" dirty="0" err="1" smtClean="0">
                <a:solidFill>
                  <a:schemeClr val="bg1"/>
                </a:solidFill>
                <a:latin typeface="Calibri" pitchFamily="34" charset="0"/>
              </a:rPr>
              <a:t>Reader’s</a:t>
            </a:r>
            <a:r>
              <a:rPr lang="pl-PL" sz="1900" dirty="0" smtClean="0">
                <a:solidFill>
                  <a:schemeClr val="bg1"/>
                </a:solidFill>
                <a:latin typeface="Calibri" pitchFamily="34" charset="0"/>
              </a:rPr>
              <a:t> </a:t>
            </a:r>
            <a:r>
              <a:rPr lang="pl-PL" sz="1900" dirty="0" err="1" smtClean="0">
                <a:solidFill>
                  <a:schemeClr val="bg1"/>
                </a:solidFill>
                <a:latin typeface="Calibri" pitchFamily="34" charset="0"/>
              </a:rPr>
              <a:t>Digest</a:t>
            </a:r>
            <a:r>
              <a:rPr lang="pl-PL" sz="1900" dirty="0" smtClean="0">
                <a:solidFill>
                  <a:schemeClr val="bg1"/>
                </a:solidFill>
                <a:latin typeface="Calibri" pitchFamily="34" charset="0"/>
              </a:rPr>
              <a:t> Przegląd” zostało ukarane kwotą 4,3 mln zł m.in. za żądanie </a:t>
            </a:r>
            <a:r>
              <a:rPr lang="pl-PL" sz="1900" dirty="0" smtClean="0">
                <a:solidFill>
                  <a:schemeClr val="bg1"/>
                </a:solidFill>
                <a:latin typeface="Calibri" pitchFamily="34" charset="0"/>
              </a:rPr>
              <a:t>od konsumentów </a:t>
            </a:r>
            <a:r>
              <a:rPr lang="pl-PL" sz="1900" dirty="0" smtClean="0">
                <a:solidFill>
                  <a:schemeClr val="bg1"/>
                </a:solidFill>
                <a:latin typeface="Calibri" pitchFamily="34" charset="0"/>
              </a:rPr>
              <a:t>zapłaty za niezamówione produkty</a:t>
            </a:r>
            <a:r>
              <a:rPr lang="pl-PL" sz="1900" dirty="0" smtClean="0">
                <a:solidFill>
                  <a:schemeClr val="bg1"/>
                </a:solidFill>
                <a:latin typeface="Calibri" pitchFamily="34" charset="0"/>
              </a:rPr>
              <a:t>.</a:t>
            </a:r>
            <a:r>
              <a:rPr lang="pl-PL" sz="1800" dirty="0" smtClean="0">
                <a:solidFill>
                  <a:schemeClr val="bg1"/>
                </a:solidFill>
                <a:latin typeface="Calibri" pitchFamily="34" charset="0"/>
              </a:rPr>
              <a:t>												</a:t>
            </a:r>
            <a:r>
              <a:rPr lang="pl-PL" sz="1800" dirty="0" smtClean="0"/>
              <a:t/>
            </a:r>
            <a:br>
              <a:rPr lang="pl-PL" sz="1800" dirty="0" smtClean="0"/>
            </a:br>
            <a:r>
              <a:rPr lang="pl-PL" sz="1100" dirty="0" smtClean="0"/>
              <a:t/>
            </a:r>
            <a:br>
              <a:rPr lang="pl-PL" sz="1100" dirty="0" smtClean="0"/>
            </a:br>
            <a:r>
              <a:rPr lang="pl-PL" sz="1100" dirty="0" err="1" smtClean="0">
                <a:latin typeface="Calibri" pitchFamily="34" charset="0"/>
              </a:rPr>
              <a:t>Źródło:http</a:t>
            </a:r>
            <a:r>
              <a:rPr lang="pl-PL" sz="1100" dirty="0" smtClean="0">
                <a:latin typeface="Calibri" pitchFamily="34" charset="0"/>
              </a:rPr>
              <a:t>://www.infor.pl/prawo/prawa-konsumenta/nowosci/300099,UOKiK-Readers-Digest-lamal-prawa-konsumentow.html; http://</a:t>
            </a:r>
            <a:r>
              <a:rPr lang="pl-PL" sz="1100" dirty="0" smtClean="0">
                <a:latin typeface="Calibri" pitchFamily="34" charset="0"/>
              </a:rPr>
              <a:t>uokik.gov.pl	</a:t>
            </a:r>
            <a:endParaRPr lang="pl-PL" dirty="0" smtClean="0">
              <a:latin typeface="Calibri" pitchFamily="34" charset="0"/>
            </a:endParaRPr>
          </a:p>
          <a:p>
            <a:endParaRPr lang="pl-PL" dirty="0"/>
          </a:p>
        </p:txBody>
      </p:sp>
      <p:sp>
        <p:nvSpPr>
          <p:cNvPr id="3" name="Tytuł 2"/>
          <p:cNvSpPr>
            <a:spLocks noGrp="1"/>
          </p:cNvSpPr>
          <p:nvPr>
            <p:ph type="title"/>
          </p:nvPr>
        </p:nvSpPr>
        <p:spPr/>
        <p:txBody>
          <a:bodyPr>
            <a:normAutofit/>
          </a:bodyPr>
          <a:lstStyle/>
          <a:p>
            <a:r>
              <a:rPr lang="pl-PL" sz="2800" dirty="0" smtClean="0">
                <a:solidFill>
                  <a:schemeClr val="bg1"/>
                </a:solidFill>
                <a:latin typeface="Calibri" pitchFamily="34" charset="0"/>
              </a:rPr>
              <a:t>Reklama uciążliwa</a:t>
            </a:r>
            <a:endParaRPr lang="pl-PL" sz="2800" dirty="0">
              <a:solidFill>
                <a:schemeClr val="bg1"/>
              </a:solidFill>
              <a:latin typeface="Calibri" pitchFamily="34" charset="0"/>
            </a:endParaRPr>
          </a:p>
        </p:txBody>
      </p:sp>
      <p:pic>
        <p:nvPicPr>
          <p:cNvPr id="4" name="Obraz 3" descr="readers_DIGEST.jpg"/>
          <p:cNvPicPr>
            <a:picLocks noChangeAspect="1"/>
          </p:cNvPicPr>
          <p:nvPr/>
        </p:nvPicPr>
        <p:blipFill>
          <a:blip r:embed="rId2"/>
          <a:stretch>
            <a:fillRect/>
          </a:stretch>
        </p:blipFill>
        <p:spPr>
          <a:xfrm>
            <a:off x="683568" y="195486"/>
            <a:ext cx="3240360" cy="10860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95536" y="627534"/>
            <a:ext cx="8229600" cy="4088800"/>
          </a:xfrm>
          <a:prstGeom prst="rect">
            <a:avLst/>
          </a:prstGeom>
        </p:spPr>
        <p:txBody>
          <a:bodyPr lIns="91425" tIns="91425" rIns="91425" bIns="91425" anchor="t" anchorCtr="0">
            <a:noAutofit/>
          </a:bodyPr>
          <a:lstStyle/>
          <a:p>
            <a:pPr lvl="0" algn="just" rtl="0">
              <a:lnSpc>
                <a:spcPct val="150000"/>
              </a:lnSpc>
              <a:buClr>
                <a:schemeClr val="dk1"/>
              </a:buClr>
              <a:buSzPct val="91666"/>
              <a:buFont typeface="Arial"/>
              <a:buNone/>
            </a:pPr>
            <a:r>
              <a:rPr lang="pl" sz="1200" dirty="0" smtClean="0">
                <a:solidFill>
                  <a:schemeClr val="dk1"/>
                </a:solidFill>
                <a:latin typeface="Calibri" pitchFamily="34" charset="0"/>
                <a:ea typeface="Arial"/>
                <a:cs typeface="Arial"/>
                <a:sym typeface="Arial"/>
              </a:rPr>
              <a:t>          </a:t>
            </a:r>
            <a:r>
              <a:rPr lang="pl" sz="1200" dirty="0" smtClean="0">
                <a:solidFill>
                  <a:schemeClr val="dk1"/>
                </a:solidFill>
                <a:latin typeface="Calibri" pitchFamily="34" charset="0"/>
                <a:ea typeface="Arial"/>
                <a:cs typeface="Arial"/>
                <a:sym typeface="Arial"/>
              </a:rPr>
              <a:t>	</a:t>
            </a:r>
          </a:p>
          <a:p>
            <a:pPr lvl="0" algn="just" rtl="0">
              <a:lnSpc>
                <a:spcPct val="150000"/>
              </a:lnSpc>
              <a:buClr>
                <a:schemeClr val="dk1"/>
              </a:buClr>
              <a:buSzPct val="91666"/>
              <a:buFont typeface="Arial"/>
              <a:buNone/>
            </a:pPr>
            <a:endParaRPr lang="pl" sz="1200" dirty="0" smtClean="0">
              <a:solidFill>
                <a:schemeClr val="dk1"/>
              </a:solidFill>
              <a:latin typeface="Calibri" pitchFamily="34" charset="0"/>
              <a:ea typeface="Arial"/>
              <a:cs typeface="Arial"/>
              <a:sym typeface="Arial"/>
            </a:endParaRPr>
          </a:p>
          <a:p>
            <a:pPr lvl="0" algn="just" rtl="0">
              <a:lnSpc>
                <a:spcPct val="150000"/>
              </a:lnSpc>
              <a:buClr>
                <a:schemeClr val="dk1"/>
              </a:buClr>
              <a:buSzPct val="91666"/>
              <a:buFont typeface="Arial"/>
              <a:buNone/>
            </a:pPr>
            <a:endParaRPr lang="pl" sz="1200" dirty="0" smtClean="0">
              <a:solidFill>
                <a:schemeClr val="dk1"/>
              </a:solidFill>
              <a:latin typeface="Calibri" pitchFamily="34" charset="0"/>
              <a:ea typeface="Arial"/>
              <a:cs typeface="Arial"/>
              <a:sym typeface="Arial"/>
            </a:endParaRPr>
          </a:p>
          <a:p>
            <a:pPr lvl="0" algn="just" rtl="0">
              <a:lnSpc>
                <a:spcPct val="150000"/>
              </a:lnSpc>
              <a:buClr>
                <a:schemeClr val="dk1"/>
              </a:buClr>
              <a:buSzPct val="91666"/>
              <a:buFont typeface="Arial"/>
              <a:buNone/>
            </a:pPr>
            <a:endParaRPr lang="pl" sz="1200" dirty="0" smtClean="0">
              <a:solidFill>
                <a:schemeClr val="dk1"/>
              </a:solidFill>
              <a:latin typeface="Calibri" pitchFamily="34" charset="0"/>
              <a:ea typeface="Arial"/>
              <a:cs typeface="Arial"/>
              <a:sym typeface="Arial"/>
            </a:endParaRPr>
          </a:p>
          <a:p>
            <a:pPr lvl="0" algn="just" rtl="0">
              <a:lnSpc>
                <a:spcPct val="150000"/>
              </a:lnSpc>
              <a:buClr>
                <a:schemeClr val="dk1"/>
              </a:buClr>
              <a:buSzPct val="91666"/>
              <a:buFont typeface="Arial"/>
              <a:buNone/>
            </a:pPr>
            <a:r>
              <a:rPr lang="pl" sz="1200" dirty="0" smtClean="0">
                <a:solidFill>
                  <a:schemeClr val="dk1"/>
                </a:solidFill>
                <a:latin typeface="Calibri" pitchFamily="34" charset="0"/>
                <a:ea typeface="Arial"/>
                <a:cs typeface="Arial"/>
                <a:sym typeface="Arial"/>
              </a:rPr>
              <a:t>		 </a:t>
            </a:r>
            <a:r>
              <a:rPr lang="pl" sz="1600" dirty="0" smtClean="0">
                <a:solidFill>
                  <a:schemeClr val="dk1"/>
                </a:solidFill>
                <a:latin typeface="Calibri" pitchFamily="34" charset="0"/>
                <a:ea typeface="Arial"/>
                <a:cs typeface="Arial"/>
                <a:sym typeface="Arial"/>
              </a:rPr>
              <a:t>Reklamą </a:t>
            </a:r>
            <a:r>
              <a:rPr lang="pl" sz="1600" dirty="0">
                <a:solidFill>
                  <a:schemeClr val="dk1"/>
                </a:solidFill>
                <a:latin typeface="Calibri" pitchFamily="34" charset="0"/>
                <a:ea typeface="Arial"/>
                <a:cs typeface="Arial"/>
                <a:sym typeface="Arial"/>
              </a:rPr>
              <a:t>jest </a:t>
            </a:r>
            <a:r>
              <a:rPr lang="pl" sz="1600" u="sng" dirty="0">
                <a:solidFill>
                  <a:schemeClr val="dk1"/>
                </a:solidFill>
                <a:latin typeface="Calibri" pitchFamily="34" charset="0"/>
                <a:ea typeface="Arial"/>
                <a:cs typeface="Arial"/>
                <a:sym typeface="Arial"/>
              </a:rPr>
              <a:t>przekaz handlowy</a:t>
            </a:r>
            <a:r>
              <a:rPr lang="pl" sz="1600" dirty="0">
                <a:solidFill>
                  <a:schemeClr val="dk1"/>
                </a:solidFill>
                <a:latin typeface="Calibri" pitchFamily="34" charset="0"/>
                <a:ea typeface="Arial"/>
                <a:cs typeface="Arial"/>
                <a:sym typeface="Arial"/>
              </a:rPr>
              <a:t>, pochodzący od podmiotu </a:t>
            </a:r>
            <a:r>
              <a:rPr lang="pl" sz="1600" u="sng" dirty="0">
                <a:solidFill>
                  <a:schemeClr val="dk1"/>
                </a:solidFill>
                <a:latin typeface="Calibri" pitchFamily="34" charset="0"/>
                <a:ea typeface="Arial"/>
                <a:cs typeface="Arial"/>
                <a:sym typeface="Arial"/>
              </a:rPr>
              <a:t>publicznego lub prywatnego, </a:t>
            </a:r>
            <a:r>
              <a:rPr lang="pl" sz="1600" dirty="0">
                <a:solidFill>
                  <a:schemeClr val="dk1"/>
                </a:solidFill>
                <a:latin typeface="Calibri" pitchFamily="34" charset="0"/>
                <a:ea typeface="Arial"/>
                <a:cs typeface="Arial"/>
                <a:sym typeface="Arial"/>
              </a:rPr>
              <a:t>w związku z jego </a:t>
            </a:r>
            <a:r>
              <a:rPr lang="pl" sz="1600" dirty="0" smtClean="0">
                <a:solidFill>
                  <a:schemeClr val="dk1"/>
                </a:solidFill>
                <a:latin typeface="Calibri" pitchFamily="34" charset="0"/>
                <a:ea typeface="Arial"/>
                <a:cs typeface="Arial"/>
                <a:sym typeface="Arial"/>
              </a:rPr>
              <a:t>działalnością gospodarczą </a:t>
            </a:r>
            <a:r>
              <a:rPr lang="pl" sz="1600" dirty="0">
                <a:solidFill>
                  <a:schemeClr val="dk1"/>
                </a:solidFill>
                <a:latin typeface="Calibri" pitchFamily="34" charset="0"/>
                <a:ea typeface="Arial"/>
                <a:cs typeface="Arial"/>
                <a:sym typeface="Arial"/>
              </a:rPr>
              <a:t>lub zawodową, zmierzający do </a:t>
            </a:r>
            <a:r>
              <a:rPr lang="pl" sz="1600" u="sng" dirty="0">
                <a:solidFill>
                  <a:schemeClr val="dk1"/>
                </a:solidFill>
                <a:latin typeface="Calibri" pitchFamily="34" charset="0"/>
                <a:ea typeface="Arial"/>
                <a:cs typeface="Arial"/>
                <a:sym typeface="Arial"/>
              </a:rPr>
              <a:t>promocji sprzedaży lub odpłatnego korzystania z towarów lub usług</a:t>
            </a:r>
            <a:r>
              <a:rPr lang="pl" sz="1600" dirty="0">
                <a:solidFill>
                  <a:schemeClr val="dk1"/>
                </a:solidFill>
                <a:latin typeface="Calibri" pitchFamily="34" charset="0"/>
                <a:ea typeface="Arial"/>
                <a:cs typeface="Arial"/>
                <a:sym typeface="Arial"/>
              </a:rPr>
              <a:t>; reklamą jest także </a:t>
            </a:r>
            <a:r>
              <a:rPr lang="pl" sz="1600" dirty="0" smtClean="0">
                <a:solidFill>
                  <a:schemeClr val="dk1"/>
                </a:solidFill>
                <a:latin typeface="Calibri" pitchFamily="34" charset="0"/>
                <a:ea typeface="Arial"/>
                <a:cs typeface="Arial"/>
                <a:sym typeface="Arial"/>
              </a:rPr>
              <a:t>autopromocja. </a:t>
            </a:r>
            <a:r>
              <a:rPr lang="pl" sz="1600" i="1" dirty="0">
                <a:solidFill>
                  <a:schemeClr val="dk1"/>
                </a:solidFill>
                <a:latin typeface="Calibri" pitchFamily="34" charset="0"/>
                <a:ea typeface="Arial"/>
                <a:cs typeface="Arial"/>
                <a:sym typeface="Arial"/>
              </a:rPr>
              <a:t>(Ustawa z dnia 29 grudnia 1992 r. o radiofonii i telewizji (Dz. U. 1993 Nr 7 poz. 34).</a:t>
            </a:r>
          </a:p>
          <a:p>
            <a:pPr lvl="0" algn="just" rtl="0">
              <a:lnSpc>
                <a:spcPct val="150000"/>
              </a:lnSpc>
              <a:buClr>
                <a:schemeClr val="dk1"/>
              </a:buClr>
              <a:buSzPct val="100000"/>
              <a:buFont typeface="Arial"/>
              <a:buNone/>
            </a:pPr>
            <a:r>
              <a:rPr lang="pl" sz="1200" dirty="0" smtClean="0">
                <a:solidFill>
                  <a:schemeClr val="dk1"/>
                </a:solidFill>
                <a:latin typeface="Calibri" pitchFamily="34" charset="0"/>
                <a:ea typeface="Arial"/>
                <a:cs typeface="Arial"/>
                <a:sym typeface="Arial"/>
              </a:rPr>
              <a:t>          </a:t>
            </a:r>
            <a:r>
              <a:rPr lang="pl" sz="1200" dirty="0" smtClean="0">
                <a:solidFill>
                  <a:schemeClr val="dk1"/>
                </a:solidFill>
                <a:latin typeface="Calibri" pitchFamily="34" charset="0"/>
                <a:ea typeface="Arial"/>
                <a:cs typeface="Arial"/>
                <a:sym typeface="Arial"/>
              </a:rPr>
              <a:t>	</a:t>
            </a:r>
            <a:endParaRPr dirty="0"/>
          </a:p>
        </p:txBody>
      </p:sp>
      <p:sp>
        <p:nvSpPr>
          <p:cNvPr id="48" name="Shape 48"/>
          <p:cNvSpPr txBox="1">
            <a:spLocks noGrp="1"/>
          </p:cNvSpPr>
          <p:nvPr>
            <p:ph type="title"/>
          </p:nvPr>
        </p:nvSpPr>
        <p:spPr>
          <a:xfrm>
            <a:off x="395536" y="267494"/>
            <a:ext cx="8229600" cy="743699"/>
          </a:xfrm>
          <a:prstGeom prst="rect">
            <a:avLst/>
          </a:prstGeom>
        </p:spPr>
        <p:txBody>
          <a:bodyPr lIns="91425" tIns="91425" rIns="91425" bIns="91425" anchor="b" anchorCtr="0">
            <a:noAutofit/>
          </a:bodyPr>
          <a:lstStyle/>
          <a:p>
            <a:pPr algn="ctr">
              <a:buNone/>
            </a:pPr>
            <a:r>
              <a:rPr lang="pl" sz="3000" dirty="0" smtClean="0">
                <a:solidFill>
                  <a:schemeClr val="bg1"/>
                </a:solidFill>
                <a:latin typeface="Calibri" pitchFamily="34" charset="0"/>
              </a:rPr>
              <a:t>Definicja </a:t>
            </a:r>
            <a:r>
              <a:rPr lang="pl" sz="3000" dirty="0">
                <a:solidFill>
                  <a:schemeClr val="bg1"/>
                </a:solidFill>
                <a:latin typeface="Calibri" pitchFamily="34" charset="0"/>
              </a:rPr>
              <a:t>reklamy</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pPr algn="ctr"/>
            <a:r>
              <a:rPr lang="pl-PL" dirty="0" smtClean="0">
                <a:solidFill>
                  <a:schemeClr val="bg1"/>
                </a:solidFill>
                <a:latin typeface="Calibri" pitchFamily="34" charset="0"/>
              </a:rPr>
              <a:t>Reklama uciążliwa</a:t>
            </a:r>
            <a:endParaRPr lang="pl-PL" dirty="0">
              <a:solidFill>
                <a:schemeClr val="bg1"/>
              </a:solidFill>
              <a:latin typeface="Calibri" pitchFamily="34" charset="0"/>
            </a:endParaRPr>
          </a:p>
        </p:txBody>
      </p:sp>
      <p:sp>
        <p:nvSpPr>
          <p:cNvPr id="2" name="Symbol zastępczy tekstu 1"/>
          <p:cNvSpPr>
            <a:spLocks noGrp="1"/>
          </p:cNvSpPr>
          <p:nvPr>
            <p:ph sz="half" idx="1"/>
          </p:nvPr>
        </p:nvSpPr>
        <p:spPr/>
        <p:txBody>
          <a:bodyPr>
            <a:normAutofit fontScale="77500" lnSpcReduction="20000"/>
          </a:bodyPr>
          <a:lstStyle/>
          <a:p>
            <a:pPr marL="431800" indent="-228600">
              <a:buAutoNum type="arabicPeriod"/>
            </a:pPr>
            <a:r>
              <a:rPr lang="pl-PL" sz="2000" dirty="0" smtClean="0">
                <a:solidFill>
                  <a:schemeClr val="bg1"/>
                </a:solidFill>
                <a:latin typeface="Calibri" pitchFamily="34" charset="0"/>
              </a:rPr>
              <a:t>reklamy audiowizualne, które włączają się samoczynnie na stronach internetowych;</a:t>
            </a:r>
          </a:p>
          <a:p>
            <a:pPr marL="431800" indent="-228600">
              <a:buAutoNum type="arabicPeriod"/>
            </a:pPr>
            <a:r>
              <a:rPr lang="pl-PL" sz="2000" dirty="0" smtClean="0">
                <a:solidFill>
                  <a:schemeClr val="bg1"/>
                </a:solidFill>
                <a:latin typeface="Calibri" pitchFamily="34" charset="0"/>
              </a:rPr>
              <a:t>reklamy audiowizualne w postaci </a:t>
            </a:r>
            <a:r>
              <a:rPr lang="pl-PL" sz="2000" dirty="0" err="1" smtClean="0">
                <a:solidFill>
                  <a:schemeClr val="bg1"/>
                </a:solidFill>
                <a:latin typeface="Calibri" pitchFamily="34" charset="0"/>
              </a:rPr>
              <a:t>bannerów</a:t>
            </a:r>
            <a:r>
              <a:rPr lang="pl-PL" sz="2000" dirty="0" smtClean="0">
                <a:solidFill>
                  <a:schemeClr val="bg1"/>
                </a:solidFill>
                <a:latin typeface="Calibri" pitchFamily="34" charset="0"/>
              </a:rPr>
              <a:t> na stronach </a:t>
            </a:r>
            <a:r>
              <a:rPr lang="pl-PL" sz="2000" dirty="0" err="1" smtClean="0">
                <a:solidFill>
                  <a:schemeClr val="bg1"/>
                </a:solidFill>
                <a:latin typeface="Calibri" pitchFamily="34" charset="0"/>
              </a:rPr>
              <a:t>www</a:t>
            </a:r>
            <a:r>
              <a:rPr lang="pl-PL" sz="2000" dirty="0" smtClean="0">
                <a:solidFill>
                  <a:schemeClr val="bg1"/>
                </a:solidFill>
                <a:latin typeface="Calibri" pitchFamily="34" charset="0"/>
              </a:rPr>
              <a:t>, których nie da się wyłączyć bądź jest to bardzo utrudnione (uciekający lub niedziałający przycisk [x</a:t>
            </a:r>
            <a:r>
              <a:rPr lang="pl-PL" sz="2000" dirty="0" smtClean="0">
                <a:solidFill>
                  <a:schemeClr val="bg1"/>
                </a:solidFill>
                <a:latin typeface="Calibri" pitchFamily="34" charset="0"/>
              </a:rPr>
              <a:t>]);</a:t>
            </a:r>
            <a:endParaRPr lang="pl-PL" sz="2000" dirty="0" smtClean="0">
              <a:solidFill>
                <a:schemeClr val="bg1"/>
              </a:solidFill>
              <a:latin typeface="Calibri" pitchFamily="34" charset="0"/>
            </a:endParaRPr>
          </a:p>
          <a:p>
            <a:pPr marL="431800" indent="-228600">
              <a:buAutoNum type="arabicPeriod"/>
            </a:pPr>
            <a:r>
              <a:rPr lang="pl-PL" sz="2000" dirty="0" smtClean="0">
                <a:solidFill>
                  <a:schemeClr val="bg1"/>
                </a:solidFill>
                <a:latin typeface="Calibri" pitchFamily="34" charset="0"/>
              </a:rPr>
              <a:t>reklamy audiowizualne, które przekraczają dopuszczalne normy poziomu głośności (np. wrzaskliwe reklamy sieci Play</a:t>
            </a:r>
            <a:r>
              <a:rPr lang="pl-PL" sz="2000" dirty="0" smtClean="0">
                <a:solidFill>
                  <a:schemeClr val="bg1"/>
                </a:solidFill>
                <a:latin typeface="Calibri" pitchFamily="34" charset="0"/>
              </a:rPr>
              <a:t>).</a:t>
            </a:r>
            <a:endParaRPr lang="pl-PL" sz="2000" dirty="0" smtClean="0">
              <a:solidFill>
                <a:schemeClr val="bg1"/>
              </a:solidFill>
              <a:latin typeface="Calibri" pitchFamily="34" charset="0"/>
            </a:endParaRPr>
          </a:p>
          <a:p>
            <a:pPr marL="431800" indent="-228600">
              <a:buAutoNum type="arabicPeriod"/>
            </a:pPr>
            <a:endParaRPr lang="pl-PL" sz="2000" dirty="0" smtClean="0">
              <a:latin typeface="Calibri" pitchFamily="34" charset="0"/>
            </a:endParaRPr>
          </a:p>
          <a:p>
            <a:pPr marL="431800" indent="-228600">
              <a:buNone/>
            </a:pPr>
            <a:r>
              <a:rPr lang="pl-PL" sz="1600" dirty="0" smtClean="0">
                <a:solidFill>
                  <a:schemeClr val="bg1"/>
                </a:solidFill>
                <a:latin typeface="Calibri" pitchFamily="34" charset="0"/>
              </a:rPr>
              <a:t>Internauta, który korzysta z wątpliwie legalnych </a:t>
            </a:r>
          </a:p>
          <a:p>
            <a:pPr marL="431800" indent="-228600">
              <a:buNone/>
            </a:pPr>
            <a:r>
              <a:rPr lang="pl-PL" sz="1600" dirty="0" smtClean="0">
                <a:solidFill>
                  <a:schemeClr val="bg1"/>
                </a:solidFill>
                <a:latin typeface="Calibri" pitchFamily="34" charset="0"/>
              </a:rPr>
              <a:t>darmowych serwisów </a:t>
            </a:r>
            <a:r>
              <a:rPr lang="pl-PL" sz="1600" dirty="0" err="1" smtClean="0">
                <a:solidFill>
                  <a:schemeClr val="bg1"/>
                </a:solidFill>
                <a:latin typeface="Calibri" pitchFamily="34" charset="0"/>
              </a:rPr>
              <a:t>streamingowych</a:t>
            </a:r>
            <a:r>
              <a:rPr lang="pl-PL" sz="1600" dirty="0" smtClean="0">
                <a:solidFill>
                  <a:schemeClr val="bg1"/>
                </a:solidFill>
                <a:latin typeface="Calibri" pitchFamily="34" charset="0"/>
              </a:rPr>
              <a:t> w sieci</a:t>
            </a:r>
          </a:p>
          <a:p>
            <a:pPr marL="431800" indent="-228600">
              <a:buNone/>
            </a:pPr>
            <a:r>
              <a:rPr lang="pl-PL" sz="1600" dirty="0" smtClean="0">
                <a:solidFill>
                  <a:schemeClr val="bg1"/>
                </a:solidFill>
                <a:latin typeface="Calibri" pitchFamily="34" charset="0"/>
              </a:rPr>
              <a:t>zazwyczaj jest karany bardzo uciążliwymi reklamami </a:t>
            </a:r>
            <a:r>
              <a:rPr lang="pl-PL" sz="1600" dirty="0" smtClean="0">
                <a:solidFill>
                  <a:schemeClr val="bg1"/>
                </a:solidFill>
                <a:latin typeface="Calibri" pitchFamily="34" charset="0"/>
                <a:sym typeface="Wingdings" pitchFamily="2" charset="2"/>
              </a:rPr>
              <a:t></a:t>
            </a:r>
            <a:endParaRPr lang="pl-PL" sz="1600" dirty="0" smtClean="0">
              <a:solidFill>
                <a:schemeClr val="bg1"/>
              </a:solidFill>
              <a:latin typeface="Calibri" pitchFamily="34" charset="0"/>
            </a:endParaRPr>
          </a:p>
          <a:p>
            <a:pPr marL="431800" indent="-228600">
              <a:buNone/>
            </a:pPr>
            <a:r>
              <a:rPr lang="pl-PL" sz="1100" dirty="0" smtClean="0">
                <a:solidFill>
                  <a:schemeClr val="bg1"/>
                </a:solidFill>
                <a:latin typeface="Calibri" pitchFamily="34" charset="0"/>
              </a:rPr>
              <a:t>(obraz: tylko jeden z tych [x] pozwoli wyłączyć komunikat </a:t>
            </a:r>
            <a:r>
              <a:rPr lang="pl-PL" sz="1100" dirty="0" smtClean="0">
                <a:solidFill>
                  <a:schemeClr val="bg1"/>
                </a:solidFill>
                <a:latin typeface="Calibri" pitchFamily="34" charset="0"/>
              </a:rPr>
              <a:t>zasłaniający</a:t>
            </a:r>
          </a:p>
          <a:p>
            <a:pPr marL="431800" indent="-228600">
              <a:buNone/>
            </a:pPr>
            <a:r>
              <a:rPr lang="pl-PL" sz="1100" dirty="0" smtClean="0">
                <a:solidFill>
                  <a:schemeClr val="bg1"/>
                </a:solidFill>
                <a:latin typeface="Calibri" pitchFamily="34" charset="0"/>
              </a:rPr>
              <a:t>transmisję</a:t>
            </a:r>
            <a:r>
              <a:rPr lang="pl-PL" sz="1100" dirty="0" smtClean="0">
                <a:solidFill>
                  <a:schemeClr val="bg1"/>
                </a:solidFill>
                <a:latin typeface="Calibri" pitchFamily="34" charset="0"/>
              </a:rPr>
              <a:t>)</a:t>
            </a:r>
            <a:endParaRPr lang="pl-PL" sz="1100" dirty="0">
              <a:solidFill>
                <a:schemeClr val="bg1"/>
              </a:solidFill>
              <a:latin typeface="Calibri" pitchFamily="34" charset="0"/>
            </a:endParaRPr>
          </a:p>
        </p:txBody>
      </p:sp>
      <p:sp>
        <p:nvSpPr>
          <p:cNvPr id="5" name="Symbol zastępczy zawartości 4"/>
          <p:cNvSpPr>
            <a:spLocks noGrp="1"/>
          </p:cNvSpPr>
          <p:nvPr>
            <p:ph sz="half" idx="2"/>
          </p:nvPr>
        </p:nvSpPr>
        <p:spPr/>
        <p:txBody>
          <a:bodyPr>
            <a:normAutofit fontScale="77500" lnSpcReduction="20000"/>
          </a:bodyPr>
          <a:lstStyle/>
          <a:p>
            <a:endParaRPr lang="pl-PL"/>
          </a:p>
        </p:txBody>
      </p:sp>
      <p:pic>
        <p:nvPicPr>
          <p:cNvPr id="4" name="Obraz 3" descr="wkubanner.PNG"/>
          <p:cNvPicPr>
            <a:picLocks noChangeAspect="1"/>
          </p:cNvPicPr>
          <p:nvPr/>
        </p:nvPicPr>
        <p:blipFill>
          <a:blip r:embed="rId2"/>
          <a:stretch>
            <a:fillRect/>
          </a:stretch>
        </p:blipFill>
        <p:spPr>
          <a:xfrm>
            <a:off x="4644008" y="1275606"/>
            <a:ext cx="3896057" cy="30963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sz="3200" dirty="0" smtClean="0">
                <a:solidFill>
                  <a:schemeClr val="bg1"/>
                </a:solidFill>
                <a:latin typeface="Calibri" pitchFamily="34" charset="0"/>
              </a:rPr>
              <a:t>SPAM, wierny towarzysz każdego Internauty</a:t>
            </a:r>
            <a:endParaRPr lang="pl-PL" sz="3200" dirty="0">
              <a:solidFill>
                <a:schemeClr val="bg1"/>
              </a:solidFill>
              <a:latin typeface="Calibri" pitchFamily="34" charset="0"/>
            </a:endParaRPr>
          </a:p>
        </p:txBody>
      </p:sp>
      <p:pic>
        <p:nvPicPr>
          <p:cNvPr id="4" name="Obraz 3" descr="spam.PNG"/>
          <p:cNvPicPr>
            <a:picLocks noChangeAspect="1"/>
          </p:cNvPicPr>
          <p:nvPr/>
        </p:nvPicPr>
        <p:blipFill>
          <a:blip r:embed="rId2"/>
          <a:stretch>
            <a:fillRect/>
          </a:stretch>
        </p:blipFill>
        <p:spPr>
          <a:xfrm>
            <a:off x="1043608" y="1347614"/>
            <a:ext cx="6564995" cy="3312368"/>
          </a:xfrm>
          <a:prstGeom prst="rect">
            <a:avLst/>
          </a:prstGeom>
        </p:spPr>
      </p:pic>
      <p:pic>
        <p:nvPicPr>
          <p:cNvPr id="5" name="Obraz 4" descr="SPAM.jpg"/>
          <p:cNvPicPr>
            <a:picLocks noChangeAspect="1"/>
          </p:cNvPicPr>
          <p:nvPr/>
        </p:nvPicPr>
        <p:blipFill>
          <a:blip r:embed="rId3"/>
          <a:stretch>
            <a:fillRect/>
          </a:stretch>
        </p:blipFill>
        <p:spPr>
          <a:xfrm>
            <a:off x="1043608" y="1347614"/>
            <a:ext cx="3080557" cy="2304256"/>
          </a:xfrm>
          <a:prstGeom prst="rect">
            <a:avLst/>
          </a:prstGeom>
          <a:effectLst>
            <a:innerShdw blurRad="342900" dist="304800" dir="2760000">
              <a:schemeClr val="bg1"/>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57200" y="1244242"/>
            <a:ext cx="8229600" cy="3775780"/>
          </a:xfrm>
        </p:spPr>
        <p:txBody>
          <a:bodyPr/>
          <a:lstStyle/>
          <a:p>
            <a:r>
              <a:rPr lang="pl-PL" sz="2000" dirty="0" smtClean="0">
                <a:solidFill>
                  <a:schemeClr val="bg1"/>
                </a:solidFill>
                <a:latin typeface="Calibri" pitchFamily="34" charset="0"/>
              </a:rPr>
              <a:t>W takich porównaniach najczęściej zestawia się tylko te cechy produktu, które są na korzyść zlecającego reklamę, a te na niekorzyść pomija.</a:t>
            </a:r>
          </a:p>
          <a:p>
            <a:endParaRPr lang="pl-PL" sz="1600" dirty="0" smtClean="0">
              <a:solidFill>
                <a:schemeClr val="bg1"/>
              </a:solidFill>
              <a:latin typeface="Calibri" pitchFamily="34" charset="0"/>
            </a:endParaRPr>
          </a:p>
          <a:p>
            <a:pPr>
              <a:buNone/>
            </a:pPr>
            <a:r>
              <a:rPr lang="pl-PL" sz="1600" dirty="0" smtClean="0">
                <a:solidFill>
                  <a:schemeClr val="bg1"/>
                </a:solidFill>
                <a:latin typeface="Calibri" pitchFamily="34" charset="0"/>
              </a:rPr>
              <a:t>          Ofensywa </a:t>
            </a:r>
            <a:r>
              <a:rPr lang="pl-PL" sz="1600" dirty="0" err="1" smtClean="0">
                <a:solidFill>
                  <a:schemeClr val="bg1"/>
                </a:solidFill>
                <a:latin typeface="Calibri" pitchFamily="34" charset="0"/>
              </a:rPr>
              <a:t>Alior</a:t>
            </a:r>
            <a:r>
              <a:rPr lang="pl-PL" sz="1600" dirty="0" smtClean="0">
                <a:solidFill>
                  <a:schemeClr val="bg1"/>
                </a:solidFill>
                <a:latin typeface="Calibri" pitchFamily="34" charset="0"/>
              </a:rPr>
              <a:t> </a:t>
            </a:r>
            <a:r>
              <a:rPr lang="pl-PL" sz="1600" dirty="0" err="1" smtClean="0">
                <a:solidFill>
                  <a:schemeClr val="bg1"/>
                </a:solidFill>
                <a:latin typeface="Calibri" pitchFamily="34" charset="0"/>
              </a:rPr>
              <a:t>Sync</a:t>
            </a:r>
            <a:r>
              <a:rPr lang="pl-PL" sz="1600" dirty="0" smtClean="0">
                <a:solidFill>
                  <a:schemeClr val="bg1"/>
                </a:solidFill>
                <a:latin typeface="Calibri" pitchFamily="34" charset="0"/>
              </a:rPr>
              <a:t>:                                                                    Odpowiedź </a:t>
            </a:r>
            <a:r>
              <a:rPr lang="pl-PL" sz="1600" dirty="0" err="1" smtClean="0">
                <a:solidFill>
                  <a:schemeClr val="bg1"/>
                </a:solidFill>
                <a:latin typeface="Calibri" pitchFamily="34" charset="0"/>
              </a:rPr>
              <a:t>mBank</a:t>
            </a:r>
            <a:r>
              <a:rPr lang="pl-PL" sz="1600" dirty="0" smtClean="0">
                <a:solidFill>
                  <a:schemeClr val="bg1"/>
                </a:solidFill>
                <a:latin typeface="Calibri" pitchFamily="34" charset="0"/>
              </a:rPr>
              <a:t>:</a:t>
            </a:r>
          </a:p>
          <a:p>
            <a:endParaRPr lang="pl-PL" sz="1600" dirty="0" smtClean="0">
              <a:latin typeface="Calibri" pitchFamily="34" charset="0"/>
            </a:endParaRPr>
          </a:p>
        </p:txBody>
      </p:sp>
      <p:sp>
        <p:nvSpPr>
          <p:cNvPr id="3" name="Tytuł 2"/>
          <p:cNvSpPr>
            <a:spLocks noGrp="1"/>
          </p:cNvSpPr>
          <p:nvPr>
            <p:ph type="title"/>
          </p:nvPr>
        </p:nvSpPr>
        <p:spPr/>
        <p:txBody>
          <a:bodyPr/>
          <a:lstStyle/>
          <a:p>
            <a:pPr algn="ctr"/>
            <a:r>
              <a:rPr lang="pl-PL" dirty="0" smtClean="0">
                <a:solidFill>
                  <a:schemeClr val="bg1"/>
                </a:solidFill>
                <a:latin typeface="Calibri" pitchFamily="34" charset="0"/>
              </a:rPr>
              <a:t>Reklama porównawcza</a:t>
            </a:r>
            <a:endParaRPr lang="pl-PL" dirty="0">
              <a:solidFill>
                <a:schemeClr val="bg1"/>
              </a:solidFill>
            </a:endParaRPr>
          </a:p>
        </p:txBody>
      </p:sp>
      <p:pic>
        <p:nvPicPr>
          <p:cNvPr id="4" name="Obraz 3" descr="SyncvsmBank.png"/>
          <p:cNvPicPr>
            <a:picLocks noChangeAspect="1"/>
          </p:cNvPicPr>
          <p:nvPr/>
        </p:nvPicPr>
        <p:blipFill>
          <a:blip r:embed="rId2"/>
          <a:stretch>
            <a:fillRect/>
          </a:stretch>
        </p:blipFill>
        <p:spPr>
          <a:xfrm>
            <a:off x="467544" y="2499742"/>
            <a:ext cx="3960441" cy="2304256"/>
          </a:xfrm>
          <a:prstGeom prst="rect">
            <a:avLst/>
          </a:prstGeom>
        </p:spPr>
      </p:pic>
      <p:pic>
        <p:nvPicPr>
          <p:cNvPr id="5" name="Obraz 4" descr="mbanvssync.png"/>
          <p:cNvPicPr>
            <a:picLocks noChangeAspect="1"/>
          </p:cNvPicPr>
          <p:nvPr/>
        </p:nvPicPr>
        <p:blipFill>
          <a:blip r:embed="rId3"/>
          <a:stretch>
            <a:fillRect/>
          </a:stretch>
        </p:blipFill>
        <p:spPr>
          <a:xfrm>
            <a:off x="4716016" y="2499742"/>
            <a:ext cx="3962684" cy="23042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457200" y="1244242"/>
            <a:ext cx="8003232" cy="3055700"/>
          </a:xfrm>
        </p:spPr>
        <p:txBody>
          <a:bodyPr>
            <a:normAutofit fontScale="92500" lnSpcReduction="20000"/>
          </a:bodyPr>
          <a:lstStyle/>
          <a:p>
            <a:endParaRPr lang="pl-PL" sz="1200" dirty="0" smtClean="0">
              <a:latin typeface="Calibri" pitchFamily="34" charset="0"/>
            </a:endParaRPr>
          </a:p>
          <a:p>
            <a:endParaRPr lang="pl-PL" sz="1200" dirty="0" smtClean="0">
              <a:latin typeface="Calibri" pitchFamily="34" charset="0"/>
            </a:endParaRPr>
          </a:p>
          <a:p>
            <a:endParaRPr lang="pl-PL" sz="1200" dirty="0" smtClean="0">
              <a:latin typeface="Calibri" pitchFamily="34" charset="0"/>
            </a:endParaRPr>
          </a:p>
          <a:p>
            <a:r>
              <a:rPr lang="pl-PL" sz="1200" dirty="0" smtClean="0">
                <a:latin typeface="Calibri" pitchFamily="34" charset="0"/>
              </a:rPr>
              <a:t>Rada Etyki Reklamy nakazała wstrzymać rozpowszechnianie reklamy napoju energetycznego </a:t>
            </a:r>
            <a:r>
              <a:rPr lang="pl-PL" sz="1200" dirty="0" err="1" smtClean="0">
                <a:latin typeface="Calibri" pitchFamily="34" charset="0"/>
              </a:rPr>
              <a:t>Devil</a:t>
            </a:r>
            <a:r>
              <a:rPr lang="pl-PL" sz="1200" dirty="0" smtClean="0">
                <a:latin typeface="Calibri" pitchFamily="34" charset="0"/>
              </a:rPr>
              <a:t>. Reklama, na której widzimy nagą kobietę pijącą lub trzymającą między </a:t>
            </a:r>
            <a:r>
              <a:rPr lang="pl-PL" sz="1200" dirty="0" err="1" smtClean="0">
                <a:latin typeface="Calibri" pitchFamily="34" charset="0"/>
              </a:rPr>
              <a:t>piersami</a:t>
            </a:r>
            <a:r>
              <a:rPr lang="pl-PL" sz="1200" dirty="0" smtClean="0">
                <a:latin typeface="Calibri" pitchFamily="34" charset="0"/>
              </a:rPr>
              <a:t> puszkę napoju opatrzona była hasłem "</a:t>
            </a:r>
            <a:r>
              <a:rPr lang="pl-PL" sz="1200" dirty="0" err="1" smtClean="0">
                <a:latin typeface="Calibri" pitchFamily="34" charset="0"/>
              </a:rPr>
              <a:t>Devil</a:t>
            </a:r>
            <a:r>
              <a:rPr lang="pl-PL" sz="1200" dirty="0" smtClean="0">
                <a:latin typeface="Calibri" pitchFamily="34" charset="0"/>
              </a:rPr>
              <a:t> otworzy każdą ci puszkę" - pisze "Gazeta Wyborcza". </a:t>
            </a:r>
          </a:p>
          <a:p>
            <a:endParaRPr lang="pl-PL" sz="1200" dirty="0" smtClean="0">
              <a:latin typeface="Calibri" pitchFamily="34" charset="0"/>
            </a:endParaRPr>
          </a:p>
          <a:p>
            <a:r>
              <a:rPr lang="pl-PL" sz="1600" b="1" dirty="0" smtClean="0">
                <a:latin typeface="Calibri" pitchFamily="34" charset="0"/>
              </a:rPr>
              <a:t>Reklama napoju energetycznego </a:t>
            </a:r>
            <a:r>
              <a:rPr lang="pl-PL" sz="1600" b="1" dirty="0" err="1" smtClean="0">
                <a:latin typeface="Calibri" pitchFamily="34" charset="0"/>
              </a:rPr>
              <a:t>Devil</a:t>
            </a:r>
            <a:r>
              <a:rPr lang="pl-PL" sz="1600" b="1" dirty="0" smtClean="0">
                <a:latin typeface="Calibri" pitchFamily="34" charset="0"/>
              </a:rPr>
              <a:t> przedmiotowo przedstawia kobiety i przekracza granicę dobrych obyczajów - uznała Rada Etyki Reklamy. </a:t>
            </a:r>
            <a:r>
              <a:rPr lang="pl-PL" sz="1200" dirty="0" smtClean="0">
                <a:latin typeface="Calibri" pitchFamily="34" charset="0"/>
              </a:rPr>
              <a:t>"Ta reklama jest </a:t>
            </a:r>
            <a:r>
              <a:rPr lang="pl-PL" sz="1200" dirty="0" err="1" smtClean="0">
                <a:latin typeface="Calibri" pitchFamily="34" charset="0"/>
              </a:rPr>
              <a:t>seksistowska</a:t>
            </a:r>
            <a:r>
              <a:rPr lang="pl-PL" sz="1200" dirty="0" smtClean="0">
                <a:latin typeface="Calibri" pitchFamily="34" charset="0"/>
              </a:rPr>
              <a:t>, a strona, na której jest wyświetlana, nie informuje o pojawieniu się nagości. Poza tym wprowadza w błąd, bo </a:t>
            </a:r>
            <a:r>
              <a:rPr lang="pl-PL" sz="1200" dirty="0" err="1" smtClean="0">
                <a:latin typeface="Calibri" pitchFamily="34" charset="0"/>
              </a:rPr>
              <a:t>Devil</a:t>
            </a:r>
            <a:r>
              <a:rPr lang="pl-PL" sz="1200" dirty="0" smtClean="0">
                <a:latin typeface="Calibri" pitchFamily="34" charset="0"/>
              </a:rPr>
              <a:t> nie otwiera żadnej puszki" - cytuje treść skargi, która wpłynęła do Komisji Etyki Reklamy Gazeta Wyborcza.</a:t>
            </a:r>
          </a:p>
          <a:p>
            <a:endParaRPr lang="pl-PL" sz="1200" dirty="0" smtClean="0">
              <a:latin typeface="Calibri" pitchFamily="34" charset="0"/>
            </a:endParaRPr>
          </a:p>
          <a:p>
            <a:r>
              <a:rPr lang="pl-PL" sz="1200" dirty="0" smtClean="0">
                <a:latin typeface="Calibri" pitchFamily="34" charset="0"/>
              </a:rPr>
              <a:t>Komisja Etyki Reklamy poprosiła producenta napoju o wyjaśnienia. Ten odparł, że szanuje poglądy autora skargi, ale jest ona bezzasadna i powinna zostać oddalona. "Zdjęcia prezentowane w reklamie napoju mają charakter wyłącznie artystyczny. W żaden sposób nie można zakwalifikować ich jako </a:t>
            </a:r>
            <a:r>
              <a:rPr lang="pl-PL" sz="1200" dirty="0" err="1" smtClean="0">
                <a:latin typeface="Calibri" pitchFamily="34" charset="0"/>
              </a:rPr>
              <a:t>seksistowskie</a:t>
            </a:r>
            <a:r>
              <a:rPr lang="pl-PL" sz="1200" dirty="0" smtClean="0">
                <a:latin typeface="Calibri" pitchFamily="34" charset="0"/>
              </a:rPr>
              <a:t>, bo ukazują piękno kobiecego ciała" - napisał producent cytowany przez "Gazetę Wyborczą". Treść oświadczenia producenta umieściła w swoim oświadczeniu Komisja Etyki Reklamy. </a:t>
            </a:r>
          </a:p>
          <a:p>
            <a:endParaRPr lang="pl-PL" sz="1200" dirty="0" smtClean="0">
              <a:latin typeface="Calibri" pitchFamily="34" charset="0"/>
            </a:endParaRPr>
          </a:p>
          <a:p>
            <a:r>
              <a:rPr lang="pl-PL" sz="1050" dirty="0" smtClean="0">
                <a:latin typeface="Calibri" pitchFamily="34" charset="0"/>
              </a:rPr>
              <a:t>Źródło: http://www.wprost.pl/ar/409699/Devil-otworzy-kazda-ci-puszke-Skarga-niczego-nie-otwiera/</a:t>
            </a:r>
            <a:r>
              <a:rPr lang="pl-PL" sz="1600" dirty="0" smtClean="0"/>
              <a:t/>
            </a:r>
            <a:br>
              <a:rPr lang="pl-PL" sz="1600" dirty="0" smtClean="0"/>
            </a:br>
            <a:endParaRPr lang="pl-PL" sz="1600" dirty="0" smtClean="0"/>
          </a:p>
          <a:p>
            <a:endParaRPr lang="pl-PL" sz="1600" dirty="0">
              <a:latin typeface="Calibri" pitchFamily="34" charset="0"/>
            </a:endParaRPr>
          </a:p>
        </p:txBody>
      </p:sp>
      <p:sp>
        <p:nvSpPr>
          <p:cNvPr id="3" name="Tytuł 2"/>
          <p:cNvSpPr>
            <a:spLocks noGrp="1"/>
          </p:cNvSpPr>
          <p:nvPr>
            <p:ph type="title"/>
          </p:nvPr>
        </p:nvSpPr>
        <p:spPr>
          <a:xfrm>
            <a:off x="-468560" y="843558"/>
            <a:ext cx="8229600" cy="994200"/>
          </a:xfrm>
        </p:spPr>
        <p:txBody>
          <a:bodyPr/>
          <a:lstStyle/>
          <a:p>
            <a:pPr algn="ctr"/>
            <a:r>
              <a:rPr lang="pl-PL" sz="2000" dirty="0" smtClean="0">
                <a:latin typeface="Calibri" pitchFamily="34" charset="0"/>
              </a:rPr>
              <a:t>"</a:t>
            </a:r>
            <a:r>
              <a:rPr lang="pl-PL" sz="2000" dirty="0" err="1" smtClean="0">
                <a:latin typeface="Calibri" pitchFamily="34" charset="0"/>
              </a:rPr>
              <a:t>Devil</a:t>
            </a:r>
            <a:r>
              <a:rPr lang="pl-PL" sz="2000" dirty="0" smtClean="0">
                <a:latin typeface="Calibri" pitchFamily="34" charset="0"/>
              </a:rPr>
              <a:t> otworzy każdą ci puszkę". </a:t>
            </a:r>
            <a:br>
              <a:rPr lang="pl-PL" sz="2000" dirty="0" smtClean="0">
                <a:latin typeface="Calibri" pitchFamily="34" charset="0"/>
              </a:rPr>
            </a:br>
            <a:r>
              <a:rPr lang="pl-PL" sz="2000" dirty="0" smtClean="0">
                <a:latin typeface="Calibri" pitchFamily="34" charset="0"/>
              </a:rPr>
              <a:t> Skarga: nieprawda, niczego nie otwiera!</a:t>
            </a:r>
            <a:endParaRPr lang="pl-PL" sz="2000" dirty="0">
              <a:latin typeface="Calibri" pitchFamily="34" charset="0"/>
            </a:endParaRPr>
          </a:p>
        </p:txBody>
      </p:sp>
      <p:pic>
        <p:nvPicPr>
          <p:cNvPr id="10" name="Obraz 9" descr="devil.jpg"/>
          <p:cNvPicPr>
            <a:picLocks noChangeAspect="1"/>
          </p:cNvPicPr>
          <p:nvPr/>
        </p:nvPicPr>
        <p:blipFill>
          <a:blip r:embed="rId2"/>
          <a:stretch>
            <a:fillRect/>
          </a:stretch>
        </p:blipFill>
        <p:spPr>
          <a:xfrm>
            <a:off x="6300192" y="123478"/>
            <a:ext cx="1368152" cy="1597182"/>
          </a:xfrm>
          <a:prstGeom prst="rect">
            <a:avLst/>
          </a:prstGeom>
          <a:effectLst>
            <a:innerShdw blurRad="292100" dist="152400" dir="8220000">
              <a:schemeClr val="tx2">
                <a:alpha val="84000"/>
              </a:schemeClr>
            </a:innerShdw>
          </a:effectLst>
        </p:spPr>
      </p:pic>
      <p:pic>
        <p:nvPicPr>
          <p:cNvPr id="11" name="Obraz 10" descr="radareklamy_rgb.jpg"/>
          <p:cNvPicPr>
            <a:picLocks noChangeAspect="1"/>
          </p:cNvPicPr>
          <p:nvPr/>
        </p:nvPicPr>
        <p:blipFill>
          <a:blip r:embed="rId3"/>
          <a:stretch>
            <a:fillRect/>
          </a:stretch>
        </p:blipFill>
        <p:spPr>
          <a:xfrm>
            <a:off x="323528" y="195486"/>
            <a:ext cx="3054848" cy="713861"/>
          </a:xfrm>
          <a:prstGeom prst="rect">
            <a:avLst/>
          </a:prstGeom>
          <a:effectLst>
            <a:innerShdw blurRad="800100" dist="228600" dir="11760000">
              <a:schemeClr val="tx2"/>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1040000"/>
            <a:ext cx="8229600" cy="4001699"/>
          </a:xfrm>
          <a:prstGeom prst="rect">
            <a:avLst/>
          </a:prstGeom>
        </p:spPr>
        <p:txBody>
          <a:bodyPr lIns="91425" tIns="91425" rIns="91425" bIns="91425" anchor="t" anchorCtr="0">
            <a:noAutofit/>
          </a:bodyPr>
          <a:lstStyle/>
          <a:p>
            <a:pPr lvl="0" algn="just" rtl="0">
              <a:lnSpc>
                <a:spcPct val="150000"/>
              </a:lnSpc>
              <a:buClr>
                <a:schemeClr val="dk1"/>
              </a:buClr>
              <a:buSzPct val="91666"/>
              <a:buFont typeface="Arial"/>
              <a:buNone/>
            </a:pPr>
            <a:endParaRPr dirty="0"/>
          </a:p>
          <a:p>
            <a:endParaRPr dirty="0"/>
          </a:p>
          <a:p>
            <a:endParaRPr dirty="0"/>
          </a:p>
        </p:txBody>
      </p:sp>
      <p:sp>
        <p:nvSpPr>
          <p:cNvPr id="66" name="Shape 66"/>
          <p:cNvSpPr txBox="1">
            <a:spLocks noGrp="1"/>
          </p:cNvSpPr>
          <p:nvPr>
            <p:ph type="title"/>
          </p:nvPr>
        </p:nvSpPr>
        <p:spPr>
          <a:xfrm>
            <a:off x="457200" y="205975"/>
            <a:ext cx="8229600" cy="743699"/>
          </a:xfrm>
          <a:prstGeom prst="rect">
            <a:avLst/>
          </a:prstGeom>
        </p:spPr>
        <p:txBody>
          <a:bodyPr lIns="91425" tIns="91425" rIns="91425" bIns="91425" anchor="b" anchorCtr="0">
            <a:noAutofit/>
          </a:bodyPr>
          <a:lstStyle/>
          <a:p>
            <a:pPr lvl="0" algn="ctr" rtl="0">
              <a:buNone/>
            </a:pPr>
            <a:r>
              <a:rPr lang="pl-PL" sz="3000" dirty="0" smtClean="0">
                <a:solidFill>
                  <a:schemeClr val="tx1"/>
                </a:solidFill>
                <a:latin typeface="Calibri" pitchFamily="34" charset="0"/>
              </a:rPr>
              <a:t>- </a:t>
            </a:r>
            <a:r>
              <a:rPr lang="pl" sz="3000" dirty="0" smtClean="0">
                <a:solidFill>
                  <a:schemeClr val="tx1"/>
                </a:solidFill>
                <a:latin typeface="Calibri" pitchFamily="34" charset="0"/>
              </a:rPr>
              <a:t>Getin Noble Bank</a:t>
            </a:r>
            <a:endParaRPr lang="pl" sz="3000" dirty="0">
              <a:solidFill>
                <a:schemeClr val="tx1"/>
              </a:solidFill>
              <a:latin typeface="Calibri" pitchFamily="34" charset="0"/>
            </a:endParaRPr>
          </a:p>
        </p:txBody>
      </p:sp>
      <p:sp>
        <p:nvSpPr>
          <p:cNvPr id="7" name="pole tekstowe 6"/>
          <p:cNvSpPr txBox="1"/>
          <p:nvPr/>
        </p:nvSpPr>
        <p:spPr>
          <a:xfrm>
            <a:off x="251520" y="1203598"/>
            <a:ext cx="7920880" cy="4001095"/>
          </a:xfrm>
          <a:prstGeom prst="rect">
            <a:avLst/>
          </a:prstGeom>
          <a:noFill/>
        </p:spPr>
        <p:txBody>
          <a:bodyPr wrap="square" rtlCol="0">
            <a:spAutoFit/>
          </a:bodyPr>
          <a:lstStyle/>
          <a:p>
            <a:pPr algn="just"/>
            <a:r>
              <a:rPr lang="pl-PL" sz="1600" dirty="0" smtClean="0">
                <a:latin typeface="Calibri" pitchFamily="34" charset="0"/>
              </a:rPr>
              <a:t>Getin Noble Bank został ukarany za reklamę, która wprowadza w błąd. Polegał on na informowaniu głównie o korzyściach z ubezpieczenia na życie i dożycie wraz z funduszem kapitałowym, tzw. </a:t>
            </a:r>
            <a:r>
              <a:rPr lang="pl-PL" sz="1600" dirty="0" err="1" smtClean="0">
                <a:latin typeface="Calibri" pitchFamily="34" charset="0"/>
              </a:rPr>
              <a:t>polisolokaty</a:t>
            </a:r>
            <a:r>
              <a:rPr lang="pl-PL" sz="1600" dirty="0" smtClean="0">
                <a:latin typeface="Calibri" pitchFamily="34" charset="0"/>
              </a:rPr>
              <a:t>, jednocześnie pomijając drażliwe kwestie bezpieczeństwa tego produktu. Wpłacone środki tworzą składkę ubezpieczenia, za które firma nabywa produkty finansowe funduszy inwestycyjnych. Ponadto faktyczna cena jednostki jest zależna od stanu giełdy. Przykład ostatniego krachu giełdowego w USA w 2008 r. to proste przełożenie do czego może prowadzić korzystanie z takiej usługi. Zmiany na rynku finansowym mogą pozbawić nas w trudnej do przewidzenia chwili upragnionego zabezpieczenia. Produkt ten został zakazany na rynku brytyjskim. Ponadto zerwanie umowy łączy się z surową opłatą likwidacyjną, np. za wpłacony milion złotych zrywając umowę przed upływem 12 miesięcy otrzymamy tylko 100 tysięcy zł. </a:t>
            </a:r>
          </a:p>
          <a:p>
            <a:pPr algn="just"/>
            <a:endParaRPr lang="pl-PL" sz="1600" dirty="0" smtClean="0">
              <a:latin typeface="Calibri" pitchFamily="34" charset="0"/>
            </a:endParaRPr>
          </a:p>
          <a:p>
            <a:pPr algn="just"/>
            <a:endParaRPr lang="pl-PL" sz="1600" dirty="0" smtClean="0">
              <a:latin typeface="Calibri" pitchFamily="34" charset="0"/>
            </a:endParaRPr>
          </a:p>
          <a:p>
            <a:pPr algn="just"/>
            <a:r>
              <a:rPr lang="pl-PL" sz="1600" dirty="0" smtClean="0">
                <a:latin typeface="Calibri" pitchFamily="34" charset="0"/>
              </a:rPr>
              <a:t>Ilość i popularność wątków na ten temat na forach </a:t>
            </a:r>
          </a:p>
          <a:p>
            <a:pPr algn="just"/>
            <a:r>
              <a:rPr lang="pl-PL" sz="1600" dirty="0" smtClean="0">
                <a:latin typeface="Calibri" pitchFamily="34" charset="0"/>
              </a:rPr>
              <a:t>internetowych pokazują skalę tego problemu </a:t>
            </a:r>
            <a:r>
              <a:rPr lang="pl-PL" sz="1600" dirty="0" smtClean="0">
                <a:latin typeface="Calibri" pitchFamily="34" charset="0"/>
                <a:sym typeface="Wingdings" pitchFamily="2" charset="2"/>
              </a:rPr>
              <a:t></a:t>
            </a:r>
            <a:endParaRPr lang="pl-PL" sz="1600" dirty="0" smtClean="0">
              <a:latin typeface="Calibri" pitchFamily="34" charset="0"/>
            </a:endParaRPr>
          </a:p>
          <a:p>
            <a:endParaRPr lang="pl-PL" dirty="0"/>
          </a:p>
        </p:txBody>
      </p:sp>
      <p:pic>
        <p:nvPicPr>
          <p:cNvPr id="8" name="Obraz 7" descr="uokik.gif"/>
          <p:cNvPicPr>
            <a:picLocks noChangeAspect="1"/>
          </p:cNvPicPr>
          <p:nvPr/>
        </p:nvPicPr>
        <p:blipFill>
          <a:blip r:embed="rId3"/>
          <a:stretch>
            <a:fillRect/>
          </a:stretch>
        </p:blipFill>
        <p:spPr>
          <a:xfrm>
            <a:off x="323528" y="195486"/>
            <a:ext cx="3067050" cy="1038225"/>
          </a:xfrm>
          <a:prstGeom prst="rect">
            <a:avLst/>
          </a:prstGeom>
        </p:spPr>
      </p:pic>
      <p:pic>
        <p:nvPicPr>
          <p:cNvPr id="9" name="Obraz 8" descr="czarnecki.jpg"/>
          <p:cNvPicPr>
            <a:picLocks noChangeAspect="1"/>
          </p:cNvPicPr>
          <p:nvPr/>
        </p:nvPicPr>
        <p:blipFill>
          <a:blip r:embed="rId4"/>
          <a:stretch>
            <a:fillRect/>
          </a:stretch>
        </p:blipFill>
        <p:spPr>
          <a:xfrm>
            <a:off x="6516217" y="123478"/>
            <a:ext cx="1584176" cy="1055458"/>
          </a:xfrm>
          <a:prstGeom prst="rect">
            <a:avLst/>
          </a:prstGeom>
          <a:effectLst>
            <a:innerShdw blurRad="711200">
              <a:schemeClr val="tx2"/>
            </a:innerShdw>
          </a:effectLst>
          <a:scene3d>
            <a:camera prst="isometricOffAxis2Left">
              <a:rot lat="1080000" lon="1800000" rev="0"/>
            </a:camera>
            <a:lightRig rig="threePt" dir="t"/>
          </a:scene3d>
          <a:sp3d prstMaterial="plastic"/>
        </p:spPr>
      </p:pic>
      <p:pic>
        <p:nvPicPr>
          <p:cNvPr id="10" name="Obraz 9" descr="forumgazetaq.PNG"/>
          <p:cNvPicPr>
            <a:picLocks noChangeAspect="1"/>
          </p:cNvPicPr>
          <p:nvPr/>
        </p:nvPicPr>
        <p:blipFill>
          <a:blip r:embed="rId5"/>
          <a:stretch>
            <a:fillRect/>
          </a:stretch>
        </p:blipFill>
        <p:spPr>
          <a:xfrm>
            <a:off x="4932040" y="3723878"/>
            <a:ext cx="3168352" cy="1310523"/>
          </a:xfrm>
          <a:prstGeom prst="rect">
            <a:avLst/>
          </a:prstGeom>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67544" y="1347614"/>
            <a:ext cx="8229600" cy="4001699"/>
          </a:xfrm>
          <a:prstGeom prst="rect">
            <a:avLst/>
          </a:prstGeom>
        </p:spPr>
        <p:txBody>
          <a:bodyPr lIns="91425" tIns="91425" rIns="91425" bIns="91425" anchor="t" anchorCtr="0">
            <a:noAutofit/>
          </a:bodyPr>
          <a:lstStyle/>
          <a:p>
            <a:pPr lvl="0" algn="just" rtl="0">
              <a:lnSpc>
                <a:spcPct val="150000"/>
              </a:lnSpc>
              <a:buClr>
                <a:schemeClr val="dk1"/>
              </a:buClr>
              <a:buSzPct val="91666"/>
              <a:buFont typeface="Arial"/>
              <a:buNone/>
            </a:pPr>
            <a:endParaRPr dirty="0"/>
          </a:p>
          <a:p>
            <a:endParaRPr dirty="0"/>
          </a:p>
          <a:p>
            <a:endParaRPr dirty="0"/>
          </a:p>
        </p:txBody>
      </p:sp>
      <p:sp>
        <p:nvSpPr>
          <p:cNvPr id="66" name="Shape 66"/>
          <p:cNvSpPr txBox="1">
            <a:spLocks noGrp="1"/>
          </p:cNvSpPr>
          <p:nvPr>
            <p:ph type="title"/>
          </p:nvPr>
        </p:nvSpPr>
        <p:spPr>
          <a:xfrm>
            <a:off x="457200" y="205975"/>
            <a:ext cx="8229600" cy="743699"/>
          </a:xfrm>
          <a:prstGeom prst="rect">
            <a:avLst/>
          </a:prstGeom>
        </p:spPr>
        <p:txBody>
          <a:bodyPr lIns="91425" tIns="91425" rIns="91425" bIns="91425" anchor="b" anchorCtr="0">
            <a:noAutofit/>
          </a:bodyPr>
          <a:lstStyle/>
          <a:p>
            <a:pPr lvl="0" algn="ctr"/>
            <a:r>
              <a:rPr lang="pl-PL" sz="3000" dirty="0" smtClean="0">
                <a:solidFill>
                  <a:schemeClr val="tx1"/>
                </a:solidFill>
                <a:latin typeface="Calibri" pitchFamily="34" charset="0"/>
              </a:rPr>
              <a:t>- </a:t>
            </a:r>
            <a:r>
              <a:rPr lang="pl" sz="3000" dirty="0" smtClean="0">
                <a:solidFill>
                  <a:schemeClr val="tx1"/>
                </a:solidFill>
                <a:latin typeface="Calibri" pitchFamily="34" charset="0"/>
              </a:rPr>
              <a:t>PROVIDENT</a:t>
            </a:r>
            <a:endParaRPr lang="pl" sz="3000" dirty="0">
              <a:solidFill>
                <a:srgbClr val="FFFF00"/>
              </a:solidFill>
            </a:endParaRPr>
          </a:p>
        </p:txBody>
      </p:sp>
      <p:sp>
        <p:nvSpPr>
          <p:cNvPr id="7" name="pole tekstowe 6"/>
          <p:cNvSpPr txBox="1"/>
          <p:nvPr/>
        </p:nvSpPr>
        <p:spPr>
          <a:xfrm>
            <a:off x="539552" y="1419622"/>
            <a:ext cx="8064896" cy="3262432"/>
          </a:xfrm>
          <a:prstGeom prst="rect">
            <a:avLst/>
          </a:prstGeom>
          <a:noFill/>
        </p:spPr>
        <p:txBody>
          <a:bodyPr wrap="square" rtlCol="0">
            <a:spAutoFit/>
          </a:bodyPr>
          <a:lstStyle/>
          <a:p>
            <a:pPr algn="just"/>
            <a:r>
              <a:rPr lang="pl-PL" sz="1600" dirty="0" smtClean="0">
                <a:latin typeface="Calibri" pitchFamily="34" charset="0"/>
              </a:rPr>
              <a:t>Firma PROVIDENT została ukarana karą 13 mln zł, za szereg nieprawidłowości. Odnosiły się one między innymi do ukrywania faktycznych kosztów pożyczki udzielanej przez przedmiotową firmę w prezentowanych reklamach, jak również ukrywania rzeczywistej stopy oprocentowania pożyczki oraz podpieranie się autorytetem </a:t>
            </a:r>
            <a:r>
              <a:rPr lang="pl-PL" sz="1600" dirty="0" err="1" smtClean="0">
                <a:latin typeface="Calibri" pitchFamily="34" charset="0"/>
              </a:rPr>
              <a:t>UOKiK</a:t>
            </a:r>
            <a:r>
              <a:rPr lang="pl-PL" sz="1600" dirty="0" smtClean="0">
                <a:latin typeface="Calibri" pitchFamily="34" charset="0"/>
              </a:rPr>
              <a:t>. Provident nie wywiązywał się z obowiązku, zgodnie z którym przed zawarciem umowy o kredyt konsumencki należy poinformować klienta o wszystkich kosztach. Ponadto za obsługę pobierano opłatę przygotowawczą oraz za obsługę pożyczki w domu, które nie zostały umieszczone w dokumentach informacyjnych. Provident reklamował przy tym swoje usługi, jako udzielanie pożyczek z możliwością odstąpienia w okresie czternastu dni, chociaż jest to zasadnicze prawo należne z mocy prawa w przypadku umowy o kredyt konsumencki. Stwierdzono zatem wprowadzanie odbiorcy w błąd. Ponadto posłużono się odniesieniem do raportu </a:t>
            </a:r>
            <a:r>
              <a:rPr lang="pl-PL" sz="1600" dirty="0" err="1" smtClean="0">
                <a:latin typeface="Calibri" pitchFamily="34" charset="0"/>
              </a:rPr>
              <a:t>UOKiK</a:t>
            </a:r>
            <a:r>
              <a:rPr lang="pl-PL" sz="1600" dirty="0" smtClean="0">
                <a:latin typeface="Calibri" pitchFamily="34" charset="0"/>
              </a:rPr>
              <a:t>, który miałby określać firmę jako jeden z najlepszych podmiotów na rynku.</a:t>
            </a:r>
          </a:p>
          <a:p>
            <a:endParaRPr lang="pl-PL" dirty="0"/>
          </a:p>
        </p:txBody>
      </p:sp>
      <p:pic>
        <p:nvPicPr>
          <p:cNvPr id="8" name="Obraz 7" descr="uokik.gif"/>
          <p:cNvPicPr>
            <a:picLocks noChangeAspect="1"/>
          </p:cNvPicPr>
          <p:nvPr/>
        </p:nvPicPr>
        <p:blipFill>
          <a:blip r:embed="rId3"/>
          <a:stretch>
            <a:fillRect/>
          </a:stretch>
        </p:blipFill>
        <p:spPr>
          <a:xfrm>
            <a:off x="323528" y="195486"/>
            <a:ext cx="3067050" cy="1038225"/>
          </a:xfrm>
          <a:prstGeom prst="rect">
            <a:avLst/>
          </a:prstGeom>
        </p:spPr>
      </p:pic>
      <p:pic>
        <p:nvPicPr>
          <p:cNvPr id="9" name="Obraz 8" descr="David_Parkinson_prezes_6097896.jpg"/>
          <p:cNvPicPr>
            <a:picLocks noChangeAspect="1"/>
          </p:cNvPicPr>
          <p:nvPr/>
        </p:nvPicPr>
        <p:blipFill>
          <a:blip r:embed="rId4"/>
          <a:stretch>
            <a:fillRect/>
          </a:stretch>
        </p:blipFill>
        <p:spPr>
          <a:xfrm>
            <a:off x="6300192" y="195486"/>
            <a:ext cx="1728192" cy="1153049"/>
          </a:xfrm>
          <a:prstGeom prst="rect">
            <a:avLst/>
          </a:prstGeom>
          <a:effectLst>
            <a:innerShdw blurRad="355600" dist="228600">
              <a:schemeClr val="tx2"/>
            </a:innerShdw>
          </a:effectLst>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1040000"/>
            <a:ext cx="8229600" cy="4001699"/>
          </a:xfrm>
          <a:prstGeom prst="rect">
            <a:avLst/>
          </a:prstGeom>
        </p:spPr>
        <p:txBody>
          <a:bodyPr lIns="91425" tIns="91425" rIns="91425" bIns="91425" anchor="t" anchorCtr="0">
            <a:noAutofit/>
          </a:bodyPr>
          <a:lstStyle/>
          <a:p>
            <a:pPr lvl="0" algn="just" rtl="0">
              <a:lnSpc>
                <a:spcPct val="150000"/>
              </a:lnSpc>
              <a:buClr>
                <a:schemeClr val="dk1"/>
              </a:buClr>
              <a:buSzPct val="91666"/>
              <a:buFont typeface="Arial"/>
              <a:buNone/>
            </a:pPr>
            <a:endParaRPr dirty="0"/>
          </a:p>
          <a:p>
            <a:endParaRPr dirty="0"/>
          </a:p>
          <a:p>
            <a:endParaRPr dirty="0"/>
          </a:p>
        </p:txBody>
      </p:sp>
      <p:sp>
        <p:nvSpPr>
          <p:cNvPr id="66" name="Shape 66"/>
          <p:cNvSpPr txBox="1">
            <a:spLocks noGrp="1"/>
          </p:cNvSpPr>
          <p:nvPr>
            <p:ph type="title"/>
          </p:nvPr>
        </p:nvSpPr>
        <p:spPr>
          <a:xfrm>
            <a:off x="457200" y="205975"/>
            <a:ext cx="8229600" cy="743699"/>
          </a:xfrm>
          <a:prstGeom prst="rect">
            <a:avLst/>
          </a:prstGeom>
        </p:spPr>
        <p:txBody>
          <a:bodyPr lIns="91425" tIns="91425" rIns="91425" bIns="91425" anchor="b" anchorCtr="0">
            <a:noAutofit/>
          </a:bodyPr>
          <a:lstStyle/>
          <a:p>
            <a:pPr lvl="0" algn="ctr" rtl="0">
              <a:buNone/>
            </a:pPr>
            <a:r>
              <a:rPr lang="pl" sz="3000" dirty="0" smtClean="0">
                <a:solidFill>
                  <a:schemeClr val="bg1"/>
                </a:solidFill>
                <a:latin typeface="Calibri" pitchFamily="34" charset="0"/>
              </a:rPr>
              <a:t>Dziękujemy za uwagę :)</a:t>
            </a:r>
            <a:endParaRPr lang="pl" sz="3000" dirty="0">
              <a:solidFill>
                <a:schemeClr val="bg1"/>
              </a:solidFill>
              <a:latin typeface="Calibri" pitchFamily="34" charset="0"/>
            </a:endParaRPr>
          </a:p>
        </p:txBody>
      </p:sp>
      <p:pic>
        <p:nvPicPr>
          <p:cNvPr id="8" name="Obraz 7" descr="zakaz-wrzucania-reklam_2175.jpg"/>
          <p:cNvPicPr>
            <a:picLocks noChangeAspect="1"/>
          </p:cNvPicPr>
          <p:nvPr/>
        </p:nvPicPr>
        <p:blipFill>
          <a:blip r:embed="rId3"/>
          <a:stretch>
            <a:fillRect/>
          </a:stretch>
        </p:blipFill>
        <p:spPr>
          <a:xfrm>
            <a:off x="2699792" y="1491630"/>
            <a:ext cx="4015348" cy="3009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normAutofit fontScale="40000" lnSpcReduction="20000"/>
          </a:bodyPr>
          <a:lstStyle/>
          <a:p>
            <a:pPr lvl="0" algn="just">
              <a:lnSpc>
                <a:spcPct val="150000"/>
              </a:lnSpc>
              <a:buClr>
                <a:schemeClr val="dk1"/>
              </a:buClr>
              <a:buSzPct val="100000"/>
              <a:buNone/>
            </a:pPr>
            <a:r>
              <a:rPr lang="pl" dirty="0" smtClean="0">
                <a:solidFill>
                  <a:schemeClr val="dk1"/>
                </a:solidFill>
                <a:latin typeface="Calibri" pitchFamily="34" charset="0"/>
                <a:ea typeface="Arial"/>
                <a:cs typeface="Arial"/>
                <a:sym typeface="Arial"/>
              </a:rPr>
              <a:t> </a:t>
            </a:r>
            <a:r>
              <a:rPr lang="pl" dirty="0" smtClean="0">
                <a:solidFill>
                  <a:schemeClr val="dk1"/>
                </a:solidFill>
                <a:latin typeface="Calibri" pitchFamily="34" charset="0"/>
                <a:ea typeface="Arial"/>
                <a:cs typeface="Arial"/>
                <a:sym typeface="Arial"/>
              </a:rPr>
              <a:t>		Reklama </a:t>
            </a:r>
            <a:r>
              <a:rPr lang="pl" dirty="0" smtClean="0">
                <a:solidFill>
                  <a:schemeClr val="dk1"/>
                </a:solidFill>
                <a:latin typeface="Calibri" pitchFamily="34" charset="0"/>
                <a:ea typeface="Arial"/>
                <a:cs typeface="Arial"/>
                <a:sym typeface="Arial"/>
              </a:rPr>
              <a:t>to wszelkiego rodzaju </a:t>
            </a:r>
            <a:r>
              <a:rPr lang="pl" u="sng" dirty="0" smtClean="0">
                <a:solidFill>
                  <a:schemeClr val="dk1"/>
                </a:solidFill>
                <a:latin typeface="Calibri" pitchFamily="34" charset="0"/>
                <a:ea typeface="Arial"/>
                <a:cs typeface="Arial"/>
                <a:sym typeface="Arial"/>
              </a:rPr>
              <a:t>publiczne obwieszczenie</a:t>
            </a:r>
            <a:r>
              <a:rPr lang="pl" dirty="0" smtClean="0">
                <a:solidFill>
                  <a:schemeClr val="dk1"/>
                </a:solidFill>
                <a:latin typeface="Calibri" pitchFamily="34" charset="0"/>
                <a:ea typeface="Arial"/>
                <a:cs typeface="Arial"/>
                <a:sym typeface="Arial"/>
              </a:rPr>
              <a:t>, które ma na celu </a:t>
            </a:r>
            <a:r>
              <a:rPr lang="pl" u="sng" dirty="0" smtClean="0">
                <a:solidFill>
                  <a:schemeClr val="dk1"/>
                </a:solidFill>
                <a:latin typeface="Calibri" pitchFamily="34" charset="0"/>
                <a:ea typeface="Arial"/>
                <a:cs typeface="Arial"/>
                <a:sym typeface="Arial"/>
              </a:rPr>
              <a:t>popieranie sprzedaży, zakupu, lub też wynajmu produktu lub usługi,</a:t>
            </a:r>
            <a:r>
              <a:rPr lang="pl" dirty="0" smtClean="0">
                <a:solidFill>
                  <a:schemeClr val="dk1"/>
                </a:solidFill>
                <a:latin typeface="Calibri" pitchFamily="34" charset="0"/>
                <a:ea typeface="Arial"/>
                <a:cs typeface="Arial"/>
                <a:sym typeface="Arial"/>
              </a:rPr>
              <a:t> jak również promocje idei i sprawy. Obejmuje ona również każde inne spowodowanie skutku pożądanego przez reklamodawcę, dla których to celów zostało udzielony reklamującemu czas transmisyjny na zasadach odpłatności lub za inne podobne wynagrodzenie. </a:t>
            </a:r>
            <a:r>
              <a:rPr lang="pl" sz="2800" i="1" dirty="0" smtClean="0">
                <a:solidFill>
                  <a:schemeClr val="dk1"/>
                </a:solidFill>
                <a:latin typeface="Calibri" pitchFamily="34" charset="0"/>
                <a:ea typeface="Arial"/>
                <a:cs typeface="Arial"/>
                <a:sym typeface="Arial"/>
              </a:rPr>
              <a:t>(Europejska konwencja o telewizji ponadgranicznej sporządzona w Strasburgu dnia 5 maja 1989 r.  (Dz. U. Nr 32 poz. 160 z 1995 r.)</a:t>
            </a:r>
          </a:p>
          <a:p>
            <a:pPr lvl="0" algn="just">
              <a:lnSpc>
                <a:spcPct val="150000"/>
              </a:lnSpc>
              <a:buClr>
                <a:schemeClr val="dk1"/>
              </a:buClr>
              <a:buSzPct val="100000"/>
              <a:buNone/>
            </a:pPr>
            <a:r>
              <a:rPr lang="pl" dirty="0" smtClean="0">
                <a:solidFill>
                  <a:schemeClr val="dk1"/>
                </a:solidFill>
                <a:latin typeface="Calibri" pitchFamily="34" charset="0"/>
                <a:ea typeface="Arial"/>
                <a:cs typeface="Arial"/>
                <a:sym typeface="Arial"/>
              </a:rPr>
              <a:t>       		 Reklama oznacza wszelkiego rodzaju </a:t>
            </a:r>
            <a:r>
              <a:rPr lang="pl" u="sng" dirty="0" smtClean="0">
                <a:solidFill>
                  <a:schemeClr val="dk1"/>
                </a:solidFill>
                <a:latin typeface="Calibri" pitchFamily="34" charset="0"/>
                <a:ea typeface="Arial"/>
                <a:cs typeface="Arial"/>
                <a:sym typeface="Arial"/>
              </a:rPr>
              <a:t>ogłoszenia związane z działalnością handlową, gospodarczą, rzemieślniczą lub działalnością w ramach wolnego zawodu</a:t>
            </a:r>
            <a:r>
              <a:rPr lang="pl" dirty="0" smtClean="0">
                <a:solidFill>
                  <a:schemeClr val="dk1"/>
                </a:solidFill>
                <a:latin typeface="Calibri" pitchFamily="34" charset="0"/>
                <a:ea typeface="Arial"/>
                <a:cs typeface="Arial"/>
                <a:sym typeface="Arial"/>
              </a:rPr>
              <a:t> rozpowszechniane przez przedsiębiorstwo publiczne lub prywatne lub osobę fizyczną w zamian za opłatę lub podobne wynagrodzenie lub rozpowszechniane przez to przedsiębiorstwo lub tę osobę fizyczną w celach autopromocji w celu promocji odpłatnego dostarczania towarów lub świadczenia usług, w tym nieruchomości, praw i zobowiązań. </a:t>
            </a:r>
            <a:r>
              <a:rPr lang="pl" sz="2800" dirty="0" smtClean="0">
                <a:solidFill>
                  <a:schemeClr val="dk1"/>
                </a:solidFill>
                <a:latin typeface="Calibri" pitchFamily="34" charset="0"/>
                <a:ea typeface="Arial"/>
                <a:cs typeface="Arial"/>
                <a:sym typeface="Arial"/>
              </a:rPr>
              <a:t>(DYREKTYWA PARLAMENTU EUROPEJSKIEGO I RADY 2010/13/UE z dnia 10 marca 2010 r. w sprawie koordynacji niektórych przepisów ustawowych, wykonawczych i administracyjnych państw członkowskich dotyczących świadczenia audiowizualnych usług medialnych (Dz. Urz. UE z 15 kwietnia 2010 r., L 95/19).</a:t>
            </a:r>
          </a:p>
          <a:p>
            <a:pPr>
              <a:buNone/>
            </a:pPr>
            <a:endParaRPr lang="pl-PL" dirty="0"/>
          </a:p>
        </p:txBody>
      </p:sp>
      <p:sp>
        <p:nvSpPr>
          <p:cNvPr id="3" name="Tytuł 2"/>
          <p:cNvSpPr>
            <a:spLocks noGrp="1"/>
          </p:cNvSpPr>
          <p:nvPr>
            <p:ph type="title"/>
          </p:nvPr>
        </p:nvSpPr>
        <p:spPr/>
        <p:txBody>
          <a:bodyPr>
            <a:normAutofit/>
          </a:bodyPr>
          <a:lstStyle/>
          <a:p>
            <a:pPr algn="ctr"/>
            <a:r>
              <a:rPr lang="pl" sz="2800" dirty="0" smtClean="0">
                <a:solidFill>
                  <a:schemeClr val="bg1"/>
                </a:solidFill>
                <a:latin typeface="Calibri" pitchFamily="34" charset="0"/>
              </a:rPr>
              <a:t>Definicja </a:t>
            </a:r>
            <a:r>
              <a:rPr lang="pl" sz="2800" dirty="0" smtClean="0">
                <a:solidFill>
                  <a:schemeClr val="bg1"/>
                </a:solidFill>
                <a:latin typeface="Calibri" pitchFamily="34" charset="0"/>
              </a:rPr>
              <a:t>reklamy</a:t>
            </a:r>
            <a:endParaRPr lang="pl-PL"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normAutofit/>
          </a:bodyPr>
          <a:lstStyle/>
          <a:p>
            <a:pPr algn="ctr"/>
            <a:r>
              <a:rPr lang="pl-PL" sz="2800" dirty="0" smtClean="0">
                <a:solidFill>
                  <a:schemeClr val="bg1"/>
                </a:solidFill>
              </a:rPr>
              <a:t>Reklama</a:t>
            </a:r>
            <a:endParaRPr lang="pl-PL" sz="2800" dirty="0">
              <a:solidFill>
                <a:schemeClr val="bg1"/>
              </a:solidFill>
            </a:endParaRPr>
          </a:p>
        </p:txBody>
      </p:sp>
      <p:sp>
        <p:nvSpPr>
          <p:cNvPr id="10" name="Symbol zastępczy tekstu 9"/>
          <p:cNvSpPr>
            <a:spLocks noGrp="1"/>
          </p:cNvSpPr>
          <p:nvPr>
            <p:ph type="body" idx="1"/>
          </p:nvPr>
        </p:nvSpPr>
        <p:spPr/>
        <p:txBody>
          <a:bodyPr/>
          <a:lstStyle/>
          <a:p>
            <a:r>
              <a:rPr lang="pl-PL" dirty="0" smtClean="0"/>
              <a:t>Cechy reklamy</a:t>
            </a:r>
            <a:endParaRPr lang="pl-PL" dirty="0"/>
          </a:p>
        </p:txBody>
      </p:sp>
      <p:sp>
        <p:nvSpPr>
          <p:cNvPr id="11" name="Symbol zastępczy tekstu 10"/>
          <p:cNvSpPr>
            <a:spLocks noGrp="1"/>
          </p:cNvSpPr>
          <p:nvPr>
            <p:ph type="body" sz="half" idx="3"/>
          </p:nvPr>
        </p:nvSpPr>
        <p:spPr/>
        <p:txBody>
          <a:bodyPr/>
          <a:lstStyle/>
          <a:p>
            <a:r>
              <a:rPr lang="pl-PL" dirty="0" smtClean="0"/>
              <a:t>Funkcje Reklamy</a:t>
            </a:r>
            <a:endParaRPr lang="pl-PL" dirty="0"/>
          </a:p>
        </p:txBody>
      </p:sp>
      <p:sp>
        <p:nvSpPr>
          <p:cNvPr id="3" name="Symbol zastępczy zawartości 2"/>
          <p:cNvSpPr>
            <a:spLocks noGrp="1"/>
          </p:cNvSpPr>
          <p:nvPr>
            <p:ph sz="quarter" idx="2"/>
          </p:nvPr>
        </p:nvSpPr>
        <p:spPr/>
        <p:txBody>
          <a:bodyPr>
            <a:normAutofit fontScale="55000" lnSpcReduction="20000"/>
          </a:bodyPr>
          <a:lstStyle/>
          <a:p>
            <a:pPr marL="514350" indent="-514350"/>
            <a:r>
              <a:rPr lang="pl-PL" dirty="0" smtClean="0">
                <a:solidFill>
                  <a:schemeClr val="bg1"/>
                </a:solidFill>
                <a:latin typeface="Calibri" pitchFamily="34" charset="0"/>
              </a:rPr>
              <a:t> rozpowszechniania wiadomości w procesie komunikowania się przedsiębiorstwa z </a:t>
            </a:r>
            <a:r>
              <a:rPr lang="pl-PL" dirty="0" smtClean="0">
                <a:solidFill>
                  <a:schemeClr val="bg1"/>
                </a:solidFill>
                <a:latin typeface="Calibri" pitchFamily="34" charset="0"/>
              </a:rPr>
              <a:t>  rynkiem</a:t>
            </a:r>
            <a:r>
              <a:rPr lang="pl-PL" dirty="0" smtClean="0">
                <a:solidFill>
                  <a:schemeClr val="bg1"/>
                </a:solidFill>
                <a:latin typeface="Calibri" pitchFamily="34" charset="0"/>
              </a:rPr>
              <a:t>,</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oddziaływanie </a:t>
            </a:r>
            <a:r>
              <a:rPr lang="pl-PL" dirty="0" smtClean="0">
                <a:solidFill>
                  <a:schemeClr val="bg1"/>
                </a:solidFill>
                <a:latin typeface="Calibri" pitchFamily="34" charset="0"/>
              </a:rPr>
              <a:t>na odbiorcę, opłacone przez nadawcę,</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a:t>
            </a:r>
            <a:r>
              <a:rPr lang="pl-PL" dirty="0" smtClean="0">
                <a:solidFill>
                  <a:schemeClr val="bg1"/>
                </a:solidFill>
                <a:latin typeface="Calibri" pitchFamily="34" charset="0"/>
              </a:rPr>
              <a:t>umieszczanie przekazu reklamowego na różnego rodzaju powierzchniach,</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perswazja </a:t>
            </a:r>
            <a:r>
              <a:rPr lang="pl-PL" dirty="0" smtClean="0">
                <a:solidFill>
                  <a:schemeClr val="bg1"/>
                </a:solidFill>
                <a:latin typeface="Calibri" pitchFamily="34" charset="0"/>
              </a:rPr>
              <a:t>w oddziaływaniu na odbiorcę,</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a:t>
            </a:r>
            <a:r>
              <a:rPr lang="pl-PL" dirty="0" smtClean="0">
                <a:solidFill>
                  <a:schemeClr val="bg1"/>
                </a:solidFill>
                <a:latin typeface="Calibri" pitchFamily="34" charset="0"/>
              </a:rPr>
              <a:t>bezosobowa komunikacja,</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a:t>
            </a:r>
            <a:r>
              <a:rPr lang="pl-PL" dirty="0" smtClean="0">
                <a:solidFill>
                  <a:schemeClr val="bg1"/>
                </a:solidFill>
                <a:latin typeface="Calibri" pitchFamily="34" charset="0"/>
              </a:rPr>
              <a:t>wpływ na ludzkie myśli, emocje, działania,</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prezentacja </a:t>
            </a:r>
            <a:r>
              <a:rPr lang="pl-PL" dirty="0" smtClean="0">
                <a:solidFill>
                  <a:schemeClr val="bg1"/>
                </a:solidFill>
                <a:latin typeface="Calibri" pitchFamily="34" charset="0"/>
              </a:rPr>
              <a:t>produktu,</a:t>
            </a:r>
          </a:p>
          <a:p>
            <a:pPr marL="514350" indent="-514350"/>
            <a:endParaRPr lang="pl-PL" dirty="0" smtClean="0">
              <a:solidFill>
                <a:schemeClr val="bg1"/>
              </a:solidFill>
              <a:latin typeface="Calibri" pitchFamily="34" charset="0"/>
            </a:endParaRPr>
          </a:p>
          <a:p>
            <a:pPr marL="514350" indent="-514350"/>
            <a:r>
              <a:rPr lang="pl-PL" dirty="0" smtClean="0">
                <a:solidFill>
                  <a:schemeClr val="bg1"/>
                </a:solidFill>
                <a:latin typeface="Calibri" pitchFamily="34" charset="0"/>
              </a:rPr>
              <a:t> </a:t>
            </a:r>
            <a:r>
              <a:rPr lang="pl-PL" dirty="0" smtClean="0">
                <a:solidFill>
                  <a:schemeClr val="bg1"/>
                </a:solidFill>
                <a:latin typeface="Calibri" pitchFamily="34" charset="0"/>
              </a:rPr>
              <a:t>jawne </a:t>
            </a:r>
            <a:r>
              <a:rPr lang="pl-PL" dirty="0" smtClean="0">
                <a:solidFill>
                  <a:schemeClr val="bg1"/>
                </a:solidFill>
                <a:latin typeface="Calibri" pitchFamily="34" charset="0"/>
              </a:rPr>
              <a:t>oddziaływanie na odbiorcę. </a:t>
            </a:r>
            <a:endParaRPr lang="pl-PL" dirty="0">
              <a:solidFill>
                <a:schemeClr val="bg1"/>
              </a:solidFill>
              <a:latin typeface="Calibri" pitchFamily="34" charset="0"/>
            </a:endParaRPr>
          </a:p>
        </p:txBody>
      </p:sp>
      <p:sp>
        <p:nvSpPr>
          <p:cNvPr id="12" name="Symbol zastępczy zawartości 11"/>
          <p:cNvSpPr>
            <a:spLocks noGrp="1"/>
          </p:cNvSpPr>
          <p:nvPr>
            <p:ph sz="quarter" idx="4"/>
          </p:nvPr>
        </p:nvSpPr>
        <p:spPr/>
        <p:txBody>
          <a:bodyPr>
            <a:normAutofit/>
          </a:bodyPr>
          <a:lstStyle/>
          <a:p>
            <a:r>
              <a:rPr lang="pl-PL" sz="1400" dirty="0" smtClean="0">
                <a:solidFill>
                  <a:schemeClr val="bg1"/>
                </a:solidFill>
                <a:latin typeface="Calibri" pitchFamily="34" charset="0"/>
              </a:rPr>
              <a:t>Aspekt informacyjny reklamy – za pomocą reklamy informuje się konsumentów o produktach wprowadzanych na rynek lub już znajdujących się na </a:t>
            </a:r>
            <a:r>
              <a:rPr lang="pl-PL" sz="1400" dirty="0" smtClean="0">
                <a:solidFill>
                  <a:schemeClr val="bg1"/>
                </a:solidFill>
                <a:latin typeface="Calibri" pitchFamily="34" charset="0"/>
              </a:rPr>
              <a:t>nim,</a:t>
            </a:r>
            <a:endParaRPr lang="pl-PL" sz="1400" dirty="0" smtClean="0">
              <a:solidFill>
                <a:schemeClr val="bg1"/>
              </a:solidFill>
              <a:latin typeface="Calibri" pitchFamily="34" charset="0"/>
            </a:endParaRPr>
          </a:p>
          <a:p>
            <a:endParaRPr lang="pl-PL" sz="1400" dirty="0" smtClean="0">
              <a:solidFill>
                <a:schemeClr val="bg1"/>
              </a:solidFill>
              <a:latin typeface="Calibri" pitchFamily="34" charset="0"/>
            </a:endParaRPr>
          </a:p>
          <a:p>
            <a:r>
              <a:rPr lang="pl-PL" sz="1400" dirty="0" smtClean="0">
                <a:solidFill>
                  <a:schemeClr val="bg1"/>
                </a:solidFill>
                <a:latin typeface="Calibri" pitchFamily="34" charset="0"/>
              </a:rPr>
              <a:t>Aspekt zachęcający i nakłaniający do określonego działania na rynku, prowadzącego do aktu </a:t>
            </a:r>
            <a:r>
              <a:rPr lang="pl-PL" sz="1400" dirty="0" smtClean="0">
                <a:solidFill>
                  <a:schemeClr val="bg1"/>
                </a:solidFill>
                <a:latin typeface="Calibri" pitchFamily="34" charset="0"/>
              </a:rPr>
              <a:t>kupna-sprzedaży.</a:t>
            </a:r>
            <a:endParaRPr lang="pl-PL" sz="1400"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251520" y="267494"/>
            <a:ext cx="8229600" cy="4876006"/>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pl" sz="1200" dirty="0">
                <a:solidFill>
                  <a:schemeClr val="dk1"/>
                </a:solidFill>
                <a:latin typeface="Calibri" pitchFamily="34" charset="0"/>
                <a:ea typeface="Arial"/>
                <a:cs typeface="Arial"/>
                <a:sym typeface="Arial"/>
              </a:rPr>
              <a:t>
</a:t>
            </a:r>
            <a:endParaRPr lang="pl" sz="1200" dirty="0" smtClean="0">
              <a:solidFill>
                <a:schemeClr val="dk1"/>
              </a:solidFill>
              <a:latin typeface="Calibri" pitchFamily="34" charset="0"/>
              <a:ea typeface="Arial"/>
              <a:cs typeface="Arial"/>
              <a:sym typeface="Arial"/>
            </a:endParaRPr>
          </a:p>
          <a:p>
            <a:pPr>
              <a:lnSpc>
                <a:spcPct val="115000"/>
              </a:lnSpc>
              <a:buClr>
                <a:schemeClr val="dk1"/>
              </a:buClr>
              <a:buSzPct val="91666"/>
              <a:buNone/>
            </a:pPr>
            <a:endParaRPr lang="pl-PL" sz="1800" dirty="0" smtClean="0">
              <a:solidFill>
                <a:schemeClr val="dk1"/>
              </a:solidFill>
              <a:latin typeface="Calibri" pitchFamily="34" charset="0"/>
              <a:ea typeface="Arial"/>
              <a:cs typeface="Arial"/>
              <a:sym typeface="Arial"/>
            </a:endParaRPr>
          </a:p>
          <a:p>
            <a:pPr>
              <a:lnSpc>
                <a:spcPct val="115000"/>
              </a:lnSpc>
              <a:buClr>
                <a:schemeClr val="dk1"/>
              </a:buClr>
              <a:buSzPct val="91666"/>
              <a:buNone/>
            </a:pPr>
            <a:r>
              <a:rPr lang="pl-PL" sz="1800" dirty="0" smtClean="0">
                <a:solidFill>
                  <a:schemeClr val="dk1"/>
                </a:solidFill>
                <a:latin typeface="Calibri" pitchFamily="34" charset="0"/>
                <a:ea typeface="Arial"/>
                <a:cs typeface="Arial"/>
                <a:sym typeface="Arial"/>
              </a:rPr>
              <a:t>Czynem </a:t>
            </a:r>
            <a:r>
              <a:rPr lang="pl-PL" sz="1800" dirty="0" smtClean="0">
                <a:solidFill>
                  <a:schemeClr val="dk1"/>
                </a:solidFill>
                <a:latin typeface="Calibri" pitchFamily="34" charset="0"/>
                <a:ea typeface="Arial"/>
                <a:cs typeface="Arial"/>
                <a:sym typeface="Arial"/>
              </a:rPr>
              <a:t>nieuczciwej konkurencji w zakresie reklamy jest w szczególności:</a:t>
            </a:r>
          </a:p>
          <a:p>
            <a:pPr>
              <a:lnSpc>
                <a:spcPct val="115000"/>
              </a:lnSpc>
              <a:buClr>
                <a:schemeClr val="dk1"/>
              </a:buClr>
              <a:buSzPct val="91666"/>
            </a:pPr>
            <a:r>
              <a:rPr lang="pl-PL" sz="1800" dirty="0" smtClean="0">
                <a:solidFill>
                  <a:schemeClr val="dk1"/>
                </a:solidFill>
                <a:latin typeface="Calibri" pitchFamily="34" charset="0"/>
                <a:ea typeface="Arial"/>
                <a:cs typeface="Arial"/>
                <a:sym typeface="Arial"/>
              </a:rPr>
              <a:t>reklama </a:t>
            </a:r>
            <a:r>
              <a:rPr lang="pl-PL" sz="1800" dirty="0" smtClean="0">
                <a:solidFill>
                  <a:schemeClr val="dk1"/>
                </a:solidFill>
                <a:latin typeface="Calibri" pitchFamily="34" charset="0"/>
                <a:ea typeface="Arial"/>
                <a:cs typeface="Arial"/>
                <a:sym typeface="Arial"/>
              </a:rPr>
              <a:t>sprzeczna z przepisami prawa, dobrymi obyczajami lub uchybiająca godności człowieka;</a:t>
            </a:r>
          </a:p>
          <a:p>
            <a:pPr>
              <a:lnSpc>
                <a:spcPct val="115000"/>
              </a:lnSpc>
              <a:buClr>
                <a:schemeClr val="dk1"/>
              </a:buClr>
              <a:buSzPct val="91666"/>
            </a:pPr>
            <a:r>
              <a:rPr lang="pl-PL" sz="1800" dirty="0" smtClean="0">
                <a:solidFill>
                  <a:schemeClr val="dk1"/>
                </a:solidFill>
                <a:latin typeface="Calibri" pitchFamily="34" charset="0"/>
                <a:ea typeface="Arial"/>
                <a:cs typeface="Arial"/>
                <a:sym typeface="Arial"/>
              </a:rPr>
              <a:t> </a:t>
            </a:r>
            <a:r>
              <a:rPr lang="pl-PL" sz="1800" dirty="0" smtClean="0">
                <a:solidFill>
                  <a:schemeClr val="dk1"/>
                </a:solidFill>
                <a:latin typeface="Calibri" pitchFamily="34" charset="0"/>
                <a:ea typeface="Arial"/>
                <a:cs typeface="Arial"/>
                <a:sym typeface="Arial"/>
              </a:rPr>
              <a:t>reklama wprowadzająca klienta w błąd i mogąca przez to wpłynąć na jego decyzję co do nabycia towaru lub usługi;</a:t>
            </a:r>
          </a:p>
          <a:p>
            <a:pPr>
              <a:lnSpc>
                <a:spcPct val="115000"/>
              </a:lnSpc>
              <a:buClr>
                <a:schemeClr val="dk1"/>
              </a:buClr>
              <a:buSzPct val="91666"/>
            </a:pPr>
            <a:r>
              <a:rPr lang="pl-PL" sz="1800" dirty="0" smtClean="0">
                <a:solidFill>
                  <a:schemeClr val="dk1"/>
                </a:solidFill>
                <a:latin typeface="Calibri" pitchFamily="34" charset="0"/>
                <a:ea typeface="Arial"/>
                <a:cs typeface="Arial"/>
                <a:sym typeface="Arial"/>
              </a:rPr>
              <a:t>reklama </a:t>
            </a:r>
            <a:r>
              <a:rPr lang="pl-PL" sz="1800" dirty="0" smtClean="0">
                <a:solidFill>
                  <a:schemeClr val="dk1"/>
                </a:solidFill>
                <a:latin typeface="Calibri" pitchFamily="34" charset="0"/>
                <a:ea typeface="Arial"/>
                <a:cs typeface="Arial"/>
                <a:sym typeface="Arial"/>
              </a:rPr>
              <a:t>odwołująca się do uczuć klientów przez wywoływanie lęku, </a:t>
            </a:r>
            <a:r>
              <a:rPr lang="pl-PL" sz="1800" dirty="0" smtClean="0">
                <a:solidFill>
                  <a:schemeClr val="dk1"/>
                </a:solidFill>
                <a:latin typeface="Calibri" pitchFamily="34" charset="0"/>
                <a:ea typeface="Arial"/>
                <a:cs typeface="Arial"/>
                <a:sym typeface="Arial"/>
              </a:rPr>
              <a:t>wykorzystywanie </a:t>
            </a:r>
            <a:r>
              <a:rPr lang="pl-PL" sz="1800" dirty="0" smtClean="0">
                <a:solidFill>
                  <a:schemeClr val="dk1"/>
                </a:solidFill>
                <a:latin typeface="Calibri" pitchFamily="34" charset="0"/>
                <a:ea typeface="Arial"/>
                <a:cs typeface="Arial"/>
                <a:sym typeface="Arial"/>
              </a:rPr>
              <a:t>przesądów lub łatwowierności dzieci;</a:t>
            </a:r>
          </a:p>
          <a:p>
            <a:pPr>
              <a:lnSpc>
                <a:spcPct val="115000"/>
              </a:lnSpc>
              <a:buClr>
                <a:schemeClr val="dk1"/>
              </a:buClr>
              <a:buSzPct val="91666"/>
            </a:pPr>
            <a:r>
              <a:rPr lang="pl-PL" sz="1800" dirty="0" smtClean="0">
                <a:solidFill>
                  <a:schemeClr val="dk1"/>
                </a:solidFill>
                <a:latin typeface="Calibri" pitchFamily="34" charset="0"/>
                <a:ea typeface="Arial"/>
                <a:cs typeface="Arial"/>
                <a:sym typeface="Arial"/>
              </a:rPr>
              <a:t> </a:t>
            </a:r>
            <a:r>
              <a:rPr lang="pl-PL" sz="1800" dirty="0" smtClean="0">
                <a:solidFill>
                  <a:schemeClr val="dk1"/>
                </a:solidFill>
                <a:latin typeface="Calibri" pitchFamily="34" charset="0"/>
                <a:ea typeface="Arial"/>
                <a:cs typeface="Arial"/>
                <a:sym typeface="Arial"/>
              </a:rPr>
              <a:t>wypowiedź, która, zachęcając do nabywania towarów lub usług, sprawia wrażenie neutralnej informacji;</a:t>
            </a:r>
          </a:p>
          <a:p>
            <a:pPr>
              <a:lnSpc>
                <a:spcPct val="115000"/>
              </a:lnSpc>
              <a:buClr>
                <a:schemeClr val="dk1"/>
              </a:buClr>
              <a:buSzPct val="91666"/>
            </a:pPr>
            <a:r>
              <a:rPr lang="pl-PL" sz="1800" dirty="0" smtClean="0">
                <a:solidFill>
                  <a:schemeClr val="dk1"/>
                </a:solidFill>
                <a:latin typeface="Calibri" pitchFamily="34" charset="0"/>
                <a:ea typeface="Arial"/>
                <a:cs typeface="Arial"/>
                <a:sym typeface="Arial"/>
              </a:rPr>
              <a:t>reklama</a:t>
            </a:r>
            <a:r>
              <a:rPr lang="pl-PL" sz="1800" dirty="0" smtClean="0">
                <a:solidFill>
                  <a:schemeClr val="dk1"/>
                </a:solidFill>
                <a:latin typeface="Calibri" pitchFamily="34" charset="0"/>
                <a:ea typeface="Arial"/>
                <a:cs typeface="Arial"/>
                <a:sym typeface="Arial"/>
              </a:rPr>
              <a:t>, która stanowi istotną ingerencję w sferę </a:t>
            </a:r>
            <a:r>
              <a:rPr lang="pl-PL" sz="1800" dirty="0" smtClean="0">
                <a:solidFill>
                  <a:schemeClr val="dk1"/>
                </a:solidFill>
                <a:latin typeface="Calibri" pitchFamily="34" charset="0"/>
                <a:ea typeface="Arial"/>
                <a:cs typeface="Arial"/>
                <a:sym typeface="Arial"/>
              </a:rPr>
              <a:t>prywatności.</a:t>
            </a:r>
            <a:r>
              <a:rPr lang="pl" sz="1400" dirty="0">
                <a:solidFill>
                  <a:schemeClr val="dk1"/>
                </a:solidFill>
                <a:latin typeface="Calibri" pitchFamily="34" charset="0"/>
                <a:ea typeface="Times New Roman"/>
                <a:cs typeface="Times New Roman"/>
                <a:sym typeface="Times New Roman"/>
              </a:rPr>
              <a:t>	</a:t>
            </a:r>
            <a:endParaRPr lang="pl" sz="1400" dirty="0">
              <a:solidFill>
                <a:schemeClr val="dk1"/>
              </a:solidFill>
              <a:latin typeface="Calibri" pitchFamily="34" charset="0"/>
              <a:ea typeface="Arial"/>
              <a:cs typeface="Arial"/>
              <a:sym typeface="Arial"/>
            </a:endParaRPr>
          </a:p>
          <a:p>
            <a:endParaRPr dirty="0"/>
          </a:p>
          <a:p>
            <a:endParaRPr dirty="0"/>
          </a:p>
        </p:txBody>
      </p:sp>
      <p:sp>
        <p:nvSpPr>
          <p:cNvPr id="54" name="Shape 54"/>
          <p:cNvSpPr txBox="1">
            <a:spLocks noGrp="1"/>
          </p:cNvSpPr>
          <p:nvPr>
            <p:ph type="title"/>
          </p:nvPr>
        </p:nvSpPr>
        <p:spPr>
          <a:xfrm>
            <a:off x="395536" y="267494"/>
            <a:ext cx="7704856" cy="555526"/>
          </a:xfrm>
          <a:prstGeom prst="rect">
            <a:avLst/>
          </a:prstGeom>
        </p:spPr>
        <p:txBody>
          <a:bodyPr lIns="91425" tIns="91425" rIns="91425" bIns="91425" anchor="b" anchorCtr="0">
            <a:noAutofit/>
          </a:bodyPr>
          <a:lstStyle/>
          <a:p>
            <a:pPr lvl="0" algn="ctr" rtl="0">
              <a:buNone/>
            </a:pPr>
            <a:r>
              <a:rPr lang="pl" sz="3000" dirty="0" smtClean="0">
                <a:solidFill>
                  <a:schemeClr val="bg1"/>
                </a:solidFill>
                <a:latin typeface="Calibri" pitchFamily="34" charset="0"/>
              </a:rPr>
              <a:t>Reklama, </a:t>
            </a:r>
            <a:r>
              <a:rPr lang="pl" sz="3000" dirty="0">
                <a:solidFill>
                  <a:schemeClr val="bg1"/>
                </a:solidFill>
                <a:latin typeface="Calibri" pitchFamily="34" charset="0"/>
              </a:rPr>
              <a:t>która narusza </a:t>
            </a:r>
            <a:r>
              <a:rPr lang="pl" sz="3000" dirty="0" smtClean="0">
                <a:solidFill>
                  <a:schemeClr val="bg1"/>
                </a:solidFill>
                <a:latin typeface="Calibri" pitchFamily="34" charset="0"/>
              </a:rPr>
              <a:t>prawo</a:t>
            </a:r>
            <a:endParaRPr lang="pl" sz="3000" dirty="0">
              <a:solidFill>
                <a:schemeClr val="bg1"/>
              </a:solidFill>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67544" y="915566"/>
            <a:ext cx="8229600" cy="3834600"/>
          </a:xfrm>
          <a:prstGeom prst="rect">
            <a:avLst/>
          </a:prstGeom>
        </p:spPr>
        <p:txBody>
          <a:bodyPr lIns="91425" tIns="91425" rIns="91425" bIns="91425" anchor="t" anchorCtr="0">
            <a:noAutofit/>
          </a:bodyPr>
          <a:lstStyle/>
          <a:p>
            <a:pPr marL="533400" indent="-177800" algn="just">
              <a:lnSpc>
                <a:spcPct val="115000"/>
              </a:lnSpc>
              <a:spcAft>
                <a:spcPts val="400"/>
              </a:spcAft>
              <a:buClr>
                <a:schemeClr val="dk1"/>
              </a:buClr>
              <a:buSzPct val="91666"/>
            </a:pPr>
            <a:r>
              <a:rPr lang="pl" sz="1800" dirty="0" smtClean="0">
                <a:solidFill>
                  <a:schemeClr val="dk1"/>
                </a:solidFill>
                <a:latin typeface="Calibri" pitchFamily="34" charset="0"/>
                <a:ea typeface="Arial"/>
                <a:cs typeface="Arial"/>
                <a:sym typeface="Arial"/>
              </a:rPr>
              <a:t> reklama </a:t>
            </a:r>
            <a:r>
              <a:rPr lang="pl" sz="1800" dirty="0">
                <a:solidFill>
                  <a:schemeClr val="dk1"/>
                </a:solidFill>
                <a:latin typeface="Calibri" pitchFamily="34" charset="0"/>
                <a:ea typeface="Arial"/>
                <a:cs typeface="Arial"/>
                <a:sym typeface="Arial"/>
              </a:rPr>
              <a:t>taka utrudnia rozróżnienie </a:t>
            </a:r>
            <a:r>
              <a:rPr lang="pl" sz="1800" dirty="0" smtClean="0">
                <a:solidFill>
                  <a:schemeClr val="dk1"/>
                </a:solidFill>
                <a:latin typeface="Calibri" pitchFamily="34" charset="0"/>
                <a:ea typeface="Arial"/>
                <a:cs typeface="Arial"/>
                <a:sym typeface="Arial"/>
              </a:rPr>
              <a:t>między </a:t>
            </a:r>
            <a:r>
              <a:rPr lang="pl" sz="1800" dirty="0">
                <a:solidFill>
                  <a:schemeClr val="dk1"/>
                </a:solidFill>
                <a:latin typeface="Calibri" pitchFamily="34" charset="0"/>
                <a:ea typeface="Arial"/>
                <a:cs typeface="Arial"/>
                <a:sym typeface="Arial"/>
              </a:rPr>
              <a:t>reklamowanym produktem </a:t>
            </a:r>
            <a:r>
              <a:rPr lang="pl" sz="1800" dirty="0" smtClean="0">
                <a:solidFill>
                  <a:schemeClr val="dk1"/>
                </a:solidFill>
                <a:latin typeface="Calibri" pitchFamily="34" charset="0"/>
                <a:ea typeface="Arial"/>
                <a:cs typeface="Arial"/>
                <a:sym typeface="Arial"/>
              </a:rPr>
              <a:t>a produktami konkurencji,</a:t>
            </a:r>
            <a:endParaRPr lang="pl" sz="1800" dirty="0">
              <a:solidFill>
                <a:schemeClr val="dk1"/>
              </a:solidFill>
              <a:latin typeface="Calibri" pitchFamily="34" charset="0"/>
              <a:ea typeface="Arial"/>
              <a:cs typeface="Arial"/>
              <a:sym typeface="Arial"/>
            </a:endParaRPr>
          </a:p>
          <a:p>
            <a:pPr marL="533400" indent="-177800" algn="just">
              <a:lnSpc>
                <a:spcPct val="115000"/>
              </a:lnSpc>
              <a:spcAft>
                <a:spcPts val="400"/>
              </a:spcAft>
              <a:buClr>
                <a:schemeClr val="dk1"/>
              </a:buClr>
              <a:buSzPct val="91666"/>
            </a:pPr>
            <a:r>
              <a:rPr lang="pl" sz="1800" dirty="0" smtClean="0">
                <a:solidFill>
                  <a:schemeClr val="dk1"/>
                </a:solidFill>
                <a:latin typeface="Calibri" pitchFamily="34" charset="0"/>
                <a:ea typeface="Arial"/>
                <a:cs typeface="Arial"/>
                <a:sym typeface="Arial"/>
              </a:rPr>
              <a:t> </a:t>
            </a:r>
            <a:r>
              <a:rPr lang="pl" sz="1800" dirty="0" smtClean="0">
                <a:solidFill>
                  <a:schemeClr val="dk1"/>
                </a:solidFill>
                <a:latin typeface="Calibri" pitchFamily="34" charset="0"/>
                <a:ea typeface="Arial"/>
                <a:cs typeface="Arial"/>
                <a:sym typeface="Arial"/>
              </a:rPr>
              <a:t>reklama  </a:t>
            </a:r>
            <a:r>
              <a:rPr lang="pl" sz="1800" dirty="0">
                <a:solidFill>
                  <a:schemeClr val="dk1"/>
                </a:solidFill>
                <a:latin typeface="Calibri" pitchFamily="34" charset="0"/>
                <a:ea typeface="Arial"/>
                <a:cs typeface="Arial"/>
                <a:sym typeface="Arial"/>
              </a:rPr>
              <a:t>powoduje dyskredytację innej firmy w jakimkolwiek zakresie,</a:t>
            </a:r>
          </a:p>
          <a:p>
            <a:pPr marL="533400" indent="-177800" algn="just">
              <a:lnSpc>
                <a:spcPct val="115000"/>
              </a:lnSpc>
              <a:spcAft>
                <a:spcPts val="400"/>
              </a:spcAft>
              <a:buClr>
                <a:schemeClr val="dk1"/>
              </a:buClr>
              <a:buSzPct val="91666"/>
            </a:pPr>
            <a:r>
              <a:rPr lang="pl" sz="1800" dirty="0" smtClean="0">
                <a:solidFill>
                  <a:schemeClr val="dk1"/>
                </a:solidFill>
                <a:latin typeface="Calibri" pitchFamily="34" charset="0"/>
                <a:ea typeface="Arial"/>
                <a:cs typeface="Arial"/>
                <a:sym typeface="Arial"/>
              </a:rPr>
              <a:t> </a:t>
            </a:r>
            <a:r>
              <a:rPr lang="pl" sz="1800" dirty="0" smtClean="0">
                <a:solidFill>
                  <a:schemeClr val="dk1"/>
                </a:solidFill>
                <a:latin typeface="Calibri" pitchFamily="34" charset="0"/>
                <a:ea typeface="Arial"/>
                <a:cs typeface="Arial"/>
                <a:sym typeface="Arial"/>
              </a:rPr>
              <a:t>reklama  </a:t>
            </a:r>
            <a:r>
              <a:rPr lang="pl" sz="1800" dirty="0">
                <a:solidFill>
                  <a:schemeClr val="dk1"/>
                </a:solidFill>
                <a:latin typeface="Calibri" pitchFamily="34" charset="0"/>
                <a:ea typeface="Arial"/>
                <a:cs typeface="Arial"/>
                <a:sym typeface="Arial"/>
              </a:rPr>
              <a:t>odnosi się do towarów  z tym samym oznaczeniem geograficznym lub chronioną nazwą </a:t>
            </a:r>
            <a:r>
              <a:rPr lang="pl" sz="1800" dirty="0" smtClean="0">
                <a:solidFill>
                  <a:schemeClr val="dk1"/>
                </a:solidFill>
                <a:latin typeface="Calibri" pitchFamily="34" charset="0"/>
                <a:ea typeface="Arial"/>
                <a:cs typeface="Arial"/>
                <a:sym typeface="Arial"/>
              </a:rPr>
              <a:t>geograficzną,</a:t>
            </a:r>
            <a:endParaRPr lang="pl" sz="1800" dirty="0">
              <a:solidFill>
                <a:schemeClr val="dk1"/>
              </a:solidFill>
              <a:latin typeface="Calibri" pitchFamily="34" charset="0"/>
              <a:ea typeface="Arial"/>
              <a:cs typeface="Arial"/>
              <a:sym typeface="Arial"/>
            </a:endParaRPr>
          </a:p>
          <a:p>
            <a:pPr marL="533400" indent="-177800" algn="just">
              <a:lnSpc>
                <a:spcPct val="115000"/>
              </a:lnSpc>
              <a:spcAft>
                <a:spcPts val="400"/>
              </a:spcAft>
              <a:buClr>
                <a:schemeClr val="dk1"/>
              </a:buClr>
              <a:buSzPct val="91666"/>
            </a:pPr>
            <a:r>
              <a:rPr lang="pl" sz="1800" dirty="0" smtClean="0">
                <a:solidFill>
                  <a:schemeClr val="dk1"/>
                </a:solidFill>
                <a:latin typeface="Calibri" pitchFamily="34" charset="0"/>
                <a:ea typeface="Arial"/>
                <a:cs typeface="Arial"/>
                <a:sym typeface="Arial"/>
              </a:rPr>
              <a:t> </a:t>
            </a:r>
            <a:r>
              <a:rPr lang="pl" sz="1800" dirty="0" smtClean="0">
                <a:solidFill>
                  <a:schemeClr val="dk1"/>
                </a:solidFill>
                <a:latin typeface="Calibri" pitchFamily="34" charset="0"/>
                <a:ea typeface="Arial"/>
                <a:cs typeface="Arial"/>
                <a:sym typeface="Arial"/>
              </a:rPr>
              <a:t>reklama </a:t>
            </a:r>
            <a:r>
              <a:rPr lang="pl" sz="1800" dirty="0">
                <a:solidFill>
                  <a:schemeClr val="dk1"/>
                </a:solidFill>
                <a:latin typeface="Calibri" pitchFamily="34" charset="0"/>
                <a:ea typeface="Arial"/>
                <a:cs typeface="Arial"/>
                <a:sym typeface="Arial"/>
              </a:rPr>
              <a:t>wykorzystuje w sposób nieuczciwy renomę znaku towarowego innej firmy, jego nazywy i innych cech,</a:t>
            </a:r>
          </a:p>
          <a:p>
            <a:pPr marL="533400" indent="-177800" algn="just">
              <a:lnSpc>
                <a:spcPct val="115000"/>
              </a:lnSpc>
              <a:spcAft>
                <a:spcPts val="400"/>
              </a:spcAft>
              <a:buClr>
                <a:schemeClr val="dk1"/>
              </a:buClr>
              <a:buSzPct val="91666"/>
            </a:pPr>
            <a:r>
              <a:rPr lang="pl" sz="1800" dirty="0" smtClean="0">
                <a:solidFill>
                  <a:schemeClr val="dk1"/>
                </a:solidFill>
                <a:latin typeface="Calibri" pitchFamily="34" charset="0"/>
                <a:ea typeface="Arial"/>
                <a:cs typeface="Arial"/>
                <a:sym typeface="Arial"/>
              </a:rPr>
              <a:t> </a:t>
            </a:r>
            <a:r>
              <a:rPr lang="pl" sz="1800" dirty="0" smtClean="0">
                <a:solidFill>
                  <a:schemeClr val="dk1"/>
                </a:solidFill>
                <a:latin typeface="Calibri" pitchFamily="34" charset="0"/>
                <a:ea typeface="Arial"/>
                <a:cs typeface="Arial"/>
                <a:sym typeface="Arial"/>
              </a:rPr>
              <a:t>reklama </a:t>
            </a:r>
            <a:r>
              <a:rPr lang="pl" sz="1800" dirty="0">
                <a:solidFill>
                  <a:schemeClr val="dk1"/>
                </a:solidFill>
                <a:latin typeface="Calibri" pitchFamily="34" charset="0"/>
                <a:ea typeface="Arial"/>
                <a:cs typeface="Arial"/>
                <a:sym typeface="Arial"/>
              </a:rPr>
              <a:t>przedstawia towar lub usługę jako imitację lub naśladownictwo towaru lub usługi która jest chroniona.</a:t>
            </a:r>
          </a:p>
          <a:p>
            <a:endParaRPr dirty="0"/>
          </a:p>
          <a:p>
            <a:endParaRPr dirty="0"/>
          </a:p>
        </p:txBody>
      </p:sp>
      <p:sp>
        <p:nvSpPr>
          <p:cNvPr id="60" name="Shape 60"/>
          <p:cNvSpPr txBox="1">
            <a:spLocks noGrp="1"/>
          </p:cNvSpPr>
          <p:nvPr>
            <p:ph type="title"/>
          </p:nvPr>
        </p:nvSpPr>
        <p:spPr>
          <a:xfrm>
            <a:off x="467544" y="0"/>
            <a:ext cx="8229600" cy="1080120"/>
          </a:xfrm>
          <a:prstGeom prst="rect">
            <a:avLst/>
          </a:prstGeom>
        </p:spPr>
        <p:txBody>
          <a:bodyPr lIns="91425" tIns="91425" rIns="91425" bIns="91425" anchor="b" anchorCtr="0">
            <a:noAutofit/>
          </a:bodyPr>
          <a:lstStyle/>
          <a:p>
            <a:pPr lvl="0" algn="ctr" rtl="0">
              <a:buNone/>
            </a:pPr>
            <a:r>
              <a:rPr lang="pl" sz="3600" dirty="0">
                <a:solidFill>
                  <a:schemeClr val="bg1"/>
                </a:solidFill>
                <a:latin typeface="Calibri" pitchFamily="34" charset="0"/>
              </a:rPr>
              <a:t>Nieuczciwa reklama</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normAutofit fontScale="92500" lnSpcReduction="10000"/>
          </a:bodyPr>
          <a:lstStyle/>
          <a:p>
            <a:r>
              <a:rPr lang="pl-PL" dirty="0" smtClean="0">
                <a:solidFill>
                  <a:schemeClr val="bg1"/>
                </a:solidFill>
              </a:rPr>
              <a:t>Komisja </a:t>
            </a:r>
            <a:r>
              <a:rPr lang="pl-PL" dirty="0" smtClean="0">
                <a:solidFill>
                  <a:schemeClr val="bg1"/>
                </a:solidFill>
              </a:rPr>
              <a:t>Etyki Reklamy (KER) jest organem rozstrzygającym o zgodności przekazów reklamowych z Kodeksem Etyki Reklamy.</a:t>
            </a:r>
          </a:p>
          <a:p>
            <a:r>
              <a:rPr lang="pl-PL" dirty="0" smtClean="0">
                <a:solidFill>
                  <a:schemeClr val="bg1"/>
                </a:solidFill>
              </a:rPr>
              <a:t>W skład KER wchodzi 30 arbitrów powoływanych przez przedstawicieli trzech środowisk związanych z reklamą: reklamodawców, media oraz agencje reklamowe. </a:t>
            </a:r>
            <a:endParaRPr lang="pl-PL" dirty="0">
              <a:solidFill>
                <a:schemeClr val="bg1"/>
              </a:solidFill>
            </a:endParaRPr>
          </a:p>
        </p:txBody>
      </p:sp>
      <p:sp>
        <p:nvSpPr>
          <p:cNvPr id="3" name="Tytuł 2"/>
          <p:cNvSpPr>
            <a:spLocks noGrp="1"/>
          </p:cNvSpPr>
          <p:nvPr>
            <p:ph type="title"/>
          </p:nvPr>
        </p:nvSpPr>
        <p:spPr/>
        <p:txBody>
          <a:bodyPr/>
          <a:lstStyle/>
          <a:p>
            <a:pPr algn="ctr"/>
            <a:r>
              <a:rPr lang="pl-PL" dirty="0" smtClean="0">
                <a:solidFill>
                  <a:schemeClr val="bg1"/>
                </a:solidFill>
              </a:rPr>
              <a:t>Komisja etyki reklamy</a:t>
            </a:r>
            <a:endParaRPr lang="pl-PL"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179512" y="915566"/>
            <a:ext cx="8640960" cy="4001699"/>
          </a:xfrm>
          <a:prstGeom prst="rect">
            <a:avLst/>
          </a:prstGeom>
        </p:spPr>
        <p:txBody>
          <a:bodyPr lIns="91425" tIns="91425" rIns="91425" bIns="91425" anchor="t" anchorCtr="0">
            <a:noAutofit/>
          </a:bodyPr>
          <a:lstStyle/>
          <a:p>
            <a:pPr indent="450215" algn="just">
              <a:lnSpc>
                <a:spcPct val="150000"/>
              </a:lnSpc>
            </a:pPr>
            <a:r>
              <a:rPr lang="pl-PL" sz="2000" dirty="0" smtClean="0">
                <a:solidFill>
                  <a:schemeClr val="bg1"/>
                </a:solidFill>
                <a:latin typeface="Calibri" pitchFamily="34" charset="0"/>
                <a:ea typeface="Times New Roman"/>
              </a:rPr>
              <a:t>reklama </a:t>
            </a:r>
            <a:r>
              <a:rPr lang="pl-PL" sz="2000" dirty="0" smtClean="0">
                <a:solidFill>
                  <a:schemeClr val="bg1"/>
                </a:solidFill>
                <a:latin typeface="Calibri" pitchFamily="34" charset="0"/>
                <a:ea typeface="Times New Roman"/>
              </a:rPr>
              <a:t>niegodziwa,</a:t>
            </a:r>
          </a:p>
          <a:p>
            <a:pPr indent="450215" algn="just">
              <a:lnSpc>
                <a:spcPct val="150000"/>
              </a:lnSpc>
            </a:pPr>
            <a:r>
              <a:rPr lang="pl-PL" sz="2000" dirty="0" smtClean="0">
                <a:solidFill>
                  <a:schemeClr val="bg1"/>
                </a:solidFill>
                <a:latin typeface="Calibri" pitchFamily="34" charset="0"/>
                <a:ea typeface="Times New Roman"/>
              </a:rPr>
              <a:t>reklama </a:t>
            </a:r>
            <a:r>
              <a:rPr lang="pl-PL" sz="2000" dirty="0" smtClean="0">
                <a:solidFill>
                  <a:schemeClr val="bg1"/>
                </a:solidFill>
                <a:latin typeface="Calibri" pitchFamily="34" charset="0"/>
                <a:ea typeface="Times New Roman"/>
              </a:rPr>
              <a:t>wprowadzająca w </a:t>
            </a:r>
            <a:r>
              <a:rPr lang="pl-PL" sz="2000" dirty="0" smtClean="0">
                <a:solidFill>
                  <a:schemeClr val="bg1"/>
                </a:solidFill>
                <a:latin typeface="Calibri" pitchFamily="34" charset="0"/>
                <a:ea typeface="Times New Roman"/>
              </a:rPr>
              <a:t>błąd</a:t>
            </a:r>
            <a:r>
              <a:rPr lang="pl-PL" sz="2000" dirty="0" smtClean="0">
                <a:solidFill>
                  <a:schemeClr val="bg1"/>
                </a:solidFill>
                <a:latin typeface="Calibri" pitchFamily="34" charset="0"/>
                <a:ea typeface="Times New Roman"/>
              </a:rPr>
              <a:t>,</a:t>
            </a:r>
            <a:endParaRPr lang="pl-PL" sz="2000" dirty="0" smtClean="0">
              <a:solidFill>
                <a:schemeClr val="bg1"/>
              </a:solidFill>
              <a:latin typeface="Calibri" pitchFamily="34" charset="0"/>
              <a:ea typeface="Times New Roman"/>
            </a:endParaRPr>
          </a:p>
          <a:p>
            <a:pPr indent="450215" algn="just">
              <a:lnSpc>
                <a:spcPct val="150000"/>
              </a:lnSpc>
            </a:pPr>
            <a:r>
              <a:rPr lang="pl-PL" sz="2000" dirty="0" smtClean="0">
                <a:solidFill>
                  <a:schemeClr val="bg1"/>
                </a:solidFill>
                <a:latin typeface="Calibri" pitchFamily="34" charset="0"/>
                <a:ea typeface="Times New Roman"/>
              </a:rPr>
              <a:t>reklama </a:t>
            </a:r>
            <a:r>
              <a:rPr lang="pl-PL" sz="2000" dirty="0" smtClean="0">
                <a:solidFill>
                  <a:schemeClr val="bg1"/>
                </a:solidFill>
                <a:latin typeface="Calibri" pitchFamily="34" charset="0"/>
                <a:ea typeface="Times New Roman"/>
              </a:rPr>
              <a:t>nierzeczowa,</a:t>
            </a:r>
            <a:endParaRPr lang="pl-PL" sz="2000" dirty="0" smtClean="0">
              <a:solidFill>
                <a:schemeClr val="bg1"/>
              </a:solidFill>
              <a:latin typeface="Calibri" pitchFamily="34" charset="0"/>
              <a:ea typeface="Times New Roman"/>
            </a:endParaRPr>
          </a:p>
          <a:p>
            <a:pPr indent="450215" algn="just">
              <a:lnSpc>
                <a:spcPct val="150000"/>
              </a:lnSpc>
            </a:pPr>
            <a:r>
              <a:rPr lang="pl-PL" sz="2000" dirty="0" smtClean="0">
                <a:solidFill>
                  <a:schemeClr val="bg1"/>
                </a:solidFill>
                <a:latin typeface="Calibri" pitchFamily="34" charset="0"/>
                <a:ea typeface="Times New Roman"/>
              </a:rPr>
              <a:t>reklama wykorzystująca </a:t>
            </a:r>
            <a:r>
              <a:rPr lang="pl-PL" sz="2000" dirty="0" smtClean="0">
                <a:solidFill>
                  <a:schemeClr val="bg1"/>
                </a:solidFill>
                <a:latin typeface="Calibri" pitchFamily="34" charset="0"/>
                <a:ea typeface="Times New Roman"/>
              </a:rPr>
              <a:t>łatwowierność</a:t>
            </a:r>
            <a:r>
              <a:rPr lang="pl-PL" sz="2000" dirty="0" smtClean="0">
                <a:solidFill>
                  <a:schemeClr val="bg1"/>
                </a:solidFill>
                <a:latin typeface="Calibri" pitchFamily="34" charset="0"/>
                <a:ea typeface="Times New Roman"/>
              </a:rPr>
              <a:t> odbiorcy</a:t>
            </a:r>
            <a:r>
              <a:rPr lang="pl-PL" sz="2000" dirty="0" smtClean="0">
                <a:solidFill>
                  <a:schemeClr val="bg1"/>
                </a:solidFill>
                <a:latin typeface="Calibri" pitchFamily="34" charset="0"/>
                <a:ea typeface="Times New Roman"/>
              </a:rPr>
              <a:t>,</a:t>
            </a:r>
          </a:p>
          <a:p>
            <a:pPr indent="450215" algn="just">
              <a:lnSpc>
                <a:spcPct val="150000"/>
              </a:lnSpc>
            </a:pPr>
            <a:r>
              <a:rPr lang="pl-PL" sz="2000" dirty="0" smtClean="0">
                <a:solidFill>
                  <a:schemeClr val="bg1"/>
                </a:solidFill>
                <a:latin typeface="Calibri" pitchFamily="34" charset="0"/>
                <a:ea typeface="Times New Roman"/>
              </a:rPr>
              <a:t>reklama ukryta,</a:t>
            </a:r>
            <a:endParaRPr lang="pl-PL" sz="2000" dirty="0" smtClean="0">
              <a:solidFill>
                <a:schemeClr val="bg1"/>
              </a:solidFill>
              <a:latin typeface="Calibri" pitchFamily="34" charset="0"/>
              <a:ea typeface="Times New Roman"/>
            </a:endParaRPr>
          </a:p>
          <a:p>
            <a:pPr indent="450215" algn="just">
              <a:lnSpc>
                <a:spcPct val="150000"/>
              </a:lnSpc>
            </a:pPr>
            <a:r>
              <a:rPr lang="pl-PL" sz="2000" dirty="0" smtClean="0">
                <a:solidFill>
                  <a:schemeClr val="bg1"/>
                </a:solidFill>
                <a:latin typeface="Calibri" pitchFamily="34" charset="0"/>
                <a:ea typeface="Times New Roman"/>
              </a:rPr>
              <a:t>reklama uciążliwa, </a:t>
            </a:r>
          </a:p>
          <a:p>
            <a:pPr indent="450215" algn="just">
              <a:lnSpc>
                <a:spcPct val="150000"/>
              </a:lnSpc>
            </a:pPr>
            <a:r>
              <a:rPr lang="pl-PL" sz="2000" dirty="0" smtClean="0">
                <a:solidFill>
                  <a:schemeClr val="bg1"/>
                </a:solidFill>
                <a:latin typeface="Calibri" pitchFamily="34" charset="0"/>
                <a:ea typeface="Times New Roman"/>
              </a:rPr>
              <a:t>reklama </a:t>
            </a:r>
            <a:r>
              <a:rPr lang="pl-PL" sz="2000" dirty="0" smtClean="0">
                <a:solidFill>
                  <a:schemeClr val="bg1"/>
                </a:solidFill>
                <a:latin typeface="Calibri" pitchFamily="34" charset="0"/>
                <a:ea typeface="Times New Roman"/>
              </a:rPr>
              <a:t>porównawcza</a:t>
            </a:r>
            <a:r>
              <a:rPr lang="pl-PL" sz="2000" dirty="0" smtClean="0">
                <a:solidFill>
                  <a:schemeClr val="bg1"/>
                </a:solidFill>
                <a:latin typeface="Calibri" pitchFamily="34" charset="0"/>
                <a:ea typeface="Times New Roman"/>
              </a:rPr>
              <a:t>.</a:t>
            </a:r>
            <a:endParaRPr lang="pl-PL" sz="2000" dirty="0" smtClean="0">
              <a:solidFill>
                <a:schemeClr val="bg1"/>
              </a:solidFill>
              <a:latin typeface="Calibri" pitchFamily="34" charset="0"/>
              <a:ea typeface="Times New Roman"/>
            </a:endParaRPr>
          </a:p>
          <a:p>
            <a:pPr lvl="0" algn="just" rtl="0">
              <a:lnSpc>
                <a:spcPct val="150000"/>
              </a:lnSpc>
              <a:buClr>
                <a:schemeClr val="dk1"/>
              </a:buClr>
              <a:buSzPct val="91666"/>
              <a:buFont typeface="Arial"/>
              <a:buNone/>
            </a:pPr>
            <a:endParaRPr dirty="0"/>
          </a:p>
          <a:p>
            <a:endParaRPr dirty="0"/>
          </a:p>
          <a:p>
            <a:endParaRPr dirty="0"/>
          </a:p>
        </p:txBody>
      </p:sp>
      <p:sp>
        <p:nvSpPr>
          <p:cNvPr id="66" name="Shape 66"/>
          <p:cNvSpPr txBox="1">
            <a:spLocks noGrp="1"/>
          </p:cNvSpPr>
          <p:nvPr>
            <p:ph type="title"/>
          </p:nvPr>
        </p:nvSpPr>
        <p:spPr>
          <a:xfrm>
            <a:off x="0" y="51470"/>
            <a:ext cx="9144000" cy="987574"/>
          </a:xfrm>
          <a:prstGeom prst="rect">
            <a:avLst/>
          </a:prstGeom>
        </p:spPr>
        <p:txBody>
          <a:bodyPr lIns="91425" tIns="91425" rIns="91425" bIns="91425" anchor="b" anchorCtr="0">
            <a:noAutofit/>
          </a:bodyPr>
          <a:lstStyle/>
          <a:p>
            <a:pPr lvl="0" algn="ctr" rtl="0">
              <a:buNone/>
            </a:pPr>
            <a:r>
              <a:rPr lang="pl" sz="2800" dirty="0" smtClean="0">
                <a:solidFill>
                  <a:schemeClr val="bg1"/>
                </a:solidFill>
                <a:latin typeface="Calibri" pitchFamily="34" charset="0"/>
              </a:rPr>
              <a:t>Rodzaje nieuczciwej lub mogącej </a:t>
            </a:r>
            <a:br>
              <a:rPr lang="pl" sz="2800" dirty="0" smtClean="0">
                <a:solidFill>
                  <a:schemeClr val="bg1"/>
                </a:solidFill>
                <a:latin typeface="Calibri" pitchFamily="34" charset="0"/>
              </a:rPr>
            </a:br>
            <a:r>
              <a:rPr lang="pl" sz="2800" dirty="0" smtClean="0">
                <a:solidFill>
                  <a:schemeClr val="bg1"/>
                </a:solidFill>
                <a:latin typeface="Calibri" pitchFamily="34" charset="0"/>
              </a:rPr>
              <a:t>budzić zastrzeżenia reklamy</a:t>
            </a:r>
            <a:endParaRPr lang="pl" sz="2800" dirty="0">
              <a:solidFill>
                <a:schemeClr val="bg1"/>
              </a:solidFill>
              <a:latin typeface="Calibri" pitchFamily="34"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67544" y="1347614"/>
            <a:ext cx="7992888" cy="4184461"/>
          </a:xfrm>
          <a:prstGeom prst="rect">
            <a:avLst/>
          </a:prstGeom>
        </p:spPr>
        <p:txBody>
          <a:bodyPr lIns="91425" tIns="91425" rIns="91425" bIns="91425" anchor="t" anchorCtr="0">
            <a:noAutofit/>
          </a:bodyPr>
          <a:lstStyle/>
          <a:p>
            <a:pPr lvl="0" algn="just" rtl="0">
              <a:lnSpc>
                <a:spcPct val="150000"/>
              </a:lnSpc>
              <a:buClr>
                <a:schemeClr val="dk1"/>
              </a:buClr>
              <a:buSzPct val="91666"/>
              <a:buFont typeface="Arial"/>
              <a:buNone/>
            </a:pPr>
            <a:r>
              <a:rPr lang="pl" sz="1100" b="1" dirty="0" smtClean="0">
                <a:solidFill>
                  <a:schemeClr val="dk1"/>
                </a:solidFill>
                <a:latin typeface="Calibri" pitchFamily="34" charset="0"/>
                <a:ea typeface="Arial"/>
                <a:cs typeface="Arial"/>
                <a:sym typeface="Arial"/>
              </a:rPr>
              <a:t>Kazus </a:t>
            </a:r>
            <a:r>
              <a:rPr lang="pl" sz="1100" b="1" dirty="0">
                <a:solidFill>
                  <a:schemeClr val="dk1"/>
                </a:solidFill>
                <a:latin typeface="Calibri" pitchFamily="34" charset="0"/>
                <a:ea typeface="Arial"/>
                <a:cs typeface="Arial"/>
                <a:sym typeface="Arial"/>
              </a:rPr>
              <a:t>1. „Red bull doda ci skrzydeł” </a:t>
            </a:r>
            <a:r>
              <a:rPr lang="pl" sz="1100" dirty="0">
                <a:solidFill>
                  <a:schemeClr val="dk1"/>
                </a:solidFill>
                <a:latin typeface="Calibri" pitchFamily="34" charset="0"/>
                <a:ea typeface="Arial"/>
                <a:cs typeface="Arial"/>
                <a:sym typeface="Arial"/>
              </a:rPr>
              <a:t>– slogan oczywisty dla każdego, nie powodujący, że przeciętny klient zażąda zwrotu pieniędzy jeśli po wypiciu napoju energetycznego nie urosną mu </a:t>
            </a:r>
            <a:r>
              <a:rPr lang="pl" sz="1100" dirty="0" smtClean="0">
                <a:solidFill>
                  <a:schemeClr val="dk1"/>
                </a:solidFill>
                <a:latin typeface="Calibri" pitchFamily="34" charset="0"/>
                <a:ea typeface="Arial"/>
                <a:cs typeface="Arial"/>
                <a:sym typeface="Arial"/>
              </a:rPr>
              <a:t>obiecane </a:t>
            </a:r>
            <a:r>
              <a:rPr lang="pl" sz="1100" dirty="0">
                <a:solidFill>
                  <a:schemeClr val="dk1"/>
                </a:solidFill>
                <a:latin typeface="Calibri" pitchFamily="34" charset="0"/>
                <a:ea typeface="Arial"/>
                <a:cs typeface="Arial"/>
                <a:sym typeface="Arial"/>
              </a:rPr>
              <a:t>skrzydła. A jednak? Jeśli reklama odczytana zostanie przez osobę niepełnosprawną umysłowo lub bardzo małe dziecko</a:t>
            </a:r>
            <a:r>
              <a:rPr lang="pl" sz="1100" dirty="0" smtClean="0">
                <a:solidFill>
                  <a:schemeClr val="dk1"/>
                </a:solidFill>
                <a:latin typeface="Calibri" pitchFamily="34" charset="0"/>
                <a:ea typeface="Arial"/>
                <a:cs typeface="Arial"/>
                <a:sym typeface="Arial"/>
              </a:rPr>
              <a:t>? </a:t>
            </a:r>
            <a:r>
              <a:rPr lang="pl" sz="1100" dirty="0">
                <a:solidFill>
                  <a:schemeClr val="dk1"/>
                </a:solidFill>
                <a:latin typeface="Calibri" pitchFamily="34" charset="0"/>
                <a:ea typeface="Arial"/>
                <a:cs typeface="Arial"/>
                <a:sym typeface="Arial"/>
              </a:rPr>
              <a:t>Czy wówczas winna być ona dopuszczalna?</a:t>
            </a:r>
          </a:p>
          <a:p>
            <a:pPr lvl="0" algn="just" rtl="0">
              <a:lnSpc>
                <a:spcPct val="150000"/>
              </a:lnSpc>
              <a:buClr>
                <a:schemeClr val="dk1"/>
              </a:buClr>
              <a:buSzPct val="100000"/>
              <a:buFont typeface="Arial"/>
              <a:buNone/>
            </a:pPr>
            <a:r>
              <a:rPr lang="pl" sz="1100" b="1" dirty="0">
                <a:solidFill>
                  <a:schemeClr val="dk1"/>
                </a:solidFill>
                <a:latin typeface="Calibri" pitchFamily="34" charset="0"/>
                <a:ea typeface="Arial"/>
                <a:cs typeface="Arial"/>
                <a:sym typeface="Arial"/>
              </a:rPr>
              <a:t>Kazus 2. Fiat</a:t>
            </a:r>
            <a:r>
              <a:rPr lang="pl" sz="1100" dirty="0">
                <a:solidFill>
                  <a:schemeClr val="dk1"/>
                </a:solidFill>
                <a:latin typeface="Calibri" pitchFamily="34" charset="0"/>
                <a:ea typeface="Arial"/>
                <a:cs typeface="Arial"/>
                <a:sym typeface="Arial"/>
              </a:rPr>
              <a:t> reklamował swój samochód z użyciem  określenia radiowego „Jak z fantazją przetestować Nowe Punto. Ubrani w smokingi wjeżdżamy do ciemnej alejki w zakazanej dzielnicy, po czym zwracamy się do brodatych motocyklistów w skórach: (Przepraszam, macie tu gdzieś bankomat”. Następnie dodajemy gazu(…) Szczegóły w salonach Fiata.”. </a:t>
            </a:r>
            <a:r>
              <a:rPr lang="pl" sz="1100" dirty="0" smtClean="0">
                <a:solidFill>
                  <a:schemeClr val="dk1"/>
                </a:solidFill>
                <a:latin typeface="Calibri" pitchFamily="34" charset="0"/>
                <a:ea typeface="Arial"/>
                <a:cs typeface="Arial"/>
                <a:sym typeface="Arial"/>
              </a:rPr>
              <a:t>Zdaniem wielu reklama nawołuje w ten sposób osoby </a:t>
            </a:r>
            <a:r>
              <a:rPr lang="pl" sz="1100" dirty="0">
                <a:solidFill>
                  <a:schemeClr val="dk1"/>
                </a:solidFill>
                <a:latin typeface="Calibri" pitchFamily="34" charset="0"/>
                <a:ea typeface="Arial"/>
                <a:cs typeface="Arial"/>
                <a:sym typeface="Arial"/>
              </a:rPr>
              <a:t>nieletnie do </a:t>
            </a:r>
            <a:r>
              <a:rPr lang="pl" sz="1100" dirty="0" smtClean="0">
                <a:solidFill>
                  <a:schemeClr val="dk1"/>
                </a:solidFill>
                <a:latin typeface="Calibri" pitchFamily="34" charset="0"/>
                <a:ea typeface="Arial"/>
                <a:cs typeface="Arial"/>
                <a:sym typeface="Arial"/>
              </a:rPr>
              <a:t>przemocy i </a:t>
            </a:r>
            <a:r>
              <a:rPr lang="pl" sz="1100" dirty="0">
                <a:solidFill>
                  <a:schemeClr val="dk1"/>
                </a:solidFill>
                <a:latin typeface="Calibri" pitchFamily="34" charset="0"/>
                <a:ea typeface="Arial"/>
                <a:cs typeface="Arial"/>
                <a:sym typeface="Arial"/>
              </a:rPr>
              <a:t>tworzy niebezpieczne skojarzenia, które utrwalą pewien mit zachowań przestępczych jako normę.</a:t>
            </a:r>
          </a:p>
          <a:p>
            <a:pPr lvl="0" algn="just" rtl="0">
              <a:lnSpc>
                <a:spcPct val="150000"/>
              </a:lnSpc>
              <a:buClr>
                <a:schemeClr val="dk1"/>
              </a:buClr>
              <a:buSzPct val="100000"/>
              <a:buFont typeface="Arial"/>
              <a:buNone/>
            </a:pPr>
            <a:r>
              <a:rPr lang="pl" sz="1100" b="1" dirty="0">
                <a:solidFill>
                  <a:schemeClr val="dk1"/>
                </a:solidFill>
                <a:latin typeface="Calibri" pitchFamily="34" charset="0"/>
                <a:ea typeface="Arial"/>
                <a:cs typeface="Arial"/>
                <a:sym typeface="Arial"/>
              </a:rPr>
              <a:t>Kazus 3. Reklama </a:t>
            </a:r>
            <a:r>
              <a:rPr lang="pl" sz="1100" b="1" dirty="0" smtClean="0">
                <a:solidFill>
                  <a:schemeClr val="dk1"/>
                </a:solidFill>
                <a:latin typeface="Calibri" pitchFamily="34" charset="0"/>
                <a:ea typeface="Arial"/>
                <a:cs typeface="Arial"/>
                <a:sym typeface="Arial"/>
              </a:rPr>
              <a:t>Oscillococcinum </a:t>
            </a:r>
            <a:r>
              <a:rPr lang="pl" sz="1100" dirty="0">
                <a:solidFill>
                  <a:schemeClr val="dk1"/>
                </a:solidFill>
                <a:latin typeface="Calibri" pitchFamily="34" charset="0"/>
                <a:ea typeface="Arial"/>
                <a:cs typeface="Arial"/>
                <a:sym typeface="Arial"/>
              </a:rPr>
              <a:t>przekonuje nas, że ten środek homeopatyczny bezwzględnie radzi sobie z przeziębieniem i grypą, </a:t>
            </a:r>
            <a:r>
              <a:rPr lang="pl" sz="1100" dirty="0" smtClean="0">
                <a:solidFill>
                  <a:schemeClr val="dk1"/>
                </a:solidFill>
                <a:latin typeface="Calibri" pitchFamily="34" charset="0"/>
                <a:ea typeface="Arial"/>
                <a:cs typeface="Arial"/>
                <a:sym typeface="Arial"/>
              </a:rPr>
              <a:t>jak milion </a:t>
            </a:r>
            <a:r>
              <a:rPr lang="pl" sz="1100" dirty="0">
                <a:solidFill>
                  <a:schemeClr val="dk1"/>
                </a:solidFill>
                <a:latin typeface="Calibri" pitchFamily="34" charset="0"/>
                <a:ea typeface="Arial"/>
                <a:cs typeface="Arial"/>
                <a:sym typeface="Arial"/>
              </a:rPr>
              <a:t>innych reklamowanych produktów w okresie </a:t>
            </a:r>
            <a:r>
              <a:rPr lang="pl" sz="1100" dirty="0" smtClean="0">
                <a:solidFill>
                  <a:schemeClr val="dk1"/>
                </a:solidFill>
                <a:latin typeface="Calibri" pitchFamily="34" charset="0"/>
                <a:ea typeface="Arial"/>
                <a:cs typeface="Arial"/>
                <a:sym typeface="Arial"/>
              </a:rPr>
              <a:t>jesienno-zimowym, </a:t>
            </a:r>
            <a:r>
              <a:rPr lang="pl" sz="1100" dirty="0">
                <a:solidFill>
                  <a:schemeClr val="dk1"/>
                </a:solidFill>
                <a:latin typeface="Calibri" pitchFamily="34" charset="0"/>
                <a:ea typeface="Arial"/>
                <a:cs typeface="Arial"/>
                <a:sym typeface="Arial"/>
              </a:rPr>
              <a:t>pomijając fakt, iż grypa obejmuje mutujące corocznie różne rodzaje </a:t>
            </a:r>
            <a:r>
              <a:rPr lang="pl" sz="1100" dirty="0" smtClean="0">
                <a:solidFill>
                  <a:schemeClr val="dk1"/>
                </a:solidFill>
                <a:latin typeface="Calibri" pitchFamily="34" charset="0"/>
                <a:ea typeface="Arial"/>
                <a:cs typeface="Arial"/>
                <a:sym typeface="Arial"/>
              </a:rPr>
              <a:t>wirusów. W </a:t>
            </a:r>
            <a:r>
              <a:rPr lang="pl" sz="1100" dirty="0">
                <a:solidFill>
                  <a:schemeClr val="dk1"/>
                </a:solidFill>
                <a:latin typeface="Calibri" pitchFamily="34" charset="0"/>
                <a:ea typeface="Arial"/>
                <a:cs typeface="Arial"/>
                <a:sym typeface="Arial"/>
              </a:rPr>
              <a:t>praktyce producent nie udowodnił w formie prawdziwych badań skuteczności </a:t>
            </a:r>
            <a:r>
              <a:rPr lang="pl" sz="1100" dirty="0" smtClean="0">
                <a:solidFill>
                  <a:schemeClr val="dk1"/>
                </a:solidFill>
                <a:latin typeface="Calibri" pitchFamily="34" charset="0"/>
                <a:ea typeface="Arial"/>
                <a:cs typeface="Arial"/>
                <a:sym typeface="Arial"/>
              </a:rPr>
              <a:t>produktu.</a:t>
            </a:r>
            <a:endParaRPr lang="pl" sz="1100" dirty="0">
              <a:solidFill>
                <a:schemeClr val="dk1"/>
              </a:solidFill>
              <a:latin typeface="Calibri" pitchFamily="34" charset="0"/>
              <a:ea typeface="Arial"/>
              <a:cs typeface="Arial"/>
              <a:sym typeface="Arial"/>
            </a:endParaRPr>
          </a:p>
          <a:p>
            <a:pPr lvl="0" algn="just" rtl="0">
              <a:lnSpc>
                <a:spcPct val="150000"/>
              </a:lnSpc>
              <a:buClr>
                <a:schemeClr val="dk1"/>
              </a:buClr>
              <a:buSzPct val="100000"/>
              <a:buFont typeface="Arial"/>
              <a:buNone/>
            </a:pPr>
            <a:r>
              <a:rPr lang="pl" sz="1100" b="1" dirty="0">
                <a:solidFill>
                  <a:schemeClr val="dk1"/>
                </a:solidFill>
                <a:latin typeface="Calibri" pitchFamily="34" charset="0"/>
                <a:ea typeface="Arial"/>
                <a:cs typeface="Arial"/>
                <a:sym typeface="Arial"/>
              </a:rPr>
              <a:t>Kazus </a:t>
            </a:r>
            <a:r>
              <a:rPr lang="pl" sz="1100" b="1" dirty="0" smtClean="0">
                <a:solidFill>
                  <a:schemeClr val="dk1"/>
                </a:solidFill>
                <a:latin typeface="Calibri" pitchFamily="34" charset="0"/>
                <a:ea typeface="Arial"/>
                <a:cs typeface="Arial"/>
                <a:sym typeface="Arial"/>
              </a:rPr>
              <a:t>4. W reklamie </a:t>
            </a:r>
            <a:r>
              <a:rPr lang="pl" sz="1100" b="1" dirty="0">
                <a:solidFill>
                  <a:schemeClr val="dk1"/>
                </a:solidFill>
                <a:latin typeface="Calibri" pitchFamily="34" charset="0"/>
                <a:ea typeface="Arial"/>
                <a:cs typeface="Arial"/>
                <a:sym typeface="Arial"/>
              </a:rPr>
              <a:t>Winiary</a:t>
            </a:r>
            <a:r>
              <a:rPr lang="pl" sz="1100" dirty="0">
                <a:solidFill>
                  <a:schemeClr val="dk1"/>
                </a:solidFill>
                <a:latin typeface="Calibri" pitchFamily="34" charset="0"/>
                <a:ea typeface="Arial"/>
                <a:cs typeface="Arial"/>
                <a:sym typeface="Arial"/>
              </a:rPr>
              <a:t> </a:t>
            </a:r>
            <a:r>
              <a:rPr lang="pl" sz="1100" dirty="0" smtClean="0">
                <a:solidFill>
                  <a:schemeClr val="dk1"/>
                </a:solidFill>
                <a:latin typeface="Calibri" pitchFamily="34" charset="0"/>
                <a:ea typeface="Arial"/>
                <a:cs typeface="Arial"/>
                <a:sym typeface="Arial"/>
              </a:rPr>
              <a:t>zaś przedstawiono </a:t>
            </a:r>
            <a:r>
              <a:rPr lang="pl" sz="1100" dirty="0">
                <a:solidFill>
                  <a:schemeClr val="dk1"/>
                </a:solidFill>
                <a:latin typeface="Calibri" pitchFamily="34" charset="0"/>
                <a:ea typeface="Arial"/>
                <a:cs typeface="Arial"/>
                <a:sym typeface="Arial"/>
              </a:rPr>
              <a:t>pracowników budowlanych bez podstawowych wymaganych przepisami BHP </a:t>
            </a:r>
            <a:r>
              <a:rPr lang="pl" sz="1100" dirty="0" smtClean="0">
                <a:solidFill>
                  <a:schemeClr val="dk1"/>
                </a:solidFill>
                <a:latin typeface="Calibri" pitchFamily="34" charset="0"/>
                <a:ea typeface="Arial"/>
                <a:cs typeface="Arial"/>
                <a:sym typeface="Arial"/>
              </a:rPr>
              <a:t>zabezpieczeń.</a:t>
            </a:r>
            <a:endParaRPr lang="pl" sz="1100" dirty="0">
              <a:solidFill>
                <a:schemeClr val="dk1"/>
              </a:solidFill>
              <a:latin typeface="Calibri" pitchFamily="34" charset="0"/>
              <a:ea typeface="Arial"/>
              <a:cs typeface="Arial"/>
              <a:sym typeface="Arial"/>
            </a:endParaRPr>
          </a:p>
          <a:p>
            <a:endParaRPr dirty="0"/>
          </a:p>
          <a:p>
            <a:endParaRPr dirty="0"/>
          </a:p>
          <a:p>
            <a:endParaRPr dirty="0"/>
          </a:p>
        </p:txBody>
      </p:sp>
      <p:pic>
        <p:nvPicPr>
          <p:cNvPr id="5" name="Obraz 4" descr="redbull.jpg"/>
          <p:cNvPicPr>
            <a:picLocks noChangeAspect="1"/>
          </p:cNvPicPr>
          <p:nvPr/>
        </p:nvPicPr>
        <p:blipFill>
          <a:blip r:embed="rId3"/>
          <a:stretch>
            <a:fillRect/>
          </a:stretch>
        </p:blipFill>
        <p:spPr>
          <a:xfrm>
            <a:off x="683568" y="267494"/>
            <a:ext cx="1671628" cy="1080120"/>
          </a:xfrm>
          <a:prstGeom prst="rect">
            <a:avLst/>
          </a:prstGeom>
          <a:ln>
            <a:noFill/>
          </a:ln>
          <a:effectLst>
            <a:outerShdw blurRad="190500" algn="tl" rotWithShape="0">
              <a:srgbClr val="000000">
                <a:alpha val="70000"/>
              </a:srgbClr>
            </a:outerShdw>
          </a:effectLst>
        </p:spPr>
      </p:pic>
      <p:pic>
        <p:nvPicPr>
          <p:cNvPr id="6" name="Obraz 5" descr="demon.jpg"/>
          <p:cNvPicPr>
            <a:picLocks noChangeAspect="1"/>
          </p:cNvPicPr>
          <p:nvPr/>
        </p:nvPicPr>
        <p:blipFill>
          <a:blip r:embed="rId4"/>
          <a:stretch>
            <a:fillRect/>
          </a:stretch>
        </p:blipFill>
        <p:spPr>
          <a:xfrm>
            <a:off x="2771800" y="267494"/>
            <a:ext cx="1656184" cy="1080120"/>
          </a:xfrm>
          <a:prstGeom prst="rect">
            <a:avLst/>
          </a:prstGeom>
          <a:effectLst>
            <a:outerShdw blurRad="63500" sx="104000" sy="104000" algn="ctr" rotWithShape="0">
              <a:prstClr val="black">
                <a:alpha val="40000"/>
              </a:prstClr>
            </a:outerShdw>
          </a:effectLst>
        </p:spPr>
      </p:pic>
      <p:pic>
        <p:nvPicPr>
          <p:cNvPr id="7" name="Obraz 6" descr="winiary.jpg"/>
          <p:cNvPicPr>
            <a:picLocks noChangeAspect="1"/>
          </p:cNvPicPr>
          <p:nvPr/>
        </p:nvPicPr>
        <p:blipFill>
          <a:blip r:embed="rId5"/>
          <a:stretch>
            <a:fillRect/>
          </a:stretch>
        </p:blipFill>
        <p:spPr>
          <a:xfrm>
            <a:off x="6660232" y="267494"/>
            <a:ext cx="1656184" cy="1080120"/>
          </a:xfrm>
          <a:prstGeom prst="rect">
            <a:avLst/>
          </a:prstGeom>
          <a:effectLst>
            <a:outerShdw blurRad="279400" sx="101000" sy="101000" algn="ctr" rotWithShape="0">
              <a:prstClr val="black">
                <a:alpha val="40000"/>
              </a:prstClr>
            </a:outerShdw>
          </a:effectLst>
        </p:spPr>
      </p:pic>
      <p:pic>
        <p:nvPicPr>
          <p:cNvPr id="8" name="Obraz 7" descr="lumovit-gmbh-boiron-oscillococcinum-30-dawek_0_b.jpg"/>
          <p:cNvPicPr>
            <a:picLocks noChangeAspect="1"/>
          </p:cNvPicPr>
          <p:nvPr/>
        </p:nvPicPr>
        <p:blipFill>
          <a:blip r:embed="rId6"/>
          <a:stretch>
            <a:fillRect/>
          </a:stretch>
        </p:blipFill>
        <p:spPr>
          <a:xfrm>
            <a:off x="4788024" y="267494"/>
            <a:ext cx="1512168" cy="1080120"/>
          </a:xfrm>
          <a:prstGeom prst="rect">
            <a:avLst/>
          </a:prstGeom>
          <a:ln>
            <a:noFill/>
          </a:ln>
          <a:effectLst>
            <a:outerShdw blurRad="190500" algn="tl" rotWithShape="0">
              <a:srgbClr val="000000">
                <a:alpha val="70000"/>
              </a:srgbClr>
            </a:outerShdw>
          </a:effectLst>
        </p:spPr>
      </p:pic>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648</TotalTime>
  <Words>1371</Words>
  <Application>Microsoft Office PowerPoint</Application>
  <PresentationFormat>Pokaz na ekranie (16:9)</PresentationFormat>
  <Paragraphs>164</Paragraphs>
  <Slides>26</Slides>
  <Notes>10</Notes>
  <HiddenSlides>0</HiddenSlides>
  <MMClips>1</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Odlewnia metali</vt:lpstr>
      <vt:lpstr>Aspekty ochrony konsumenta przed nieuczciwą reklamą </vt:lpstr>
      <vt:lpstr>Definicja reklamy</vt:lpstr>
      <vt:lpstr>Definicja reklamy</vt:lpstr>
      <vt:lpstr>Reklama</vt:lpstr>
      <vt:lpstr>Reklama, która narusza prawo</vt:lpstr>
      <vt:lpstr>Nieuczciwa reklama</vt:lpstr>
      <vt:lpstr>Komisja etyki reklamy</vt:lpstr>
      <vt:lpstr>Rodzaje nieuczciwej lub mogącej  budzić zastrzeżenia reklamy</vt:lpstr>
      <vt:lpstr>Slajd 9</vt:lpstr>
      <vt:lpstr>Reklama niegodziwa</vt:lpstr>
      <vt:lpstr>Reklama wprowadzająca w błąd</vt:lpstr>
      <vt:lpstr>Reklama nierzeczowa (granie na emocjach: lęk, obawa, inne uczucia)</vt:lpstr>
      <vt:lpstr>Reklama wykorzystująca łatwowierność</vt:lpstr>
      <vt:lpstr>Reklama ukryta: Product placement</vt:lpstr>
      <vt:lpstr>Reklama ukryta: product placement (jeśli nie działa, pomijamy :)</vt:lpstr>
      <vt:lpstr>UWAGA!</vt:lpstr>
      <vt:lpstr>Slajd 17</vt:lpstr>
      <vt:lpstr>Slajd 18</vt:lpstr>
      <vt:lpstr>Reklama uciążliwa</vt:lpstr>
      <vt:lpstr>Reklama uciążliwa</vt:lpstr>
      <vt:lpstr>SPAM, wierny towarzysz każdego Internauty</vt:lpstr>
      <vt:lpstr>Reklama porównawcza</vt:lpstr>
      <vt:lpstr>"Devil otworzy każdą ci puszkę".   Skarga: nieprawda, niczego nie otwiera!</vt:lpstr>
      <vt:lpstr>- Getin Noble Bank</vt:lpstr>
      <vt:lpstr>- PROVIDENT</vt:lpstr>
      <vt:lpstr>Dziękujemy za uwagę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Aspekty ochrony konsumenta przed nieuczciwą reklamą </dc:title>
  <dc:creator>Komputerek</dc:creator>
  <cp:lastModifiedBy>Valued eMachines Customer</cp:lastModifiedBy>
  <cp:revision>65</cp:revision>
  <dcterms:modified xsi:type="dcterms:W3CDTF">2014-04-27T17:43:26Z</dcterms:modified>
</cp:coreProperties>
</file>