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338" r:id="rId2"/>
    <p:sldId id="339" r:id="rId3"/>
    <p:sldId id="342" r:id="rId4"/>
    <p:sldId id="341" r:id="rId5"/>
    <p:sldId id="343" r:id="rId6"/>
    <p:sldId id="363" r:id="rId7"/>
    <p:sldId id="364" r:id="rId8"/>
    <p:sldId id="365" r:id="rId9"/>
    <p:sldId id="366" r:id="rId10"/>
    <p:sldId id="349" r:id="rId11"/>
    <p:sldId id="351" r:id="rId12"/>
    <p:sldId id="344" r:id="rId13"/>
    <p:sldId id="352" r:id="rId14"/>
    <p:sldId id="350" r:id="rId15"/>
    <p:sldId id="367" r:id="rId16"/>
    <p:sldId id="368" r:id="rId17"/>
    <p:sldId id="369" r:id="rId18"/>
    <p:sldId id="354" r:id="rId19"/>
    <p:sldId id="356" r:id="rId20"/>
    <p:sldId id="357" r:id="rId21"/>
    <p:sldId id="360" r:id="rId22"/>
    <p:sldId id="358" r:id="rId23"/>
    <p:sldId id="359" r:id="rId24"/>
    <p:sldId id="361" r:id="rId25"/>
    <p:sldId id="362" r:id="rId26"/>
    <p:sldId id="340" r:id="rId27"/>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77"/>
    <p:restoredTop sz="94737"/>
  </p:normalViewPr>
  <p:slideViewPr>
    <p:cSldViewPr snapToGrid="0">
      <p:cViewPr varScale="1">
        <p:scale>
          <a:sx n="132" d="100"/>
          <a:sy n="132" d="100"/>
        </p:scale>
        <p:origin x="312" y="17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436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A19050-CFA0-8B4E-98C5-E5D20CD7700E}" type="datetimeFigureOut">
              <a:rPr lang="pl-PL" smtClean="0"/>
              <a:t>5.11.2023</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63D176-0BF2-9B4E-8AB4-709D5AD6B378}" type="slidenum">
              <a:rPr lang="pl-PL" smtClean="0"/>
              <a:t>‹#›</a:t>
            </a:fld>
            <a:endParaRPr lang="pl-PL"/>
          </a:p>
        </p:txBody>
      </p:sp>
    </p:spTree>
    <p:extLst>
      <p:ext uri="{BB962C8B-B14F-4D97-AF65-F5344CB8AC3E}">
        <p14:creationId xmlns:p14="http://schemas.microsoft.com/office/powerpoint/2010/main" val="37122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5763D176-0BF2-9B4E-8AB4-709D5AD6B378}" type="slidenum">
              <a:rPr lang="pl-PL" smtClean="0"/>
              <a:t>1</a:t>
            </a:fld>
            <a:endParaRPr lang="pl-PL"/>
          </a:p>
        </p:txBody>
      </p:sp>
    </p:spTree>
    <p:extLst>
      <p:ext uri="{BB962C8B-B14F-4D97-AF65-F5344CB8AC3E}">
        <p14:creationId xmlns:p14="http://schemas.microsoft.com/office/powerpoint/2010/main" val="223970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763D176-0BF2-9B4E-8AB4-709D5AD6B378}" type="slidenum">
              <a:rPr lang="pl-PL" smtClean="0"/>
              <a:t>11</a:t>
            </a:fld>
            <a:endParaRPr lang="pl-PL"/>
          </a:p>
        </p:txBody>
      </p:sp>
    </p:spTree>
    <p:extLst>
      <p:ext uri="{BB962C8B-B14F-4D97-AF65-F5344CB8AC3E}">
        <p14:creationId xmlns:p14="http://schemas.microsoft.com/office/powerpoint/2010/main" val="1001308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763D176-0BF2-9B4E-8AB4-709D5AD6B378}" type="slidenum">
              <a:rPr lang="pl-PL" smtClean="0"/>
              <a:t>16</a:t>
            </a:fld>
            <a:endParaRPr lang="pl-PL"/>
          </a:p>
        </p:txBody>
      </p:sp>
    </p:spTree>
    <p:extLst>
      <p:ext uri="{BB962C8B-B14F-4D97-AF65-F5344CB8AC3E}">
        <p14:creationId xmlns:p14="http://schemas.microsoft.com/office/powerpoint/2010/main" val="3760765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763D176-0BF2-9B4E-8AB4-709D5AD6B378}" type="slidenum">
              <a:rPr lang="pl-PL" smtClean="0"/>
              <a:t>17</a:t>
            </a:fld>
            <a:endParaRPr lang="pl-PL"/>
          </a:p>
        </p:txBody>
      </p:sp>
    </p:spTree>
    <p:extLst>
      <p:ext uri="{BB962C8B-B14F-4D97-AF65-F5344CB8AC3E}">
        <p14:creationId xmlns:p14="http://schemas.microsoft.com/office/powerpoint/2010/main" val="2889453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68500BE-2052-E6AB-8728-EEE4853BD88B}"/>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70765C34-1DEC-83F1-A8E4-312F52C2EE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B5047A76-F979-7342-FB9A-824CE50DE0E2}"/>
              </a:ext>
            </a:extLst>
          </p:cNvPr>
          <p:cNvSpPr>
            <a:spLocks noGrp="1"/>
          </p:cNvSpPr>
          <p:nvPr>
            <p:ph type="dt" sz="half" idx="10"/>
          </p:nvPr>
        </p:nvSpPr>
        <p:spPr/>
        <p:txBody>
          <a:bodyPr/>
          <a:lstStyle/>
          <a:p>
            <a:fld id="{BF9A6221-B57D-F745-A248-0ACDC14EFA51}" type="datetimeFigureOut">
              <a:rPr lang="pl-PL" smtClean="0"/>
              <a:t>5.11.2023</a:t>
            </a:fld>
            <a:endParaRPr lang="pl-PL"/>
          </a:p>
        </p:txBody>
      </p:sp>
      <p:sp>
        <p:nvSpPr>
          <p:cNvPr id="5" name="Symbol zastępczy stopki 4">
            <a:extLst>
              <a:ext uri="{FF2B5EF4-FFF2-40B4-BE49-F238E27FC236}">
                <a16:creationId xmlns:a16="http://schemas.microsoft.com/office/drawing/2014/main" id="{C8A2DF49-EEB7-CD7B-AA5A-EA8B1FE380B5}"/>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39E1EE24-8D53-2D59-2E2B-331543004FE2}"/>
              </a:ext>
            </a:extLst>
          </p:cNvPr>
          <p:cNvSpPr>
            <a:spLocks noGrp="1"/>
          </p:cNvSpPr>
          <p:nvPr>
            <p:ph type="sldNum" sz="quarter" idx="12"/>
          </p:nvPr>
        </p:nvSpPr>
        <p:spPr/>
        <p:txBody>
          <a:bodyPr/>
          <a:lstStyle/>
          <a:p>
            <a:fld id="{5F86931C-0FF0-5E4D-BB09-E421A5273A7B}" type="slidenum">
              <a:rPr lang="pl-PL" smtClean="0"/>
              <a:t>‹#›</a:t>
            </a:fld>
            <a:endParaRPr lang="pl-PL"/>
          </a:p>
        </p:txBody>
      </p:sp>
    </p:spTree>
    <p:extLst>
      <p:ext uri="{BB962C8B-B14F-4D97-AF65-F5344CB8AC3E}">
        <p14:creationId xmlns:p14="http://schemas.microsoft.com/office/powerpoint/2010/main" val="5464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6E28037-1F08-0121-69F8-CF7F108DA538}"/>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408FECB6-933B-1BD0-2B29-C45ED39A1F98}"/>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7E0F5D5-F587-D391-47D6-A6535E900238}"/>
              </a:ext>
            </a:extLst>
          </p:cNvPr>
          <p:cNvSpPr>
            <a:spLocks noGrp="1"/>
          </p:cNvSpPr>
          <p:nvPr>
            <p:ph type="dt" sz="half" idx="10"/>
          </p:nvPr>
        </p:nvSpPr>
        <p:spPr/>
        <p:txBody>
          <a:bodyPr/>
          <a:lstStyle/>
          <a:p>
            <a:fld id="{BF9A6221-B57D-F745-A248-0ACDC14EFA51}" type="datetimeFigureOut">
              <a:rPr lang="pl-PL" smtClean="0"/>
              <a:t>5.11.2023</a:t>
            </a:fld>
            <a:endParaRPr lang="pl-PL"/>
          </a:p>
        </p:txBody>
      </p:sp>
      <p:sp>
        <p:nvSpPr>
          <p:cNvPr id="5" name="Symbol zastępczy stopki 4">
            <a:extLst>
              <a:ext uri="{FF2B5EF4-FFF2-40B4-BE49-F238E27FC236}">
                <a16:creationId xmlns:a16="http://schemas.microsoft.com/office/drawing/2014/main" id="{0EE5D9CA-9955-2F79-1D9E-AABD8D6A60C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B7EF35D9-21D3-8EE4-1680-79B7353C7F5B}"/>
              </a:ext>
            </a:extLst>
          </p:cNvPr>
          <p:cNvSpPr>
            <a:spLocks noGrp="1"/>
          </p:cNvSpPr>
          <p:nvPr>
            <p:ph type="sldNum" sz="quarter" idx="12"/>
          </p:nvPr>
        </p:nvSpPr>
        <p:spPr/>
        <p:txBody>
          <a:bodyPr/>
          <a:lstStyle/>
          <a:p>
            <a:fld id="{5F86931C-0FF0-5E4D-BB09-E421A5273A7B}" type="slidenum">
              <a:rPr lang="pl-PL" smtClean="0"/>
              <a:t>‹#›</a:t>
            </a:fld>
            <a:endParaRPr lang="pl-PL"/>
          </a:p>
        </p:txBody>
      </p:sp>
    </p:spTree>
    <p:extLst>
      <p:ext uri="{BB962C8B-B14F-4D97-AF65-F5344CB8AC3E}">
        <p14:creationId xmlns:p14="http://schemas.microsoft.com/office/powerpoint/2010/main" val="3115791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C1ADBE26-92F0-00E9-BED1-E2866DD9932D}"/>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1641A2E6-04E2-CBFB-2044-9EF1B0EAC73A}"/>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E5B45619-6559-CED2-0686-883903F03728}"/>
              </a:ext>
            </a:extLst>
          </p:cNvPr>
          <p:cNvSpPr>
            <a:spLocks noGrp="1"/>
          </p:cNvSpPr>
          <p:nvPr>
            <p:ph type="dt" sz="half" idx="10"/>
          </p:nvPr>
        </p:nvSpPr>
        <p:spPr/>
        <p:txBody>
          <a:bodyPr/>
          <a:lstStyle/>
          <a:p>
            <a:fld id="{BF9A6221-B57D-F745-A248-0ACDC14EFA51}" type="datetimeFigureOut">
              <a:rPr lang="pl-PL" smtClean="0"/>
              <a:t>5.11.2023</a:t>
            </a:fld>
            <a:endParaRPr lang="pl-PL"/>
          </a:p>
        </p:txBody>
      </p:sp>
      <p:sp>
        <p:nvSpPr>
          <p:cNvPr id="5" name="Symbol zastępczy stopki 4">
            <a:extLst>
              <a:ext uri="{FF2B5EF4-FFF2-40B4-BE49-F238E27FC236}">
                <a16:creationId xmlns:a16="http://schemas.microsoft.com/office/drawing/2014/main" id="{A1DD2805-D36B-619C-FFE2-E5A7791A625B}"/>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CA89B28A-7C71-6A2D-500A-8350BC7917C8}"/>
              </a:ext>
            </a:extLst>
          </p:cNvPr>
          <p:cNvSpPr>
            <a:spLocks noGrp="1"/>
          </p:cNvSpPr>
          <p:nvPr>
            <p:ph type="sldNum" sz="quarter" idx="12"/>
          </p:nvPr>
        </p:nvSpPr>
        <p:spPr/>
        <p:txBody>
          <a:bodyPr/>
          <a:lstStyle/>
          <a:p>
            <a:fld id="{5F86931C-0FF0-5E4D-BB09-E421A5273A7B}" type="slidenum">
              <a:rPr lang="pl-PL" smtClean="0"/>
              <a:t>‹#›</a:t>
            </a:fld>
            <a:endParaRPr lang="pl-PL"/>
          </a:p>
        </p:txBody>
      </p:sp>
    </p:spTree>
    <p:extLst>
      <p:ext uri="{BB962C8B-B14F-4D97-AF65-F5344CB8AC3E}">
        <p14:creationId xmlns:p14="http://schemas.microsoft.com/office/powerpoint/2010/main" val="987529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E9A5A68-4705-57F8-D6ED-3DCD5C673588}"/>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BF8E4D8B-E7F5-0F48-B42A-577C519A9ED8}"/>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F52175E1-AF51-CE81-237C-2E4C20552DE3}"/>
              </a:ext>
            </a:extLst>
          </p:cNvPr>
          <p:cNvSpPr>
            <a:spLocks noGrp="1"/>
          </p:cNvSpPr>
          <p:nvPr>
            <p:ph type="dt" sz="half" idx="10"/>
          </p:nvPr>
        </p:nvSpPr>
        <p:spPr/>
        <p:txBody>
          <a:bodyPr/>
          <a:lstStyle/>
          <a:p>
            <a:fld id="{BF9A6221-B57D-F745-A248-0ACDC14EFA51}" type="datetimeFigureOut">
              <a:rPr lang="pl-PL" smtClean="0"/>
              <a:t>5.11.2023</a:t>
            </a:fld>
            <a:endParaRPr lang="pl-PL"/>
          </a:p>
        </p:txBody>
      </p:sp>
      <p:sp>
        <p:nvSpPr>
          <p:cNvPr id="5" name="Symbol zastępczy stopki 4">
            <a:extLst>
              <a:ext uri="{FF2B5EF4-FFF2-40B4-BE49-F238E27FC236}">
                <a16:creationId xmlns:a16="http://schemas.microsoft.com/office/drawing/2014/main" id="{65D59A70-F877-BEB5-D8CE-8AB252A8D7C5}"/>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27AC97FE-FC4C-BD5C-7D4F-AE133DAC4AA9}"/>
              </a:ext>
            </a:extLst>
          </p:cNvPr>
          <p:cNvSpPr>
            <a:spLocks noGrp="1"/>
          </p:cNvSpPr>
          <p:nvPr>
            <p:ph type="sldNum" sz="quarter" idx="12"/>
          </p:nvPr>
        </p:nvSpPr>
        <p:spPr/>
        <p:txBody>
          <a:bodyPr/>
          <a:lstStyle/>
          <a:p>
            <a:fld id="{5F86931C-0FF0-5E4D-BB09-E421A5273A7B}" type="slidenum">
              <a:rPr lang="pl-PL" smtClean="0"/>
              <a:t>‹#›</a:t>
            </a:fld>
            <a:endParaRPr lang="pl-PL"/>
          </a:p>
        </p:txBody>
      </p:sp>
    </p:spTree>
    <p:extLst>
      <p:ext uri="{BB962C8B-B14F-4D97-AF65-F5344CB8AC3E}">
        <p14:creationId xmlns:p14="http://schemas.microsoft.com/office/powerpoint/2010/main" val="709013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59EEA2E-A68D-B246-0B17-B208BCD5C113}"/>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D66D6302-AEE5-231B-659F-75CF4BE036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1D5866CC-A8CE-06A2-06AE-34F56E5AF190}"/>
              </a:ext>
            </a:extLst>
          </p:cNvPr>
          <p:cNvSpPr>
            <a:spLocks noGrp="1"/>
          </p:cNvSpPr>
          <p:nvPr>
            <p:ph type="dt" sz="half" idx="10"/>
          </p:nvPr>
        </p:nvSpPr>
        <p:spPr/>
        <p:txBody>
          <a:bodyPr/>
          <a:lstStyle/>
          <a:p>
            <a:fld id="{BF9A6221-B57D-F745-A248-0ACDC14EFA51}" type="datetimeFigureOut">
              <a:rPr lang="pl-PL" smtClean="0"/>
              <a:t>5.11.2023</a:t>
            </a:fld>
            <a:endParaRPr lang="pl-PL"/>
          </a:p>
        </p:txBody>
      </p:sp>
      <p:sp>
        <p:nvSpPr>
          <p:cNvPr id="5" name="Symbol zastępczy stopki 4">
            <a:extLst>
              <a:ext uri="{FF2B5EF4-FFF2-40B4-BE49-F238E27FC236}">
                <a16:creationId xmlns:a16="http://schemas.microsoft.com/office/drawing/2014/main" id="{80EE0EC4-C770-3841-B98B-6202F9C305B7}"/>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623C1EB3-2931-3C5A-5F15-76872F12F5DB}"/>
              </a:ext>
            </a:extLst>
          </p:cNvPr>
          <p:cNvSpPr>
            <a:spLocks noGrp="1"/>
          </p:cNvSpPr>
          <p:nvPr>
            <p:ph type="sldNum" sz="quarter" idx="12"/>
          </p:nvPr>
        </p:nvSpPr>
        <p:spPr/>
        <p:txBody>
          <a:bodyPr/>
          <a:lstStyle/>
          <a:p>
            <a:fld id="{5F86931C-0FF0-5E4D-BB09-E421A5273A7B}" type="slidenum">
              <a:rPr lang="pl-PL" smtClean="0"/>
              <a:t>‹#›</a:t>
            </a:fld>
            <a:endParaRPr lang="pl-PL"/>
          </a:p>
        </p:txBody>
      </p:sp>
    </p:spTree>
    <p:extLst>
      <p:ext uri="{BB962C8B-B14F-4D97-AF65-F5344CB8AC3E}">
        <p14:creationId xmlns:p14="http://schemas.microsoft.com/office/powerpoint/2010/main" val="1014546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1FB8BE5-4453-F48C-CA81-3FBE4A6FC4EC}"/>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AAF66A4F-0E41-7EC5-C3AC-06363A99BFFA}"/>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007271C8-10CE-8EEC-5E4B-801283297948}"/>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CBF44701-FD80-3316-02AC-E24EA3A6FAE5}"/>
              </a:ext>
            </a:extLst>
          </p:cNvPr>
          <p:cNvSpPr>
            <a:spLocks noGrp="1"/>
          </p:cNvSpPr>
          <p:nvPr>
            <p:ph type="dt" sz="half" idx="10"/>
          </p:nvPr>
        </p:nvSpPr>
        <p:spPr/>
        <p:txBody>
          <a:bodyPr/>
          <a:lstStyle/>
          <a:p>
            <a:fld id="{BF9A6221-B57D-F745-A248-0ACDC14EFA51}" type="datetimeFigureOut">
              <a:rPr lang="pl-PL" smtClean="0"/>
              <a:t>5.11.2023</a:t>
            </a:fld>
            <a:endParaRPr lang="pl-PL"/>
          </a:p>
        </p:txBody>
      </p:sp>
      <p:sp>
        <p:nvSpPr>
          <p:cNvPr id="6" name="Symbol zastępczy stopki 5">
            <a:extLst>
              <a:ext uri="{FF2B5EF4-FFF2-40B4-BE49-F238E27FC236}">
                <a16:creationId xmlns:a16="http://schemas.microsoft.com/office/drawing/2014/main" id="{1F22AFEB-511F-3967-8C09-D9E7D4FF74AA}"/>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BA79B5C4-7E75-B551-E8DD-AD2D7E7DF410}"/>
              </a:ext>
            </a:extLst>
          </p:cNvPr>
          <p:cNvSpPr>
            <a:spLocks noGrp="1"/>
          </p:cNvSpPr>
          <p:nvPr>
            <p:ph type="sldNum" sz="quarter" idx="12"/>
          </p:nvPr>
        </p:nvSpPr>
        <p:spPr/>
        <p:txBody>
          <a:bodyPr/>
          <a:lstStyle/>
          <a:p>
            <a:fld id="{5F86931C-0FF0-5E4D-BB09-E421A5273A7B}" type="slidenum">
              <a:rPr lang="pl-PL" smtClean="0"/>
              <a:t>‹#›</a:t>
            </a:fld>
            <a:endParaRPr lang="pl-PL"/>
          </a:p>
        </p:txBody>
      </p:sp>
    </p:spTree>
    <p:extLst>
      <p:ext uri="{BB962C8B-B14F-4D97-AF65-F5344CB8AC3E}">
        <p14:creationId xmlns:p14="http://schemas.microsoft.com/office/powerpoint/2010/main" val="3059517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94DBE21-C7B2-6504-68E3-E464CF1E1B62}"/>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C2735641-D32B-61D6-F7DD-AB2A5329F9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E681E039-8067-6273-3FD7-62E9F61FFBFA}"/>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4D813174-24A5-27E0-7765-BD3EE3F8E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3011AFBC-4918-5E7E-D1AA-F411E750694D}"/>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C20ECA3C-A28F-9C04-D6C1-1BC51FACAEFD}"/>
              </a:ext>
            </a:extLst>
          </p:cNvPr>
          <p:cNvSpPr>
            <a:spLocks noGrp="1"/>
          </p:cNvSpPr>
          <p:nvPr>
            <p:ph type="dt" sz="half" idx="10"/>
          </p:nvPr>
        </p:nvSpPr>
        <p:spPr/>
        <p:txBody>
          <a:bodyPr/>
          <a:lstStyle/>
          <a:p>
            <a:fld id="{BF9A6221-B57D-F745-A248-0ACDC14EFA51}" type="datetimeFigureOut">
              <a:rPr lang="pl-PL" smtClean="0"/>
              <a:t>5.11.2023</a:t>
            </a:fld>
            <a:endParaRPr lang="pl-PL"/>
          </a:p>
        </p:txBody>
      </p:sp>
      <p:sp>
        <p:nvSpPr>
          <p:cNvPr id="8" name="Symbol zastępczy stopki 7">
            <a:extLst>
              <a:ext uri="{FF2B5EF4-FFF2-40B4-BE49-F238E27FC236}">
                <a16:creationId xmlns:a16="http://schemas.microsoft.com/office/drawing/2014/main" id="{264EC84B-9136-282C-0951-8EB1392B2E7A}"/>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3E3ABB07-05C4-F789-5FA5-6E33B840F36F}"/>
              </a:ext>
            </a:extLst>
          </p:cNvPr>
          <p:cNvSpPr>
            <a:spLocks noGrp="1"/>
          </p:cNvSpPr>
          <p:nvPr>
            <p:ph type="sldNum" sz="quarter" idx="12"/>
          </p:nvPr>
        </p:nvSpPr>
        <p:spPr/>
        <p:txBody>
          <a:bodyPr/>
          <a:lstStyle/>
          <a:p>
            <a:fld id="{5F86931C-0FF0-5E4D-BB09-E421A5273A7B}" type="slidenum">
              <a:rPr lang="pl-PL" smtClean="0"/>
              <a:t>‹#›</a:t>
            </a:fld>
            <a:endParaRPr lang="pl-PL"/>
          </a:p>
        </p:txBody>
      </p:sp>
    </p:spTree>
    <p:extLst>
      <p:ext uri="{BB962C8B-B14F-4D97-AF65-F5344CB8AC3E}">
        <p14:creationId xmlns:p14="http://schemas.microsoft.com/office/powerpoint/2010/main" val="3317777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2A438A7-35BB-911F-C4F0-35D24CDB0203}"/>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565BED57-33EB-7CAC-D6CC-C60DA8F0222B}"/>
              </a:ext>
            </a:extLst>
          </p:cNvPr>
          <p:cNvSpPr>
            <a:spLocks noGrp="1"/>
          </p:cNvSpPr>
          <p:nvPr>
            <p:ph type="dt" sz="half" idx="10"/>
          </p:nvPr>
        </p:nvSpPr>
        <p:spPr/>
        <p:txBody>
          <a:bodyPr/>
          <a:lstStyle/>
          <a:p>
            <a:fld id="{BF9A6221-B57D-F745-A248-0ACDC14EFA51}" type="datetimeFigureOut">
              <a:rPr lang="pl-PL" smtClean="0"/>
              <a:t>5.11.2023</a:t>
            </a:fld>
            <a:endParaRPr lang="pl-PL"/>
          </a:p>
        </p:txBody>
      </p:sp>
      <p:sp>
        <p:nvSpPr>
          <p:cNvPr id="4" name="Symbol zastępczy stopki 3">
            <a:extLst>
              <a:ext uri="{FF2B5EF4-FFF2-40B4-BE49-F238E27FC236}">
                <a16:creationId xmlns:a16="http://schemas.microsoft.com/office/drawing/2014/main" id="{C0342409-0E62-9E2E-3B3D-1CF65BB15A5A}"/>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5292C247-C01E-CB21-4B24-694E6A001F0E}"/>
              </a:ext>
            </a:extLst>
          </p:cNvPr>
          <p:cNvSpPr>
            <a:spLocks noGrp="1"/>
          </p:cNvSpPr>
          <p:nvPr>
            <p:ph type="sldNum" sz="quarter" idx="12"/>
          </p:nvPr>
        </p:nvSpPr>
        <p:spPr/>
        <p:txBody>
          <a:bodyPr/>
          <a:lstStyle/>
          <a:p>
            <a:fld id="{5F86931C-0FF0-5E4D-BB09-E421A5273A7B}" type="slidenum">
              <a:rPr lang="pl-PL" smtClean="0"/>
              <a:t>‹#›</a:t>
            </a:fld>
            <a:endParaRPr lang="pl-PL"/>
          </a:p>
        </p:txBody>
      </p:sp>
    </p:spTree>
    <p:extLst>
      <p:ext uri="{BB962C8B-B14F-4D97-AF65-F5344CB8AC3E}">
        <p14:creationId xmlns:p14="http://schemas.microsoft.com/office/powerpoint/2010/main" val="4048190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C4C0B609-8587-94FA-965B-E360267C4BBF}"/>
              </a:ext>
            </a:extLst>
          </p:cNvPr>
          <p:cNvSpPr>
            <a:spLocks noGrp="1"/>
          </p:cNvSpPr>
          <p:nvPr>
            <p:ph type="dt" sz="half" idx="10"/>
          </p:nvPr>
        </p:nvSpPr>
        <p:spPr/>
        <p:txBody>
          <a:bodyPr/>
          <a:lstStyle/>
          <a:p>
            <a:fld id="{BF9A6221-B57D-F745-A248-0ACDC14EFA51}" type="datetimeFigureOut">
              <a:rPr lang="pl-PL" smtClean="0"/>
              <a:t>5.11.2023</a:t>
            </a:fld>
            <a:endParaRPr lang="pl-PL"/>
          </a:p>
        </p:txBody>
      </p:sp>
      <p:sp>
        <p:nvSpPr>
          <p:cNvPr id="3" name="Symbol zastępczy stopki 2">
            <a:extLst>
              <a:ext uri="{FF2B5EF4-FFF2-40B4-BE49-F238E27FC236}">
                <a16:creationId xmlns:a16="http://schemas.microsoft.com/office/drawing/2014/main" id="{FF358B41-40F9-862A-65AB-EDA7A54141AF}"/>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3DC1378D-8A85-6B90-DAD9-7FFD55FC458E}"/>
              </a:ext>
            </a:extLst>
          </p:cNvPr>
          <p:cNvSpPr>
            <a:spLocks noGrp="1"/>
          </p:cNvSpPr>
          <p:nvPr>
            <p:ph type="sldNum" sz="quarter" idx="12"/>
          </p:nvPr>
        </p:nvSpPr>
        <p:spPr/>
        <p:txBody>
          <a:bodyPr/>
          <a:lstStyle/>
          <a:p>
            <a:fld id="{5F86931C-0FF0-5E4D-BB09-E421A5273A7B}" type="slidenum">
              <a:rPr lang="pl-PL" smtClean="0"/>
              <a:t>‹#›</a:t>
            </a:fld>
            <a:endParaRPr lang="pl-PL"/>
          </a:p>
        </p:txBody>
      </p:sp>
    </p:spTree>
    <p:extLst>
      <p:ext uri="{BB962C8B-B14F-4D97-AF65-F5344CB8AC3E}">
        <p14:creationId xmlns:p14="http://schemas.microsoft.com/office/powerpoint/2010/main" val="829832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A4740EA-C42B-D1CA-FD4E-08B1C01E9B20}"/>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C8D07CA3-C20F-2857-EFEC-5789DDD763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E34C64B0-B397-52DF-A4AF-A524FFC56B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0603703D-025C-D8CB-A3B2-64707321B49B}"/>
              </a:ext>
            </a:extLst>
          </p:cNvPr>
          <p:cNvSpPr>
            <a:spLocks noGrp="1"/>
          </p:cNvSpPr>
          <p:nvPr>
            <p:ph type="dt" sz="half" idx="10"/>
          </p:nvPr>
        </p:nvSpPr>
        <p:spPr/>
        <p:txBody>
          <a:bodyPr/>
          <a:lstStyle/>
          <a:p>
            <a:fld id="{BF9A6221-B57D-F745-A248-0ACDC14EFA51}" type="datetimeFigureOut">
              <a:rPr lang="pl-PL" smtClean="0"/>
              <a:t>5.11.2023</a:t>
            </a:fld>
            <a:endParaRPr lang="pl-PL"/>
          </a:p>
        </p:txBody>
      </p:sp>
      <p:sp>
        <p:nvSpPr>
          <p:cNvPr id="6" name="Symbol zastępczy stopki 5">
            <a:extLst>
              <a:ext uri="{FF2B5EF4-FFF2-40B4-BE49-F238E27FC236}">
                <a16:creationId xmlns:a16="http://schemas.microsoft.com/office/drawing/2014/main" id="{95D18DA4-C742-7227-2EAC-F80599763DB6}"/>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E08AF3C5-5ECE-4BE6-6F68-08588842B1B9}"/>
              </a:ext>
            </a:extLst>
          </p:cNvPr>
          <p:cNvSpPr>
            <a:spLocks noGrp="1"/>
          </p:cNvSpPr>
          <p:nvPr>
            <p:ph type="sldNum" sz="quarter" idx="12"/>
          </p:nvPr>
        </p:nvSpPr>
        <p:spPr/>
        <p:txBody>
          <a:bodyPr/>
          <a:lstStyle/>
          <a:p>
            <a:fld id="{5F86931C-0FF0-5E4D-BB09-E421A5273A7B}" type="slidenum">
              <a:rPr lang="pl-PL" smtClean="0"/>
              <a:t>‹#›</a:t>
            </a:fld>
            <a:endParaRPr lang="pl-PL"/>
          </a:p>
        </p:txBody>
      </p:sp>
    </p:spTree>
    <p:extLst>
      <p:ext uri="{BB962C8B-B14F-4D97-AF65-F5344CB8AC3E}">
        <p14:creationId xmlns:p14="http://schemas.microsoft.com/office/powerpoint/2010/main" val="2324631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3E3A20E-3F2C-5F34-AB8F-E99D8910F1D9}"/>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93B8ADBD-4770-EFA8-96CD-9F08DBE88E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5611AE2A-B640-833E-D4E5-FED39A2588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CE68A1F2-5089-EE62-E42D-0C2426F44147}"/>
              </a:ext>
            </a:extLst>
          </p:cNvPr>
          <p:cNvSpPr>
            <a:spLocks noGrp="1"/>
          </p:cNvSpPr>
          <p:nvPr>
            <p:ph type="dt" sz="half" idx="10"/>
          </p:nvPr>
        </p:nvSpPr>
        <p:spPr/>
        <p:txBody>
          <a:bodyPr/>
          <a:lstStyle/>
          <a:p>
            <a:fld id="{BF9A6221-B57D-F745-A248-0ACDC14EFA51}" type="datetimeFigureOut">
              <a:rPr lang="pl-PL" smtClean="0"/>
              <a:t>5.11.2023</a:t>
            </a:fld>
            <a:endParaRPr lang="pl-PL"/>
          </a:p>
        </p:txBody>
      </p:sp>
      <p:sp>
        <p:nvSpPr>
          <p:cNvPr id="6" name="Symbol zastępczy stopki 5">
            <a:extLst>
              <a:ext uri="{FF2B5EF4-FFF2-40B4-BE49-F238E27FC236}">
                <a16:creationId xmlns:a16="http://schemas.microsoft.com/office/drawing/2014/main" id="{E62562A0-3870-D700-EACC-9ADD5234A16F}"/>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CFFB7492-7D0C-0D7F-B3DC-BB8B0445BEBA}"/>
              </a:ext>
            </a:extLst>
          </p:cNvPr>
          <p:cNvSpPr>
            <a:spLocks noGrp="1"/>
          </p:cNvSpPr>
          <p:nvPr>
            <p:ph type="sldNum" sz="quarter" idx="12"/>
          </p:nvPr>
        </p:nvSpPr>
        <p:spPr/>
        <p:txBody>
          <a:bodyPr/>
          <a:lstStyle/>
          <a:p>
            <a:fld id="{5F86931C-0FF0-5E4D-BB09-E421A5273A7B}" type="slidenum">
              <a:rPr lang="pl-PL" smtClean="0"/>
              <a:t>‹#›</a:t>
            </a:fld>
            <a:endParaRPr lang="pl-PL"/>
          </a:p>
        </p:txBody>
      </p:sp>
    </p:spTree>
    <p:extLst>
      <p:ext uri="{BB962C8B-B14F-4D97-AF65-F5344CB8AC3E}">
        <p14:creationId xmlns:p14="http://schemas.microsoft.com/office/powerpoint/2010/main" val="618018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2CC3E4F7-937F-3343-6159-EBED7A76A9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C533BC08-5A23-3C73-D4A6-FF086F65CE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62ECDC1-BFF1-7FE0-9A2D-EC7FBF1754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9A6221-B57D-F745-A248-0ACDC14EFA51}" type="datetimeFigureOut">
              <a:rPr lang="pl-PL" smtClean="0"/>
              <a:t>5.11.2023</a:t>
            </a:fld>
            <a:endParaRPr lang="pl-PL"/>
          </a:p>
        </p:txBody>
      </p:sp>
      <p:sp>
        <p:nvSpPr>
          <p:cNvPr id="5" name="Symbol zastępczy stopki 4">
            <a:extLst>
              <a:ext uri="{FF2B5EF4-FFF2-40B4-BE49-F238E27FC236}">
                <a16:creationId xmlns:a16="http://schemas.microsoft.com/office/drawing/2014/main" id="{23B8CC07-7C34-561A-587B-A02514F33E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B166EA9F-5DCE-D306-228F-CBCDA673CB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86931C-0FF0-5E4D-BB09-E421A5273A7B}" type="slidenum">
              <a:rPr lang="pl-PL" smtClean="0"/>
              <a:t>‹#›</a:t>
            </a:fld>
            <a:endParaRPr lang="pl-PL"/>
          </a:p>
        </p:txBody>
      </p:sp>
    </p:spTree>
    <p:extLst>
      <p:ext uri="{BB962C8B-B14F-4D97-AF65-F5344CB8AC3E}">
        <p14:creationId xmlns:p14="http://schemas.microsoft.com/office/powerpoint/2010/main" val="16973158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DD5D877D-67B1-B08B-468E-0BDAA5E068C9}"/>
              </a:ext>
            </a:extLst>
          </p:cNvPr>
          <p:cNvSpPr>
            <a:spLocks noGrp="1"/>
          </p:cNvSpPr>
          <p:nvPr>
            <p:ph type="ctrTitle"/>
          </p:nvPr>
        </p:nvSpPr>
        <p:spPr/>
        <p:txBody>
          <a:bodyPr/>
          <a:lstStyle/>
          <a:p>
            <a:endParaRPr lang="pl-PL" dirty="0"/>
          </a:p>
        </p:txBody>
      </p:sp>
      <p:sp>
        <p:nvSpPr>
          <p:cNvPr id="6" name="Podtytuł 5">
            <a:extLst>
              <a:ext uri="{FF2B5EF4-FFF2-40B4-BE49-F238E27FC236}">
                <a16:creationId xmlns:a16="http://schemas.microsoft.com/office/drawing/2014/main" id="{BB059DA1-B1D3-F596-3D47-3EBDFF1F7422}"/>
              </a:ext>
            </a:extLst>
          </p:cNvPr>
          <p:cNvSpPr>
            <a:spLocks noGrp="1"/>
          </p:cNvSpPr>
          <p:nvPr>
            <p:ph type="subTitle" idx="1"/>
          </p:nvPr>
        </p:nvSpPr>
        <p:spPr/>
        <p:txBody>
          <a:bodyPr/>
          <a:lstStyle/>
          <a:p>
            <a:endParaRPr lang="pl-PL"/>
          </a:p>
        </p:txBody>
      </p:sp>
      <p:pic>
        <p:nvPicPr>
          <p:cNvPr id="4" name="Obraz 3">
            <a:extLst>
              <a:ext uri="{FF2B5EF4-FFF2-40B4-BE49-F238E27FC236}">
                <a16:creationId xmlns:a16="http://schemas.microsoft.com/office/drawing/2014/main" id="{04C614B3-8519-41B2-68A1-A295C73E45DA}"/>
              </a:ext>
            </a:extLst>
          </p:cNvPr>
          <p:cNvPicPr>
            <a:picLocks noChangeAspect="1"/>
          </p:cNvPicPr>
          <p:nvPr/>
        </p:nvPicPr>
        <p:blipFill>
          <a:blip r:embed="rId3"/>
          <a:stretch>
            <a:fillRect/>
          </a:stretch>
        </p:blipFill>
        <p:spPr>
          <a:xfrm>
            <a:off x="42041" y="-110741"/>
            <a:ext cx="12192000" cy="6858000"/>
          </a:xfrm>
          <a:prstGeom prst="rect">
            <a:avLst/>
          </a:prstGeom>
        </p:spPr>
      </p:pic>
      <p:sp>
        <p:nvSpPr>
          <p:cNvPr id="7" name="Tytuł 3">
            <a:extLst>
              <a:ext uri="{FF2B5EF4-FFF2-40B4-BE49-F238E27FC236}">
                <a16:creationId xmlns:a16="http://schemas.microsoft.com/office/drawing/2014/main" id="{E82296F7-1D9C-C339-70A9-B3564C940E77}"/>
              </a:ext>
            </a:extLst>
          </p:cNvPr>
          <p:cNvSpPr txBox="1">
            <a:spLocks/>
          </p:cNvSpPr>
          <p:nvPr/>
        </p:nvSpPr>
        <p:spPr>
          <a:xfrm>
            <a:off x="2175641" y="4459288"/>
            <a:ext cx="9869214" cy="2057901"/>
          </a:xfrm>
          <a:prstGeom prst="rect">
            <a:avLst/>
          </a:prstGeom>
          <a:solidFill>
            <a:schemeClr val="tx1">
              <a:alpha val="80000"/>
            </a:schemeClr>
          </a:solidFill>
          <a:ln w="279400" cap="sq" cmpd="thinThick">
            <a:solidFill>
              <a:schemeClr val="tx1">
                <a:alpha val="80000"/>
              </a:schemeClr>
            </a:solidFill>
            <a:miter lim="800000"/>
          </a:ln>
        </p:spPr>
        <p:txBody>
          <a:bodyPr vert="horz" lIns="182880" tIns="182880" rIns="182880" bIns="182880" rtlCol="0" anchor="ctr">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cap="all" spc="200" dirty="0">
              <a:solidFill>
                <a:schemeClr val="bg1"/>
              </a:solidFill>
            </a:endParaRPr>
          </a:p>
          <a:p>
            <a:r>
              <a:rPr lang="en-US" sz="7300" b="1" cap="all" spc="200" dirty="0" err="1">
                <a:solidFill>
                  <a:schemeClr val="bg1"/>
                </a:solidFill>
              </a:rPr>
              <a:t>Wybrane</a:t>
            </a:r>
            <a:r>
              <a:rPr lang="en-US" sz="7300" b="1" cap="all" spc="200" dirty="0">
                <a:solidFill>
                  <a:schemeClr val="bg1"/>
                </a:solidFill>
              </a:rPr>
              <a:t> </a:t>
            </a:r>
            <a:r>
              <a:rPr lang="en-US" sz="7300" b="1" cap="all" spc="200" dirty="0" err="1">
                <a:solidFill>
                  <a:schemeClr val="bg1"/>
                </a:solidFill>
              </a:rPr>
              <a:t>Praktyczne</a:t>
            </a:r>
            <a:r>
              <a:rPr lang="en-US" sz="7300" b="1" cap="all" spc="200" dirty="0">
                <a:solidFill>
                  <a:schemeClr val="bg1"/>
                </a:solidFill>
              </a:rPr>
              <a:t> </a:t>
            </a:r>
            <a:r>
              <a:rPr lang="en-US" sz="7300" b="1" cap="all" spc="200" dirty="0" err="1">
                <a:solidFill>
                  <a:schemeClr val="bg1"/>
                </a:solidFill>
              </a:rPr>
              <a:t>aspekty</a:t>
            </a:r>
            <a:r>
              <a:rPr lang="en-US" sz="7300" b="1" cap="all" spc="200" dirty="0">
                <a:solidFill>
                  <a:schemeClr val="bg1"/>
                </a:solidFill>
              </a:rPr>
              <a:t> </a:t>
            </a:r>
            <a:r>
              <a:rPr lang="en-US" sz="7300" b="1" cap="all" spc="200" dirty="0" err="1">
                <a:solidFill>
                  <a:schemeClr val="bg1"/>
                </a:solidFill>
              </a:rPr>
              <a:t>stosowania</a:t>
            </a:r>
            <a:r>
              <a:rPr lang="en-US" sz="7300" b="1" cap="all" spc="200" dirty="0">
                <a:solidFill>
                  <a:schemeClr val="bg1"/>
                </a:solidFill>
              </a:rPr>
              <a:t> </a:t>
            </a:r>
            <a:r>
              <a:rPr lang="en-US" sz="7300" b="1" cap="all" spc="200" dirty="0" err="1">
                <a:solidFill>
                  <a:schemeClr val="bg1"/>
                </a:solidFill>
              </a:rPr>
              <a:t>tymczasowego</a:t>
            </a:r>
            <a:r>
              <a:rPr lang="en-US" sz="7300" b="1" cap="all" spc="200" dirty="0">
                <a:solidFill>
                  <a:schemeClr val="bg1"/>
                </a:solidFill>
              </a:rPr>
              <a:t> </a:t>
            </a:r>
            <a:r>
              <a:rPr lang="en-US" sz="7300" b="1" cap="all" spc="200" dirty="0" err="1">
                <a:solidFill>
                  <a:schemeClr val="bg1"/>
                </a:solidFill>
              </a:rPr>
              <a:t>aresztowania</a:t>
            </a:r>
            <a:endParaRPr lang="en-US" sz="7300" b="1" cap="all" spc="200" dirty="0">
              <a:solidFill>
                <a:schemeClr val="bg1"/>
              </a:solidFill>
            </a:endParaRPr>
          </a:p>
          <a:p>
            <a:endParaRPr lang="en-US" sz="4600" cap="all" spc="200" dirty="0">
              <a:solidFill>
                <a:schemeClr val="bg1"/>
              </a:solidFill>
            </a:endParaRPr>
          </a:p>
          <a:p>
            <a:pPr algn="r"/>
            <a:endParaRPr lang="en-US" sz="4600" cap="all" spc="200" dirty="0">
              <a:solidFill>
                <a:schemeClr val="bg1"/>
              </a:solidFill>
            </a:endParaRPr>
          </a:p>
          <a:p>
            <a:pPr algn="r"/>
            <a:r>
              <a:rPr lang="en-US" sz="4600" cap="all" spc="200" dirty="0">
                <a:solidFill>
                  <a:schemeClr val="bg1"/>
                </a:solidFill>
              </a:rPr>
              <a:t>Dr hab. Prof. </a:t>
            </a:r>
            <a:r>
              <a:rPr lang="en-US" sz="4600" cap="all" spc="200" dirty="0" err="1">
                <a:solidFill>
                  <a:schemeClr val="bg1"/>
                </a:solidFill>
              </a:rPr>
              <a:t>Uwr</a:t>
            </a:r>
            <a:r>
              <a:rPr lang="en-US" sz="4600" cap="all" spc="200" dirty="0">
                <a:solidFill>
                  <a:schemeClr val="bg1"/>
                </a:solidFill>
              </a:rPr>
              <a:t> Tomasz Kalisz</a:t>
            </a:r>
          </a:p>
          <a:p>
            <a:pPr algn="r"/>
            <a:r>
              <a:rPr lang="en-US" sz="4600" cap="all" spc="200" dirty="0">
                <a:solidFill>
                  <a:schemeClr val="bg1"/>
                </a:solidFill>
              </a:rPr>
              <a:t>Dr Piotr </a:t>
            </a:r>
            <a:r>
              <a:rPr lang="en-US" sz="4600" cap="all" spc="200" dirty="0" err="1">
                <a:solidFill>
                  <a:schemeClr val="bg1"/>
                </a:solidFill>
              </a:rPr>
              <a:t>ochman</a:t>
            </a:r>
            <a:endParaRPr lang="en-US" sz="4600" cap="all" spc="200" dirty="0">
              <a:solidFill>
                <a:schemeClr val="bg1"/>
              </a:solidFill>
            </a:endParaRPr>
          </a:p>
        </p:txBody>
      </p:sp>
    </p:spTree>
    <p:extLst>
      <p:ext uri="{BB962C8B-B14F-4D97-AF65-F5344CB8AC3E}">
        <p14:creationId xmlns:p14="http://schemas.microsoft.com/office/powerpoint/2010/main" val="80697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descr="Szach-mat w grze w szachy">
            <a:extLst>
              <a:ext uri="{FF2B5EF4-FFF2-40B4-BE49-F238E27FC236}">
                <a16:creationId xmlns:a16="http://schemas.microsoft.com/office/drawing/2014/main" id="{326A25B0-CFEF-E4E3-F93B-787D01D5D18B}"/>
              </a:ext>
            </a:extLst>
          </p:cNvPr>
          <p:cNvPicPr>
            <a:picLocks noChangeAspect="1"/>
          </p:cNvPicPr>
          <p:nvPr/>
        </p:nvPicPr>
        <p:blipFill rotWithShape="1">
          <a:blip r:embed="rId2"/>
          <a:srcRect l="15077" r="17591" b="2"/>
          <a:stretch/>
        </p:blipFill>
        <p:spPr>
          <a:xfrm>
            <a:off x="9304637" y="10"/>
            <a:ext cx="2887361" cy="6857990"/>
          </a:xfrm>
          <a:prstGeom prst="rect">
            <a:avLst/>
          </a:prstGeom>
        </p:spPr>
      </p:pic>
      <p:sp>
        <p:nvSpPr>
          <p:cNvPr id="47" name="Rectangle 46">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3" name="Rectangle 52">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pic>
        <p:nvPicPr>
          <p:cNvPr id="3" name="Obraz 2">
            <a:extLst>
              <a:ext uri="{FF2B5EF4-FFF2-40B4-BE49-F238E27FC236}">
                <a16:creationId xmlns:a16="http://schemas.microsoft.com/office/drawing/2014/main" id="{2C70733A-56B8-32F5-E3A4-029D905EBDF3}"/>
              </a:ext>
            </a:extLst>
          </p:cNvPr>
          <p:cNvPicPr>
            <a:picLocks noChangeAspect="1"/>
          </p:cNvPicPr>
          <p:nvPr/>
        </p:nvPicPr>
        <p:blipFill>
          <a:blip r:embed="rId3"/>
          <a:stretch>
            <a:fillRect/>
          </a:stretch>
        </p:blipFill>
        <p:spPr>
          <a:xfrm>
            <a:off x="271848" y="172144"/>
            <a:ext cx="8921579" cy="6682095"/>
          </a:xfrm>
          <a:prstGeom prst="rect">
            <a:avLst/>
          </a:prstGeom>
        </p:spPr>
      </p:pic>
    </p:spTree>
    <p:extLst>
      <p:ext uri="{BB962C8B-B14F-4D97-AF65-F5344CB8AC3E}">
        <p14:creationId xmlns:p14="http://schemas.microsoft.com/office/powerpoint/2010/main" val="1078467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descr="Szach-mat w grze w szachy">
            <a:extLst>
              <a:ext uri="{FF2B5EF4-FFF2-40B4-BE49-F238E27FC236}">
                <a16:creationId xmlns:a16="http://schemas.microsoft.com/office/drawing/2014/main" id="{326A25B0-CFEF-E4E3-F93B-787D01D5D18B}"/>
              </a:ext>
            </a:extLst>
          </p:cNvPr>
          <p:cNvPicPr>
            <a:picLocks noChangeAspect="1"/>
          </p:cNvPicPr>
          <p:nvPr/>
        </p:nvPicPr>
        <p:blipFill rotWithShape="1">
          <a:blip r:embed="rId3"/>
          <a:srcRect l="15077" r="17591" b="2"/>
          <a:stretch/>
        </p:blipFill>
        <p:spPr>
          <a:xfrm>
            <a:off x="9304637" y="10"/>
            <a:ext cx="2887361" cy="6857990"/>
          </a:xfrm>
          <a:prstGeom prst="rect">
            <a:avLst/>
          </a:prstGeom>
        </p:spPr>
      </p:pic>
      <p:sp>
        <p:nvSpPr>
          <p:cNvPr id="47" name="Rectangle 46">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3" name="Rectangle 52">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pic>
        <p:nvPicPr>
          <p:cNvPr id="2" name="Obraz 1">
            <a:extLst>
              <a:ext uri="{FF2B5EF4-FFF2-40B4-BE49-F238E27FC236}">
                <a16:creationId xmlns:a16="http://schemas.microsoft.com/office/drawing/2014/main" id="{5A5B98AA-35D1-641D-9734-8DCAEB4189F1}"/>
              </a:ext>
            </a:extLst>
          </p:cNvPr>
          <p:cNvPicPr>
            <a:picLocks noChangeAspect="1"/>
          </p:cNvPicPr>
          <p:nvPr/>
        </p:nvPicPr>
        <p:blipFill>
          <a:blip r:embed="rId4"/>
          <a:stretch>
            <a:fillRect/>
          </a:stretch>
        </p:blipFill>
        <p:spPr>
          <a:xfrm>
            <a:off x="34248" y="518615"/>
            <a:ext cx="9260074" cy="6018663"/>
          </a:xfrm>
          <a:prstGeom prst="rect">
            <a:avLst/>
          </a:prstGeom>
        </p:spPr>
      </p:pic>
    </p:spTree>
    <p:extLst>
      <p:ext uri="{BB962C8B-B14F-4D97-AF65-F5344CB8AC3E}">
        <p14:creationId xmlns:p14="http://schemas.microsoft.com/office/powerpoint/2010/main" val="36924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descr="Szereg czarnych pionków">
            <a:extLst>
              <a:ext uri="{FF2B5EF4-FFF2-40B4-BE49-F238E27FC236}">
                <a16:creationId xmlns:a16="http://schemas.microsoft.com/office/drawing/2014/main" id="{D4156F0F-739E-F1E2-42FF-A16F79D844F2}"/>
              </a:ext>
            </a:extLst>
          </p:cNvPr>
          <p:cNvPicPr>
            <a:picLocks noChangeAspect="1"/>
          </p:cNvPicPr>
          <p:nvPr/>
        </p:nvPicPr>
        <p:blipFill rotWithShape="1">
          <a:blip r:embed="rId2"/>
          <a:srcRect l="40654" r="-2" b="-2"/>
          <a:stretch/>
        </p:blipFill>
        <p:spPr>
          <a:xfrm>
            <a:off x="9361615" y="0"/>
            <a:ext cx="2966310"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pic>
        <p:nvPicPr>
          <p:cNvPr id="4" name="Obraz 3">
            <a:extLst>
              <a:ext uri="{FF2B5EF4-FFF2-40B4-BE49-F238E27FC236}">
                <a16:creationId xmlns:a16="http://schemas.microsoft.com/office/drawing/2014/main" id="{1B89F219-0FF2-5044-547A-3C3860BE4866}"/>
              </a:ext>
            </a:extLst>
          </p:cNvPr>
          <p:cNvPicPr>
            <a:picLocks noChangeAspect="1"/>
          </p:cNvPicPr>
          <p:nvPr/>
        </p:nvPicPr>
        <p:blipFill>
          <a:blip r:embed="rId3"/>
          <a:stretch>
            <a:fillRect/>
          </a:stretch>
        </p:blipFill>
        <p:spPr>
          <a:xfrm>
            <a:off x="150126" y="259307"/>
            <a:ext cx="9036050" cy="6332561"/>
          </a:xfrm>
          <a:prstGeom prst="rect">
            <a:avLst/>
          </a:prstGeom>
        </p:spPr>
      </p:pic>
    </p:spTree>
    <p:extLst>
      <p:ext uri="{BB962C8B-B14F-4D97-AF65-F5344CB8AC3E}">
        <p14:creationId xmlns:p14="http://schemas.microsoft.com/office/powerpoint/2010/main" val="661451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descr="Szereg czarnych pionków">
            <a:extLst>
              <a:ext uri="{FF2B5EF4-FFF2-40B4-BE49-F238E27FC236}">
                <a16:creationId xmlns:a16="http://schemas.microsoft.com/office/drawing/2014/main" id="{D4156F0F-739E-F1E2-42FF-A16F79D844F2}"/>
              </a:ext>
            </a:extLst>
          </p:cNvPr>
          <p:cNvPicPr>
            <a:picLocks noChangeAspect="1"/>
          </p:cNvPicPr>
          <p:nvPr/>
        </p:nvPicPr>
        <p:blipFill rotWithShape="1">
          <a:blip r:embed="rId2"/>
          <a:srcRect l="40654" r="-2" b="-2"/>
          <a:stretch/>
        </p:blipFill>
        <p:spPr>
          <a:xfrm>
            <a:off x="9361615" y="0"/>
            <a:ext cx="2966310"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pic>
        <p:nvPicPr>
          <p:cNvPr id="3" name="Obraz 2">
            <a:extLst>
              <a:ext uri="{FF2B5EF4-FFF2-40B4-BE49-F238E27FC236}">
                <a16:creationId xmlns:a16="http://schemas.microsoft.com/office/drawing/2014/main" id="{2B7269BC-2FA7-3979-5F64-523B6478CB37}"/>
              </a:ext>
            </a:extLst>
          </p:cNvPr>
          <p:cNvPicPr>
            <a:picLocks noChangeAspect="1"/>
          </p:cNvPicPr>
          <p:nvPr/>
        </p:nvPicPr>
        <p:blipFill>
          <a:blip r:embed="rId3"/>
          <a:stretch>
            <a:fillRect/>
          </a:stretch>
        </p:blipFill>
        <p:spPr>
          <a:xfrm>
            <a:off x="0" y="184759"/>
            <a:ext cx="9244208" cy="6488482"/>
          </a:xfrm>
          <a:prstGeom prst="rect">
            <a:avLst/>
          </a:prstGeom>
        </p:spPr>
      </p:pic>
    </p:spTree>
    <p:extLst>
      <p:ext uri="{BB962C8B-B14F-4D97-AF65-F5344CB8AC3E}">
        <p14:creationId xmlns:p14="http://schemas.microsoft.com/office/powerpoint/2010/main" val="2872414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descr="Szereg czarnych pionków">
            <a:extLst>
              <a:ext uri="{FF2B5EF4-FFF2-40B4-BE49-F238E27FC236}">
                <a16:creationId xmlns:a16="http://schemas.microsoft.com/office/drawing/2014/main" id="{D4156F0F-739E-F1E2-42FF-A16F79D844F2}"/>
              </a:ext>
            </a:extLst>
          </p:cNvPr>
          <p:cNvPicPr>
            <a:picLocks noChangeAspect="1"/>
          </p:cNvPicPr>
          <p:nvPr/>
        </p:nvPicPr>
        <p:blipFill rotWithShape="1">
          <a:blip r:embed="rId2"/>
          <a:srcRect l="40654" r="-2" b="-2"/>
          <a:stretch/>
        </p:blipFill>
        <p:spPr>
          <a:xfrm>
            <a:off x="9361615" y="0"/>
            <a:ext cx="2966310"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pic>
        <p:nvPicPr>
          <p:cNvPr id="3" name="Obraz 2">
            <a:extLst>
              <a:ext uri="{FF2B5EF4-FFF2-40B4-BE49-F238E27FC236}">
                <a16:creationId xmlns:a16="http://schemas.microsoft.com/office/drawing/2014/main" id="{BED78023-CF3F-4D34-54BF-CBA5CEE73C0B}"/>
              </a:ext>
            </a:extLst>
          </p:cNvPr>
          <p:cNvPicPr>
            <a:picLocks noChangeAspect="1"/>
          </p:cNvPicPr>
          <p:nvPr/>
        </p:nvPicPr>
        <p:blipFill>
          <a:blip r:embed="rId3"/>
          <a:stretch>
            <a:fillRect/>
          </a:stretch>
        </p:blipFill>
        <p:spPr>
          <a:xfrm>
            <a:off x="200416" y="237995"/>
            <a:ext cx="9068844" cy="6375747"/>
          </a:xfrm>
          <a:prstGeom prst="rect">
            <a:avLst/>
          </a:prstGeom>
        </p:spPr>
      </p:pic>
    </p:spTree>
    <p:extLst>
      <p:ext uri="{BB962C8B-B14F-4D97-AF65-F5344CB8AC3E}">
        <p14:creationId xmlns:p14="http://schemas.microsoft.com/office/powerpoint/2010/main" val="2204273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descr="Szereg czarnych pionków">
            <a:extLst>
              <a:ext uri="{FF2B5EF4-FFF2-40B4-BE49-F238E27FC236}">
                <a16:creationId xmlns:a16="http://schemas.microsoft.com/office/drawing/2014/main" id="{D4156F0F-739E-F1E2-42FF-A16F79D844F2}"/>
              </a:ext>
            </a:extLst>
          </p:cNvPr>
          <p:cNvPicPr>
            <a:picLocks noChangeAspect="1"/>
          </p:cNvPicPr>
          <p:nvPr/>
        </p:nvPicPr>
        <p:blipFill rotWithShape="1">
          <a:blip r:embed="rId2"/>
          <a:srcRect l="40654" r="-2" b="-2"/>
          <a:stretch/>
        </p:blipFill>
        <p:spPr>
          <a:xfrm>
            <a:off x="9361615" y="0"/>
            <a:ext cx="2966310"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pic>
        <p:nvPicPr>
          <p:cNvPr id="2" name="Obraz 1">
            <a:extLst>
              <a:ext uri="{FF2B5EF4-FFF2-40B4-BE49-F238E27FC236}">
                <a16:creationId xmlns:a16="http://schemas.microsoft.com/office/drawing/2014/main" id="{27855CAA-A217-0690-658C-D1BA7E87638B}"/>
              </a:ext>
            </a:extLst>
          </p:cNvPr>
          <p:cNvPicPr>
            <a:picLocks noChangeAspect="1"/>
          </p:cNvPicPr>
          <p:nvPr/>
        </p:nvPicPr>
        <p:blipFill>
          <a:blip r:embed="rId3"/>
          <a:stretch>
            <a:fillRect/>
          </a:stretch>
        </p:blipFill>
        <p:spPr>
          <a:xfrm>
            <a:off x="105877" y="366004"/>
            <a:ext cx="8835991" cy="6342804"/>
          </a:xfrm>
          <a:prstGeom prst="rect">
            <a:avLst/>
          </a:prstGeom>
        </p:spPr>
      </p:pic>
    </p:spTree>
    <p:extLst>
      <p:ext uri="{BB962C8B-B14F-4D97-AF65-F5344CB8AC3E}">
        <p14:creationId xmlns:p14="http://schemas.microsoft.com/office/powerpoint/2010/main" val="4284039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descr="Szereg czarnych pionków">
            <a:extLst>
              <a:ext uri="{FF2B5EF4-FFF2-40B4-BE49-F238E27FC236}">
                <a16:creationId xmlns:a16="http://schemas.microsoft.com/office/drawing/2014/main" id="{D4156F0F-739E-F1E2-42FF-A16F79D844F2}"/>
              </a:ext>
            </a:extLst>
          </p:cNvPr>
          <p:cNvPicPr>
            <a:picLocks noChangeAspect="1"/>
          </p:cNvPicPr>
          <p:nvPr/>
        </p:nvPicPr>
        <p:blipFill rotWithShape="1">
          <a:blip r:embed="rId3"/>
          <a:srcRect l="40654" r="-2" b="-2"/>
          <a:stretch/>
        </p:blipFill>
        <p:spPr>
          <a:xfrm>
            <a:off x="9361615" y="0"/>
            <a:ext cx="2966310"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pole tekstowe 3">
            <a:extLst>
              <a:ext uri="{FF2B5EF4-FFF2-40B4-BE49-F238E27FC236}">
                <a16:creationId xmlns:a16="http://schemas.microsoft.com/office/drawing/2014/main" id="{AA7DB9DC-09A7-B0B3-871F-E4D3FAF15104}"/>
              </a:ext>
            </a:extLst>
          </p:cNvPr>
          <p:cNvSpPr txBox="1"/>
          <p:nvPr/>
        </p:nvSpPr>
        <p:spPr>
          <a:xfrm>
            <a:off x="115504" y="946732"/>
            <a:ext cx="9018871" cy="5632311"/>
          </a:xfrm>
          <a:prstGeom prst="rect">
            <a:avLst/>
          </a:prstGeom>
          <a:noFill/>
        </p:spPr>
        <p:txBody>
          <a:bodyPr wrap="square">
            <a:spAutoFit/>
          </a:bodyPr>
          <a:lstStyle/>
          <a:p>
            <a:pPr marL="342900" indent="-342900" algn="l">
              <a:buFont typeface="Arial" panose="020B0604020202020204" pitchFamily="34" charset="0"/>
              <a:buChar char="•"/>
            </a:pPr>
            <a:r>
              <a:rPr lang="pl-PL" sz="2400" b="1" i="0" dirty="0">
                <a:solidFill>
                  <a:srgbClr val="000000"/>
                </a:solidFill>
                <a:effectLst/>
              </a:rPr>
              <a:t>wprowadzenie katalogu okoliczności obciążających (art. 53 § 2a kk);</a:t>
            </a:r>
            <a:endParaRPr lang="pl-PL" sz="2400" dirty="0">
              <a:solidFill>
                <a:srgbClr val="000000"/>
              </a:solidFill>
            </a:endParaRPr>
          </a:p>
          <a:p>
            <a:pPr marL="342900" indent="-342900" algn="l">
              <a:buFont typeface="Arial" panose="020B0604020202020204" pitchFamily="34" charset="0"/>
              <a:buChar char="•"/>
            </a:pPr>
            <a:r>
              <a:rPr lang="pl-PL" sz="2400" b="1" i="0" dirty="0">
                <a:solidFill>
                  <a:srgbClr val="000000"/>
                </a:solidFill>
                <a:effectLst/>
              </a:rPr>
              <a:t>zwiększenie rozpiętości ustawowego zagrożenia (np. z modelu ,,</a:t>
            </a:r>
            <a:r>
              <a:rPr lang="pl-PL" sz="2400" b="1" i="1" dirty="0">
                <a:solidFill>
                  <a:srgbClr val="000000"/>
                </a:solidFill>
                <a:effectLst/>
              </a:rPr>
              <a:t>od lat 2 do 12</a:t>
            </a:r>
            <a:r>
              <a:rPr lang="pl-PL" sz="2400" b="1" i="0" dirty="0">
                <a:solidFill>
                  <a:srgbClr val="000000"/>
                </a:solidFill>
                <a:effectLst/>
              </a:rPr>
              <a:t>" na model ,,</a:t>
            </a:r>
            <a:r>
              <a:rPr lang="pl-PL" sz="2400" b="1" i="1" dirty="0">
                <a:solidFill>
                  <a:srgbClr val="000000"/>
                </a:solidFill>
                <a:effectLst/>
              </a:rPr>
              <a:t>od lat 2 do 15</a:t>
            </a:r>
            <a:r>
              <a:rPr lang="pl-PL" sz="2400" b="1" i="0" dirty="0">
                <a:solidFill>
                  <a:srgbClr val="000000"/>
                </a:solidFill>
                <a:effectLst/>
              </a:rPr>
              <a:t>");</a:t>
            </a:r>
            <a:endParaRPr lang="pl-PL" sz="2400" dirty="0">
              <a:solidFill>
                <a:srgbClr val="000000"/>
              </a:solidFill>
            </a:endParaRPr>
          </a:p>
          <a:p>
            <a:pPr marL="342900" indent="-342900" algn="l">
              <a:buFont typeface="Arial" panose="020B0604020202020204" pitchFamily="34" charset="0"/>
              <a:buChar char="•"/>
            </a:pPr>
            <a:r>
              <a:rPr lang="pl-PL" sz="2400" b="1" i="0" dirty="0">
                <a:solidFill>
                  <a:srgbClr val="000000"/>
                </a:solidFill>
                <a:effectLst/>
              </a:rPr>
              <a:t>podwyższenie dolnej granicy ustawowego zagrożenia (np. art. 158)</a:t>
            </a:r>
            <a:endParaRPr lang="pl-PL" sz="2400" dirty="0">
              <a:solidFill>
                <a:srgbClr val="000000"/>
              </a:solidFill>
            </a:endParaRPr>
          </a:p>
          <a:p>
            <a:pPr marL="342900" indent="-342900" algn="l">
              <a:buFont typeface="Arial" panose="020B0604020202020204" pitchFamily="34" charset="0"/>
              <a:buChar char="•"/>
            </a:pPr>
            <a:r>
              <a:rPr lang="pl-PL" sz="2400" b="1" i="0" dirty="0">
                <a:solidFill>
                  <a:srgbClr val="000000"/>
                </a:solidFill>
                <a:effectLst/>
              </a:rPr>
              <a:t>wprowadzenie nowych typów przestępstw wpisujących się w dotychczasową praktykę stosowania TA (np. art. 178 § 1a, art. 228 § 5a);</a:t>
            </a:r>
            <a:endParaRPr lang="pl-PL" sz="2400" dirty="0">
              <a:solidFill>
                <a:srgbClr val="000000"/>
              </a:solidFill>
            </a:endParaRPr>
          </a:p>
          <a:p>
            <a:pPr marL="342900" indent="-342900" algn="l">
              <a:buFont typeface="Arial" panose="020B0604020202020204" pitchFamily="34" charset="0"/>
              <a:buChar char="•"/>
            </a:pPr>
            <a:r>
              <a:rPr lang="pl-PL" sz="2400" b="1" i="0" dirty="0">
                <a:solidFill>
                  <a:srgbClr val="000000"/>
                </a:solidFill>
                <a:effectLst/>
              </a:rPr>
              <a:t>wprowadzenie typów kwalifikowanych przestępstw przeciwko mieniu i gospodarczych zagrożonych karą pozbawienia wolności od lat 3 do 20 albo od lat 5 do 25 (art. 294 § 3 i 4, art. 306b).</a:t>
            </a:r>
            <a:endParaRPr lang="pl-PL" sz="2400" dirty="0">
              <a:solidFill>
                <a:srgbClr val="000000"/>
              </a:solidFill>
            </a:endParaRPr>
          </a:p>
          <a:p>
            <a:pPr marL="342900" indent="-342900" algn="l">
              <a:buFont typeface="Arial" panose="020B0604020202020204" pitchFamily="34" charset="0"/>
              <a:buChar char="•"/>
            </a:pPr>
            <a:r>
              <a:rPr lang="pl-PL" sz="2400" b="1" i="0" dirty="0">
                <a:solidFill>
                  <a:srgbClr val="000000"/>
                </a:solidFill>
                <a:effectLst/>
              </a:rPr>
              <a:t>Ponadto: nowy art. 249 § 3a k.p.k. Jeżeli przesłuchanie podejrzanego przez sąd albo prokuratora nie jest możliwe ze względu na okoliczności wskazane w art. 313 § 1a, określonego w § 3 wymogu przesłuchania oskarżonego nie stosuje się.</a:t>
            </a:r>
            <a:endParaRPr lang="pl-PL" sz="2400" b="0" i="0" dirty="0">
              <a:solidFill>
                <a:srgbClr val="000000"/>
              </a:solidFill>
              <a:effectLst/>
            </a:endParaRPr>
          </a:p>
        </p:txBody>
      </p:sp>
      <p:sp>
        <p:nvSpPr>
          <p:cNvPr id="5" name="pole tekstowe 4">
            <a:extLst>
              <a:ext uri="{FF2B5EF4-FFF2-40B4-BE49-F238E27FC236}">
                <a16:creationId xmlns:a16="http://schemas.microsoft.com/office/drawing/2014/main" id="{924F97EC-55D7-A3C1-9A37-256E3E5E4633}"/>
              </a:ext>
            </a:extLst>
          </p:cNvPr>
          <p:cNvSpPr txBox="1"/>
          <p:nvPr/>
        </p:nvSpPr>
        <p:spPr>
          <a:xfrm>
            <a:off x="423512" y="115503"/>
            <a:ext cx="6323797" cy="523220"/>
          </a:xfrm>
          <a:prstGeom prst="rect">
            <a:avLst/>
          </a:prstGeom>
          <a:noFill/>
        </p:spPr>
        <p:txBody>
          <a:bodyPr wrap="square" rtlCol="0">
            <a:spAutoFit/>
          </a:bodyPr>
          <a:lstStyle/>
          <a:p>
            <a:r>
              <a:rPr lang="pl-PL" sz="2800" b="1" dirty="0"/>
              <a:t>TA. W świetle zmian w kodyfikacji karnej</a:t>
            </a:r>
          </a:p>
        </p:txBody>
      </p:sp>
    </p:spTree>
    <p:extLst>
      <p:ext uri="{BB962C8B-B14F-4D97-AF65-F5344CB8AC3E}">
        <p14:creationId xmlns:p14="http://schemas.microsoft.com/office/powerpoint/2010/main" val="962780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descr="Szereg czarnych pionków">
            <a:extLst>
              <a:ext uri="{FF2B5EF4-FFF2-40B4-BE49-F238E27FC236}">
                <a16:creationId xmlns:a16="http://schemas.microsoft.com/office/drawing/2014/main" id="{D4156F0F-739E-F1E2-42FF-A16F79D844F2}"/>
              </a:ext>
            </a:extLst>
          </p:cNvPr>
          <p:cNvPicPr>
            <a:picLocks noChangeAspect="1"/>
          </p:cNvPicPr>
          <p:nvPr/>
        </p:nvPicPr>
        <p:blipFill rotWithShape="1">
          <a:blip r:embed="rId3"/>
          <a:srcRect l="40654" r="-2" b="-2"/>
          <a:stretch/>
        </p:blipFill>
        <p:spPr>
          <a:xfrm>
            <a:off x="9361615" y="0"/>
            <a:ext cx="2966310"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graphicFrame>
        <p:nvGraphicFramePr>
          <p:cNvPr id="2" name="Tabela 1">
            <a:extLst>
              <a:ext uri="{FF2B5EF4-FFF2-40B4-BE49-F238E27FC236}">
                <a16:creationId xmlns:a16="http://schemas.microsoft.com/office/drawing/2014/main" id="{BD926F89-EEB6-2783-AAAE-1170932DED8F}"/>
              </a:ext>
            </a:extLst>
          </p:cNvPr>
          <p:cNvGraphicFramePr>
            <a:graphicFrameLocks noGrp="1"/>
          </p:cNvGraphicFramePr>
          <p:nvPr>
            <p:extLst>
              <p:ext uri="{D42A27DB-BD31-4B8C-83A1-F6EECF244321}">
                <p14:modId xmlns:p14="http://schemas.microsoft.com/office/powerpoint/2010/main" val="1141157690"/>
              </p:ext>
            </p:extLst>
          </p:nvPr>
        </p:nvGraphicFramePr>
        <p:xfrm>
          <a:off x="385010" y="625642"/>
          <a:ext cx="8604984" cy="6035521"/>
        </p:xfrm>
        <a:graphic>
          <a:graphicData uri="http://schemas.openxmlformats.org/drawingml/2006/table">
            <a:tbl>
              <a:tblPr>
                <a:tableStyleId>{5C22544A-7EE6-4342-B048-85BDC9FD1C3A}</a:tableStyleId>
              </a:tblPr>
              <a:tblGrid>
                <a:gridCol w="2151246">
                  <a:extLst>
                    <a:ext uri="{9D8B030D-6E8A-4147-A177-3AD203B41FA5}">
                      <a16:colId xmlns:a16="http://schemas.microsoft.com/office/drawing/2014/main" val="2277325319"/>
                    </a:ext>
                  </a:extLst>
                </a:gridCol>
                <a:gridCol w="2151246">
                  <a:extLst>
                    <a:ext uri="{9D8B030D-6E8A-4147-A177-3AD203B41FA5}">
                      <a16:colId xmlns:a16="http://schemas.microsoft.com/office/drawing/2014/main" val="4047273698"/>
                    </a:ext>
                  </a:extLst>
                </a:gridCol>
                <a:gridCol w="2151246">
                  <a:extLst>
                    <a:ext uri="{9D8B030D-6E8A-4147-A177-3AD203B41FA5}">
                      <a16:colId xmlns:a16="http://schemas.microsoft.com/office/drawing/2014/main" val="3819513497"/>
                    </a:ext>
                  </a:extLst>
                </a:gridCol>
                <a:gridCol w="2151246">
                  <a:extLst>
                    <a:ext uri="{9D8B030D-6E8A-4147-A177-3AD203B41FA5}">
                      <a16:colId xmlns:a16="http://schemas.microsoft.com/office/drawing/2014/main" val="748154818"/>
                    </a:ext>
                  </a:extLst>
                </a:gridCol>
              </a:tblGrid>
              <a:tr h="839281">
                <a:tc gridSpan="4">
                  <a:txBody>
                    <a:bodyPr/>
                    <a:lstStyle/>
                    <a:p>
                      <a:pPr algn="ctr" fontAlgn="b"/>
                      <a:r>
                        <a:rPr lang="pl-PL" sz="2000" u="none" strike="noStrike" dirty="0">
                          <a:effectLst/>
                        </a:rPr>
                        <a:t>Wnioski prokuratora o zastosowanie TA w latach 2014 - 2022</a:t>
                      </a:r>
                      <a:endParaRPr lang="pl-PL" sz="2000" b="0" i="0" u="none" strike="noStrike" dirty="0">
                        <a:effectLst/>
                        <a:latin typeface="Arial" panose="020B0604020202020204" pitchFamily="34" charset="0"/>
                      </a:endParaRPr>
                    </a:p>
                  </a:txBody>
                  <a:tcPr marL="9525" marR="9525" marT="9525" marB="0" anchor="b"/>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3171317871"/>
                  </a:ext>
                </a:extLst>
              </a:tr>
              <a:tr h="1189743">
                <a:tc>
                  <a:txBody>
                    <a:bodyPr/>
                    <a:lstStyle/>
                    <a:p>
                      <a:pPr algn="ctr" fontAlgn="ctr"/>
                      <a:r>
                        <a:rPr lang="pl-PL" sz="2000" u="none" strike="noStrike">
                          <a:effectLst/>
                        </a:rPr>
                        <a:t>Rok</a:t>
                      </a:r>
                      <a:endParaRPr lang="pl-PL" sz="2000" b="0" i="0" u="none" strike="noStrike">
                        <a:effectLst/>
                        <a:latin typeface="Arial" panose="020B0604020202020204" pitchFamily="34" charset="0"/>
                      </a:endParaRPr>
                    </a:p>
                  </a:txBody>
                  <a:tcPr marL="9525" marR="9525" marT="9525" marB="0" anchor="ctr"/>
                </a:tc>
                <a:tc>
                  <a:txBody>
                    <a:bodyPr/>
                    <a:lstStyle/>
                    <a:p>
                      <a:pPr algn="l" fontAlgn="ctr"/>
                      <a:r>
                        <a:rPr lang="pl-PL" sz="2000" u="none" strike="noStrike" dirty="0">
                          <a:effectLst/>
                        </a:rPr>
                        <a:t>Liczba wniosków o zastosowanie tymczasowego aresztowania</a:t>
                      </a:r>
                      <a:endParaRPr lang="pl-PL" sz="2000" b="0" i="0" u="none" strike="noStrike" dirty="0">
                        <a:effectLst/>
                        <a:latin typeface="Arial" panose="020B0604020202020204" pitchFamily="34" charset="0"/>
                      </a:endParaRPr>
                    </a:p>
                  </a:txBody>
                  <a:tcPr marL="9525" marR="9525" marT="9525" marB="0" anchor="ctr"/>
                </a:tc>
                <a:tc>
                  <a:txBody>
                    <a:bodyPr/>
                    <a:lstStyle/>
                    <a:p>
                      <a:pPr algn="ctr" fontAlgn="ctr"/>
                      <a:r>
                        <a:rPr lang="pl-PL" sz="2000" u="none" strike="noStrike">
                          <a:effectLst/>
                        </a:rPr>
                        <a:t>Liczba postanowień o zastosowaniu tymczasowego aresztowania</a:t>
                      </a:r>
                      <a:endParaRPr lang="pl-PL" sz="2000" b="0" i="0" u="none" strike="noStrike">
                        <a:effectLst/>
                        <a:latin typeface="Arial" panose="020B0604020202020204" pitchFamily="34" charset="0"/>
                      </a:endParaRPr>
                    </a:p>
                  </a:txBody>
                  <a:tcPr marL="9525" marR="9525" marT="9525" marB="0" anchor="ctr"/>
                </a:tc>
                <a:tc>
                  <a:txBody>
                    <a:bodyPr/>
                    <a:lstStyle/>
                    <a:p>
                      <a:pPr algn="ctr" fontAlgn="ctr"/>
                      <a:r>
                        <a:rPr lang="pl-PL" sz="2000" u="none" strike="noStrike">
                          <a:effectLst/>
                        </a:rPr>
                        <a:t>% wniosków uwzględnionych</a:t>
                      </a:r>
                      <a:endParaRPr lang="pl-PL" sz="2000" b="0" i="0" u="none" strike="noStrike">
                        <a:effectLst/>
                        <a:latin typeface="Arial" panose="020B0604020202020204" pitchFamily="34" charset="0"/>
                      </a:endParaRPr>
                    </a:p>
                  </a:txBody>
                  <a:tcPr marL="9525" marR="9525" marT="9525" marB="0" anchor="ctr"/>
                </a:tc>
                <a:extLst>
                  <a:ext uri="{0D108BD9-81ED-4DB2-BD59-A6C34878D82A}">
                    <a16:rowId xmlns:a16="http://schemas.microsoft.com/office/drawing/2014/main" val="2452221328"/>
                  </a:ext>
                </a:extLst>
              </a:tr>
              <a:tr h="440835">
                <a:tc>
                  <a:txBody>
                    <a:bodyPr/>
                    <a:lstStyle/>
                    <a:p>
                      <a:pPr algn="r" fontAlgn="b"/>
                      <a:r>
                        <a:rPr lang="pl-PL" sz="2000" u="none" strike="noStrike" dirty="0">
                          <a:effectLst/>
                        </a:rPr>
                        <a:t>2014</a:t>
                      </a:r>
                      <a:endParaRPr lang="pl-PL" sz="2000" b="0" i="0" u="none" strike="noStrike" dirty="0">
                        <a:effectLst/>
                        <a:latin typeface="Arial" panose="020B0604020202020204" pitchFamily="34" charset="0"/>
                      </a:endParaRPr>
                    </a:p>
                  </a:txBody>
                  <a:tcPr marL="9525" marR="9525" marT="9525" marB="0" anchor="b"/>
                </a:tc>
                <a:tc>
                  <a:txBody>
                    <a:bodyPr/>
                    <a:lstStyle/>
                    <a:p>
                      <a:pPr algn="r" fontAlgn="b"/>
                      <a:r>
                        <a:rPr lang="pl-PL" sz="2000" u="none" strike="noStrike" dirty="0">
                          <a:effectLst/>
                        </a:rPr>
                        <a:t>18835</a:t>
                      </a:r>
                      <a:endParaRPr lang="pl-PL" sz="2000" b="0" i="0" u="none" strike="noStrike" dirty="0">
                        <a:effectLst/>
                        <a:latin typeface="Arial" panose="020B0604020202020204" pitchFamily="34" charset="0"/>
                      </a:endParaRPr>
                    </a:p>
                  </a:txBody>
                  <a:tcPr marL="9525" marR="9525" marT="9525" marB="0" anchor="b"/>
                </a:tc>
                <a:tc>
                  <a:txBody>
                    <a:bodyPr/>
                    <a:lstStyle/>
                    <a:p>
                      <a:pPr algn="r" fontAlgn="b"/>
                      <a:r>
                        <a:rPr lang="pl-PL" sz="2000" u="none" strike="noStrike">
                          <a:effectLst/>
                        </a:rPr>
                        <a:t>17231</a:t>
                      </a:r>
                      <a:endParaRPr lang="pl-PL" sz="2000" b="0" i="0" u="none" strike="noStrike">
                        <a:effectLst/>
                        <a:latin typeface="Arial" panose="020B0604020202020204" pitchFamily="34" charset="0"/>
                      </a:endParaRPr>
                    </a:p>
                  </a:txBody>
                  <a:tcPr marL="9525" marR="9525" marT="9525" marB="0" anchor="b"/>
                </a:tc>
                <a:tc>
                  <a:txBody>
                    <a:bodyPr/>
                    <a:lstStyle/>
                    <a:p>
                      <a:pPr algn="r" fontAlgn="b"/>
                      <a:r>
                        <a:rPr lang="pl-PL" sz="2000" u="none" strike="noStrike">
                          <a:effectLst/>
                        </a:rPr>
                        <a:t>91,5%</a:t>
                      </a:r>
                      <a:endParaRPr lang="pl-PL" sz="2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584566403"/>
                  </a:ext>
                </a:extLst>
              </a:tr>
              <a:tr h="440835">
                <a:tc>
                  <a:txBody>
                    <a:bodyPr/>
                    <a:lstStyle/>
                    <a:p>
                      <a:pPr algn="r" fontAlgn="b"/>
                      <a:r>
                        <a:rPr lang="pl-PL" sz="2000" u="none" strike="noStrike">
                          <a:effectLst/>
                        </a:rPr>
                        <a:t>2015</a:t>
                      </a:r>
                      <a:endParaRPr lang="pl-PL" sz="2000" b="0" i="0" u="none" strike="noStrike">
                        <a:effectLst/>
                        <a:latin typeface="Arial" panose="020B0604020202020204" pitchFamily="34" charset="0"/>
                      </a:endParaRPr>
                    </a:p>
                  </a:txBody>
                  <a:tcPr marL="9525" marR="9525" marT="9525" marB="0" anchor="b"/>
                </a:tc>
                <a:tc>
                  <a:txBody>
                    <a:bodyPr/>
                    <a:lstStyle/>
                    <a:p>
                      <a:pPr algn="r" fontAlgn="b"/>
                      <a:r>
                        <a:rPr lang="pl-PL" sz="2000" u="none" strike="noStrike" dirty="0">
                          <a:effectLst/>
                        </a:rPr>
                        <a:t>13665</a:t>
                      </a:r>
                      <a:endParaRPr lang="pl-PL" sz="2000" b="0" i="0" u="none" strike="noStrike" dirty="0">
                        <a:effectLst/>
                        <a:latin typeface="Arial" panose="020B0604020202020204" pitchFamily="34" charset="0"/>
                      </a:endParaRPr>
                    </a:p>
                  </a:txBody>
                  <a:tcPr marL="9525" marR="9525" marT="9525" marB="0" anchor="b"/>
                </a:tc>
                <a:tc>
                  <a:txBody>
                    <a:bodyPr/>
                    <a:lstStyle/>
                    <a:p>
                      <a:pPr algn="r" fontAlgn="b"/>
                      <a:r>
                        <a:rPr lang="pl-PL" sz="2000" u="none" strike="noStrike" dirty="0">
                          <a:effectLst/>
                        </a:rPr>
                        <a:t>12580</a:t>
                      </a:r>
                      <a:endParaRPr lang="pl-PL" sz="2000" b="0" i="0" u="none" strike="noStrike" dirty="0">
                        <a:effectLst/>
                        <a:latin typeface="Arial" panose="020B0604020202020204" pitchFamily="34" charset="0"/>
                      </a:endParaRPr>
                    </a:p>
                  </a:txBody>
                  <a:tcPr marL="9525" marR="9525" marT="9525" marB="0" anchor="b"/>
                </a:tc>
                <a:tc>
                  <a:txBody>
                    <a:bodyPr/>
                    <a:lstStyle/>
                    <a:p>
                      <a:pPr algn="r" fontAlgn="b"/>
                      <a:r>
                        <a:rPr lang="pl-PL" sz="2000" u="none" strike="noStrike" dirty="0">
                          <a:effectLst/>
                        </a:rPr>
                        <a:t>92,1%</a:t>
                      </a:r>
                      <a:endParaRPr lang="pl-PL" sz="20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2099290406"/>
                  </a:ext>
                </a:extLst>
              </a:tr>
              <a:tr h="440835">
                <a:tc>
                  <a:txBody>
                    <a:bodyPr/>
                    <a:lstStyle/>
                    <a:p>
                      <a:pPr algn="r" fontAlgn="b"/>
                      <a:r>
                        <a:rPr lang="pl-PL" sz="2000" u="none" strike="noStrike">
                          <a:effectLst/>
                        </a:rPr>
                        <a:t>2016</a:t>
                      </a:r>
                      <a:endParaRPr lang="pl-PL" sz="2000" b="0" i="0" u="none" strike="noStrike">
                        <a:effectLst/>
                        <a:latin typeface="Arial" panose="020B0604020202020204" pitchFamily="34" charset="0"/>
                      </a:endParaRPr>
                    </a:p>
                  </a:txBody>
                  <a:tcPr marL="9525" marR="9525" marT="9525" marB="0" anchor="b"/>
                </a:tc>
                <a:tc>
                  <a:txBody>
                    <a:bodyPr/>
                    <a:lstStyle/>
                    <a:p>
                      <a:pPr algn="r" fontAlgn="b"/>
                      <a:r>
                        <a:rPr lang="pl-PL" sz="2000" u="none" strike="noStrike" dirty="0">
                          <a:effectLst/>
                        </a:rPr>
                        <a:t>15172</a:t>
                      </a:r>
                      <a:endParaRPr lang="pl-PL" sz="2000" b="0" i="0" u="none" strike="noStrike" dirty="0">
                        <a:effectLst/>
                        <a:latin typeface="Arial" panose="020B0604020202020204" pitchFamily="34" charset="0"/>
                      </a:endParaRPr>
                    </a:p>
                  </a:txBody>
                  <a:tcPr marL="9525" marR="9525" marT="9525" marB="0" anchor="b"/>
                </a:tc>
                <a:tc>
                  <a:txBody>
                    <a:bodyPr/>
                    <a:lstStyle/>
                    <a:p>
                      <a:pPr algn="r" fontAlgn="b"/>
                      <a:r>
                        <a:rPr lang="pl-PL" sz="2000" u="none" strike="noStrike">
                          <a:effectLst/>
                        </a:rPr>
                        <a:t>13791</a:t>
                      </a:r>
                      <a:endParaRPr lang="pl-PL" sz="2000" b="0" i="0" u="none" strike="noStrike">
                        <a:effectLst/>
                        <a:latin typeface="Arial" panose="020B0604020202020204" pitchFamily="34" charset="0"/>
                      </a:endParaRPr>
                    </a:p>
                  </a:txBody>
                  <a:tcPr marL="9525" marR="9525" marT="9525" marB="0" anchor="b"/>
                </a:tc>
                <a:tc>
                  <a:txBody>
                    <a:bodyPr/>
                    <a:lstStyle/>
                    <a:p>
                      <a:pPr algn="r" fontAlgn="b"/>
                      <a:r>
                        <a:rPr lang="pl-PL" sz="2000" u="none" strike="noStrike" dirty="0">
                          <a:effectLst/>
                        </a:rPr>
                        <a:t>90,9%</a:t>
                      </a:r>
                      <a:endParaRPr lang="pl-PL" sz="20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551951156"/>
                  </a:ext>
                </a:extLst>
              </a:tr>
              <a:tr h="440835">
                <a:tc>
                  <a:txBody>
                    <a:bodyPr/>
                    <a:lstStyle/>
                    <a:p>
                      <a:pPr algn="r" fontAlgn="b"/>
                      <a:r>
                        <a:rPr lang="pl-PL" sz="2000" u="none" strike="noStrike">
                          <a:effectLst/>
                        </a:rPr>
                        <a:t>2017</a:t>
                      </a:r>
                      <a:endParaRPr lang="pl-PL" sz="2000" b="0" i="0" u="none" strike="noStrike">
                        <a:effectLst/>
                        <a:latin typeface="Arial" panose="020B0604020202020204" pitchFamily="34" charset="0"/>
                      </a:endParaRPr>
                    </a:p>
                  </a:txBody>
                  <a:tcPr marL="9525" marR="9525" marT="9525" marB="0" anchor="b"/>
                </a:tc>
                <a:tc>
                  <a:txBody>
                    <a:bodyPr/>
                    <a:lstStyle/>
                    <a:p>
                      <a:pPr algn="r" fontAlgn="b"/>
                      <a:r>
                        <a:rPr lang="pl-PL" sz="2000" u="none" strike="noStrike">
                          <a:effectLst/>
                        </a:rPr>
                        <a:t>18750</a:t>
                      </a:r>
                      <a:endParaRPr lang="pl-PL" sz="2000" b="0" i="0" u="none" strike="noStrike">
                        <a:effectLst/>
                        <a:latin typeface="Arial" panose="020B0604020202020204" pitchFamily="34" charset="0"/>
                      </a:endParaRPr>
                    </a:p>
                  </a:txBody>
                  <a:tcPr marL="9525" marR="9525" marT="9525" marB="0" anchor="b"/>
                </a:tc>
                <a:tc>
                  <a:txBody>
                    <a:bodyPr/>
                    <a:lstStyle/>
                    <a:p>
                      <a:pPr algn="r" fontAlgn="b"/>
                      <a:r>
                        <a:rPr lang="pl-PL" sz="2000" u="none" strike="noStrike" dirty="0">
                          <a:effectLst/>
                        </a:rPr>
                        <a:t>17140</a:t>
                      </a:r>
                      <a:endParaRPr lang="pl-PL" sz="2000" b="0" i="0" u="none" strike="noStrike" dirty="0">
                        <a:effectLst/>
                        <a:latin typeface="Arial" panose="020B0604020202020204" pitchFamily="34" charset="0"/>
                      </a:endParaRPr>
                    </a:p>
                  </a:txBody>
                  <a:tcPr marL="9525" marR="9525" marT="9525" marB="0" anchor="b"/>
                </a:tc>
                <a:tc>
                  <a:txBody>
                    <a:bodyPr/>
                    <a:lstStyle/>
                    <a:p>
                      <a:pPr algn="r" fontAlgn="b"/>
                      <a:r>
                        <a:rPr lang="pl-PL" sz="2000" u="none" strike="noStrike">
                          <a:effectLst/>
                        </a:rPr>
                        <a:t>91,4%</a:t>
                      </a:r>
                      <a:endParaRPr lang="pl-PL" sz="2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2695078238"/>
                  </a:ext>
                </a:extLst>
              </a:tr>
              <a:tr h="440835">
                <a:tc>
                  <a:txBody>
                    <a:bodyPr/>
                    <a:lstStyle/>
                    <a:p>
                      <a:pPr algn="r" fontAlgn="b"/>
                      <a:r>
                        <a:rPr lang="pl-PL" sz="2000" u="none" strike="noStrike">
                          <a:effectLst/>
                        </a:rPr>
                        <a:t>2018</a:t>
                      </a:r>
                      <a:endParaRPr lang="pl-PL" sz="2000" b="0" i="0" u="none" strike="noStrike">
                        <a:effectLst/>
                        <a:latin typeface="Arial" panose="020B0604020202020204" pitchFamily="34" charset="0"/>
                      </a:endParaRPr>
                    </a:p>
                  </a:txBody>
                  <a:tcPr marL="9525" marR="9525" marT="9525" marB="0" anchor="b"/>
                </a:tc>
                <a:tc>
                  <a:txBody>
                    <a:bodyPr/>
                    <a:lstStyle/>
                    <a:p>
                      <a:pPr algn="r" fontAlgn="b"/>
                      <a:r>
                        <a:rPr lang="pl-PL" sz="2000" u="none" strike="noStrike">
                          <a:effectLst/>
                        </a:rPr>
                        <a:t>19655</a:t>
                      </a:r>
                      <a:endParaRPr lang="pl-PL" sz="2000" b="0" i="0" u="none" strike="noStrike">
                        <a:effectLst/>
                        <a:latin typeface="Arial" panose="020B0604020202020204" pitchFamily="34" charset="0"/>
                      </a:endParaRPr>
                    </a:p>
                  </a:txBody>
                  <a:tcPr marL="9525" marR="9525" marT="9525" marB="0" anchor="b"/>
                </a:tc>
                <a:tc>
                  <a:txBody>
                    <a:bodyPr/>
                    <a:lstStyle/>
                    <a:p>
                      <a:pPr algn="r" fontAlgn="b"/>
                      <a:r>
                        <a:rPr lang="pl-PL" sz="2000" u="none" strike="noStrike" dirty="0">
                          <a:effectLst/>
                        </a:rPr>
                        <a:t>17762</a:t>
                      </a:r>
                      <a:endParaRPr lang="pl-PL" sz="2000" b="0" i="0" u="none" strike="noStrike" dirty="0">
                        <a:effectLst/>
                        <a:latin typeface="Arial" panose="020B0604020202020204" pitchFamily="34" charset="0"/>
                      </a:endParaRPr>
                    </a:p>
                  </a:txBody>
                  <a:tcPr marL="9525" marR="9525" marT="9525" marB="0" anchor="b"/>
                </a:tc>
                <a:tc>
                  <a:txBody>
                    <a:bodyPr/>
                    <a:lstStyle/>
                    <a:p>
                      <a:pPr algn="r" fontAlgn="b"/>
                      <a:r>
                        <a:rPr lang="pl-PL" sz="2000" u="none" strike="noStrike">
                          <a:effectLst/>
                        </a:rPr>
                        <a:t>90,4%</a:t>
                      </a:r>
                      <a:endParaRPr lang="pl-PL" sz="2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677773428"/>
                  </a:ext>
                </a:extLst>
              </a:tr>
              <a:tr h="440835">
                <a:tc>
                  <a:txBody>
                    <a:bodyPr/>
                    <a:lstStyle/>
                    <a:p>
                      <a:pPr algn="r" fontAlgn="b"/>
                      <a:r>
                        <a:rPr lang="pl-PL" sz="2000" u="none" strike="noStrike">
                          <a:effectLst/>
                        </a:rPr>
                        <a:t>2019</a:t>
                      </a:r>
                      <a:endParaRPr lang="pl-PL" sz="2000" b="0" i="0" u="none" strike="noStrike">
                        <a:effectLst/>
                        <a:latin typeface="Arial" panose="020B0604020202020204" pitchFamily="34" charset="0"/>
                      </a:endParaRPr>
                    </a:p>
                  </a:txBody>
                  <a:tcPr marL="9525" marR="9525" marT="9525" marB="0" anchor="b"/>
                </a:tc>
                <a:tc>
                  <a:txBody>
                    <a:bodyPr/>
                    <a:lstStyle/>
                    <a:p>
                      <a:pPr algn="r" fontAlgn="b"/>
                      <a:r>
                        <a:rPr lang="pl-PL" sz="2000" u="none" strike="noStrike">
                          <a:effectLst/>
                        </a:rPr>
                        <a:t>22381</a:t>
                      </a:r>
                      <a:endParaRPr lang="pl-PL" sz="2000" b="0" i="0" u="none" strike="noStrike">
                        <a:effectLst/>
                        <a:latin typeface="Arial" panose="020B0604020202020204" pitchFamily="34" charset="0"/>
                      </a:endParaRPr>
                    </a:p>
                  </a:txBody>
                  <a:tcPr marL="9525" marR="9525" marT="9525" marB="0" anchor="b"/>
                </a:tc>
                <a:tc>
                  <a:txBody>
                    <a:bodyPr/>
                    <a:lstStyle/>
                    <a:p>
                      <a:pPr algn="r" fontAlgn="b"/>
                      <a:r>
                        <a:rPr lang="pl-PL" sz="2000" u="none" strike="noStrike" dirty="0">
                          <a:effectLst/>
                        </a:rPr>
                        <a:t>20340</a:t>
                      </a:r>
                      <a:endParaRPr lang="pl-PL" sz="2000" b="0" i="0" u="none" strike="noStrike" dirty="0">
                        <a:effectLst/>
                        <a:latin typeface="Arial" panose="020B0604020202020204" pitchFamily="34" charset="0"/>
                      </a:endParaRPr>
                    </a:p>
                  </a:txBody>
                  <a:tcPr marL="9525" marR="9525" marT="9525" marB="0" anchor="b"/>
                </a:tc>
                <a:tc>
                  <a:txBody>
                    <a:bodyPr/>
                    <a:lstStyle/>
                    <a:p>
                      <a:pPr algn="r" fontAlgn="b"/>
                      <a:r>
                        <a:rPr lang="pl-PL" sz="2000" u="none" strike="noStrike">
                          <a:effectLst/>
                        </a:rPr>
                        <a:t>90,9%</a:t>
                      </a:r>
                      <a:endParaRPr lang="pl-PL" sz="2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1225927327"/>
                  </a:ext>
                </a:extLst>
              </a:tr>
              <a:tr h="440835">
                <a:tc>
                  <a:txBody>
                    <a:bodyPr/>
                    <a:lstStyle/>
                    <a:p>
                      <a:pPr algn="r" fontAlgn="b"/>
                      <a:r>
                        <a:rPr lang="pl-PL" sz="2000" u="none" strike="noStrike">
                          <a:effectLst/>
                        </a:rPr>
                        <a:t>2020</a:t>
                      </a:r>
                      <a:endParaRPr lang="pl-PL" sz="2000" b="0" i="0" u="none" strike="noStrike">
                        <a:effectLst/>
                        <a:latin typeface="Arial" panose="020B0604020202020204" pitchFamily="34" charset="0"/>
                      </a:endParaRPr>
                    </a:p>
                  </a:txBody>
                  <a:tcPr marL="9525" marR="9525" marT="9525" marB="0" anchor="b"/>
                </a:tc>
                <a:tc>
                  <a:txBody>
                    <a:bodyPr/>
                    <a:lstStyle/>
                    <a:p>
                      <a:pPr algn="r" fontAlgn="b"/>
                      <a:r>
                        <a:rPr lang="pl-PL" sz="2000" u="none" strike="noStrike">
                          <a:effectLst/>
                        </a:rPr>
                        <a:t>21813</a:t>
                      </a:r>
                      <a:endParaRPr lang="pl-PL" sz="2000" b="0" i="0" u="none" strike="noStrike">
                        <a:effectLst/>
                        <a:latin typeface="Arial" panose="020B0604020202020204" pitchFamily="34" charset="0"/>
                      </a:endParaRPr>
                    </a:p>
                  </a:txBody>
                  <a:tcPr marL="9525" marR="9525" marT="9525" marB="0" anchor="b"/>
                </a:tc>
                <a:tc>
                  <a:txBody>
                    <a:bodyPr/>
                    <a:lstStyle/>
                    <a:p>
                      <a:pPr algn="r" fontAlgn="b"/>
                      <a:r>
                        <a:rPr lang="pl-PL" sz="2000" u="none" strike="noStrike" dirty="0">
                          <a:effectLst/>
                        </a:rPr>
                        <a:t>19625</a:t>
                      </a:r>
                      <a:endParaRPr lang="pl-PL" sz="2000" b="0" i="0" u="none" strike="noStrike" dirty="0">
                        <a:effectLst/>
                        <a:latin typeface="Arial" panose="020B0604020202020204" pitchFamily="34" charset="0"/>
                      </a:endParaRPr>
                    </a:p>
                  </a:txBody>
                  <a:tcPr marL="9525" marR="9525" marT="9525" marB="0" anchor="b"/>
                </a:tc>
                <a:tc>
                  <a:txBody>
                    <a:bodyPr/>
                    <a:lstStyle/>
                    <a:p>
                      <a:pPr algn="r" fontAlgn="b"/>
                      <a:r>
                        <a:rPr lang="pl-PL" sz="2000" u="none" strike="noStrike">
                          <a:effectLst/>
                        </a:rPr>
                        <a:t>90,0%</a:t>
                      </a:r>
                      <a:endParaRPr lang="pl-PL" sz="2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1604364544"/>
                  </a:ext>
                </a:extLst>
              </a:tr>
              <a:tr h="440835">
                <a:tc>
                  <a:txBody>
                    <a:bodyPr/>
                    <a:lstStyle/>
                    <a:p>
                      <a:pPr algn="r" fontAlgn="b"/>
                      <a:r>
                        <a:rPr lang="pl-PL" sz="2000" u="none" strike="noStrike">
                          <a:effectLst/>
                        </a:rPr>
                        <a:t>2021</a:t>
                      </a:r>
                      <a:endParaRPr lang="pl-PL" sz="2000" b="0" i="0" u="none" strike="noStrike">
                        <a:effectLst/>
                        <a:latin typeface="Arial" panose="020B0604020202020204" pitchFamily="34" charset="0"/>
                      </a:endParaRPr>
                    </a:p>
                  </a:txBody>
                  <a:tcPr marL="9525" marR="9525" marT="9525" marB="0" anchor="b"/>
                </a:tc>
                <a:tc>
                  <a:txBody>
                    <a:bodyPr/>
                    <a:lstStyle/>
                    <a:p>
                      <a:pPr algn="r" fontAlgn="b"/>
                      <a:r>
                        <a:rPr lang="pl-PL" sz="2000" u="none" strike="noStrike">
                          <a:effectLst/>
                        </a:rPr>
                        <a:t>22190</a:t>
                      </a:r>
                      <a:endParaRPr lang="pl-PL" sz="2000" b="0" i="0" u="none" strike="noStrike">
                        <a:effectLst/>
                        <a:latin typeface="Arial" panose="020B0604020202020204" pitchFamily="34" charset="0"/>
                      </a:endParaRPr>
                    </a:p>
                  </a:txBody>
                  <a:tcPr marL="9525" marR="9525" marT="9525" marB="0" anchor="b"/>
                </a:tc>
                <a:tc>
                  <a:txBody>
                    <a:bodyPr/>
                    <a:lstStyle/>
                    <a:p>
                      <a:pPr algn="r" fontAlgn="b"/>
                      <a:r>
                        <a:rPr lang="pl-PL" sz="2000" u="none" strike="noStrike" dirty="0">
                          <a:effectLst/>
                        </a:rPr>
                        <a:t>19813</a:t>
                      </a:r>
                      <a:endParaRPr lang="pl-PL" sz="2000" b="0" i="0" u="none" strike="noStrike" dirty="0">
                        <a:effectLst/>
                        <a:latin typeface="Arial" panose="020B0604020202020204" pitchFamily="34" charset="0"/>
                      </a:endParaRPr>
                    </a:p>
                  </a:txBody>
                  <a:tcPr marL="9525" marR="9525" marT="9525" marB="0" anchor="b"/>
                </a:tc>
                <a:tc>
                  <a:txBody>
                    <a:bodyPr/>
                    <a:lstStyle/>
                    <a:p>
                      <a:pPr algn="r" fontAlgn="b"/>
                      <a:r>
                        <a:rPr lang="pl-PL" sz="2000" u="none" strike="noStrike">
                          <a:effectLst/>
                        </a:rPr>
                        <a:t>89,3%</a:t>
                      </a:r>
                      <a:endParaRPr lang="pl-PL" sz="2000" b="0" i="0" u="none" strike="noStrike">
                        <a:effectLst/>
                        <a:latin typeface="Arial" panose="020B0604020202020204" pitchFamily="34" charset="0"/>
                      </a:endParaRPr>
                    </a:p>
                  </a:txBody>
                  <a:tcPr marL="9525" marR="9525" marT="9525" marB="0" anchor="b"/>
                </a:tc>
                <a:extLst>
                  <a:ext uri="{0D108BD9-81ED-4DB2-BD59-A6C34878D82A}">
                    <a16:rowId xmlns:a16="http://schemas.microsoft.com/office/drawing/2014/main" val="2353246443"/>
                  </a:ext>
                </a:extLst>
              </a:tr>
              <a:tr h="440835">
                <a:tc>
                  <a:txBody>
                    <a:bodyPr/>
                    <a:lstStyle/>
                    <a:p>
                      <a:pPr algn="r" fontAlgn="b"/>
                      <a:r>
                        <a:rPr lang="pl-PL" sz="2000" u="none" strike="noStrike">
                          <a:effectLst/>
                        </a:rPr>
                        <a:t>2022</a:t>
                      </a:r>
                      <a:endParaRPr lang="pl-PL" sz="2000" b="0" i="0" u="none" strike="noStrike">
                        <a:effectLst/>
                        <a:latin typeface="Arial" panose="020B0604020202020204" pitchFamily="34" charset="0"/>
                      </a:endParaRPr>
                    </a:p>
                  </a:txBody>
                  <a:tcPr marL="9525" marR="9525" marT="9525" marB="0" anchor="b"/>
                </a:tc>
                <a:tc>
                  <a:txBody>
                    <a:bodyPr/>
                    <a:lstStyle/>
                    <a:p>
                      <a:pPr algn="r" fontAlgn="b"/>
                      <a:r>
                        <a:rPr lang="pl-PL" sz="2000" u="none" strike="noStrike">
                          <a:effectLst/>
                        </a:rPr>
                        <a:t>22880</a:t>
                      </a:r>
                      <a:endParaRPr lang="pl-PL" sz="2000" b="0" i="0" u="none" strike="noStrike">
                        <a:effectLst/>
                        <a:latin typeface="Arial" panose="020B0604020202020204" pitchFamily="34" charset="0"/>
                      </a:endParaRPr>
                    </a:p>
                  </a:txBody>
                  <a:tcPr marL="9525" marR="9525" marT="9525" marB="0" anchor="b"/>
                </a:tc>
                <a:tc>
                  <a:txBody>
                    <a:bodyPr/>
                    <a:lstStyle/>
                    <a:p>
                      <a:pPr algn="r" fontAlgn="b"/>
                      <a:r>
                        <a:rPr lang="pl-PL" sz="2000" u="none" strike="noStrike" dirty="0">
                          <a:effectLst/>
                        </a:rPr>
                        <a:t>19901</a:t>
                      </a:r>
                      <a:endParaRPr lang="pl-PL" sz="2000" b="0" i="0" u="none" strike="noStrike" dirty="0">
                        <a:effectLst/>
                        <a:latin typeface="Arial" panose="020B0604020202020204" pitchFamily="34" charset="0"/>
                      </a:endParaRPr>
                    </a:p>
                  </a:txBody>
                  <a:tcPr marL="9525" marR="9525" marT="9525" marB="0" anchor="b"/>
                </a:tc>
                <a:tc>
                  <a:txBody>
                    <a:bodyPr/>
                    <a:lstStyle/>
                    <a:p>
                      <a:pPr algn="r" fontAlgn="b"/>
                      <a:r>
                        <a:rPr lang="pl-PL" sz="2000" u="none" strike="noStrike" dirty="0">
                          <a:effectLst/>
                        </a:rPr>
                        <a:t>87,0%</a:t>
                      </a:r>
                      <a:endParaRPr lang="pl-PL" sz="20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2990840832"/>
                  </a:ext>
                </a:extLst>
              </a:tr>
            </a:tbl>
          </a:graphicData>
        </a:graphic>
      </p:graphicFrame>
    </p:spTree>
    <p:extLst>
      <p:ext uri="{BB962C8B-B14F-4D97-AF65-F5344CB8AC3E}">
        <p14:creationId xmlns:p14="http://schemas.microsoft.com/office/powerpoint/2010/main" val="4045846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8" name="Rectangle 27">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E365ADC-8ECA-82FB-466F-3FF5952EBEDB}"/>
              </a:ext>
            </a:extLst>
          </p:cNvPr>
          <p:cNvSpPr>
            <a:spLocks noGrp="1"/>
          </p:cNvSpPr>
          <p:nvPr>
            <p:ph type="title"/>
          </p:nvPr>
        </p:nvSpPr>
        <p:spPr>
          <a:xfrm>
            <a:off x="203200" y="144380"/>
            <a:ext cx="8957425" cy="1155032"/>
          </a:xfrm>
        </p:spPr>
        <p:txBody>
          <a:bodyPr anchor="ctr">
            <a:normAutofit/>
          </a:bodyPr>
          <a:lstStyle/>
          <a:p>
            <a:r>
              <a:rPr lang="pl-PL" sz="4000" b="1" dirty="0"/>
              <a:t>TA – podstawy stosowania</a:t>
            </a:r>
          </a:p>
        </p:txBody>
      </p:sp>
      <p:sp>
        <p:nvSpPr>
          <p:cNvPr id="3" name="Symbol zastępczy zawartości 2">
            <a:extLst>
              <a:ext uri="{FF2B5EF4-FFF2-40B4-BE49-F238E27FC236}">
                <a16:creationId xmlns:a16="http://schemas.microsoft.com/office/drawing/2014/main" id="{FF7280A6-981F-7B8D-8D2B-AC243254E4C6}"/>
              </a:ext>
            </a:extLst>
          </p:cNvPr>
          <p:cNvSpPr>
            <a:spLocks noGrp="1"/>
          </p:cNvSpPr>
          <p:nvPr>
            <p:ph idx="1"/>
          </p:nvPr>
        </p:nvSpPr>
        <p:spPr>
          <a:xfrm>
            <a:off x="203200" y="1051034"/>
            <a:ext cx="8522446" cy="5456770"/>
          </a:xfrm>
        </p:spPr>
        <p:txBody>
          <a:bodyPr anchor="ctr">
            <a:normAutofit/>
          </a:bodyPr>
          <a:lstStyle/>
          <a:p>
            <a:r>
              <a:rPr lang="pl-PL" sz="3200" b="1" dirty="0"/>
              <a:t>art. 249§1 </a:t>
            </a:r>
            <a:r>
              <a:rPr lang="pl-PL" sz="3200" b="1" dirty="0" err="1"/>
              <a:t>kpk</a:t>
            </a:r>
            <a:r>
              <a:rPr lang="pl-PL" sz="3200" b="1" dirty="0"/>
              <a:t> celem tymczasowego aresztowania, podobnie jak i innych środków zapobiegawczych, jest:</a:t>
            </a:r>
          </a:p>
          <a:p>
            <a:r>
              <a:rPr lang="pl-PL" sz="3200" b="1" dirty="0"/>
              <a:t> zabezpieczenie prawidłowego toku postępowania, </a:t>
            </a:r>
          </a:p>
          <a:p>
            <a:r>
              <a:rPr lang="pl-PL" sz="3200" b="1" dirty="0"/>
              <a:t>a wyjątkowo także zapobiegnięcie popełnieniu przez oskarżonego nowego ciężkiego przestępstwa</a:t>
            </a:r>
          </a:p>
          <a:p>
            <a:r>
              <a:rPr lang="pl-PL" sz="3200" b="1" dirty="0"/>
              <a:t>przy zastrzeżeniu, że zebrane dowody wskazują na duże prawdopodobieństwo popełnienia przez tę osobę przestępstwa</a:t>
            </a:r>
          </a:p>
        </p:txBody>
      </p:sp>
      <p:pic>
        <p:nvPicPr>
          <p:cNvPr id="22" name="Picture 21" descr="Grafika trójwymiarowa osoby">
            <a:extLst>
              <a:ext uri="{FF2B5EF4-FFF2-40B4-BE49-F238E27FC236}">
                <a16:creationId xmlns:a16="http://schemas.microsoft.com/office/drawing/2014/main" id="{E85FDC31-88FA-9F2C-0557-5F31404AC024}"/>
              </a:ext>
            </a:extLst>
          </p:cNvPr>
          <p:cNvPicPr>
            <a:picLocks noChangeAspect="1"/>
          </p:cNvPicPr>
          <p:nvPr/>
        </p:nvPicPr>
        <p:blipFill rotWithShape="1">
          <a:blip r:embed="rId2"/>
          <a:srcRect r="11012"/>
          <a:stretch/>
        </p:blipFill>
        <p:spPr>
          <a:xfrm>
            <a:off x="9284249" y="1"/>
            <a:ext cx="2914576" cy="6858000"/>
          </a:xfrm>
          <a:prstGeom prst="rect">
            <a:avLst/>
          </a:prstGeom>
        </p:spPr>
      </p:pic>
    </p:spTree>
    <p:extLst>
      <p:ext uri="{BB962C8B-B14F-4D97-AF65-F5344CB8AC3E}">
        <p14:creationId xmlns:p14="http://schemas.microsoft.com/office/powerpoint/2010/main" val="4270653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8" name="Rectangle 27">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E365ADC-8ECA-82FB-466F-3FF5952EBEDB}"/>
              </a:ext>
            </a:extLst>
          </p:cNvPr>
          <p:cNvSpPr>
            <a:spLocks noGrp="1"/>
          </p:cNvSpPr>
          <p:nvPr>
            <p:ph type="title"/>
          </p:nvPr>
        </p:nvSpPr>
        <p:spPr>
          <a:xfrm>
            <a:off x="203200" y="144380"/>
            <a:ext cx="8957425" cy="1155032"/>
          </a:xfrm>
        </p:spPr>
        <p:txBody>
          <a:bodyPr anchor="ctr">
            <a:normAutofit/>
          </a:bodyPr>
          <a:lstStyle/>
          <a:p>
            <a:r>
              <a:rPr lang="pl-PL" sz="4000" b="1" dirty="0"/>
              <a:t>TA – podstawy stosowania</a:t>
            </a:r>
          </a:p>
        </p:txBody>
      </p:sp>
      <p:sp>
        <p:nvSpPr>
          <p:cNvPr id="3" name="Symbol zastępczy zawartości 2">
            <a:extLst>
              <a:ext uri="{FF2B5EF4-FFF2-40B4-BE49-F238E27FC236}">
                <a16:creationId xmlns:a16="http://schemas.microsoft.com/office/drawing/2014/main" id="{FF7280A6-981F-7B8D-8D2B-AC243254E4C6}"/>
              </a:ext>
            </a:extLst>
          </p:cNvPr>
          <p:cNvSpPr>
            <a:spLocks noGrp="1"/>
          </p:cNvSpPr>
          <p:nvPr>
            <p:ph idx="1"/>
          </p:nvPr>
        </p:nvSpPr>
        <p:spPr>
          <a:xfrm>
            <a:off x="203200" y="1051034"/>
            <a:ext cx="8522446" cy="5456770"/>
          </a:xfrm>
        </p:spPr>
        <p:txBody>
          <a:bodyPr anchor="ctr">
            <a:normAutofit/>
          </a:bodyPr>
          <a:lstStyle/>
          <a:p>
            <a:r>
              <a:rPr lang="pl-PL" sz="3200" b="1" dirty="0"/>
              <a:t>art. 249§1 </a:t>
            </a:r>
            <a:r>
              <a:rPr lang="pl-PL" sz="3200" b="1" dirty="0" err="1"/>
              <a:t>kpk</a:t>
            </a:r>
            <a:r>
              <a:rPr lang="pl-PL" sz="3200" b="1" dirty="0"/>
              <a:t> celem tymczasowego aresztowania, podobnie jak i innych środków zapobiegawczych, jest:</a:t>
            </a:r>
          </a:p>
          <a:p>
            <a:r>
              <a:rPr lang="pl-PL" sz="3200" b="1" dirty="0"/>
              <a:t> zabezpieczenie prawidłowego toku postępowania, </a:t>
            </a:r>
          </a:p>
          <a:p>
            <a:r>
              <a:rPr lang="pl-PL" sz="3200" b="1" dirty="0"/>
              <a:t>a wyjątkowo także zapobiegnięcie popełnieniu przez oskarżonego nowego ciężkiego przestępstwa</a:t>
            </a:r>
          </a:p>
          <a:p>
            <a:r>
              <a:rPr lang="pl-PL" sz="3200" b="1" dirty="0"/>
              <a:t>przy zastrzeżeniu, że zebrane dowody wskazują na duże prawdopodobieństwo popełnienia przez tę osobę przestępstwa</a:t>
            </a:r>
          </a:p>
        </p:txBody>
      </p:sp>
      <p:pic>
        <p:nvPicPr>
          <p:cNvPr id="22" name="Picture 21" descr="Grafika trójwymiarowa osoby">
            <a:extLst>
              <a:ext uri="{FF2B5EF4-FFF2-40B4-BE49-F238E27FC236}">
                <a16:creationId xmlns:a16="http://schemas.microsoft.com/office/drawing/2014/main" id="{E85FDC31-88FA-9F2C-0557-5F31404AC024}"/>
              </a:ext>
            </a:extLst>
          </p:cNvPr>
          <p:cNvPicPr>
            <a:picLocks noChangeAspect="1"/>
          </p:cNvPicPr>
          <p:nvPr/>
        </p:nvPicPr>
        <p:blipFill rotWithShape="1">
          <a:blip r:embed="rId2"/>
          <a:srcRect r="11012"/>
          <a:stretch/>
        </p:blipFill>
        <p:spPr>
          <a:xfrm>
            <a:off x="9284249" y="1"/>
            <a:ext cx="2914576" cy="6858000"/>
          </a:xfrm>
          <a:prstGeom prst="rect">
            <a:avLst/>
          </a:prstGeom>
        </p:spPr>
      </p:pic>
    </p:spTree>
    <p:extLst>
      <p:ext uri="{BB962C8B-B14F-4D97-AF65-F5344CB8AC3E}">
        <p14:creationId xmlns:p14="http://schemas.microsoft.com/office/powerpoint/2010/main" val="2370787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E365ADC-8ECA-82FB-466F-3FF5952EBEDB}"/>
              </a:ext>
            </a:extLst>
          </p:cNvPr>
          <p:cNvSpPr>
            <a:spLocks noGrp="1"/>
          </p:cNvSpPr>
          <p:nvPr>
            <p:ph type="title"/>
          </p:nvPr>
        </p:nvSpPr>
        <p:spPr>
          <a:xfrm>
            <a:off x="685600" y="163286"/>
            <a:ext cx="7992886" cy="1708242"/>
          </a:xfrm>
        </p:spPr>
        <p:txBody>
          <a:bodyPr anchor="ctr">
            <a:normAutofit/>
          </a:bodyPr>
          <a:lstStyle/>
          <a:p>
            <a:r>
              <a:rPr lang="pl-PL" sz="4000" b="1" dirty="0"/>
              <a:t>AGENDA:</a:t>
            </a:r>
          </a:p>
        </p:txBody>
      </p:sp>
      <p:sp>
        <p:nvSpPr>
          <p:cNvPr id="3" name="Symbol zastępczy zawartości 2">
            <a:extLst>
              <a:ext uri="{FF2B5EF4-FFF2-40B4-BE49-F238E27FC236}">
                <a16:creationId xmlns:a16="http://schemas.microsoft.com/office/drawing/2014/main" id="{FF7280A6-981F-7B8D-8D2B-AC243254E4C6}"/>
              </a:ext>
            </a:extLst>
          </p:cNvPr>
          <p:cNvSpPr>
            <a:spLocks noGrp="1"/>
          </p:cNvSpPr>
          <p:nvPr>
            <p:ph idx="1"/>
          </p:nvPr>
        </p:nvSpPr>
        <p:spPr>
          <a:xfrm>
            <a:off x="412472" y="1313411"/>
            <a:ext cx="8698277" cy="5381303"/>
          </a:xfrm>
        </p:spPr>
        <p:txBody>
          <a:bodyPr anchor="ctr">
            <a:noAutofit/>
          </a:bodyPr>
          <a:lstStyle/>
          <a:p>
            <a:r>
              <a:rPr lang="pl-PL" b="1" dirty="0"/>
              <a:t>w obiegowej opinii Polska należy do państw nadużywających środka zapobiegawczego jakim jest tymczasowe aresztowanie;</a:t>
            </a:r>
          </a:p>
          <a:p>
            <a:r>
              <a:rPr lang="pl-PL" b="1" dirty="0"/>
              <a:t>jak kształtuje się dynamika stosowania i czas trwania tymczasowego aresztowania w Polsce i w innych państwach;</a:t>
            </a:r>
          </a:p>
          <a:p>
            <a:r>
              <a:rPr lang="pl-PL" b="1" dirty="0"/>
              <a:t>zmiany w zakresie </a:t>
            </a:r>
            <a:r>
              <a:rPr lang="pl-PL" b="1" dirty="0" err="1"/>
              <a:t>punitywności</a:t>
            </a:r>
            <a:r>
              <a:rPr lang="pl-PL" b="1" dirty="0"/>
              <a:t> (wzrost zagrożenia sankcją w poszczególnych typach czynów zabronionych) a ryzyko nadużywania tymczasowego aresztowania.</a:t>
            </a:r>
          </a:p>
        </p:txBody>
      </p:sp>
      <p:pic>
        <p:nvPicPr>
          <p:cNvPr id="22" name="Picture 21" descr="Wykrzyknik na żółtym tle">
            <a:extLst>
              <a:ext uri="{FF2B5EF4-FFF2-40B4-BE49-F238E27FC236}">
                <a16:creationId xmlns:a16="http://schemas.microsoft.com/office/drawing/2014/main" id="{A36039CE-35B4-5995-DC5E-AE5FF9A8E836}"/>
              </a:ext>
            </a:extLst>
          </p:cNvPr>
          <p:cNvPicPr>
            <a:picLocks noChangeAspect="1"/>
          </p:cNvPicPr>
          <p:nvPr/>
        </p:nvPicPr>
        <p:blipFill rotWithShape="1">
          <a:blip r:embed="rId2"/>
          <a:srcRect l="26998" r="14758" b="-1"/>
          <a:stretch/>
        </p:blipFill>
        <p:spPr>
          <a:xfrm>
            <a:off x="9523221" y="5740"/>
            <a:ext cx="3084416"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4212564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8" name="Rectangle 27">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E365ADC-8ECA-82FB-466F-3FF5952EBEDB}"/>
              </a:ext>
            </a:extLst>
          </p:cNvPr>
          <p:cNvSpPr>
            <a:spLocks noGrp="1"/>
          </p:cNvSpPr>
          <p:nvPr>
            <p:ph type="title"/>
          </p:nvPr>
        </p:nvSpPr>
        <p:spPr>
          <a:xfrm>
            <a:off x="203200" y="144380"/>
            <a:ext cx="8957425" cy="1155032"/>
          </a:xfrm>
        </p:spPr>
        <p:txBody>
          <a:bodyPr anchor="ctr">
            <a:normAutofit/>
          </a:bodyPr>
          <a:lstStyle/>
          <a:p>
            <a:r>
              <a:rPr lang="pl-PL" sz="4000" b="1" dirty="0"/>
              <a:t>TA – podstawy stosowania</a:t>
            </a:r>
          </a:p>
        </p:txBody>
      </p:sp>
      <p:sp>
        <p:nvSpPr>
          <p:cNvPr id="3" name="Symbol zastępczy zawartości 2">
            <a:extLst>
              <a:ext uri="{FF2B5EF4-FFF2-40B4-BE49-F238E27FC236}">
                <a16:creationId xmlns:a16="http://schemas.microsoft.com/office/drawing/2014/main" id="{FF7280A6-981F-7B8D-8D2B-AC243254E4C6}"/>
              </a:ext>
            </a:extLst>
          </p:cNvPr>
          <p:cNvSpPr>
            <a:spLocks noGrp="1"/>
          </p:cNvSpPr>
          <p:nvPr>
            <p:ph idx="1"/>
          </p:nvPr>
        </p:nvSpPr>
        <p:spPr>
          <a:xfrm>
            <a:off x="203200" y="1051034"/>
            <a:ext cx="8522446" cy="5456770"/>
          </a:xfrm>
        </p:spPr>
        <p:txBody>
          <a:bodyPr anchor="ctr">
            <a:normAutofit fontScale="85000" lnSpcReduction="20000"/>
          </a:bodyPr>
          <a:lstStyle/>
          <a:p>
            <a:r>
              <a:rPr lang="pl-PL" sz="3200" b="1" dirty="0"/>
              <a:t>Ustawa procesowa wyraźnie formułuje tzw. dyrektywę adaptacji stosowanych środków zabezpieczających do sytuacji procesowej (art.253 </a:t>
            </a:r>
            <a:r>
              <a:rPr lang="pl-PL" sz="3200" b="1" dirty="0" err="1"/>
              <a:t>kpk</a:t>
            </a:r>
            <a:r>
              <a:rPr lang="pl-PL" sz="3200" b="1" dirty="0"/>
              <a:t>). </a:t>
            </a:r>
          </a:p>
          <a:p>
            <a:r>
              <a:rPr lang="pl-PL" sz="3200" b="1" dirty="0"/>
              <a:t>Wskazana dyrektywa oznacza, że środek ten należy niezwłocznie uchylić lub zmienić na łagodniejszy jeżeli ustaną przyczyny, wskutek których został on zastosowany, lub powstaną przyczyny uzasadniające jego uchylenie albo zmianę. </a:t>
            </a:r>
          </a:p>
          <a:p>
            <a:r>
              <a:rPr lang="pl-PL" sz="3200" b="1" dirty="0"/>
              <a:t>organ stosujący środek zapobiegawczy ma więc obowiązek </a:t>
            </a:r>
            <a:r>
              <a:rPr lang="pl-PL" sz="3200" b="1" dirty="0" err="1"/>
              <a:t>prenamentnego</a:t>
            </a:r>
            <a:r>
              <a:rPr lang="pl-PL" sz="3200" b="1" dirty="0"/>
              <a:t> kontrolowania: </a:t>
            </a:r>
          </a:p>
          <a:p>
            <a:r>
              <a:rPr lang="pl-PL" sz="3200" b="1" dirty="0"/>
              <a:t>1) czy zachodzi potrzeba stosowania środka, </a:t>
            </a:r>
          </a:p>
          <a:p>
            <a:r>
              <a:rPr lang="pl-PL" sz="3200" b="1" dirty="0"/>
              <a:t>2) czy jest on adekwatny do sytuacji procesowej, czy nie zmieniły się warunki, które uzasadniały jego zastosowanie; </a:t>
            </a:r>
          </a:p>
          <a:p>
            <a:r>
              <a:rPr lang="pl-PL" sz="3200" b="1" dirty="0"/>
              <a:t>a jeżeli tak się stało należy środek zmienić lub uchylić</a:t>
            </a:r>
          </a:p>
        </p:txBody>
      </p:sp>
      <p:pic>
        <p:nvPicPr>
          <p:cNvPr id="22" name="Picture 21" descr="Grafika trójwymiarowa osoby">
            <a:extLst>
              <a:ext uri="{FF2B5EF4-FFF2-40B4-BE49-F238E27FC236}">
                <a16:creationId xmlns:a16="http://schemas.microsoft.com/office/drawing/2014/main" id="{E85FDC31-88FA-9F2C-0557-5F31404AC024}"/>
              </a:ext>
            </a:extLst>
          </p:cNvPr>
          <p:cNvPicPr>
            <a:picLocks noChangeAspect="1"/>
          </p:cNvPicPr>
          <p:nvPr/>
        </p:nvPicPr>
        <p:blipFill rotWithShape="1">
          <a:blip r:embed="rId2"/>
          <a:srcRect r="11012"/>
          <a:stretch/>
        </p:blipFill>
        <p:spPr>
          <a:xfrm>
            <a:off x="9284249" y="1"/>
            <a:ext cx="2914576" cy="6858000"/>
          </a:xfrm>
          <a:prstGeom prst="rect">
            <a:avLst/>
          </a:prstGeom>
        </p:spPr>
      </p:pic>
    </p:spTree>
    <p:extLst>
      <p:ext uri="{BB962C8B-B14F-4D97-AF65-F5344CB8AC3E}">
        <p14:creationId xmlns:p14="http://schemas.microsoft.com/office/powerpoint/2010/main" val="2704540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8" name="Rectangle 27">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E365ADC-8ECA-82FB-466F-3FF5952EBEDB}"/>
              </a:ext>
            </a:extLst>
          </p:cNvPr>
          <p:cNvSpPr>
            <a:spLocks noGrp="1"/>
          </p:cNvSpPr>
          <p:nvPr>
            <p:ph type="title"/>
          </p:nvPr>
        </p:nvSpPr>
        <p:spPr>
          <a:xfrm>
            <a:off x="203200" y="144380"/>
            <a:ext cx="8957425" cy="1155032"/>
          </a:xfrm>
        </p:spPr>
        <p:txBody>
          <a:bodyPr anchor="ctr">
            <a:normAutofit/>
          </a:bodyPr>
          <a:lstStyle/>
          <a:p>
            <a:r>
              <a:rPr lang="pl-PL" sz="4000" b="1" dirty="0"/>
              <a:t>TA – podstawy stosowania</a:t>
            </a:r>
          </a:p>
        </p:txBody>
      </p:sp>
      <p:sp>
        <p:nvSpPr>
          <p:cNvPr id="3" name="Symbol zastępczy zawartości 2">
            <a:extLst>
              <a:ext uri="{FF2B5EF4-FFF2-40B4-BE49-F238E27FC236}">
                <a16:creationId xmlns:a16="http://schemas.microsoft.com/office/drawing/2014/main" id="{FF7280A6-981F-7B8D-8D2B-AC243254E4C6}"/>
              </a:ext>
            </a:extLst>
          </p:cNvPr>
          <p:cNvSpPr>
            <a:spLocks noGrp="1"/>
          </p:cNvSpPr>
          <p:nvPr>
            <p:ph idx="1"/>
          </p:nvPr>
        </p:nvSpPr>
        <p:spPr>
          <a:xfrm>
            <a:off x="94593" y="1040524"/>
            <a:ext cx="9066030" cy="5673095"/>
          </a:xfrm>
        </p:spPr>
        <p:txBody>
          <a:bodyPr anchor="ctr">
            <a:noAutofit/>
          </a:bodyPr>
          <a:lstStyle/>
          <a:p>
            <a:pPr marL="0" indent="0">
              <a:buNone/>
            </a:pPr>
            <a:r>
              <a:rPr lang="pl-PL" sz="2100" b="1" dirty="0"/>
              <a:t>Do celów procesowych tymczasowego aresztowania (w świetle art. 258§1 i 2 </a:t>
            </a:r>
            <a:r>
              <a:rPr lang="pl-PL" sz="2100" b="1" dirty="0" err="1"/>
              <a:t>kpk</a:t>
            </a:r>
            <a:r>
              <a:rPr lang="pl-PL" sz="2100" b="1" dirty="0"/>
              <a:t>) zaliczamy:</a:t>
            </a:r>
          </a:p>
          <a:p>
            <a:pPr marL="514350" indent="-514350">
              <a:buAutoNum type="arabicPeriod"/>
            </a:pPr>
            <a:r>
              <a:rPr lang="pl-PL" sz="2100" b="1" dirty="0"/>
              <a:t>Zabezpieczenie osoby oskarżonego (podejrzanego) do dyspozycji organów procesowych, gwarantujące jego uczestnictwo w czynnościach, w których jest ono obowiązkowe. Chodzi tu o obawę ucieczki lub ukrywania się oskarżonego (podejrzanego), zwłaszcza wtedy gdy nie można ustalić jego tożsamości albo nie ma on w kraju stałego miejsca pobytu.</a:t>
            </a:r>
          </a:p>
          <a:p>
            <a:pPr marL="514350" indent="-514350">
              <a:buAutoNum type="arabicPeriod"/>
            </a:pPr>
            <a:r>
              <a:rPr lang="pl-PL" sz="2100" b="1" dirty="0"/>
              <a:t>Uniemożliwienie oskarżonemu (podejrzanemu) matactwa procesowego. Tu motywacją jest chęć uniemożliwienia bezpośrednio zainteresowanemu bezprawnego wpływania na tok procesu poprzez nakłanianie do składania fałszywych zeznań lub wyjaśnień lub podejmowania innych działań, które mogłyby utrudnić postępowanie karne.</a:t>
            </a:r>
          </a:p>
          <a:p>
            <a:pPr marL="514350" indent="-514350">
              <a:buAutoNum type="arabicPeriod"/>
            </a:pPr>
            <a:r>
              <a:rPr lang="pl-PL" sz="2100" b="1" dirty="0"/>
              <a:t>Prewencyjne zabezpieczenie osoby oskarżonego uzasadnione grożącą mu surową karą. Dotyczy to sytuacji w której oskarżonemu zarzuca się popełnienie zbrodni lub występku zagrożonego karą pozbawienia wolności, której górna granica wynosi 8 lat, albo gdy sąd pierwszej instancji skazał go na karę pozbawienia wolności nie niższa niż 3 lata.</a:t>
            </a:r>
          </a:p>
        </p:txBody>
      </p:sp>
      <p:pic>
        <p:nvPicPr>
          <p:cNvPr id="22" name="Picture 21" descr="Grafika trójwymiarowa osoby">
            <a:extLst>
              <a:ext uri="{FF2B5EF4-FFF2-40B4-BE49-F238E27FC236}">
                <a16:creationId xmlns:a16="http://schemas.microsoft.com/office/drawing/2014/main" id="{E85FDC31-88FA-9F2C-0557-5F31404AC024}"/>
              </a:ext>
            </a:extLst>
          </p:cNvPr>
          <p:cNvPicPr>
            <a:picLocks noChangeAspect="1"/>
          </p:cNvPicPr>
          <p:nvPr/>
        </p:nvPicPr>
        <p:blipFill rotWithShape="1">
          <a:blip r:embed="rId2"/>
          <a:srcRect r="11012"/>
          <a:stretch/>
        </p:blipFill>
        <p:spPr>
          <a:xfrm>
            <a:off x="9284249" y="1"/>
            <a:ext cx="2914576" cy="6858000"/>
          </a:xfrm>
          <a:prstGeom prst="rect">
            <a:avLst/>
          </a:prstGeom>
        </p:spPr>
      </p:pic>
    </p:spTree>
    <p:extLst>
      <p:ext uri="{BB962C8B-B14F-4D97-AF65-F5344CB8AC3E}">
        <p14:creationId xmlns:p14="http://schemas.microsoft.com/office/powerpoint/2010/main" val="2973993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8" name="Rectangle 27">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E365ADC-8ECA-82FB-466F-3FF5952EBEDB}"/>
              </a:ext>
            </a:extLst>
          </p:cNvPr>
          <p:cNvSpPr>
            <a:spLocks noGrp="1"/>
          </p:cNvSpPr>
          <p:nvPr>
            <p:ph type="title"/>
          </p:nvPr>
        </p:nvSpPr>
        <p:spPr>
          <a:xfrm>
            <a:off x="203200" y="144380"/>
            <a:ext cx="8957425" cy="1155032"/>
          </a:xfrm>
        </p:spPr>
        <p:txBody>
          <a:bodyPr anchor="ctr">
            <a:normAutofit/>
          </a:bodyPr>
          <a:lstStyle/>
          <a:p>
            <a:r>
              <a:rPr lang="pl-PL" sz="4000" b="1" dirty="0"/>
              <a:t>TA – podstawy stosowania</a:t>
            </a:r>
          </a:p>
        </p:txBody>
      </p:sp>
      <p:sp>
        <p:nvSpPr>
          <p:cNvPr id="3" name="Symbol zastępczy zawartości 2">
            <a:extLst>
              <a:ext uri="{FF2B5EF4-FFF2-40B4-BE49-F238E27FC236}">
                <a16:creationId xmlns:a16="http://schemas.microsoft.com/office/drawing/2014/main" id="{FF7280A6-981F-7B8D-8D2B-AC243254E4C6}"/>
              </a:ext>
            </a:extLst>
          </p:cNvPr>
          <p:cNvSpPr>
            <a:spLocks noGrp="1"/>
          </p:cNvSpPr>
          <p:nvPr>
            <p:ph idx="1"/>
          </p:nvPr>
        </p:nvSpPr>
        <p:spPr>
          <a:xfrm>
            <a:off x="203200" y="1051034"/>
            <a:ext cx="8522446" cy="5456770"/>
          </a:xfrm>
        </p:spPr>
        <p:txBody>
          <a:bodyPr anchor="ctr">
            <a:normAutofit fontScale="77500" lnSpcReduction="20000"/>
          </a:bodyPr>
          <a:lstStyle/>
          <a:p>
            <a:r>
              <a:rPr lang="pl-PL" sz="3600" b="1" dirty="0"/>
              <a:t>(zabezpieczenie do dyspozycji organów procesowych oraz w celu uniemożliwienia matactwa) muszą mieć charakter sytuacji faktycznych, dostatecznie udowodnionych (ustawa mówi w tych przypadkach o uzasadnionej obawie). </a:t>
            </a:r>
          </a:p>
          <a:p>
            <a:r>
              <a:rPr lang="pl-PL" sz="3600" b="1" dirty="0"/>
              <a:t>dla ich przyjęcia w konkretnej sprawie niewystarczająca jest jedynie abstrakcyjna obawa ich zaistnienia. </a:t>
            </a:r>
          </a:p>
          <a:p>
            <a:r>
              <a:rPr lang="pl-PL" sz="3600" b="1" dirty="0"/>
              <a:t>trzeci ze wskazanych celów tzw. prewencyjne zabezpieczenie w związku z surową karą, wykazuje odmienny charakter. </a:t>
            </a:r>
          </a:p>
          <a:p>
            <a:r>
              <a:rPr lang="pl-PL" sz="3600" b="1" dirty="0"/>
              <a:t>w tym przypadku mamy do czynienia z ustawowym domniemaniem potrzeby stosowania tego środka dla zapewnienia prawidłowego toku postępowania karnego, w tym działań zmierzających do prawidłowego wykonania orzeczenia. </a:t>
            </a:r>
          </a:p>
        </p:txBody>
      </p:sp>
      <p:pic>
        <p:nvPicPr>
          <p:cNvPr id="22" name="Picture 21" descr="Grafika trójwymiarowa osoby">
            <a:extLst>
              <a:ext uri="{FF2B5EF4-FFF2-40B4-BE49-F238E27FC236}">
                <a16:creationId xmlns:a16="http://schemas.microsoft.com/office/drawing/2014/main" id="{E85FDC31-88FA-9F2C-0557-5F31404AC024}"/>
              </a:ext>
            </a:extLst>
          </p:cNvPr>
          <p:cNvPicPr>
            <a:picLocks noChangeAspect="1"/>
          </p:cNvPicPr>
          <p:nvPr/>
        </p:nvPicPr>
        <p:blipFill rotWithShape="1">
          <a:blip r:embed="rId2"/>
          <a:srcRect r="11012"/>
          <a:stretch/>
        </p:blipFill>
        <p:spPr>
          <a:xfrm>
            <a:off x="9284249" y="1"/>
            <a:ext cx="2914576" cy="6858000"/>
          </a:xfrm>
          <a:prstGeom prst="rect">
            <a:avLst/>
          </a:prstGeom>
        </p:spPr>
      </p:pic>
    </p:spTree>
    <p:extLst>
      <p:ext uri="{BB962C8B-B14F-4D97-AF65-F5344CB8AC3E}">
        <p14:creationId xmlns:p14="http://schemas.microsoft.com/office/powerpoint/2010/main" val="4037406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8" name="Rectangle 27">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E365ADC-8ECA-82FB-466F-3FF5952EBEDB}"/>
              </a:ext>
            </a:extLst>
          </p:cNvPr>
          <p:cNvSpPr>
            <a:spLocks noGrp="1"/>
          </p:cNvSpPr>
          <p:nvPr>
            <p:ph type="title"/>
          </p:nvPr>
        </p:nvSpPr>
        <p:spPr>
          <a:xfrm>
            <a:off x="203200" y="144380"/>
            <a:ext cx="8957425" cy="1155032"/>
          </a:xfrm>
        </p:spPr>
        <p:txBody>
          <a:bodyPr anchor="ctr">
            <a:normAutofit/>
          </a:bodyPr>
          <a:lstStyle/>
          <a:p>
            <a:r>
              <a:rPr lang="pl-PL" sz="4000" b="1" dirty="0"/>
              <a:t>TA – podstawy stosowania</a:t>
            </a:r>
          </a:p>
        </p:txBody>
      </p:sp>
      <p:sp>
        <p:nvSpPr>
          <p:cNvPr id="3" name="Symbol zastępczy zawartości 2">
            <a:extLst>
              <a:ext uri="{FF2B5EF4-FFF2-40B4-BE49-F238E27FC236}">
                <a16:creationId xmlns:a16="http://schemas.microsoft.com/office/drawing/2014/main" id="{FF7280A6-981F-7B8D-8D2B-AC243254E4C6}"/>
              </a:ext>
            </a:extLst>
          </p:cNvPr>
          <p:cNvSpPr>
            <a:spLocks noGrp="1"/>
          </p:cNvSpPr>
          <p:nvPr>
            <p:ph idx="1"/>
          </p:nvPr>
        </p:nvSpPr>
        <p:spPr>
          <a:xfrm>
            <a:off x="203200" y="1051034"/>
            <a:ext cx="8522446" cy="5456770"/>
          </a:xfrm>
        </p:spPr>
        <p:txBody>
          <a:bodyPr anchor="ctr">
            <a:normAutofit fontScale="77500" lnSpcReduction="20000"/>
          </a:bodyPr>
          <a:lstStyle/>
          <a:p>
            <a:r>
              <a:rPr lang="pl-PL" sz="3200" b="1" dirty="0"/>
              <a:t>wyraźnym odstępstwem od tzw. procesowych celów (funkcji) tymczasowego aresztowania jest wskazany w sposób ogólny (dla wszystkich środków zapobiegawczych) w art.249§1 </a:t>
            </a:r>
            <a:r>
              <a:rPr lang="pl-PL" sz="3200" b="1" dirty="0" err="1"/>
              <a:t>kpk</a:t>
            </a:r>
            <a:r>
              <a:rPr lang="pl-PL" sz="3200" b="1" dirty="0"/>
              <a:t> cel w postaci zapobiegnięcia popełnieniu przez oskarżonego nowego ciężkiego przestępstwa. </a:t>
            </a:r>
          </a:p>
          <a:p>
            <a:r>
              <a:rPr lang="pl-PL" sz="3200" b="1" dirty="0"/>
              <a:t>jest to cel </a:t>
            </a:r>
            <a:r>
              <a:rPr lang="pl-PL" sz="3200" b="1" dirty="0" err="1"/>
              <a:t>pozaprocesowy</a:t>
            </a:r>
            <a:r>
              <a:rPr lang="pl-PL" sz="3200" b="1" dirty="0"/>
              <a:t>, o charakterze akcesoryjnym - ochronnym. Cel ten wyraża się w ramach funkcji, gdzie środki zapobiegawcze (w tym tymczasowe aresztowanie) służą ochronie społeczeństwa przed popełnieniem przez oskarżonego (podejrzanego) nowego, ciężkiego przestępstwa</a:t>
            </a:r>
          </a:p>
          <a:p>
            <a:r>
              <a:rPr lang="pl-PL" sz="3200" b="1" dirty="0"/>
              <a:t>to odstępstwo znajduje uzasadnienie w założeniu, że organy ścigania nie powinny pozostawać bezczynne lub bezsilne w takich wypadkach, w których zachodzi poważna obawa, że oskarżony ponownie dokona ciężkiego przestępstwa, którego skutki mogą być nieodwracalne dla osób nimi dotkniętych</a:t>
            </a:r>
          </a:p>
        </p:txBody>
      </p:sp>
      <p:pic>
        <p:nvPicPr>
          <p:cNvPr id="22" name="Picture 21" descr="Grafika trójwymiarowa osoby">
            <a:extLst>
              <a:ext uri="{FF2B5EF4-FFF2-40B4-BE49-F238E27FC236}">
                <a16:creationId xmlns:a16="http://schemas.microsoft.com/office/drawing/2014/main" id="{E85FDC31-88FA-9F2C-0557-5F31404AC024}"/>
              </a:ext>
            </a:extLst>
          </p:cNvPr>
          <p:cNvPicPr>
            <a:picLocks noChangeAspect="1"/>
          </p:cNvPicPr>
          <p:nvPr/>
        </p:nvPicPr>
        <p:blipFill rotWithShape="1">
          <a:blip r:embed="rId2"/>
          <a:srcRect r="11012"/>
          <a:stretch/>
        </p:blipFill>
        <p:spPr>
          <a:xfrm>
            <a:off x="9284249" y="1"/>
            <a:ext cx="2914576" cy="6858000"/>
          </a:xfrm>
          <a:prstGeom prst="rect">
            <a:avLst/>
          </a:prstGeom>
        </p:spPr>
      </p:pic>
    </p:spTree>
    <p:extLst>
      <p:ext uri="{BB962C8B-B14F-4D97-AF65-F5344CB8AC3E}">
        <p14:creationId xmlns:p14="http://schemas.microsoft.com/office/powerpoint/2010/main" val="3036473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8" name="Rectangle 27">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E365ADC-8ECA-82FB-466F-3FF5952EBEDB}"/>
              </a:ext>
            </a:extLst>
          </p:cNvPr>
          <p:cNvSpPr>
            <a:spLocks noGrp="1"/>
          </p:cNvSpPr>
          <p:nvPr>
            <p:ph type="title"/>
          </p:nvPr>
        </p:nvSpPr>
        <p:spPr>
          <a:xfrm>
            <a:off x="203200" y="144380"/>
            <a:ext cx="8957425" cy="1155032"/>
          </a:xfrm>
        </p:spPr>
        <p:txBody>
          <a:bodyPr anchor="ctr">
            <a:normAutofit/>
          </a:bodyPr>
          <a:lstStyle/>
          <a:p>
            <a:r>
              <a:rPr lang="pl-PL" sz="4000" b="1" dirty="0"/>
              <a:t>TA – podstawy stosowania</a:t>
            </a:r>
          </a:p>
        </p:txBody>
      </p:sp>
      <p:sp>
        <p:nvSpPr>
          <p:cNvPr id="3" name="Symbol zastępczy zawartości 2">
            <a:extLst>
              <a:ext uri="{FF2B5EF4-FFF2-40B4-BE49-F238E27FC236}">
                <a16:creationId xmlns:a16="http://schemas.microsoft.com/office/drawing/2014/main" id="{FF7280A6-981F-7B8D-8D2B-AC243254E4C6}"/>
              </a:ext>
            </a:extLst>
          </p:cNvPr>
          <p:cNvSpPr>
            <a:spLocks noGrp="1"/>
          </p:cNvSpPr>
          <p:nvPr>
            <p:ph idx="1"/>
          </p:nvPr>
        </p:nvSpPr>
        <p:spPr>
          <a:xfrm>
            <a:off x="203200" y="1051034"/>
            <a:ext cx="8522446" cy="5456770"/>
          </a:xfrm>
        </p:spPr>
        <p:txBody>
          <a:bodyPr anchor="ctr">
            <a:normAutofit fontScale="85000" lnSpcReduction="20000"/>
          </a:bodyPr>
          <a:lstStyle/>
          <a:p>
            <a:r>
              <a:rPr lang="pl-PL" sz="3600" b="1" dirty="0"/>
              <a:t>Wyjątkowy charakteru tak zakreślonej podstawy stosowania tymczasowego aresztowania, przesądził o jej wyraźnym ograniczeniu w ramach art. 258§3 </a:t>
            </a:r>
            <a:r>
              <a:rPr lang="pl-PL" sz="3600" b="1" dirty="0" err="1"/>
              <a:t>kpk</a:t>
            </a:r>
            <a:r>
              <a:rPr lang="pl-PL" sz="3600" b="1" dirty="0"/>
              <a:t>. </a:t>
            </a:r>
          </a:p>
          <a:p>
            <a:r>
              <a:rPr lang="pl-PL" sz="3600" b="1" dirty="0"/>
              <a:t>Wskazany przepis stanowi, że tymczasowe aresztowanie, na zasadzie wyjątku, może nastąpić także wtedy gdy zachodzi uzasadniona obawa, że oskarżony, któremu zarzucono popełnienie zbrodni lub umyślnego występku, popełni przestępstwo przeciwko życiu, zdrowiu lub bezpieczeństwu powszechnemu, a zwłaszcza gdy popełnieniem takiego przestępstwa groził. </a:t>
            </a:r>
          </a:p>
          <a:p>
            <a:r>
              <a:rPr lang="pl-PL" sz="3600" b="1" dirty="0"/>
              <a:t>Konstrukcja ta ma charakter instytucji względnie </a:t>
            </a:r>
            <a:r>
              <a:rPr lang="pl-PL" sz="3600" b="1" dirty="0" err="1"/>
              <a:t>predeliktualnej</a:t>
            </a:r>
            <a:r>
              <a:rPr lang="pl-PL" sz="3600" b="1" dirty="0"/>
              <a:t>, gdzie realizacja celu ochronnego jest wyraźnie limitowana prawem. </a:t>
            </a:r>
          </a:p>
        </p:txBody>
      </p:sp>
      <p:pic>
        <p:nvPicPr>
          <p:cNvPr id="22" name="Picture 21" descr="Grafika trójwymiarowa osoby">
            <a:extLst>
              <a:ext uri="{FF2B5EF4-FFF2-40B4-BE49-F238E27FC236}">
                <a16:creationId xmlns:a16="http://schemas.microsoft.com/office/drawing/2014/main" id="{E85FDC31-88FA-9F2C-0557-5F31404AC024}"/>
              </a:ext>
            </a:extLst>
          </p:cNvPr>
          <p:cNvPicPr>
            <a:picLocks noChangeAspect="1"/>
          </p:cNvPicPr>
          <p:nvPr/>
        </p:nvPicPr>
        <p:blipFill rotWithShape="1">
          <a:blip r:embed="rId2"/>
          <a:srcRect r="11012"/>
          <a:stretch/>
        </p:blipFill>
        <p:spPr>
          <a:xfrm>
            <a:off x="9284249" y="1"/>
            <a:ext cx="2914576" cy="6858000"/>
          </a:xfrm>
          <a:prstGeom prst="rect">
            <a:avLst/>
          </a:prstGeom>
        </p:spPr>
      </p:pic>
    </p:spTree>
    <p:extLst>
      <p:ext uri="{BB962C8B-B14F-4D97-AF65-F5344CB8AC3E}">
        <p14:creationId xmlns:p14="http://schemas.microsoft.com/office/powerpoint/2010/main" val="1047269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8" name="Rectangle 27">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E365ADC-8ECA-82FB-466F-3FF5952EBEDB}"/>
              </a:ext>
            </a:extLst>
          </p:cNvPr>
          <p:cNvSpPr>
            <a:spLocks noGrp="1"/>
          </p:cNvSpPr>
          <p:nvPr>
            <p:ph type="title"/>
          </p:nvPr>
        </p:nvSpPr>
        <p:spPr>
          <a:xfrm>
            <a:off x="203200" y="144380"/>
            <a:ext cx="8957425" cy="1155032"/>
          </a:xfrm>
        </p:spPr>
        <p:txBody>
          <a:bodyPr anchor="ctr">
            <a:normAutofit/>
          </a:bodyPr>
          <a:lstStyle/>
          <a:p>
            <a:r>
              <a:rPr lang="pl-PL" sz="4000" b="1" dirty="0"/>
              <a:t>TA – podstawy stosowania</a:t>
            </a:r>
          </a:p>
        </p:txBody>
      </p:sp>
      <p:sp>
        <p:nvSpPr>
          <p:cNvPr id="3" name="Symbol zastępczy zawartości 2">
            <a:extLst>
              <a:ext uri="{FF2B5EF4-FFF2-40B4-BE49-F238E27FC236}">
                <a16:creationId xmlns:a16="http://schemas.microsoft.com/office/drawing/2014/main" id="{FF7280A6-981F-7B8D-8D2B-AC243254E4C6}"/>
              </a:ext>
            </a:extLst>
          </p:cNvPr>
          <p:cNvSpPr>
            <a:spLocks noGrp="1"/>
          </p:cNvSpPr>
          <p:nvPr>
            <p:ph idx="1"/>
          </p:nvPr>
        </p:nvSpPr>
        <p:spPr>
          <a:xfrm>
            <a:off x="203200" y="1443792"/>
            <a:ext cx="8319247" cy="5064012"/>
          </a:xfrm>
        </p:spPr>
        <p:txBody>
          <a:bodyPr anchor="ctr">
            <a:normAutofit fontScale="77500" lnSpcReduction="20000"/>
          </a:bodyPr>
          <a:lstStyle/>
          <a:p>
            <a:pPr marL="0" indent="0" algn="ctr">
              <a:buNone/>
            </a:pPr>
            <a:r>
              <a:rPr lang="pl-PL" sz="3600" b="1" dirty="0"/>
              <a:t>Wśród celów </a:t>
            </a:r>
            <a:r>
              <a:rPr lang="pl-PL" sz="3600" b="1" dirty="0" err="1"/>
              <a:t>pozaprocesowych</a:t>
            </a:r>
            <a:r>
              <a:rPr lang="pl-PL" sz="3600" b="1" dirty="0"/>
              <a:t> w literaturze szczególne kontrowersje budzić mogą te które odwołują się do argumentów natury społecznej czy kryminalno-politycznej. Do takich celów (funkcji), zalicza się: </a:t>
            </a:r>
          </a:p>
          <a:p>
            <a:r>
              <a:rPr lang="pl-PL" sz="3600" b="1" dirty="0"/>
              <a:t>oddziaływanie </a:t>
            </a:r>
            <a:r>
              <a:rPr lang="pl-PL" sz="3600" b="1" dirty="0" err="1"/>
              <a:t>ogólnoprewencyjne</a:t>
            </a:r>
            <a:r>
              <a:rPr lang="pl-PL" sz="3600" b="1" dirty="0"/>
              <a:t>;</a:t>
            </a:r>
          </a:p>
          <a:p>
            <a:r>
              <a:rPr lang="pl-PL" sz="3600" b="1" dirty="0"/>
              <a:t>zaspokojenie oczekiwań społecznych, danie satysfakcji opinii publicznej;</a:t>
            </a:r>
          </a:p>
          <a:p>
            <a:r>
              <a:rPr lang="pl-PL" sz="3600" b="1" dirty="0"/>
              <a:t>oddziaływanie wychowawcze</a:t>
            </a:r>
          </a:p>
          <a:p>
            <a:r>
              <a:rPr lang="pl-PL" sz="3600" b="1" dirty="0"/>
              <a:t>oddziaływanie represyjne/sprawiedliwościowe</a:t>
            </a:r>
          </a:p>
          <a:p>
            <a:r>
              <a:rPr lang="pl-PL" sz="3600" b="1" dirty="0"/>
              <a:t>antycypację kary</a:t>
            </a:r>
          </a:p>
          <a:p>
            <a:r>
              <a:rPr lang="pl-PL" sz="3600" b="1" dirty="0"/>
              <a:t>ochronę osoby oskarżonego - gdzie zastosowany środek ma zabezpieczyć przed samosądem lub zemstą.</a:t>
            </a:r>
          </a:p>
          <a:p>
            <a:endParaRPr lang="pl-PL" sz="3600" b="1" dirty="0"/>
          </a:p>
        </p:txBody>
      </p:sp>
      <p:pic>
        <p:nvPicPr>
          <p:cNvPr id="22" name="Picture 21" descr="Grafika trójwymiarowa osoby">
            <a:extLst>
              <a:ext uri="{FF2B5EF4-FFF2-40B4-BE49-F238E27FC236}">
                <a16:creationId xmlns:a16="http://schemas.microsoft.com/office/drawing/2014/main" id="{E85FDC31-88FA-9F2C-0557-5F31404AC024}"/>
              </a:ext>
            </a:extLst>
          </p:cNvPr>
          <p:cNvPicPr>
            <a:picLocks noChangeAspect="1"/>
          </p:cNvPicPr>
          <p:nvPr/>
        </p:nvPicPr>
        <p:blipFill rotWithShape="1">
          <a:blip r:embed="rId2"/>
          <a:srcRect r="11012"/>
          <a:stretch/>
        </p:blipFill>
        <p:spPr>
          <a:xfrm>
            <a:off x="9284249" y="1"/>
            <a:ext cx="2914576" cy="6858000"/>
          </a:xfrm>
          <a:prstGeom prst="rect">
            <a:avLst/>
          </a:prstGeom>
        </p:spPr>
      </p:pic>
    </p:spTree>
    <p:extLst>
      <p:ext uri="{BB962C8B-B14F-4D97-AF65-F5344CB8AC3E}">
        <p14:creationId xmlns:p14="http://schemas.microsoft.com/office/powerpoint/2010/main" val="1490264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Arc 56">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5836"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ytuł 3">
            <a:extLst>
              <a:ext uri="{FF2B5EF4-FFF2-40B4-BE49-F238E27FC236}">
                <a16:creationId xmlns:a16="http://schemas.microsoft.com/office/drawing/2014/main" id="{048B684D-D386-4FC6-4B2A-BF9FDB0B3F50}"/>
              </a:ext>
            </a:extLst>
          </p:cNvPr>
          <p:cNvSpPr>
            <a:spLocks noGrp="1"/>
          </p:cNvSpPr>
          <p:nvPr>
            <p:ph type="title"/>
          </p:nvPr>
        </p:nvSpPr>
        <p:spPr>
          <a:xfrm>
            <a:off x="6919702" y="1633431"/>
            <a:ext cx="4467792" cy="3060541"/>
          </a:xfrm>
        </p:spPr>
        <p:txBody>
          <a:bodyPr vert="horz" lIns="91440" tIns="45720" rIns="91440" bIns="45720" rtlCol="0" anchor="b">
            <a:normAutofit/>
          </a:bodyPr>
          <a:lstStyle/>
          <a:p>
            <a:pPr algn="ctr"/>
            <a:r>
              <a:rPr lang="en-US" b="1" kern="1200" dirty="0" err="1">
                <a:solidFill>
                  <a:srgbClr val="FFFFFF"/>
                </a:solidFill>
                <a:latin typeface="+mj-lt"/>
                <a:ea typeface="+mj-ea"/>
                <a:cs typeface="+mj-cs"/>
              </a:rPr>
              <a:t>Dziękujemy</a:t>
            </a:r>
            <a:r>
              <a:rPr lang="en-US" b="1" kern="1200" dirty="0">
                <a:solidFill>
                  <a:srgbClr val="FFFFFF"/>
                </a:solidFill>
                <a:latin typeface="+mj-lt"/>
                <a:ea typeface="+mj-ea"/>
                <a:cs typeface="+mj-cs"/>
              </a:rPr>
              <a:t> za </a:t>
            </a:r>
            <a:r>
              <a:rPr lang="en-US" b="1" kern="1200" dirty="0" err="1">
                <a:solidFill>
                  <a:srgbClr val="FFFFFF"/>
                </a:solidFill>
                <a:latin typeface="+mj-lt"/>
                <a:ea typeface="+mj-ea"/>
                <a:cs typeface="+mj-cs"/>
              </a:rPr>
              <a:t>uwagę</a:t>
            </a:r>
            <a:endParaRPr lang="en-US" b="1" kern="1200" dirty="0">
              <a:solidFill>
                <a:srgbClr val="FFFFFF"/>
              </a:solidFill>
              <a:latin typeface="+mj-lt"/>
              <a:ea typeface="+mj-ea"/>
              <a:cs typeface="+mj-cs"/>
            </a:endParaRPr>
          </a:p>
        </p:txBody>
      </p:sp>
      <p:sp>
        <p:nvSpPr>
          <p:cNvPr id="59" name="Oval 58">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368"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Winking Face with No Fill">
            <a:extLst>
              <a:ext uri="{FF2B5EF4-FFF2-40B4-BE49-F238E27FC236}">
                <a16:creationId xmlns:a16="http://schemas.microsoft.com/office/drawing/2014/main" id="{F207A441-DFF4-FAF6-5DDA-527C8EFBB3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78572" y="1374798"/>
            <a:ext cx="4108404" cy="4108404"/>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spTree>
    <p:extLst>
      <p:ext uri="{BB962C8B-B14F-4D97-AF65-F5344CB8AC3E}">
        <p14:creationId xmlns:p14="http://schemas.microsoft.com/office/powerpoint/2010/main" val="1519200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Jedyny w tłumie">
            <a:extLst>
              <a:ext uri="{FF2B5EF4-FFF2-40B4-BE49-F238E27FC236}">
                <a16:creationId xmlns:a16="http://schemas.microsoft.com/office/drawing/2014/main" id="{CEF0E1C0-C224-3BBA-44EE-7512DCEFC3DF}"/>
              </a:ext>
            </a:extLst>
          </p:cNvPr>
          <p:cNvPicPr>
            <a:picLocks noChangeAspect="1"/>
          </p:cNvPicPr>
          <p:nvPr/>
        </p:nvPicPr>
        <p:blipFill rotWithShape="1">
          <a:blip r:embed="rId2"/>
          <a:srcRect l="20800" r="12610"/>
          <a:stretch/>
        </p:blipFill>
        <p:spPr>
          <a:xfrm>
            <a:off x="9443258" y="10"/>
            <a:ext cx="2748740" cy="6857990"/>
          </a:xfrm>
          <a:prstGeom prst="rect">
            <a:avLst/>
          </a:prstGeom>
        </p:spPr>
      </p:pic>
      <p:sp useBgFill="1">
        <p:nvSpPr>
          <p:cNvPr id="28" name="Rectangle 27">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E365ADC-8ECA-82FB-466F-3FF5952EBEDB}"/>
              </a:ext>
            </a:extLst>
          </p:cNvPr>
          <p:cNvSpPr>
            <a:spLocks noGrp="1"/>
          </p:cNvSpPr>
          <p:nvPr>
            <p:ph type="title"/>
          </p:nvPr>
        </p:nvSpPr>
        <p:spPr>
          <a:xfrm>
            <a:off x="266007" y="328512"/>
            <a:ext cx="7631084" cy="818644"/>
          </a:xfrm>
        </p:spPr>
        <p:txBody>
          <a:bodyPr anchor="ctr">
            <a:normAutofit/>
          </a:bodyPr>
          <a:lstStyle/>
          <a:p>
            <a:r>
              <a:rPr lang="pl-PL" sz="4000" b="1" dirty="0"/>
              <a:t>Wprowadzenie</a:t>
            </a:r>
          </a:p>
        </p:txBody>
      </p:sp>
      <p:sp>
        <p:nvSpPr>
          <p:cNvPr id="3" name="Symbol zastępczy zawartości 2">
            <a:extLst>
              <a:ext uri="{FF2B5EF4-FFF2-40B4-BE49-F238E27FC236}">
                <a16:creationId xmlns:a16="http://schemas.microsoft.com/office/drawing/2014/main" id="{FF7280A6-981F-7B8D-8D2B-AC243254E4C6}"/>
              </a:ext>
            </a:extLst>
          </p:cNvPr>
          <p:cNvSpPr>
            <a:spLocks noGrp="1"/>
          </p:cNvSpPr>
          <p:nvPr>
            <p:ph idx="1"/>
          </p:nvPr>
        </p:nvSpPr>
        <p:spPr>
          <a:xfrm>
            <a:off x="199503" y="972589"/>
            <a:ext cx="9243753" cy="5827222"/>
          </a:xfrm>
        </p:spPr>
        <p:txBody>
          <a:bodyPr anchor="ctr">
            <a:noAutofit/>
          </a:bodyPr>
          <a:lstStyle/>
          <a:p>
            <a:r>
              <a:rPr lang="pl-PL" sz="2200" b="1" dirty="0"/>
              <a:t>Wpisane w przestrzeń środków zapobiegawczych tymczasowe aresztowanie jest instrumentem - stosowanym w toku postępowania karnego - który zdecydowanie i z dużą siłą rażenia wkracza w sferę praw i wolności obywatelskich. </a:t>
            </a:r>
          </a:p>
          <a:p>
            <a:r>
              <a:rPr lang="pl-PL" sz="2200" b="1" dirty="0"/>
              <a:t>W Polsce tymczasowe aresztowanie stosowane może być wyłącznie na mocy postanowienia sądu. Zastrzeżenie to dotyczy na równi postępowania przygotowawczego, jak i jurysdykcyjnego. </a:t>
            </a:r>
          </a:p>
          <a:p>
            <a:r>
              <a:rPr lang="pl-PL" sz="2200" b="1" dirty="0"/>
              <a:t>Jest to jedyny izolacyjny środek zapobiegawczy. </a:t>
            </a:r>
          </a:p>
          <a:p>
            <a:r>
              <a:rPr lang="pl-PL" sz="2200" b="1" dirty="0"/>
              <a:t>Analizując tymczasowe aresztowanie, zwłaszcza w przestrzeni jego wykonywania, podkreśla się jego dolegliwość, polegającą na pozbawieniu wolności oskarżonego, odizolowaniu go od społeczeństwa i osadzeniu w areszcie śledczym. </a:t>
            </a:r>
          </a:p>
          <a:p>
            <a:r>
              <a:rPr lang="pl-PL" sz="2200" b="1" dirty="0"/>
              <a:t>O szczególnym charakterze tymczasowego aresztowania przesądza także i to, że ma ono zupełnie samodzielny byt w toku postępowania karnego - nie może współistnieć z żadnym innym środkiem zapobiegawczym (ar. ex art. 257§1 </a:t>
            </a:r>
            <a:r>
              <a:rPr lang="pl-PL" sz="2200" b="1" dirty="0" err="1"/>
              <a:t>kpk</a:t>
            </a:r>
            <a:r>
              <a:rPr lang="pl-PL" sz="2200" b="1" dirty="0"/>
              <a:t>). </a:t>
            </a:r>
          </a:p>
        </p:txBody>
      </p:sp>
    </p:spTree>
    <p:extLst>
      <p:ext uri="{BB962C8B-B14F-4D97-AF65-F5344CB8AC3E}">
        <p14:creationId xmlns:p14="http://schemas.microsoft.com/office/powerpoint/2010/main" val="4075004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8" name="Rectangle 27">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E365ADC-8ECA-82FB-466F-3FF5952EBEDB}"/>
              </a:ext>
            </a:extLst>
          </p:cNvPr>
          <p:cNvSpPr>
            <a:spLocks noGrp="1"/>
          </p:cNvSpPr>
          <p:nvPr>
            <p:ph type="title"/>
          </p:nvPr>
        </p:nvSpPr>
        <p:spPr>
          <a:xfrm>
            <a:off x="203200" y="144380"/>
            <a:ext cx="8957425" cy="1155032"/>
          </a:xfrm>
        </p:spPr>
        <p:txBody>
          <a:bodyPr anchor="ctr">
            <a:normAutofit/>
          </a:bodyPr>
          <a:lstStyle/>
          <a:p>
            <a:r>
              <a:rPr lang="pl-PL" sz="4000" b="1" dirty="0"/>
              <a:t>Metodyka i źródła danych</a:t>
            </a:r>
          </a:p>
        </p:txBody>
      </p:sp>
      <p:sp>
        <p:nvSpPr>
          <p:cNvPr id="3" name="Symbol zastępczy zawartości 2">
            <a:extLst>
              <a:ext uri="{FF2B5EF4-FFF2-40B4-BE49-F238E27FC236}">
                <a16:creationId xmlns:a16="http://schemas.microsoft.com/office/drawing/2014/main" id="{FF7280A6-981F-7B8D-8D2B-AC243254E4C6}"/>
              </a:ext>
            </a:extLst>
          </p:cNvPr>
          <p:cNvSpPr>
            <a:spLocks noGrp="1"/>
          </p:cNvSpPr>
          <p:nvPr>
            <p:ph idx="1"/>
          </p:nvPr>
        </p:nvSpPr>
        <p:spPr>
          <a:xfrm>
            <a:off x="203200" y="1051034"/>
            <a:ext cx="8522446" cy="5456770"/>
          </a:xfrm>
        </p:spPr>
        <p:txBody>
          <a:bodyPr anchor="ctr">
            <a:normAutofit/>
          </a:bodyPr>
          <a:lstStyle/>
          <a:p>
            <a:r>
              <a:rPr lang="pl-PL" sz="2200" b="1" dirty="0"/>
              <a:t>Tymczasowe aresztowanie, musi być przedmiotem stałego monitorowania, zwłaszcza w kontekście opinii o jego nadużywaniu, a zwłaszcza w perspektywie dolegliwości tego środka.</a:t>
            </a:r>
          </a:p>
          <a:p>
            <a:r>
              <a:rPr lang="pl-PL" sz="2200" b="1" dirty="0"/>
              <a:t>Niezbędna jest stała analiza danych urzędowych dotyczących stosowania tymczasowego aresztowania tak w ujęciu krajowym jak i danych międzynarodowych.</a:t>
            </a:r>
          </a:p>
          <a:p>
            <a:r>
              <a:rPr lang="pl-PL" sz="2200" b="1" dirty="0"/>
              <a:t>Przedstawione zestawienia to opracowania własne na podstawie danych pochodzących z takich źródeł jak: </a:t>
            </a:r>
            <a:r>
              <a:rPr lang="pl-PL" sz="2000" b="1" dirty="0"/>
              <a:t>Centralny Zarząd Służby Więziennej, Informacja Statystyczna o działalności jednostek organizacyjnych prokuratury, Analizy Statystycznej Działalności Wymiaru Sprawiedliwości, Wydział Statystyki, Departament Organizacyjny Ministerstwa Sprawiedliwości; International Centre for </a:t>
            </a:r>
            <a:r>
              <a:rPr lang="pl-PL" sz="2000" b="1" dirty="0" err="1"/>
              <a:t>Prison</a:t>
            </a:r>
            <a:r>
              <a:rPr lang="pl-PL" sz="2000" b="1" dirty="0"/>
              <a:t> </a:t>
            </a:r>
            <a:r>
              <a:rPr lang="pl-PL" sz="2000" b="1" dirty="0" err="1"/>
              <a:t>Studies</a:t>
            </a:r>
            <a:r>
              <a:rPr lang="pl-PL" sz="2000" b="1" dirty="0"/>
              <a:t> (ICPS); </a:t>
            </a:r>
          </a:p>
          <a:p>
            <a:r>
              <a:rPr lang="pl-PL" sz="2200" b="1" dirty="0"/>
              <a:t>Zestawienia prezentowane są w układzie dynamiczny z wykorzystaniem wskaźników i wartości stosunkowych.</a:t>
            </a:r>
          </a:p>
          <a:p>
            <a:r>
              <a:rPr lang="pl-PL" sz="2200" b="1" dirty="0"/>
              <a:t>Dane pochodzą z okresu 2000-2022</a:t>
            </a:r>
          </a:p>
        </p:txBody>
      </p:sp>
      <p:pic>
        <p:nvPicPr>
          <p:cNvPr id="22" name="Picture 21" descr="Grafika trójwymiarowa osoby">
            <a:extLst>
              <a:ext uri="{FF2B5EF4-FFF2-40B4-BE49-F238E27FC236}">
                <a16:creationId xmlns:a16="http://schemas.microsoft.com/office/drawing/2014/main" id="{E85FDC31-88FA-9F2C-0557-5F31404AC024}"/>
              </a:ext>
            </a:extLst>
          </p:cNvPr>
          <p:cNvPicPr>
            <a:picLocks noChangeAspect="1"/>
          </p:cNvPicPr>
          <p:nvPr/>
        </p:nvPicPr>
        <p:blipFill rotWithShape="1">
          <a:blip r:embed="rId2"/>
          <a:srcRect r="11012"/>
          <a:stretch/>
        </p:blipFill>
        <p:spPr>
          <a:xfrm>
            <a:off x="9284249" y="1"/>
            <a:ext cx="2914576" cy="6858000"/>
          </a:xfrm>
          <a:prstGeom prst="rect">
            <a:avLst/>
          </a:prstGeom>
        </p:spPr>
      </p:pic>
    </p:spTree>
    <p:extLst>
      <p:ext uri="{BB962C8B-B14F-4D97-AF65-F5344CB8AC3E}">
        <p14:creationId xmlns:p14="http://schemas.microsoft.com/office/powerpoint/2010/main" val="3827880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descr="Szach-mat w grze w szachy">
            <a:extLst>
              <a:ext uri="{FF2B5EF4-FFF2-40B4-BE49-F238E27FC236}">
                <a16:creationId xmlns:a16="http://schemas.microsoft.com/office/drawing/2014/main" id="{326A25B0-CFEF-E4E3-F93B-787D01D5D18B}"/>
              </a:ext>
            </a:extLst>
          </p:cNvPr>
          <p:cNvPicPr>
            <a:picLocks noChangeAspect="1"/>
          </p:cNvPicPr>
          <p:nvPr/>
        </p:nvPicPr>
        <p:blipFill rotWithShape="1">
          <a:blip r:embed="rId2"/>
          <a:srcRect l="15077" r="17591" b="2"/>
          <a:stretch/>
        </p:blipFill>
        <p:spPr>
          <a:xfrm>
            <a:off x="9304637" y="10"/>
            <a:ext cx="2887361" cy="6857990"/>
          </a:xfrm>
          <a:prstGeom prst="rect">
            <a:avLst/>
          </a:prstGeom>
        </p:spPr>
      </p:pic>
      <p:sp>
        <p:nvSpPr>
          <p:cNvPr id="47" name="Rectangle 46">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3" name="Rectangle 52">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pic>
        <p:nvPicPr>
          <p:cNvPr id="4" name="Obraz 3">
            <a:extLst>
              <a:ext uri="{FF2B5EF4-FFF2-40B4-BE49-F238E27FC236}">
                <a16:creationId xmlns:a16="http://schemas.microsoft.com/office/drawing/2014/main" id="{870F9195-D56E-6561-7F16-49ECC904E2B1}"/>
              </a:ext>
            </a:extLst>
          </p:cNvPr>
          <p:cNvPicPr>
            <a:picLocks noChangeAspect="1"/>
          </p:cNvPicPr>
          <p:nvPr/>
        </p:nvPicPr>
        <p:blipFill>
          <a:blip r:embed="rId3"/>
          <a:stretch>
            <a:fillRect/>
          </a:stretch>
        </p:blipFill>
        <p:spPr>
          <a:xfrm>
            <a:off x="163773" y="128411"/>
            <a:ext cx="8852803" cy="6725828"/>
          </a:xfrm>
          <a:prstGeom prst="rect">
            <a:avLst/>
          </a:prstGeom>
        </p:spPr>
      </p:pic>
    </p:spTree>
    <p:extLst>
      <p:ext uri="{BB962C8B-B14F-4D97-AF65-F5344CB8AC3E}">
        <p14:creationId xmlns:p14="http://schemas.microsoft.com/office/powerpoint/2010/main" val="1524290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descr="Szach-mat w grze w szachy">
            <a:extLst>
              <a:ext uri="{FF2B5EF4-FFF2-40B4-BE49-F238E27FC236}">
                <a16:creationId xmlns:a16="http://schemas.microsoft.com/office/drawing/2014/main" id="{326A25B0-CFEF-E4E3-F93B-787D01D5D18B}"/>
              </a:ext>
            </a:extLst>
          </p:cNvPr>
          <p:cNvPicPr>
            <a:picLocks noChangeAspect="1"/>
          </p:cNvPicPr>
          <p:nvPr/>
        </p:nvPicPr>
        <p:blipFill rotWithShape="1">
          <a:blip r:embed="rId2"/>
          <a:srcRect l="15077" r="17591" b="2"/>
          <a:stretch/>
        </p:blipFill>
        <p:spPr>
          <a:xfrm>
            <a:off x="9304637" y="10"/>
            <a:ext cx="2887361" cy="6857990"/>
          </a:xfrm>
          <a:prstGeom prst="rect">
            <a:avLst/>
          </a:prstGeom>
        </p:spPr>
      </p:pic>
      <p:sp>
        <p:nvSpPr>
          <p:cNvPr id="47" name="Rectangle 46">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3" name="Rectangle 52">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pic>
        <p:nvPicPr>
          <p:cNvPr id="2" name="Obraz 1">
            <a:extLst>
              <a:ext uri="{FF2B5EF4-FFF2-40B4-BE49-F238E27FC236}">
                <a16:creationId xmlns:a16="http://schemas.microsoft.com/office/drawing/2014/main" id="{357AE161-53A1-0782-5613-0FF16B8BE1F3}"/>
              </a:ext>
            </a:extLst>
          </p:cNvPr>
          <p:cNvPicPr>
            <a:picLocks noChangeAspect="1"/>
          </p:cNvPicPr>
          <p:nvPr/>
        </p:nvPicPr>
        <p:blipFill>
          <a:blip r:embed="rId3"/>
          <a:stretch>
            <a:fillRect/>
          </a:stretch>
        </p:blipFill>
        <p:spPr>
          <a:xfrm>
            <a:off x="126156" y="813776"/>
            <a:ext cx="8761863" cy="6040463"/>
          </a:xfrm>
          <a:prstGeom prst="rect">
            <a:avLst/>
          </a:prstGeom>
        </p:spPr>
      </p:pic>
      <p:sp>
        <p:nvSpPr>
          <p:cNvPr id="3" name="pole tekstowe 2">
            <a:extLst>
              <a:ext uri="{FF2B5EF4-FFF2-40B4-BE49-F238E27FC236}">
                <a16:creationId xmlns:a16="http://schemas.microsoft.com/office/drawing/2014/main" id="{94ABA31A-5D96-0635-4752-697428EA27F4}"/>
              </a:ext>
            </a:extLst>
          </p:cNvPr>
          <p:cNvSpPr txBox="1"/>
          <p:nvPr/>
        </p:nvSpPr>
        <p:spPr>
          <a:xfrm>
            <a:off x="533204" y="352111"/>
            <a:ext cx="7890173" cy="461665"/>
          </a:xfrm>
          <a:prstGeom prst="rect">
            <a:avLst/>
          </a:prstGeom>
          <a:noFill/>
        </p:spPr>
        <p:txBody>
          <a:bodyPr wrap="none" rtlCol="0">
            <a:spAutoFit/>
          </a:bodyPr>
          <a:lstStyle/>
          <a:p>
            <a:r>
              <a:rPr lang="pl-PL" sz="2400" b="1" dirty="0"/>
              <a:t>Populacja tymczasowo aresztowanych według kontynentów </a:t>
            </a:r>
          </a:p>
        </p:txBody>
      </p:sp>
    </p:spTree>
    <p:extLst>
      <p:ext uri="{BB962C8B-B14F-4D97-AF65-F5344CB8AC3E}">
        <p14:creationId xmlns:p14="http://schemas.microsoft.com/office/powerpoint/2010/main" val="2562512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descr="Szach-mat w grze w szachy">
            <a:extLst>
              <a:ext uri="{FF2B5EF4-FFF2-40B4-BE49-F238E27FC236}">
                <a16:creationId xmlns:a16="http://schemas.microsoft.com/office/drawing/2014/main" id="{326A25B0-CFEF-E4E3-F93B-787D01D5D18B}"/>
              </a:ext>
            </a:extLst>
          </p:cNvPr>
          <p:cNvPicPr>
            <a:picLocks noChangeAspect="1"/>
          </p:cNvPicPr>
          <p:nvPr/>
        </p:nvPicPr>
        <p:blipFill rotWithShape="1">
          <a:blip r:embed="rId2"/>
          <a:srcRect l="15077" r="17591" b="2"/>
          <a:stretch/>
        </p:blipFill>
        <p:spPr>
          <a:xfrm>
            <a:off x="9304637" y="10"/>
            <a:ext cx="2887361" cy="6857990"/>
          </a:xfrm>
          <a:prstGeom prst="rect">
            <a:avLst/>
          </a:prstGeom>
        </p:spPr>
      </p:pic>
      <p:sp>
        <p:nvSpPr>
          <p:cNvPr id="47" name="Rectangle 46">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3" name="Rectangle 52">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pic>
        <p:nvPicPr>
          <p:cNvPr id="2" name="Obraz 1">
            <a:extLst>
              <a:ext uri="{FF2B5EF4-FFF2-40B4-BE49-F238E27FC236}">
                <a16:creationId xmlns:a16="http://schemas.microsoft.com/office/drawing/2014/main" id="{0727ED13-C308-06FB-9886-634294D707E6}"/>
              </a:ext>
            </a:extLst>
          </p:cNvPr>
          <p:cNvPicPr>
            <a:picLocks noChangeAspect="1"/>
          </p:cNvPicPr>
          <p:nvPr/>
        </p:nvPicPr>
        <p:blipFill>
          <a:blip r:embed="rId3"/>
          <a:stretch>
            <a:fillRect/>
          </a:stretch>
        </p:blipFill>
        <p:spPr>
          <a:xfrm>
            <a:off x="0" y="952277"/>
            <a:ext cx="9304637" cy="5909481"/>
          </a:xfrm>
          <a:prstGeom prst="rect">
            <a:avLst/>
          </a:prstGeom>
        </p:spPr>
      </p:pic>
      <p:sp>
        <p:nvSpPr>
          <p:cNvPr id="3" name="pole tekstowe 2">
            <a:extLst>
              <a:ext uri="{FF2B5EF4-FFF2-40B4-BE49-F238E27FC236}">
                <a16:creationId xmlns:a16="http://schemas.microsoft.com/office/drawing/2014/main" id="{DB265E49-DFAC-C047-6484-EB7DF6B377FB}"/>
              </a:ext>
            </a:extLst>
          </p:cNvPr>
          <p:cNvSpPr txBox="1"/>
          <p:nvPr/>
        </p:nvSpPr>
        <p:spPr>
          <a:xfrm>
            <a:off x="252248" y="390609"/>
            <a:ext cx="6957354" cy="461665"/>
          </a:xfrm>
          <a:prstGeom prst="rect">
            <a:avLst/>
          </a:prstGeom>
          <a:noFill/>
        </p:spPr>
        <p:txBody>
          <a:bodyPr wrap="none" rtlCol="0">
            <a:spAutoFit/>
          </a:bodyPr>
          <a:lstStyle/>
          <a:p>
            <a:r>
              <a:rPr lang="pl-PL" sz="2400" b="1" dirty="0"/>
              <a:t>Populacja TA. Zmiana w relacji rok 2000 do roku 2020</a:t>
            </a:r>
          </a:p>
        </p:txBody>
      </p:sp>
    </p:spTree>
    <p:extLst>
      <p:ext uri="{BB962C8B-B14F-4D97-AF65-F5344CB8AC3E}">
        <p14:creationId xmlns:p14="http://schemas.microsoft.com/office/powerpoint/2010/main" val="1344073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descr="Szach-mat w grze w szachy">
            <a:extLst>
              <a:ext uri="{FF2B5EF4-FFF2-40B4-BE49-F238E27FC236}">
                <a16:creationId xmlns:a16="http://schemas.microsoft.com/office/drawing/2014/main" id="{326A25B0-CFEF-E4E3-F93B-787D01D5D18B}"/>
              </a:ext>
            </a:extLst>
          </p:cNvPr>
          <p:cNvPicPr>
            <a:picLocks noChangeAspect="1"/>
          </p:cNvPicPr>
          <p:nvPr/>
        </p:nvPicPr>
        <p:blipFill rotWithShape="1">
          <a:blip r:embed="rId2"/>
          <a:srcRect l="15077" r="17591" b="2"/>
          <a:stretch/>
        </p:blipFill>
        <p:spPr>
          <a:xfrm>
            <a:off x="9304637" y="10"/>
            <a:ext cx="2887361" cy="6857990"/>
          </a:xfrm>
          <a:prstGeom prst="rect">
            <a:avLst/>
          </a:prstGeom>
        </p:spPr>
      </p:pic>
      <p:sp>
        <p:nvSpPr>
          <p:cNvPr id="47" name="Rectangle 46">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3" name="Rectangle 52">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pic>
        <p:nvPicPr>
          <p:cNvPr id="2" name="Obraz 1">
            <a:extLst>
              <a:ext uri="{FF2B5EF4-FFF2-40B4-BE49-F238E27FC236}">
                <a16:creationId xmlns:a16="http://schemas.microsoft.com/office/drawing/2014/main" id="{490C6D44-7694-480C-D581-39789A364464}"/>
              </a:ext>
            </a:extLst>
          </p:cNvPr>
          <p:cNvPicPr>
            <a:picLocks noChangeAspect="1"/>
          </p:cNvPicPr>
          <p:nvPr/>
        </p:nvPicPr>
        <p:blipFill>
          <a:blip r:embed="rId3"/>
          <a:stretch>
            <a:fillRect/>
          </a:stretch>
        </p:blipFill>
        <p:spPr>
          <a:xfrm>
            <a:off x="22157" y="1196578"/>
            <a:ext cx="9282479" cy="5518121"/>
          </a:xfrm>
          <a:prstGeom prst="rect">
            <a:avLst/>
          </a:prstGeom>
        </p:spPr>
      </p:pic>
      <p:sp>
        <p:nvSpPr>
          <p:cNvPr id="3" name="pole tekstowe 2">
            <a:extLst>
              <a:ext uri="{FF2B5EF4-FFF2-40B4-BE49-F238E27FC236}">
                <a16:creationId xmlns:a16="http://schemas.microsoft.com/office/drawing/2014/main" id="{9536E3A7-FBD9-65D5-8E47-72B583F11A41}"/>
              </a:ext>
            </a:extLst>
          </p:cNvPr>
          <p:cNvSpPr txBox="1"/>
          <p:nvPr/>
        </p:nvSpPr>
        <p:spPr>
          <a:xfrm>
            <a:off x="325821" y="587851"/>
            <a:ext cx="6540573" cy="461665"/>
          </a:xfrm>
          <a:prstGeom prst="rect">
            <a:avLst/>
          </a:prstGeom>
          <a:noFill/>
        </p:spPr>
        <p:txBody>
          <a:bodyPr wrap="none" rtlCol="0">
            <a:spAutoFit/>
          </a:bodyPr>
          <a:lstStyle/>
          <a:p>
            <a:r>
              <a:rPr lang="pl-PL" sz="2400" b="1" dirty="0"/>
              <a:t>Populacja skazanych i tymczasowo aresztowanych</a:t>
            </a:r>
          </a:p>
        </p:txBody>
      </p:sp>
    </p:spTree>
    <p:extLst>
      <p:ext uri="{BB962C8B-B14F-4D97-AF65-F5344CB8AC3E}">
        <p14:creationId xmlns:p14="http://schemas.microsoft.com/office/powerpoint/2010/main" val="584655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descr="Szach-mat w grze w szachy">
            <a:extLst>
              <a:ext uri="{FF2B5EF4-FFF2-40B4-BE49-F238E27FC236}">
                <a16:creationId xmlns:a16="http://schemas.microsoft.com/office/drawing/2014/main" id="{326A25B0-CFEF-E4E3-F93B-787D01D5D18B}"/>
              </a:ext>
            </a:extLst>
          </p:cNvPr>
          <p:cNvPicPr>
            <a:picLocks noChangeAspect="1"/>
          </p:cNvPicPr>
          <p:nvPr/>
        </p:nvPicPr>
        <p:blipFill rotWithShape="1">
          <a:blip r:embed="rId2"/>
          <a:srcRect l="15077" r="17591" b="2"/>
          <a:stretch/>
        </p:blipFill>
        <p:spPr>
          <a:xfrm>
            <a:off x="9304637" y="10"/>
            <a:ext cx="2887361" cy="6857990"/>
          </a:xfrm>
          <a:prstGeom prst="rect">
            <a:avLst/>
          </a:prstGeom>
        </p:spPr>
      </p:pic>
      <p:sp>
        <p:nvSpPr>
          <p:cNvPr id="47" name="Rectangle 46">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69424" y="3028872"/>
            <a:ext cx="1559464" cy="6106313"/>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15441" y="-3760"/>
            <a:ext cx="2176557"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5502302"/>
            <a:ext cx="6106314"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3" name="Rectangle 52">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26892" y="2939627"/>
            <a:ext cx="3162908"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 name="pole tekstowe 2">
            <a:extLst>
              <a:ext uri="{FF2B5EF4-FFF2-40B4-BE49-F238E27FC236}">
                <a16:creationId xmlns:a16="http://schemas.microsoft.com/office/drawing/2014/main" id="{9536E3A7-FBD9-65D5-8E47-72B583F11A41}"/>
              </a:ext>
            </a:extLst>
          </p:cNvPr>
          <p:cNvSpPr txBox="1"/>
          <p:nvPr/>
        </p:nvSpPr>
        <p:spPr>
          <a:xfrm>
            <a:off x="-56291" y="320793"/>
            <a:ext cx="10071732" cy="461665"/>
          </a:xfrm>
          <a:prstGeom prst="rect">
            <a:avLst/>
          </a:prstGeom>
          <a:noFill/>
        </p:spPr>
        <p:txBody>
          <a:bodyPr wrap="none" rtlCol="0">
            <a:spAutoFit/>
          </a:bodyPr>
          <a:lstStyle/>
          <a:p>
            <a:r>
              <a:rPr lang="pl-PL" sz="2400" b="1" dirty="0"/>
              <a:t>Populacja skazanych i tymczasowo aresztowanych zmiana w relacji 2000-2021</a:t>
            </a:r>
          </a:p>
        </p:txBody>
      </p:sp>
      <p:pic>
        <p:nvPicPr>
          <p:cNvPr id="4" name="Obraz 3">
            <a:extLst>
              <a:ext uri="{FF2B5EF4-FFF2-40B4-BE49-F238E27FC236}">
                <a16:creationId xmlns:a16="http://schemas.microsoft.com/office/drawing/2014/main" id="{8C11476B-31EC-7638-1EF3-017EC87FCB9E}"/>
              </a:ext>
            </a:extLst>
          </p:cNvPr>
          <p:cNvPicPr>
            <a:picLocks noChangeAspect="1"/>
          </p:cNvPicPr>
          <p:nvPr/>
        </p:nvPicPr>
        <p:blipFill>
          <a:blip r:embed="rId3"/>
          <a:stretch>
            <a:fillRect/>
          </a:stretch>
        </p:blipFill>
        <p:spPr>
          <a:xfrm>
            <a:off x="0" y="782458"/>
            <a:ext cx="9294321" cy="5945888"/>
          </a:xfrm>
          <a:prstGeom prst="rect">
            <a:avLst/>
          </a:prstGeom>
        </p:spPr>
      </p:pic>
    </p:spTree>
    <p:extLst>
      <p:ext uri="{BB962C8B-B14F-4D97-AF65-F5344CB8AC3E}">
        <p14:creationId xmlns:p14="http://schemas.microsoft.com/office/powerpoint/2010/main" val="2120192514"/>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TotalTime>
  <Words>1348</Words>
  <Application>Microsoft Macintosh PowerPoint</Application>
  <PresentationFormat>Panoramiczny</PresentationFormat>
  <Paragraphs>122</Paragraphs>
  <Slides>26</Slides>
  <Notes>4</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26</vt:i4>
      </vt:variant>
    </vt:vector>
  </HeadingPairs>
  <TitlesOfParts>
    <vt:vector size="30" baseType="lpstr">
      <vt:lpstr>Arial</vt:lpstr>
      <vt:lpstr>Calibri</vt:lpstr>
      <vt:lpstr>Calibri Light</vt:lpstr>
      <vt:lpstr>Motyw pakietu Office</vt:lpstr>
      <vt:lpstr>Prezentacja programu PowerPoint</vt:lpstr>
      <vt:lpstr>AGENDA:</vt:lpstr>
      <vt:lpstr>Wprowadzenie</vt:lpstr>
      <vt:lpstr>Metodyka i źródła danych</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TA – podstawy stosowania</vt:lpstr>
      <vt:lpstr>TA – podstawy stosowania</vt:lpstr>
      <vt:lpstr>TA – podstawy stosowania</vt:lpstr>
      <vt:lpstr>TA – podstawy stosowania</vt:lpstr>
      <vt:lpstr>TA – podstawy stosowania</vt:lpstr>
      <vt:lpstr>TA – podstawy stosowania</vt:lpstr>
      <vt:lpstr>TA – podstawy stosowania</vt:lpstr>
      <vt:lpstr>TA – podstawy stosowania</vt:lpstr>
      <vt:lpstr>Dziękujemy za uwagę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Tomasz Kalisz</dc:creator>
  <cp:lastModifiedBy>Tomasz Kalisz</cp:lastModifiedBy>
  <cp:revision>10</cp:revision>
  <cp:lastPrinted>2023-11-05T10:25:39Z</cp:lastPrinted>
  <dcterms:created xsi:type="dcterms:W3CDTF">2023-10-04T16:55:39Z</dcterms:created>
  <dcterms:modified xsi:type="dcterms:W3CDTF">2023-11-05T16:32:04Z</dcterms:modified>
</cp:coreProperties>
</file>