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8" r:id="rId19"/>
    <p:sldId id="275" r:id="rId2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ytuł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2" name="Podtytuł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643BC6-E217-4739-80F7-4547597F4C20}" type="datetimeFigureOut">
              <a:rPr lang="pl-PL" smtClean="0"/>
              <a:pPr/>
              <a:t>2015-06-08</a:t>
            </a:fld>
            <a:endParaRPr lang="pl-PL"/>
          </a:p>
        </p:txBody>
      </p:sp>
      <p:sp>
        <p:nvSpPr>
          <p:cNvPr id="20" name="Symbol zastępczy stopki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10" name="Symbol zastępczy numeru slajd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643BC6-E217-4739-80F7-4547597F4C20}" type="datetimeFigureOut">
              <a:rPr lang="pl-PL" smtClean="0"/>
              <a:pPr/>
              <a:t>2015-06-08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643BC6-E217-4739-80F7-4547597F4C20}" type="datetimeFigureOut">
              <a:rPr lang="pl-PL" smtClean="0"/>
              <a:pPr/>
              <a:t>2015-06-08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643BC6-E217-4739-80F7-4547597F4C20}" type="datetimeFigureOut">
              <a:rPr lang="pl-PL" smtClean="0"/>
              <a:pPr/>
              <a:t>2015-06-08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643BC6-E217-4739-80F7-4547597F4C20}" type="datetimeFigureOut">
              <a:rPr lang="pl-PL" smtClean="0"/>
              <a:pPr/>
              <a:t>2015-06-08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Prostokąt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643BC6-E217-4739-80F7-4547597F4C20}" type="datetimeFigureOut">
              <a:rPr lang="pl-PL" smtClean="0"/>
              <a:pPr/>
              <a:t>2015-06-08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643BC6-E217-4739-80F7-4547597F4C20}" type="datetimeFigureOut">
              <a:rPr lang="pl-PL" smtClean="0"/>
              <a:pPr/>
              <a:t>2015-06-08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643BC6-E217-4739-80F7-4547597F4C20}" type="datetimeFigureOut">
              <a:rPr lang="pl-PL" smtClean="0"/>
              <a:pPr/>
              <a:t>2015-06-08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643BC6-E217-4739-80F7-4547597F4C20}" type="datetimeFigureOut">
              <a:rPr lang="pl-PL" smtClean="0"/>
              <a:pPr/>
              <a:t>2015-06-08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Prostokąt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643BC6-E217-4739-80F7-4547597F4C20}" type="datetimeFigureOut">
              <a:rPr lang="pl-PL" smtClean="0"/>
              <a:pPr/>
              <a:t>2015-06-08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643BC6-E217-4739-80F7-4547597F4C20}" type="datetimeFigureOut">
              <a:rPr lang="pl-PL" smtClean="0"/>
              <a:pPr/>
              <a:t>2015-06-08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9" name="Schemat blokowy: proce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Schemat blokowy: proce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Wycinek koł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ierścień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Symbol zastępczy tekstu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4" name="Symbol zastępczy daty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8643BC6-E217-4739-80F7-4547597F4C20}" type="datetimeFigureOut">
              <a:rPr lang="pl-PL" smtClean="0"/>
              <a:pPr/>
              <a:t>2015-06-08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pl-PL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5" name="Prostokąt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79512" y="476673"/>
            <a:ext cx="8712968" cy="2520280"/>
          </a:xfrm>
        </p:spPr>
        <p:txBody>
          <a:bodyPr>
            <a:normAutofit/>
          </a:bodyPr>
          <a:lstStyle/>
          <a:p>
            <a:pPr algn="ctr"/>
            <a:r>
              <a:rPr lang="pl-PL" sz="4000" b="1" dirty="0" smtClean="0">
                <a:effectLst/>
              </a:rPr>
              <a:t>    WYGAŚNIĘCIE</a:t>
            </a:r>
            <a:br>
              <a:rPr lang="pl-PL" sz="4000" b="1" dirty="0" smtClean="0">
                <a:effectLst/>
              </a:rPr>
            </a:br>
            <a:r>
              <a:rPr lang="pl-PL" sz="4000" b="1" dirty="0">
                <a:effectLst/>
              </a:rPr>
              <a:t> </a:t>
            </a:r>
            <a:r>
              <a:rPr lang="pl-PL" sz="4000" b="1" dirty="0" smtClean="0">
                <a:effectLst/>
              </a:rPr>
              <a:t>    ZOBOWIĄZANIA</a:t>
            </a:r>
            <a:endParaRPr lang="pl-PL" sz="4000" dirty="0">
              <a:effectLst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pl-PL" b="1" dirty="0"/>
              <a:t>Skutki </a:t>
            </a:r>
            <a:r>
              <a:rPr lang="pl-PL" b="1" dirty="0" smtClean="0"/>
              <a:t>odnowienia</a:t>
            </a:r>
          </a:p>
          <a:p>
            <a:pPr marL="82296" indent="0">
              <a:buNone/>
            </a:pPr>
            <a:endParaRPr lang="pl-PL" b="1" dirty="0" smtClean="0"/>
          </a:p>
          <a:p>
            <a:r>
              <a:rPr lang="pl-PL" dirty="0"/>
              <a:t>w</a:t>
            </a:r>
            <a:r>
              <a:rPr lang="pl-PL" dirty="0" smtClean="0"/>
              <a:t>ygaśnięcie zobowiązania</a:t>
            </a:r>
          </a:p>
          <a:p>
            <a:r>
              <a:rPr lang="pl-PL" dirty="0" smtClean="0"/>
              <a:t>wygaśnięcie </a:t>
            </a:r>
            <a:r>
              <a:rPr lang="pl-PL" dirty="0"/>
              <a:t>praw akcesoryjnych, zabezpieczeń udzielonych przez osoby </a:t>
            </a:r>
            <a:r>
              <a:rPr lang="pl-PL" dirty="0" smtClean="0"/>
              <a:t>trzecie, chyba że osoba trzecia </a:t>
            </a:r>
            <a:r>
              <a:rPr lang="pl-PL" dirty="0"/>
              <a:t>wyrazi zgodę na dalsze trwanie </a:t>
            </a:r>
            <a:r>
              <a:rPr lang="pl-PL" dirty="0" smtClean="0"/>
              <a:t>zabezpieczenia (art. 507 k.c.)</a:t>
            </a:r>
            <a:endParaRPr lang="pl-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pl-PL" sz="2800" b="1" dirty="0"/>
              <a:t>ZŁOŻENIE </a:t>
            </a:r>
            <a:r>
              <a:rPr lang="pl-PL" sz="2800" b="1" dirty="0" smtClean="0"/>
              <a:t>PRZEDMIOTU ŚWIADCZENIA </a:t>
            </a:r>
            <a:r>
              <a:rPr lang="pl-PL" sz="2800" b="1" dirty="0"/>
              <a:t>DO DEPOZYTU </a:t>
            </a:r>
            <a:r>
              <a:rPr lang="pl-PL" sz="2800" b="1" dirty="0" smtClean="0"/>
              <a:t>SĄDOWEGO</a:t>
            </a:r>
          </a:p>
          <a:p>
            <a:pPr marL="82296" indent="0" algn="ctr">
              <a:buNone/>
            </a:pPr>
            <a:endParaRPr lang="pl-PL" sz="2800" dirty="0"/>
          </a:p>
          <a:p>
            <a:r>
              <a:rPr lang="pl-PL" sz="2800" dirty="0" smtClean="0"/>
              <a:t>uprawnienie przysługujące </a:t>
            </a:r>
            <a:r>
              <a:rPr lang="pl-PL" sz="2800" dirty="0"/>
              <a:t>dłużnikowi</a:t>
            </a:r>
          </a:p>
          <a:p>
            <a:r>
              <a:rPr lang="pl-PL" sz="2800" dirty="0" smtClean="0"/>
              <a:t>nakaz: art</a:t>
            </a:r>
            <a:r>
              <a:rPr lang="pl-PL" sz="2800" dirty="0"/>
              <a:t>. 381 § </a:t>
            </a:r>
            <a:r>
              <a:rPr lang="pl-PL" sz="2800" dirty="0" smtClean="0"/>
              <a:t>2 k.c.</a:t>
            </a:r>
          </a:p>
          <a:p>
            <a:endParaRPr lang="pl-PL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264696"/>
          </a:xfrm>
        </p:spPr>
        <p:txBody>
          <a:bodyPr>
            <a:noAutofit/>
          </a:bodyPr>
          <a:lstStyle/>
          <a:p>
            <a:r>
              <a:rPr lang="pl-PL" sz="2200" b="1" dirty="0"/>
              <a:t>p</a:t>
            </a:r>
            <a:r>
              <a:rPr lang="pl-PL" sz="2200" b="1" dirty="0" smtClean="0"/>
              <a:t>rzesłanka: przeszkoda </a:t>
            </a:r>
            <a:r>
              <a:rPr lang="pl-PL" sz="2200" b="1" dirty="0"/>
              <a:t>w wykonaniu świadczenia dotycząca osoby wierzyciela</a:t>
            </a:r>
            <a:r>
              <a:rPr lang="pl-PL" sz="2200" dirty="0"/>
              <a:t> – art. 467 k.c</a:t>
            </a:r>
            <a:r>
              <a:rPr lang="pl-PL" sz="2200" dirty="0" smtClean="0"/>
              <a:t>.:</a:t>
            </a:r>
          </a:p>
          <a:p>
            <a:pPr marL="82296" indent="0">
              <a:buNone/>
            </a:pPr>
            <a:r>
              <a:rPr lang="pl-PL" sz="2200" b="1" dirty="0" smtClean="0"/>
              <a:t>1</a:t>
            </a:r>
            <a:r>
              <a:rPr lang="pl-PL" sz="2200" b="1" dirty="0"/>
              <a:t>)</a:t>
            </a:r>
            <a:r>
              <a:rPr lang="pl-PL" sz="2200" dirty="0"/>
              <a:t> wskutek okoliczności, za które dłużnik nie ponosi </a:t>
            </a:r>
            <a:r>
              <a:rPr lang="pl-PL" sz="2200" dirty="0" smtClean="0"/>
              <a:t>odpowiedzialności </a:t>
            </a:r>
            <a:r>
              <a:rPr lang="pl-PL" sz="2200" dirty="0"/>
              <a:t>nie wie on, kto jest wierzycielem albo nie zna jego </a:t>
            </a:r>
            <a:r>
              <a:rPr lang="pl-PL" sz="2200" dirty="0" smtClean="0"/>
              <a:t>miejsca </a:t>
            </a:r>
            <a:r>
              <a:rPr lang="pl-PL" sz="2200" dirty="0"/>
              <a:t>zamieszkania lub siedziby</a:t>
            </a:r>
          </a:p>
          <a:p>
            <a:pPr marL="82296" indent="0">
              <a:buNone/>
            </a:pPr>
            <a:r>
              <a:rPr lang="pl-PL" sz="2200" b="1" dirty="0"/>
              <a:t>2)</a:t>
            </a:r>
            <a:r>
              <a:rPr lang="pl-PL" sz="2200" dirty="0"/>
              <a:t> wierzyciel nie ma pełnej </a:t>
            </a:r>
            <a:r>
              <a:rPr lang="pl-PL" sz="2200" dirty="0" smtClean="0"/>
              <a:t>zdolności </a:t>
            </a:r>
            <a:r>
              <a:rPr lang="pl-PL" sz="2200" dirty="0"/>
              <a:t>do </a:t>
            </a:r>
            <a:r>
              <a:rPr lang="pl-PL" sz="2200" dirty="0" smtClean="0"/>
              <a:t>czynności prawnych </a:t>
            </a:r>
            <a:r>
              <a:rPr lang="pl-PL" sz="2200" dirty="0"/>
              <a:t>ani przedstawiciela uprawnionego do przyjęcia świadczenia</a:t>
            </a:r>
          </a:p>
          <a:p>
            <a:pPr marL="82296" indent="0">
              <a:buNone/>
            </a:pPr>
            <a:r>
              <a:rPr lang="pl-PL" sz="2200" b="1" dirty="0"/>
              <a:t>3)</a:t>
            </a:r>
            <a:r>
              <a:rPr lang="pl-PL" sz="2200" dirty="0"/>
              <a:t> powstał spór, kto jest wierzycielem</a:t>
            </a:r>
          </a:p>
          <a:p>
            <a:pPr marL="82296" indent="0">
              <a:buNone/>
            </a:pPr>
            <a:r>
              <a:rPr lang="pl-PL" sz="2200" b="1" dirty="0"/>
              <a:t>4)</a:t>
            </a:r>
            <a:r>
              <a:rPr lang="pl-PL" sz="2200" dirty="0"/>
              <a:t> z powodu innych okoliczności dotyczących wierzyciela świadczenie nie może być spełnione</a:t>
            </a:r>
          </a:p>
          <a:p>
            <a:pPr marL="82296" indent="0">
              <a:buNone/>
            </a:pPr>
            <a:r>
              <a:rPr lang="pl-PL" sz="2200" b="1" dirty="0"/>
              <a:t>5)</a:t>
            </a:r>
            <a:r>
              <a:rPr lang="pl-PL" sz="2200" dirty="0"/>
              <a:t> wierzyciel odmawia pokwitowania spełnienia </a:t>
            </a:r>
            <a:r>
              <a:rPr lang="pl-PL" sz="2200" dirty="0" smtClean="0"/>
              <a:t>świadczenia</a:t>
            </a:r>
          </a:p>
          <a:p>
            <a:pPr marL="82296" indent="0">
              <a:buNone/>
            </a:pPr>
            <a:r>
              <a:rPr lang="pl-PL" sz="2200" dirty="0"/>
              <a:t> </a:t>
            </a:r>
            <a:r>
              <a:rPr lang="pl-PL" sz="2200" dirty="0" smtClean="0"/>
              <a:t>   (art</a:t>
            </a:r>
            <a:r>
              <a:rPr lang="pl-PL" sz="2200" dirty="0"/>
              <a:t>. </a:t>
            </a:r>
            <a:r>
              <a:rPr lang="pl-PL" sz="2200" dirty="0" smtClean="0"/>
              <a:t>463 k.c.)</a:t>
            </a:r>
            <a:endParaRPr lang="pl-PL" sz="2200" dirty="0"/>
          </a:p>
          <a:p>
            <a:pPr marL="82296" indent="0">
              <a:buNone/>
            </a:pPr>
            <a:r>
              <a:rPr lang="pl-PL" sz="2200" b="1" dirty="0"/>
              <a:t>6)</a:t>
            </a:r>
            <a:r>
              <a:rPr lang="pl-PL" sz="2200" dirty="0"/>
              <a:t> wierzyciel odmawia wydania dłużnikowi dokumentu stwierdzającego </a:t>
            </a:r>
            <a:r>
              <a:rPr lang="pl-PL" sz="2200" dirty="0" smtClean="0"/>
              <a:t>zobowiązanie </a:t>
            </a:r>
            <a:r>
              <a:rPr lang="pl-PL" sz="2200" dirty="0"/>
              <a:t>(art. 465 § </a:t>
            </a:r>
            <a:r>
              <a:rPr lang="pl-PL" sz="2200" dirty="0" smtClean="0"/>
              <a:t>3 k.c.)</a:t>
            </a:r>
            <a:endParaRPr lang="pl-PL" sz="2200" dirty="0"/>
          </a:p>
          <a:p>
            <a:pPr marL="82296" indent="0">
              <a:buNone/>
            </a:pPr>
            <a:r>
              <a:rPr lang="pl-PL" sz="2200" b="1" dirty="0"/>
              <a:t>7)</a:t>
            </a:r>
            <a:r>
              <a:rPr lang="pl-PL" sz="2200" dirty="0"/>
              <a:t> zwłoka wierzyciela (art. 486 § </a:t>
            </a:r>
            <a:r>
              <a:rPr lang="pl-PL" sz="2200" dirty="0" smtClean="0"/>
              <a:t>1 k.c.)</a:t>
            </a:r>
            <a:endParaRPr lang="pl-PL" sz="2200" dirty="0"/>
          </a:p>
          <a:p>
            <a:pPr marL="82296" indent="0">
              <a:buNone/>
            </a:pPr>
            <a:r>
              <a:rPr lang="pl-PL" sz="2200" b="1" dirty="0"/>
              <a:t>8)</a:t>
            </a:r>
            <a:r>
              <a:rPr lang="pl-PL" sz="2200" dirty="0"/>
              <a:t> </a:t>
            </a:r>
            <a:r>
              <a:rPr lang="pl-PL" sz="2200" dirty="0" smtClean="0"/>
              <a:t>art. 381 </a:t>
            </a:r>
            <a:r>
              <a:rPr lang="pl-PL" sz="2200" dirty="0"/>
              <a:t>§ 2 k.c. (</a:t>
            </a:r>
            <a:r>
              <a:rPr lang="pl-PL" sz="2200" dirty="0" smtClean="0"/>
              <a:t>świadczenie niepodzielne</a:t>
            </a:r>
            <a:r>
              <a:rPr lang="pl-PL" sz="2200" dirty="0"/>
              <a:t>)</a:t>
            </a:r>
          </a:p>
          <a:p>
            <a:endParaRPr lang="pl-PL" sz="2200" dirty="0"/>
          </a:p>
          <a:p>
            <a:pPr marL="82296" indent="0">
              <a:buNone/>
            </a:pPr>
            <a:endParaRPr lang="pl-PL" sz="2200" dirty="0"/>
          </a:p>
        </p:txBody>
      </p:sp>
    </p:spTree>
    <p:extLst>
      <p:ext uri="{BB962C8B-B14F-4D97-AF65-F5344CB8AC3E}">
        <p14:creationId xmlns:p14="http://schemas.microsoft.com/office/powerpoint/2010/main" val="19379791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r>
              <a:rPr lang="pl-PL" sz="2800" dirty="0" smtClean="0"/>
              <a:t>dłużnik </a:t>
            </a:r>
            <a:r>
              <a:rPr lang="pl-PL" sz="2800" dirty="0"/>
              <a:t>powinien niezwłocznie zawiadomić wierzyciela o złożeniu świadczenia do depozytu sądowego, chyba że zawiadomienie napotyka trudne do przezwyciężenia przeszkody; zawiadomienie powinno być dokonane na piśmie (art. 468 § </a:t>
            </a:r>
            <a:r>
              <a:rPr lang="pl-PL" sz="2800" dirty="0" smtClean="0"/>
              <a:t>1 k.c.)</a:t>
            </a:r>
            <a:endParaRPr lang="pl-PL" sz="2800" dirty="0"/>
          </a:p>
          <a:p>
            <a:r>
              <a:rPr lang="pl-PL" sz="2800" dirty="0" smtClean="0"/>
              <a:t>gdy </a:t>
            </a:r>
            <a:r>
              <a:rPr lang="pl-PL" sz="2800" dirty="0"/>
              <a:t>nie wie, kto jest </a:t>
            </a:r>
            <a:r>
              <a:rPr lang="pl-PL" sz="2800" dirty="0" smtClean="0"/>
              <a:t>wierzycielem lub </a:t>
            </a:r>
            <a:r>
              <a:rPr lang="pl-PL" sz="2800" dirty="0"/>
              <a:t>nie zna jego adresu zamieszkania lub siedziby </a:t>
            </a:r>
            <a:r>
              <a:rPr lang="pl-PL" sz="2800" dirty="0" smtClean="0"/>
              <a:t>- art</a:t>
            </a:r>
            <a:r>
              <a:rPr lang="pl-PL" sz="2800" dirty="0"/>
              <a:t>. 693³ § 1 </a:t>
            </a:r>
            <a:r>
              <a:rPr lang="pl-PL" sz="2800" dirty="0" smtClean="0"/>
              <a:t>k.p.c.</a:t>
            </a:r>
            <a:endParaRPr lang="pl-PL" sz="2800" dirty="0"/>
          </a:p>
          <a:p>
            <a:r>
              <a:rPr lang="pl-PL" sz="2800" dirty="0" smtClean="0"/>
              <a:t>brak zawiadomienia: odpowiedzialność </a:t>
            </a:r>
            <a:r>
              <a:rPr lang="pl-PL" sz="2800" dirty="0"/>
              <a:t>z art. 471 i nast</a:t>
            </a:r>
            <a:r>
              <a:rPr lang="pl-PL" sz="2800" dirty="0" smtClean="0"/>
              <a:t>. k.c</a:t>
            </a:r>
            <a:r>
              <a:rPr lang="pl-PL" sz="2800" dirty="0"/>
              <a:t>. (art. 468 § </a:t>
            </a:r>
            <a:r>
              <a:rPr lang="pl-PL" sz="2800" dirty="0" smtClean="0"/>
              <a:t>2 </a:t>
            </a:r>
            <a:r>
              <a:rPr lang="pl-PL" sz="2800" dirty="0"/>
              <a:t>k.c.)</a:t>
            </a:r>
          </a:p>
          <a:p>
            <a:pPr marL="82296" indent="0">
              <a:buNone/>
            </a:pPr>
            <a:endParaRPr lang="pl-PL" sz="2800" dirty="0"/>
          </a:p>
          <a:p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22259342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453336"/>
          </a:xfrm>
        </p:spPr>
        <p:txBody>
          <a:bodyPr>
            <a:normAutofit fontScale="92500" lnSpcReduction="10000"/>
          </a:bodyPr>
          <a:lstStyle/>
          <a:p>
            <a:r>
              <a:rPr lang="pl-PL" sz="2800" dirty="0" smtClean="0"/>
              <a:t>złożenie </a:t>
            </a:r>
            <a:r>
              <a:rPr lang="pl-PL" sz="2800" dirty="0"/>
              <a:t>do depozytu może dotyczyć </a:t>
            </a:r>
            <a:r>
              <a:rPr lang="pl-PL" sz="2800" dirty="0" smtClean="0"/>
              <a:t>świadczeń</a:t>
            </a:r>
            <a:r>
              <a:rPr lang="pl-PL" sz="2800" dirty="0"/>
              <a:t>, które się do tego nadają, tzn. polegających na </a:t>
            </a:r>
            <a:r>
              <a:rPr lang="pl-PL" sz="2800" dirty="0" smtClean="0"/>
              <a:t>czynieniu (dare)</a:t>
            </a:r>
          </a:p>
          <a:p>
            <a:r>
              <a:rPr lang="pl-PL" sz="2800" dirty="0" smtClean="0"/>
              <a:t>problem</a:t>
            </a:r>
            <a:r>
              <a:rPr lang="pl-PL" sz="2800" dirty="0"/>
              <a:t>, czy </a:t>
            </a:r>
            <a:r>
              <a:rPr lang="pl-PL" sz="2800" dirty="0" smtClean="0"/>
              <a:t>wszystkich świadczeń polegających </a:t>
            </a:r>
            <a:r>
              <a:rPr lang="pl-PL" sz="2800" dirty="0"/>
              <a:t>na dare</a:t>
            </a:r>
            <a:r>
              <a:rPr lang="pl-PL" sz="2800" dirty="0" smtClean="0"/>
              <a:t>?</a:t>
            </a:r>
          </a:p>
          <a:p>
            <a:r>
              <a:rPr lang="pl-PL" sz="2800" dirty="0" smtClean="0"/>
              <a:t>zezwolenie </a:t>
            </a:r>
            <a:r>
              <a:rPr lang="pl-PL" sz="2800" dirty="0"/>
              <a:t>sądu na złożenie; warunek dopuszczalności, ale nie gwarantuje skuteczności, bo </a:t>
            </a:r>
            <a:r>
              <a:rPr lang="pl-PL" sz="2800" dirty="0" smtClean="0"/>
              <a:t>sąd </a:t>
            </a:r>
            <a:r>
              <a:rPr lang="pl-PL" sz="2800" dirty="0"/>
              <a:t>bada tylko legitymację formalną, a nie </a:t>
            </a:r>
            <a:r>
              <a:rPr lang="pl-PL" sz="2800" dirty="0" smtClean="0"/>
              <a:t>materialną (</a:t>
            </a:r>
            <a:r>
              <a:rPr lang="pl-PL" sz="2800" dirty="0"/>
              <a:t>art. 693¹ </a:t>
            </a:r>
            <a:r>
              <a:rPr lang="pl-PL" sz="2800" dirty="0" smtClean="0"/>
              <a:t>k.p.c.)</a:t>
            </a:r>
          </a:p>
          <a:p>
            <a:r>
              <a:rPr lang="pl-PL" sz="2800" dirty="0"/>
              <a:t>Art. 469 § 1 k.c</a:t>
            </a:r>
            <a:r>
              <a:rPr lang="pl-PL" sz="2800" dirty="0" smtClean="0"/>
              <a:t>.: „Dopóki </a:t>
            </a:r>
            <a:r>
              <a:rPr lang="pl-PL" sz="2800" dirty="0"/>
              <a:t>wierzyciel nie zażądał wydania przedmiotu </a:t>
            </a:r>
            <a:r>
              <a:rPr lang="pl-PL" sz="2800" dirty="0" smtClean="0"/>
              <a:t>świadczenia z </a:t>
            </a:r>
            <a:r>
              <a:rPr lang="pl-PL" sz="2800" dirty="0"/>
              <a:t>depozytu </a:t>
            </a:r>
            <a:r>
              <a:rPr lang="pl-PL" sz="2800" dirty="0" smtClean="0"/>
              <a:t>sądowego, </a:t>
            </a:r>
            <a:r>
              <a:rPr lang="pl-PL" sz="2800" dirty="0"/>
              <a:t>dłużnik może przedmiot złożony </a:t>
            </a:r>
            <a:r>
              <a:rPr lang="pl-PL" sz="2800" dirty="0" smtClean="0"/>
              <a:t>odebrać.</a:t>
            </a:r>
          </a:p>
          <a:p>
            <a:pPr marL="82296" indent="0">
              <a:buNone/>
            </a:pPr>
            <a:r>
              <a:rPr lang="pl-PL" sz="2800" dirty="0" smtClean="0"/>
              <a:t>   § 2: Jeżeli dłużnik odbierze przedmiot świadczenia z depozytu sądowego, złożenie do depozytu uważa się za niebyłe”.</a:t>
            </a:r>
            <a:endParaRPr lang="pl-PL" sz="2800" dirty="0"/>
          </a:p>
          <a:p>
            <a:r>
              <a:rPr lang="pl-PL" sz="2800" dirty="0" smtClean="0"/>
              <a:t>jeżeli </a:t>
            </a:r>
            <a:r>
              <a:rPr lang="pl-PL" sz="2800" dirty="0"/>
              <a:t>wniosek dłużnika o </a:t>
            </a:r>
            <a:r>
              <a:rPr lang="pl-PL" sz="2800" dirty="0" smtClean="0"/>
              <a:t>zwrot </a:t>
            </a:r>
            <a:r>
              <a:rPr lang="pl-PL" sz="2800" dirty="0"/>
              <a:t>depozytu i wniosek wierzyciela o wydanie zostały zgłoszone równocześnie, sąd postanowi wydać depozyt wierzycielowi (art. 693¹¹</a:t>
            </a:r>
            <a:r>
              <a:rPr lang="en-US" altLang="zh-CN" sz="2800" dirty="0"/>
              <a:t>§</a:t>
            </a:r>
            <a:r>
              <a:rPr lang="pl-PL" sz="2800" dirty="0"/>
              <a:t> 2 </a:t>
            </a:r>
            <a:r>
              <a:rPr lang="pl-PL" sz="2800" dirty="0" smtClean="0"/>
              <a:t>k.p.c.); art. 693</a:t>
            </a:r>
            <a:r>
              <a:rPr lang="pl-PL" sz="2800" baseline="30000" dirty="0" smtClean="0"/>
              <a:t>14</a:t>
            </a:r>
            <a:r>
              <a:rPr lang="pl-PL" sz="2800" dirty="0" smtClean="0"/>
              <a:t> k.p.c.</a:t>
            </a:r>
            <a:endParaRPr lang="pl-PL" sz="2800" dirty="0"/>
          </a:p>
          <a:p>
            <a:endParaRPr lang="pl-PL" sz="2800" dirty="0">
              <a:solidFill>
                <a:srgbClr val="FF0000"/>
              </a:solidFill>
            </a:endParaRPr>
          </a:p>
          <a:p>
            <a:endParaRPr lang="pl-PL" sz="28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482653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08712"/>
          </a:xfrm>
        </p:spPr>
        <p:txBody>
          <a:bodyPr>
            <a:normAutofit fontScale="70000" lnSpcReduction="20000"/>
          </a:bodyPr>
          <a:lstStyle/>
          <a:p>
            <a:r>
              <a:rPr lang="pl-PL" b="1" dirty="0" smtClean="0"/>
              <a:t>Skutki:</a:t>
            </a:r>
          </a:p>
          <a:p>
            <a:endParaRPr lang="pl-PL" b="1" dirty="0" smtClean="0"/>
          </a:p>
          <a:p>
            <a:pPr marL="82296" indent="0">
              <a:buNone/>
            </a:pPr>
            <a:r>
              <a:rPr lang="pl-PL" dirty="0"/>
              <a:t>a</a:t>
            </a:r>
            <a:r>
              <a:rPr lang="pl-PL" dirty="0" smtClean="0"/>
              <a:t>rt. 470 k.c.: „Ważne złożenie do depozytu sądowego ma takie same skutki jak spełnienie świadczenia i zobowiązuje wierzyciela do zwrotu dłużnikowi kosztów złożenia”</a:t>
            </a:r>
          </a:p>
          <a:p>
            <a:pPr marL="82296" indent="0">
              <a:buNone/>
            </a:pPr>
            <a:endParaRPr lang="pl-PL" dirty="0"/>
          </a:p>
          <a:p>
            <a:pPr marL="82296" indent="0">
              <a:buNone/>
            </a:pPr>
            <a:r>
              <a:rPr lang="pl-PL" b="1" dirty="0"/>
              <a:t>1)</a:t>
            </a:r>
            <a:r>
              <a:rPr lang="pl-PL" dirty="0"/>
              <a:t> wygaśnięcie zobowiązania</a:t>
            </a:r>
          </a:p>
          <a:p>
            <a:pPr marL="82296" indent="0">
              <a:buNone/>
            </a:pPr>
            <a:r>
              <a:rPr lang="pl-PL" b="1" dirty="0"/>
              <a:t>2)</a:t>
            </a:r>
            <a:r>
              <a:rPr lang="pl-PL" dirty="0"/>
              <a:t> powstaje prawo dłużnika do żądania od wierzyciela zwrotu kosztów </a:t>
            </a:r>
            <a:r>
              <a:rPr lang="pl-PL" dirty="0" smtClean="0"/>
              <a:t>postępowania</a:t>
            </a:r>
            <a:endParaRPr lang="pl-PL" b="1" dirty="0" smtClean="0"/>
          </a:p>
          <a:p>
            <a:pPr marL="82296" indent="0">
              <a:buNone/>
            </a:pPr>
            <a:r>
              <a:rPr lang="pl-PL" b="1" dirty="0"/>
              <a:t>3</a:t>
            </a:r>
            <a:r>
              <a:rPr lang="pl-PL" b="1" dirty="0" smtClean="0"/>
              <a:t>)</a:t>
            </a:r>
            <a:r>
              <a:rPr lang="pl-PL" dirty="0" smtClean="0"/>
              <a:t> </a:t>
            </a:r>
            <a:r>
              <a:rPr lang="pl-PL" dirty="0"/>
              <a:t>jeśli wierzyciel wytoczy powództwo o świadczenie, dłużnik może go odesłać do depozytu</a:t>
            </a:r>
          </a:p>
          <a:p>
            <a:pPr marL="82296" indent="0">
              <a:buNone/>
            </a:pPr>
            <a:r>
              <a:rPr lang="pl-PL" b="1" dirty="0"/>
              <a:t>4</a:t>
            </a:r>
            <a:r>
              <a:rPr lang="pl-PL" b="1" dirty="0" smtClean="0"/>
              <a:t>)</a:t>
            </a:r>
            <a:r>
              <a:rPr lang="pl-PL" dirty="0" smtClean="0"/>
              <a:t> </a:t>
            </a:r>
            <a:r>
              <a:rPr lang="pl-PL" dirty="0"/>
              <a:t>ustanie obowiązku dłużnika zachowania rzeczy; przy rzeczach </a:t>
            </a:r>
            <a:r>
              <a:rPr lang="pl-PL" dirty="0" smtClean="0"/>
              <a:t>oznaczonych </a:t>
            </a:r>
            <a:r>
              <a:rPr lang="pl-PL" dirty="0"/>
              <a:t>co do gatunku następuje koncentracja świadczenia</a:t>
            </a:r>
          </a:p>
          <a:p>
            <a:pPr marL="82296" indent="0">
              <a:buNone/>
            </a:pPr>
            <a:r>
              <a:rPr lang="pl-PL" b="1" dirty="0"/>
              <a:t>5</a:t>
            </a:r>
            <a:r>
              <a:rPr lang="pl-PL" b="1" dirty="0" smtClean="0"/>
              <a:t>)</a:t>
            </a:r>
            <a:r>
              <a:rPr lang="pl-PL" dirty="0" smtClean="0"/>
              <a:t> </a:t>
            </a:r>
            <a:r>
              <a:rPr lang="pl-PL" dirty="0"/>
              <a:t>wygaśnięcie praw akcesoryjnych</a:t>
            </a:r>
          </a:p>
          <a:p>
            <a:pPr marL="82296" indent="0">
              <a:buNone/>
            </a:pPr>
            <a:r>
              <a:rPr lang="pl-PL" b="1" dirty="0"/>
              <a:t>6</a:t>
            </a:r>
            <a:r>
              <a:rPr lang="pl-PL" b="1" dirty="0" smtClean="0"/>
              <a:t>)</a:t>
            </a:r>
            <a:r>
              <a:rPr lang="pl-PL" dirty="0" smtClean="0"/>
              <a:t> </a:t>
            </a:r>
            <a:r>
              <a:rPr lang="pl-PL" dirty="0"/>
              <a:t>ustanie obowiązku zapłaty odsetek ustawowych i umownych</a:t>
            </a:r>
          </a:p>
          <a:p>
            <a:pPr marL="82296" indent="0">
              <a:buNone/>
            </a:pPr>
            <a:r>
              <a:rPr lang="pl-PL" b="1" dirty="0"/>
              <a:t>7</a:t>
            </a:r>
            <a:r>
              <a:rPr lang="pl-PL" b="1" dirty="0" smtClean="0"/>
              <a:t>)</a:t>
            </a:r>
            <a:r>
              <a:rPr lang="pl-PL" dirty="0" smtClean="0"/>
              <a:t> </a:t>
            </a:r>
            <a:r>
              <a:rPr lang="pl-PL" dirty="0"/>
              <a:t>możliwość domagania się przez dłużnika świadczenia wzajemnego</a:t>
            </a:r>
          </a:p>
          <a:p>
            <a:pPr marL="82296" indent="0">
              <a:buNone/>
            </a:pPr>
            <a:r>
              <a:rPr lang="pl-PL" b="1" dirty="0"/>
              <a:t>8</a:t>
            </a:r>
            <a:r>
              <a:rPr lang="pl-PL" b="1" dirty="0" smtClean="0"/>
              <a:t>)</a:t>
            </a:r>
            <a:r>
              <a:rPr lang="pl-PL" dirty="0" smtClean="0"/>
              <a:t> </a:t>
            </a:r>
            <a:r>
              <a:rPr lang="pl-PL" dirty="0"/>
              <a:t>ustanie po stronie wierzyciela możliwości powstrzymania się ze spełnieniem świadczenia wzajemnego</a:t>
            </a:r>
          </a:p>
          <a:p>
            <a:pPr marL="82296" indent="0">
              <a:buNone/>
            </a:pPr>
            <a:r>
              <a:rPr lang="pl-PL" b="1" dirty="0"/>
              <a:t>9</a:t>
            </a:r>
            <a:r>
              <a:rPr lang="pl-PL" b="1" dirty="0" smtClean="0"/>
              <a:t>)</a:t>
            </a:r>
            <a:r>
              <a:rPr lang="pl-PL" dirty="0" smtClean="0"/>
              <a:t> </a:t>
            </a:r>
            <a:r>
              <a:rPr lang="pl-PL" dirty="0"/>
              <a:t>przejście na wierzyciela ciężarów i korzyści związanych z rzeczą, a także niebezpieczeństwa jej przypadkowej utraty lub </a:t>
            </a:r>
            <a:r>
              <a:rPr lang="pl-PL" dirty="0" smtClean="0"/>
              <a:t>uszkodzenia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182124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pl-PL" sz="2800" b="1" dirty="0"/>
              <a:t>ZWOLNIENIE Z </a:t>
            </a:r>
            <a:r>
              <a:rPr lang="pl-PL" sz="2800" b="1" dirty="0" smtClean="0"/>
              <a:t>DŁUGU</a:t>
            </a:r>
          </a:p>
          <a:p>
            <a:pPr marL="82296" indent="0" algn="ctr">
              <a:buNone/>
            </a:pPr>
            <a:endParaRPr lang="pl-PL" sz="2800" dirty="0"/>
          </a:p>
          <a:p>
            <a:r>
              <a:rPr lang="pl-PL" sz="2800" dirty="0" smtClean="0"/>
              <a:t>„Z</a:t>
            </a:r>
            <a:r>
              <a:rPr lang="pl-PL" sz="2800" dirty="0" smtClean="0"/>
              <a:t>obowiązanie </a:t>
            </a:r>
            <a:r>
              <a:rPr lang="pl-PL" sz="2800" dirty="0"/>
              <a:t>wygasa, gdy wierzyciel zwalnia dłużnika z długu, a dłużnik zwolnienie </a:t>
            </a:r>
            <a:r>
              <a:rPr lang="pl-PL" sz="2800" dirty="0" smtClean="0"/>
              <a:t>przyjmuje”</a:t>
            </a:r>
          </a:p>
          <a:p>
            <a:pPr marL="82296" indent="0">
              <a:buNone/>
            </a:pPr>
            <a:r>
              <a:rPr lang="pl-PL" sz="2800" dirty="0"/>
              <a:t> </a:t>
            </a:r>
            <a:r>
              <a:rPr lang="pl-PL" sz="2800" dirty="0" smtClean="0"/>
              <a:t> </a:t>
            </a:r>
            <a:r>
              <a:rPr lang="pl-PL" sz="2800" dirty="0" smtClean="0"/>
              <a:t> </a:t>
            </a:r>
            <a:r>
              <a:rPr lang="pl-PL" sz="2800" dirty="0"/>
              <a:t>(art. 508 k.c.)</a:t>
            </a:r>
          </a:p>
          <a:p>
            <a:r>
              <a:rPr lang="pl-PL" sz="2800" dirty="0"/>
              <a:t>s</a:t>
            </a:r>
            <a:r>
              <a:rPr lang="pl-PL" sz="2800" dirty="0" smtClean="0"/>
              <a:t>porne, czy jest to czynność kauzalna, czy abstrakcyjna</a:t>
            </a:r>
          </a:p>
          <a:p>
            <a:r>
              <a:rPr lang="pl-PL" sz="2800" dirty="0"/>
              <a:t>z</a:t>
            </a:r>
            <a:r>
              <a:rPr lang="pl-PL" sz="2800" dirty="0" smtClean="0"/>
              <a:t>asada: </a:t>
            </a:r>
            <a:r>
              <a:rPr lang="pl-PL" sz="2800" dirty="0"/>
              <a:t>brak wymogu zachowania formy </a:t>
            </a:r>
            <a:r>
              <a:rPr lang="pl-PL" sz="2800" dirty="0" smtClean="0"/>
              <a:t>szczególnej; możliwość </a:t>
            </a:r>
            <a:r>
              <a:rPr lang="pl-PL" sz="2800" dirty="0"/>
              <a:t>per facta concludentia </a:t>
            </a:r>
            <a:endParaRPr lang="pl-PL" sz="2800" dirty="0" smtClean="0"/>
          </a:p>
          <a:p>
            <a:r>
              <a:rPr lang="pl-PL" sz="2800" dirty="0" smtClean="0"/>
              <a:t>problem formy powstaje w razie zwolnienia pod tytułem darmym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33811226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pl-PL" sz="2800" b="1" dirty="0"/>
              <a:t>Przedmiot </a:t>
            </a:r>
            <a:r>
              <a:rPr lang="pl-PL" sz="2800" b="1" dirty="0" smtClean="0"/>
              <a:t>umowy</a:t>
            </a:r>
          </a:p>
          <a:p>
            <a:pPr marL="82296" indent="0" algn="ctr">
              <a:buNone/>
            </a:pPr>
            <a:endParaRPr lang="pl-PL" sz="2800" dirty="0"/>
          </a:p>
          <a:p>
            <a:r>
              <a:rPr lang="pl-PL" sz="2800" dirty="0" smtClean="0"/>
              <a:t>wierzytelność </a:t>
            </a:r>
            <a:r>
              <a:rPr lang="pl-PL" sz="2800" dirty="0"/>
              <a:t>wobec dłużnika</a:t>
            </a:r>
          </a:p>
          <a:p>
            <a:r>
              <a:rPr lang="pl-PL" sz="2800" dirty="0" smtClean="0"/>
              <a:t>wierzytelność cywilnoprawna </a:t>
            </a:r>
            <a:r>
              <a:rPr lang="pl-PL" sz="2800" dirty="0"/>
              <a:t>niezależnie od źródła jej powstania </a:t>
            </a:r>
            <a:endParaRPr lang="pl-PL" sz="2800" dirty="0" smtClean="0"/>
          </a:p>
          <a:p>
            <a:r>
              <a:rPr lang="pl-PL" sz="2800" dirty="0"/>
              <a:t>p</a:t>
            </a:r>
            <a:r>
              <a:rPr lang="pl-PL" sz="2800" dirty="0" smtClean="0"/>
              <a:t>roblem, czy </a:t>
            </a:r>
            <a:r>
              <a:rPr lang="pl-PL" sz="2800" dirty="0"/>
              <a:t>również </a:t>
            </a:r>
            <a:r>
              <a:rPr lang="pl-PL" sz="2800" dirty="0" smtClean="0"/>
              <a:t>wierzytelność z zobowiązania naturalnego</a:t>
            </a:r>
          </a:p>
          <a:p>
            <a:r>
              <a:rPr lang="pl-PL" sz="2800" dirty="0"/>
              <a:t>z</a:t>
            </a:r>
            <a:r>
              <a:rPr lang="pl-PL" sz="2800" dirty="0" smtClean="0"/>
              <a:t>wykle dopuszcza się zwolnienie z długu przy stosunkach </a:t>
            </a:r>
            <a:r>
              <a:rPr lang="pl-PL" sz="2800" dirty="0"/>
              <a:t>dwustronnie </a:t>
            </a:r>
            <a:r>
              <a:rPr lang="pl-PL" sz="2800" dirty="0" smtClean="0"/>
              <a:t>zobowiązujących</a:t>
            </a:r>
          </a:p>
          <a:p>
            <a:r>
              <a:rPr lang="pl-PL" sz="2800" dirty="0"/>
              <a:t>zwykle dopuszcza się zwolnienie z długu </a:t>
            </a:r>
            <a:r>
              <a:rPr lang="pl-PL" sz="2800" dirty="0" smtClean="0"/>
              <a:t>przyszłego</a:t>
            </a:r>
            <a:endParaRPr lang="pl-PL" sz="2800" dirty="0"/>
          </a:p>
          <a:p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12182431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476672"/>
            <a:ext cx="7498080" cy="5771728"/>
          </a:xfrm>
        </p:spPr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pl-PL" sz="2800" b="1" dirty="0"/>
              <a:t>Skutki zwolnienia z długu</a:t>
            </a:r>
          </a:p>
          <a:p>
            <a:r>
              <a:rPr lang="pl-PL" sz="2800" dirty="0" smtClean="0"/>
              <a:t>wygaśnięcie </a:t>
            </a:r>
            <a:r>
              <a:rPr lang="pl-PL" sz="2800" dirty="0"/>
              <a:t>długu</a:t>
            </a:r>
          </a:p>
          <a:p>
            <a:r>
              <a:rPr lang="pl-PL" sz="2800" dirty="0" smtClean="0"/>
              <a:t>skutek ten powstaje </a:t>
            </a:r>
            <a:r>
              <a:rPr lang="pl-PL" sz="2800" dirty="0"/>
              <a:t>co do zasady w chwili dokonania </a:t>
            </a:r>
            <a:r>
              <a:rPr lang="pl-PL" sz="2800" dirty="0" smtClean="0"/>
              <a:t>czynności </a:t>
            </a:r>
            <a:r>
              <a:rPr lang="pl-PL" sz="2800" dirty="0"/>
              <a:t>i działa ex </a:t>
            </a:r>
            <a:r>
              <a:rPr lang="pl-PL" sz="2800" dirty="0" smtClean="0"/>
              <a:t>nunc</a:t>
            </a:r>
          </a:p>
          <a:p>
            <a:r>
              <a:rPr lang="pl-PL" sz="2800" dirty="0" smtClean="0"/>
              <a:t>może </a:t>
            </a:r>
            <a:r>
              <a:rPr lang="pl-PL" sz="2800" dirty="0"/>
              <a:t>być częściowe</a:t>
            </a:r>
          </a:p>
          <a:p>
            <a:r>
              <a:rPr lang="pl-PL" sz="2800" dirty="0" smtClean="0"/>
              <a:t>może </a:t>
            </a:r>
            <a:r>
              <a:rPr lang="pl-PL" sz="2800" dirty="0"/>
              <a:t>objąć sam dług </a:t>
            </a:r>
            <a:r>
              <a:rPr lang="pl-PL" sz="2800" dirty="0" smtClean="0"/>
              <a:t>główny, </a:t>
            </a:r>
            <a:r>
              <a:rPr lang="pl-PL" sz="2800" dirty="0"/>
              <a:t>same świadczenia uboczne albo </a:t>
            </a:r>
            <a:r>
              <a:rPr lang="pl-PL" sz="2800" dirty="0" smtClean="0"/>
              <a:t>zarówno </a:t>
            </a:r>
            <a:r>
              <a:rPr lang="pl-PL" sz="2800" dirty="0"/>
              <a:t>dług główny jak i wszystkie </a:t>
            </a:r>
            <a:r>
              <a:rPr lang="pl-PL" sz="2800" dirty="0" smtClean="0"/>
              <a:t>świadczenia </a:t>
            </a:r>
            <a:r>
              <a:rPr lang="pl-PL" sz="2800" dirty="0"/>
              <a:t>uboczne</a:t>
            </a:r>
          </a:p>
          <a:p>
            <a:r>
              <a:rPr lang="pl-PL" sz="2800" dirty="0"/>
              <a:t>wraz z wygaśnięciem długu wygasają zabezpieczenia </a:t>
            </a:r>
            <a:r>
              <a:rPr lang="pl-PL" sz="2800" dirty="0" smtClean="0"/>
              <a:t>wierzytelności, </a:t>
            </a:r>
            <a:r>
              <a:rPr lang="pl-PL" sz="2800" dirty="0"/>
              <a:t>zarówno osobiste, jak i rzeczowe; udzielone przez dłużnika i osobę </a:t>
            </a:r>
            <a:r>
              <a:rPr lang="pl-PL" sz="2800" dirty="0" smtClean="0"/>
              <a:t>trzecią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14898231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 lnSpcReduction="20000"/>
          </a:bodyPr>
          <a:lstStyle/>
          <a:p>
            <a:pPr marL="82296" indent="0" algn="ctr">
              <a:buNone/>
            </a:pPr>
            <a:r>
              <a:rPr lang="pl-PL" sz="2800" b="1" dirty="0"/>
              <a:t>ROZWIĄZANIE </a:t>
            </a:r>
            <a:r>
              <a:rPr lang="pl-PL" sz="2800" b="1" dirty="0" smtClean="0"/>
              <a:t>UMOWY</a:t>
            </a:r>
            <a:endParaRPr lang="pl-PL" sz="2800" dirty="0"/>
          </a:p>
          <a:p>
            <a:r>
              <a:rPr lang="pl-PL" sz="2800" dirty="0" smtClean="0"/>
              <a:t>przez </a:t>
            </a:r>
            <a:r>
              <a:rPr lang="pl-PL" sz="2800"/>
              <a:t>sąd </a:t>
            </a:r>
            <a:r>
              <a:rPr lang="pl-PL" sz="2800" smtClean="0"/>
              <a:t>albo </a:t>
            </a:r>
            <a:r>
              <a:rPr lang="pl-PL" sz="2800" dirty="0"/>
              <a:t>przez strony</a:t>
            </a:r>
          </a:p>
          <a:p>
            <a:r>
              <a:rPr lang="pl-PL" sz="2800" dirty="0" smtClean="0"/>
              <a:t>problem</a:t>
            </a:r>
            <a:r>
              <a:rPr lang="pl-PL" sz="2800" dirty="0"/>
              <a:t>, czy umowa rozwiązująca jest dopuszczalna tylko w okresie, gdy trwa pierwotny </a:t>
            </a:r>
            <a:r>
              <a:rPr lang="pl-PL" sz="2800" dirty="0" smtClean="0"/>
              <a:t>stosunek zobowiązaniowy, </a:t>
            </a:r>
            <a:r>
              <a:rPr lang="pl-PL" sz="2800" dirty="0"/>
              <a:t>czy także po </a:t>
            </a:r>
            <a:r>
              <a:rPr lang="pl-PL" sz="2800" dirty="0" smtClean="0"/>
              <a:t>jego zakończeniu</a:t>
            </a:r>
          </a:p>
          <a:p>
            <a:pPr marL="82296" indent="0">
              <a:buNone/>
            </a:pPr>
            <a:endParaRPr lang="pl-PL" sz="2800" dirty="0" smtClean="0"/>
          </a:p>
          <a:p>
            <a:r>
              <a:rPr lang="pl-PL" sz="2800" b="1" dirty="0" smtClean="0"/>
              <a:t>moment wystąpienia skutków prawnych:</a:t>
            </a:r>
          </a:p>
          <a:p>
            <a:pPr marL="82296" indent="0">
              <a:buNone/>
            </a:pPr>
            <a:r>
              <a:rPr lang="pl-PL" sz="2800" dirty="0" smtClean="0"/>
              <a:t>dominujący pogląd – </a:t>
            </a:r>
            <a:r>
              <a:rPr lang="pl-PL" sz="2800" u="sng" dirty="0" smtClean="0"/>
              <a:t>ex tunc</a:t>
            </a:r>
            <a:r>
              <a:rPr lang="pl-PL" sz="2800" dirty="0" smtClean="0"/>
              <a:t>, </a:t>
            </a:r>
            <a:r>
              <a:rPr lang="pl-PL" sz="2800" dirty="0"/>
              <a:t>gdy umowa pierwotna nie weszła jeszcze w stadium </a:t>
            </a:r>
            <a:r>
              <a:rPr lang="pl-PL" sz="2800" dirty="0" smtClean="0"/>
              <a:t>wykonywania</a:t>
            </a:r>
          </a:p>
          <a:p>
            <a:pPr marL="82296" indent="0">
              <a:buNone/>
            </a:pPr>
            <a:r>
              <a:rPr lang="pl-PL" sz="2800" u="sng" dirty="0"/>
              <a:t>e</a:t>
            </a:r>
            <a:r>
              <a:rPr lang="pl-PL" sz="2800" u="sng" dirty="0" smtClean="0"/>
              <a:t>x nunc</a:t>
            </a:r>
            <a:r>
              <a:rPr lang="pl-PL" sz="2800" dirty="0" smtClean="0"/>
              <a:t>: </a:t>
            </a:r>
          </a:p>
          <a:p>
            <a:pPr marL="82296" indent="0">
              <a:buNone/>
            </a:pPr>
            <a:r>
              <a:rPr lang="pl-PL" sz="2800" b="1" dirty="0" smtClean="0"/>
              <a:t>1) </a:t>
            </a:r>
            <a:r>
              <a:rPr lang="pl-PL" sz="2800" dirty="0" smtClean="0"/>
              <a:t>przy zobowiązaniach </a:t>
            </a:r>
            <a:r>
              <a:rPr lang="pl-PL" sz="2800" dirty="0"/>
              <a:t>trwałych</a:t>
            </a:r>
          </a:p>
          <a:p>
            <a:pPr marL="82296" indent="0">
              <a:buNone/>
            </a:pPr>
            <a:r>
              <a:rPr lang="pl-PL" sz="2800" b="1" dirty="0" smtClean="0"/>
              <a:t>2) </a:t>
            </a:r>
            <a:r>
              <a:rPr lang="pl-PL" sz="2800" dirty="0" smtClean="0"/>
              <a:t>uchwały </a:t>
            </a:r>
            <a:r>
              <a:rPr lang="pl-PL" sz="2800" dirty="0"/>
              <a:t>rozwiązujące korporacyjne osoby </a:t>
            </a:r>
            <a:r>
              <a:rPr lang="pl-PL" sz="2800" dirty="0" smtClean="0"/>
              <a:t>prawne</a:t>
            </a:r>
            <a:endParaRPr lang="pl-PL" sz="2800" dirty="0"/>
          </a:p>
          <a:p>
            <a:pPr marL="82296" indent="0">
              <a:buNone/>
            </a:pPr>
            <a:r>
              <a:rPr lang="pl-PL" sz="2800" b="1" dirty="0" smtClean="0"/>
              <a:t>3) </a:t>
            </a:r>
            <a:r>
              <a:rPr lang="pl-PL" sz="2800" dirty="0" smtClean="0"/>
              <a:t>gdy </a:t>
            </a:r>
            <a:r>
              <a:rPr lang="pl-PL" sz="2800" dirty="0"/>
              <a:t>nabywca rzeczy na podstawie umowy pierwotnej następnie zbył ją lub obciążył</a:t>
            </a:r>
          </a:p>
          <a:p>
            <a:pPr marL="82296" indent="0">
              <a:buNone/>
            </a:pP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1062345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27584" y="404664"/>
            <a:ext cx="7859216" cy="6264696"/>
          </a:xfrm>
        </p:spPr>
        <p:txBody>
          <a:bodyPr>
            <a:noAutofit/>
          </a:bodyPr>
          <a:lstStyle/>
          <a:p>
            <a:pPr marL="82296" indent="0" algn="ctr">
              <a:buNone/>
            </a:pPr>
            <a:r>
              <a:rPr lang="pl-PL" sz="1700" b="1" dirty="0" smtClean="0"/>
              <a:t>Wygaśnięcie zobowiązania:</a:t>
            </a:r>
          </a:p>
          <a:p>
            <a:pPr marL="82296" indent="0">
              <a:buNone/>
            </a:pPr>
            <a:r>
              <a:rPr lang="pl-PL" sz="1700" b="1" dirty="0" smtClean="0"/>
              <a:t>I. </a:t>
            </a:r>
            <a:r>
              <a:rPr lang="pl-PL" sz="1700" dirty="0" smtClean="0"/>
              <a:t>wskutek spełnienia świadczenia</a:t>
            </a:r>
          </a:p>
          <a:p>
            <a:pPr marL="82296" indent="0">
              <a:buNone/>
            </a:pPr>
            <a:r>
              <a:rPr lang="pl-PL" sz="1700" b="1" dirty="0" smtClean="0"/>
              <a:t>II. </a:t>
            </a:r>
            <a:r>
              <a:rPr lang="pl-PL" sz="1700" dirty="0"/>
              <a:t>z</a:t>
            </a:r>
            <a:r>
              <a:rPr lang="pl-PL" sz="1700" dirty="0" smtClean="0"/>
              <a:t> innych przyczyn:</a:t>
            </a:r>
          </a:p>
          <a:p>
            <a:pPr marL="82296" indent="0">
              <a:buNone/>
            </a:pPr>
            <a:r>
              <a:rPr lang="pl-PL" sz="1700" b="1" dirty="0" smtClean="0"/>
              <a:t>1) z zaspokojeniem </a:t>
            </a:r>
            <a:r>
              <a:rPr lang="pl-PL" sz="1700" b="1" dirty="0"/>
              <a:t>interesu </a:t>
            </a:r>
            <a:r>
              <a:rPr lang="pl-PL" sz="1700" b="1" dirty="0" smtClean="0"/>
              <a:t>wierzyciela:</a:t>
            </a:r>
          </a:p>
          <a:p>
            <a:r>
              <a:rPr lang="pl-PL" sz="1700" dirty="0" smtClean="0"/>
              <a:t>świadczenie </a:t>
            </a:r>
            <a:r>
              <a:rPr lang="pl-PL" sz="1700" dirty="0"/>
              <a:t>w </a:t>
            </a:r>
            <a:r>
              <a:rPr lang="pl-PL" sz="1700" dirty="0" smtClean="0"/>
              <a:t>miejsce </a:t>
            </a:r>
            <a:r>
              <a:rPr lang="pl-PL" sz="1700" dirty="0"/>
              <a:t>wykonania - datio in solutum (art. 453 k.c.)</a:t>
            </a:r>
          </a:p>
          <a:p>
            <a:r>
              <a:rPr lang="pl-PL" sz="1700" dirty="0" smtClean="0"/>
              <a:t>potrącenie </a:t>
            </a:r>
            <a:r>
              <a:rPr lang="pl-PL" sz="1700" dirty="0"/>
              <a:t>(art. 498-505 k.c.)</a:t>
            </a:r>
          </a:p>
          <a:p>
            <a:r>
              <a:rPr lang="pl-PL" sz="1700" dirty="0" smtClean="0"/>
              <a:t>odnowienie </a:t>
            </a:r>
            <a:r>
              <a:rPr lang="pl-PL" sz="1700" dirty="0"/>
              <a:t>(art. 506-507 k.c.)</a:t>
            </a:r>
          </a:p>
          <a:p>
            <a:r>
              <a:rPr lang="pl-PL" sz="1700" dirty="0" smtClean="0"/>
              <a:t>złożenie </a:t>
            </a:r>
            <a:r>
              <a:rPr lang="pl-PL" sz="1700" dirty="0"/>
              <a:t>do depozytu sądowego (art. 467-470 k.c.)</a:t>
            </a:r>
          </a:p>
          <a:p>
            <a:pPr marL="82296" indent="0">
              <a:buNone/>
            </a:pPr>
            <a:r>
              <a:rPr lang="pl-PL" sz="1700" b="1" dirty="0"/>
              <a:t>2</a:t>
            </a:r>
            <a:r>
              <a:rPr lang="pl-PL" sz="1700" b="1" dirty="0" smtClean="0"/>
              <a:t>) bez zaspokojenia </a:t>
            </a:r>
            <a:r>
              <a:rPr lang="pl-PL" sz="1700" b="1" dirty="0"/>
              <a:t>interesu wierzyciela:</a:t>
            </a:r>
          </a:p>
          <a:p>
            <a:r>
              <a:rPr lang="pl-PL" sz="1700" dirty="0" smtClean="0"/>
              <a:t>zwolnienie </a:t>
            </a:r>
            <a:r>
              <a:rPr lang="pl-PL" sz="1700" dirty="0"/>
              <a:t>z długu (art. 508 k.c.)</a:t>
            </a:r>
          </a:p>
          <a:p>
            <a:r>
              <a:rPr lang="pl-PL" sz="1700" dirty="0" smtClean="0"/>
              <a:t>rozwiązanie </a:t>
            </a:r>
            <a:r>
              <a:rPr lang="pl-PL" sz="1700" dirty="0"/>
              <a:t>umowy (</a:t>
            </a:r>
            <a:r>
              <a:rPr lang="pl-PL" sz="1700" dirty="0" smtClean="0"/>
              <a:t>stosunku prawnego) </a:t>
            </a:r>
            <a:r>
              <a:rPr lang="pl-PL" sz="1700" dirty="0"/>
              <a:t>przez strony</a:t>
            </a:r>
          </a:p>
          <a:p>
            <a:r>
              <a:rPr lang="pl-PL" sz="1700" dirty="0" smtClean="0"/>
              <a:t>rozwiązanie </a:t>
            </a:r>
            <a:r>
              <a:rPr lang="pl-PL" sz="1700" dirty="0"/>
              <a:t>umowy przez sąd z powodu nadzwyczajnej zmiany </a:t>
            </a:r>
            <a:r>
              <a:rPr lang="pl-PL" sz="1700" dirty="0" smtClean="0"/>
              <a:t>stosunków</a:t>
            </a:r>
          </a:p>
          <a:p>
            <a:pPr marL="82296" indent="0">
              <a:buNone/>
            </a:pPr>
            <a:r>
              <a:rPr lang="pl-PL" sz="1700" dirty="0"/>
              <a:t> </a:t>
            </a:r>
            <a:r>
              <a:rPr lang="pl-PL" sz="1700" dirty="0" smtClean="0"/>
              <a:t>    </a:t>
            </a:r>
            <a:r>
              <a:rPr lang="pl-PL" sz="1700" dirty="0" smtClean="0"/>
              <a:t>(357¹ </a:t>
            </a:r>
            <a:r>
              <a:rPr lang="pl-PL" sz="1700" dirty="0" smtClean="0"/>
              <a:t>k.c.)</a:t>
            </a:r>
            <a:endParaRPr lang="pl-PL" sz="1700" dirty="0"/>
          </a:p>
          <a:p>
            <a:r>
              <a:rPr lang="pl-PL" sz="1700" dirty="0" smtClean="0"/>
              <a:t>niemożliwość świadczenia ze </a:t>
            </a:r>
            <a:r>
              <a:rPr lang="pl-PL" sz="1700" dirty="0"/>
              <a:t>względu na okoliczności, za które dłużnik </a:t>
            </a:r>
            <a:r>
              <a:rPr lang="pl-PL" sz="1700" dirty="0" smtClean="0"/>
              <a:t>nie odpowiada </a:t>
            </a:r>
            <a:r>
              <a:rPr lang="pl-PL" sz="1700" dirty="0"/>
              <a:t>(art. </a:t>
            </a:r>
            <a:r>
              <a:rPr lang="pl-PL" sz="1700" dirty="0" smtClean="0"/>
              <a:t>475</a:t>
            </a:r>
            <a:r>
              <a:rPr lang="pl-PL" sz="1700" dirty="0"/>
              <a:t>, 495 k.c.)</a:t>
            </a:r>
          </a:p>
          <a:p>
            <a:r>
              <a:rPr lang="pl-PL" sz="1700" dirty="0" smtClean="0"/>
              <a:t>śmierć </a:t>
            </a:r>
            <a:r>
              <a:rPr lang="pl-PL" sz="1700" dirty="0"/>
              <a:t>jednej ze stron, gdy </a:t>
            </a:r>
            <a:r>
              <a:rPr lang="pl-PL" sz="1700" dirty="0" smtClean="0"/>
              <a:t>zobowiązanie </a:t>
            </a:r>
            <a:r>
              <a:rPr lang="pl-PL" sz="1700" dirty="0"/>
              <a:t>ma charakter ściśle osobisty</a:t>
            </a:r>
          </a:p>
          <a:p>
            <a:r>
              <a:rPr lang="pl-PL" sz="1700" dirty="0" smtClean="0"/>
              <a:t>zaistnienie zdarzenia objętego warunkiem rozwiązującym </a:t>
            </a:r>
            <a:r>
              <a:rPr lang="pl-PL" sz="1700" dirty="0"/>
              <a:t>lub nadejście terminu</a:t>
            </a:r>
          </a:p>
          <a:p>
            <a:r>
              <a:rPr lang="pl-PL" sz="1700" dirty="0"/>
              <a:t>u</a:t>
            </a:r>
            <a:r>
              <a:rPr lang="pl-PL" sz="1700" dirty="0" smtClean="0"/>
              <a:t>pływ czasu, gdy ustawa wiąże z nim taki skutek</a:t>
            </a:r>
          </a:p>
          <a:p>
            <a:r>
              <a:rPr lang="pl-PL" sz="1700" dirty="0" smtClean="0"/>
              <a:t>confusio</a:t>
            </a:r>
            <a:endParaRPr lang="pl-PL" sz="17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82296" indent="0">
              <a:buNone/>
            </a:pPr>
            <a:r>
              <a:rPr lang="pl-PL" sz="2800" b="1" dirty="0"/>
              <a:t>ŚWIADCZENIE W </a:t>
            </a:r>
            <a:r>
              <a:rPr lang="pl-PL" sz="2800" b="1" dirty="0" smtClean="0"/>
              <a:t>MIEJSCE WYKONANIA</a:t>
            </a:r>
          </a:p>
          <a:p>
            <a:pPr marL="82296" indent="0">
              <a:buNone/>
            </a:pPr>
            <a:endParaRPr lang="pl-PL" sz="2800" dirty="0"/>
          </a:p>
          <a:p>
            <a:r>
              <a:rPr lang="pl-PL" sz="2800" dirty="0" smtClean="0"/>
              <a:t>„Jeżeli </a:t>
            </a:r>
            <a:r>
              <a:rPr lang="pl-PL" sz="2800" dirty="0"/>
              <a:t>dłużnik w celu zwolnienia się z </a:t>
            </a:r>
            <a:r>
              <a:rPr lang="pl-PL" sz="2800" dirty="0" smtClean="0"/>
              <a:t>zobowiązania </a:t>
            </a:r>
            <a:r>
              <a:rPr lang="pl-PL" sz="2800" dirty="0"/>
              <a:t>spełnia za zgodą wierzyciela inne </a:t>
            </a:r>
            <a:r>
              <a:rPr lang="pl-PL" sz="2800" dirty="0" smtClean="0"/>
              <a:t>świadczenie, zobowiązanie </a:t>
            </a:r>
            <a:r>
              <a:rPr lang="pl-PL" sz="2800" dirty="0"/>
              <a:t>wygasa. Jednakże gdy przedmiot </a:t>
            </a:r>
            <a:r>
              <a:rPr lang="pl-PL" sz="2800" dirty="0" smtClean="0"/>
              <a:t>świadczenia </a:t>
            </a:r>
            <a:r>
              <a:rPr lang="pl-PL" sz="2800" dirty="0"/>
              <a:t>ma wady, dłużnik obowiązany jest do rękojmi </a:t>
            </a:r>
            <a:r>
              <a:rPr lang="pl-PL" sz="2800" dirty="0" smtClean="0"/>
              <a:t>według </a:t>
            </a:r>
            <a:r>
              <a:rPr lang="pl-PL" sz="2800" dirty="0"/>
              <a:t>przepisów o rękojmi przy </a:t>
            </a:r>
            <a:r>
              <a:rPr lang="pl-PL" sz="2800" dirty="0" smtClean="0"/>
              <a:t>sprzedaży” </a:t>
            </a:r>
            <a:r>
              <a:rPr lang="pl-PL" sz="2800" dirty="0"/>
              <a:t>(art. 453 k.c</a:t>
            </a:r>
            <a:r>
              <a:rPr lang="pl-PL" sz="2800" dirty="0" smtClean="0"/>
              <a:t>.)</a:t>
            </a:r>
          </a:p>
          <a:p>
            <a:pPr marL="82296" indent="0">
              <a:buNone/>
            </a:pPr>
            <a:endParaRPr lang="pl-PL" sz="2800" dirty="0" smtClean="0"/>
          </a:p>
          <a:p>
            <a:r>
              <a:rPr lang="pl-PL" sz="2800" dirty="0"/>
              <a:t>2 </a:t>
            </a:r>
            <a:r>
              <a:rPr lang="pl-PL" sz="2800" dirty="0" smtClean="0"/>
              <a:t>elementy:</a:t>
            </a:r>
          </a:p>
          <a:p>
            <a:pPr marL="82296" indent="0">
              <a:buNone/>
            </a:pPr>
            <a:r>
              <a:rPr lang="pl-PL" sz="2800" dirty="0" smtClean="0"/>
              <a:t>- umowa </a:t>
            </a:r>
            <a:r>
              <a:rPr lang="pl-PL" sz="2800" dirty="0"/>
              <a:t>stron o </a:t>
            </a:r>
            <a:r>
              <a:rPr lang="pl-PL" sz="2800" dirty="0" smtClean="0"/>
              <a:t>świadczenie w miejsce wykonania</a:t>
            </a:r>
          </a:p>
          <a:p>
            <a:pPr marL="82296" indent="0">
              <a:buNone/>
            </a:pPr>
            <a:r>
              <a:rPr lang="pl-PL" sz="2800" dirty="0" smtClean="0"/>
              <a:t>- spełnienie </a:t>
            </a:r>
            <a:r>
              <a:rPr lang="pl-PL" sz="2800" dirty="0"/>
              <a:t>uzgodnionego, nowego świadczenia</a:t>
            </a:r>
          </a:p>
          <a:p>
            <a:pPr marL="82296" indent="0">
              <a:buNone/>
            </a:pPr>
            <a:endParaRPr lang="pl-PL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r>
              <a:rPr lang="pl-PL" dirty="0" smtClean="0"/>
              <a:t>gdy świadczenie </a:t>
            </a:r>
            <a:r>
              <a:rPr lang="pl-PL" dirty="0"/>
              <a:t>oferowane ma wartość </a:t>
            </a:r>
            <a:r>
              <a:rPr lang="pl-PL" dirty="0" smtClean="0"/>
              <a:t>większą albo mniejszą:</a:t>
            </a:r>
          </a:p>
          <a:p>
            <a:pPr marL="82296" indent="0">
              <a:buNone/>
            </a:pPr>
            <a:r>
              <a:rPr lang="pl-PL" dirty="0" smtClean="0"/>
              <a:t>w braku odpowiednich postanowień umownych spełnienie </a:t>
            </a:r>
            <a:r>
              <a:rPr lang="pl-PL" dirty="0"/>
              <a:t>nowego świadczenia doprowadzi do wygaśnięcia </a:t>
            </a:r>
            <a:r>
              <a:rPr lang="pl-PL" dirty="0" smtClean="0"/>
              <a:t>zobowiązania </a:t>
            </a:r>
            <a:r>
              <a:rPr lang="pl-PL" dirty="0"/>
              <a:t>i nie spowoduje konieczności zwrotu nadwyżki </a:t>
            </a:r>
            <a:r>
              <a:rPr lang="pl-PL" dirty="0" smtClean="0"/>
              <a:t>albo </a:t>
            </a:r>
            <a:r>
              <a:rPr lang="pl-PL" dirty="0"/>
              <a:t>roszczenia o dopłatę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336704"/>
          </a:xfrm>
        </p:spPr>
        <p:txBody>
          <a:bodyPr>
            <a:normAutofit lnSpcReduction="10000"/>
          </a:bodyPr>
          <a:lstStyle/>
          <a:p>
            <a:pPr marL="82296" indent="0" algn="ctr">
              <a:buNone/>
            </a:pPr>
            <a:r>
              <a:rPr lang="pl-PL" sz="2800" b="1" dirty="0" smtClean="0"/>
              <a:t>POTRĄCENIE</a:t>
            </a:r>
          </a:p>
          <a:p>
            <a:pPr algn="just"/>
            <a:r>
              <a:rPr lang="pl-PL" sz="2800" dirty="0" smtClean="0"/>
              <a:t>dwa </a:t>
            </a:r>
            <a:r>
              <a:rPr lang="pl-PL" sz="2800" dirty="0"/>
              <a:t>rodzaje potrącenia – ustawowe i </a:t>
            </a:r>
            <a:r>
              <a:rPr lang="pl-PL" sz="2800" dirty="0" smtClean="0"/>
              <a:t>umowne</a:t>
            </a:r>
          </a:p>
          <a:p>
            <a:r>
              <a:rPr lang="pl-PL" sz="2800" b="1" dirty="0"/>
              <a:t>f</a:t>
            </a:r>
            <a:r>
              <a:rPr lang="pl-PL" sz="2800" b="1" dirty="0" smtClean="0"/>
              <a:t>unkcje potrącenia:</a:t>
            </a:r>
            <a:endParaRPr lang="pl-PL" sz="2800" b="1" dirty="0"/>
          </a:p>
          <a:p>
            <a:pPr marL="82296" indent="0">
              <a:buNone/>
            </a:pPr>
            <a:r>
              <a:rPr lang="pl-PL" sz="2800" dirty="0"/>
              <a:t>1) funkcja </a:t>
            </a:r>
            <a:r>
              <a:rPr lang="pl-PL" sz="2800" dirty="0" smtClean="0"/>
              <a:t>zapłaty</a:t>
            </a:r>
          </a:p>
          <a:p>
            <a:pPr marL="82296" indent="0">
              <a:buNone/>
            </a:pPr>
            <a:r>
              <a:rPr lang="pl-PL" sz="2800" dirty="0" smtClean="0"/>
              <a:t>2</a:t>
            </a:r>
            <a:r>
              <a:rPr lang="pl-PL" sz="2800" dirty="0"/>
              <a:t>) funkcja </a:t>
            </a:r>
            <a:r>
              <a:rPr lang="pl-PL" sz="2800" dirty="0" smtClean="0"/>
              <a:t>egzekucyjna</a:t>
            </a:r>
            <a:endParaRPr lang="pl-PL" sz="2800" dirty="0"/>
          </a:p>
          <a:p>
            <a:pPr marL="82296" indent="0">
              <a:buNone/>
            </a:pPr>
            <a:r>
              <a:rPr lang="pl-PL" sz="2800" dirty="0" smtClean="0"/>
              <a:t>3</a:t>
            </a:r>
            <a:r>
              <a:rPr lang="pl-PL" sz="2800" dirty="0"/>
              <a:t>) funkcja gwarancyjna </a:t>
            </a:r>
            <a:endParaRPr lang="pl-PL" sz="2800" dirty="0" smtClean="0"/>
          </a:p>
          <a:p>
            <a:r>
              <a:rPr lang="pl-PL" sz="2800" b="1" dirty="0"/>
              <a:t>a</a:t>
            </a:r>
            <a:r>
              <a:rPr lang="pl-PL" sz="2800" b="1" dirty="0" smtClean="0"/>
              <a:t>rt. 498 k.c. - </a:t>
            </a:r>
            <a:r>
              <a:rPr lang="pl-PL" sz="2800" b="1" dirty="0"/>
              <a:t>przesłanki </a:t>
            </a:r>
            <a:r>
              <a:rPr lang="pl-PL" sz="2800" b="1" dirty="0" smtClean="0"/>
              <a:t>pozytywne:</a:t>
            </a:r>
          </a:p>
          <a:p>
            <a:pPr marL="82296" indent="0">
              <a:buNone/>
            </a:pPr>
            <a:r>
              <a:rPr lang="pl-PL" sz="2800" dirty="0" smtClean="0"/>
              <a:t>1) wzajemność wierzytelności</a:t>
            </a:r>
          </a:p>
          <a:p>
            <a:pPr marL="82296" indent="0">
              <a:buNone/>
            </a:pPr>
            <a:r>
              <a:rPr lang="pl-PL" sz="2800" dirty="0" smtClean="0"/>
              <a:t>2) jednorodzajowość świadczeń</a:t>
            </a:r>
          </a:p>
          <a:p>
            <a:pPr marL="82296" indent="0">
              <a:buNone/>
            </a:pPr>
            <a:r>
              <a:rPr lang="pl-PL" sz="2800" dirty="0" smtClean="0"/>
              <a:t>3) wymagalność</a:t>
            </a:r>
          </a:p>
          <a:p>
            <a:pPr marL="82296" indent="0">
              <a:buNone/>
            </a:pPr>
            <a:r>
              <a:rPr lang="pl-PL" sz="2800" dirty="0" smtClean="0"/>
              <a:t>4) zaskarżalność</a:t>
            </a:r>
          </a:p>
          <a:p>
            <a:pPr marL="82296" indent="0">
              <a:buNone/>
            </a:pPr>
            <a:r>
              <a:rPr lang="pl-PL" sz="2800" dirty="0" smtClean="0"/>
              <a:t>- dwie ostatnie dotyczą tylko wierzytelności potrącajacego</a:t>
            </a:r>
            <a:endParaRPr lang="pl-PL" sz="2800" dirty="0">
              <a:solidFill>
                <a:srgbClr val="FF0000"/>
              </a:solidFill>
            </a:endParaRPr>
          </a:p>
          <a:p>
            <a:endParaRPr lang="pl-PL" sz="2800" dirty="0"/>
          </a:p>
          <a:p>
            <a:pPr marL="82296" indent="0" algn="just">
              <a:buNone/>
            </a:pPr>
            <a:endParaRPr lang="pl-PL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99592" y="476672"/>
            <a:ext cx="7787208" cy="6120680"/>
          </a:xfrm>
        </p:spPr>
        <p:txBody>
          <a:bodyPr>
            <a:normAutofit fontScale="85000" lnSpcReduction="20000"/>
          </a:bodyPr>
          <a:lstStyle/>
          <a:p>
            <a:pPr marL="82296" indent="0">
              <a:buNone/>
            </a:pPr>
            <a:r>
              <a:rPr lang="pl-PL" sz="2800" b="1" dirty="0"/>
              <a:t>Wzajemność wierzytelności</a:t>
            </a:r>
            <a:endParaRPr lang="pl-PL" sz="2800" dirty="0"/>
          </a:p>
          <a:p>
            <a:r>
              <a:rPr lang="pl-PL" sz="2800" dirty="0" smtClean="0"/>
              <a:t>gdy dwie </a:t>
            </a:r>
            <a:r>
              <a:rPr lang="pl-PL" sz="2800" dirty="0"/>
              <a:t>osoby są jednocześnie względem siebie dłużnikami i wierzycielami (art. 498 § </a:t>
            </a:r>
            <a:r>
              <a:rPr lang="pl-PL" sz="2800" dirty="0" smtClean="0"/>
              <a:t>1 k.c.)</a:t>
            </a:r>
          </a:p>
          <a:p>
            <a:r>
              <a:rPr lang="pl-PL" sz="2800" dirty="0"/>
              <a:t>w</a:t>
            </a:r>
            <a:r>
              <a:rPr lang="pl-PL" sz="2800" dirty="0" smtClean="0"/>
              <a:t>yjątki przy przelewie i poręczeniu</a:t>
            </a:r>
          </a:p>
          <a:p>
            <a:pPr marL="82296" indent="0">
              <a:buNone/>
            </a:pPr>
            <a:endParaRPr lang="pl-PL" sz="2800" dirty="0"/>
          </a:p>
          <a:p>
            <a:pPr marL="82296" indent="0">
              <a:buNone/>
            </a:pPr>
            <a:r>
              <a:rPr lang="pl-PL" sz="2800" b="1" dirty="0" smtClean="0"/>
              <a:t>Jednorodzajowość </a:t>
            </a:r>
            <a:r>
              <a:rPr lang="pl-PL" sz="2800" b="1" dirty="0"/>
              <a:t>świadczeń</a:t>
            </a:r>
          </a:p>
          <a:p>
            <a:r>
              <a:rPr lang="pl-PL" sz="2800" dirty="0"/>
              <a:t>p</a:t>
            </a:r>
            <a:r>
              <a:rPr lang="pl-PL" sz="2800" dirty="0" smtClean="0"/>
              <a:t>ieniądze lub rzeczy tej samej jakości oznaczone co do gatunku</a:t>
            </a:r>
          </a:p>
          <a:p>
            <a:endParaRPr lang="pl-PL" sz="2800" dirty="0" smtClean="0"/>
          </a:p>
          <a:p>
            <a:pPr marL="82296" indent="0">
              <a:buNone/>
            </a:pPr>
            <a:r>
              <a:rPr lang="pl-PL" sz="2800" b="1" dirty="0"/>
              <a:t>Wymagalność „wierzytelności”</a:t>
            </a:r>
            <a:endParaRPr lang="pl-PL" sz="2800" dirty="0"/>
          </a:p>
          <a:p>
            <a:r>
              <a:rPr lang="pl-PL" sz="2800" dirty="0"/>
              <a:t>w</a:t>
            </a:r>
            <a:r>
              <a:rPr lang="pl-PL" sz="2800" dirty="0" smtClean="0"/>
              <a:t>ymagalność powinno się odnosić do roszczenia</a:t>
            </a:r>
          </a:p>
          <a:p>
            <a:r>
              <a:rPr lang="pl-PL" sz="2800" dirty="0" smtClean="0"/>
              <a:t>sytuacje szczególne, np. art. 501 k.c.</a:t>
            </a:r>
          </a:p>
          <a:p>
            <a:endParaRPr lang="pl-PL" sz="2800" dirty="0"/>
          </a:p>
          <a:p>
            <a:pPr marL="82296" indent="0">
              <a:buNone/>
            </a:pPr>
            <a:r>
              <a:rPr lang="pl-PL" sz="2800" b="1" dirty="0" smtClean="0"/>
              <a:t>Zaskarżalność wierzytelności</a:t>
            </a:r>
            <a:endParaRPr lang="pl-PL" sz="2800" dirty="0"/>
          </a:p>
          <a:p>
            <a:r>
              <a:rPr lang="pl-PL" sz="2800" dirty="0"/>
              <a:t>c</a:t>
            </a:r>
            <a:r>
              <a:rPr lang="pl-PL" sz="2800" dirty="0" smtClean="0"/>
              <a:t>hodzi o </a:t>
            </a:r>
            <a:r>
              <a:rPr lang="pl-PL" sz="2800" dirty="0"/>
              <a:t>wyposażenie </a:t>
            </a:r>
            <a:r>
              <a:rPr lang="pl-PL" sz="2800" dirty="0" smtClean="0"/>
              <a:t>wierzytelności </a:t>
            </a:r>
            <a:r>
              <a:rPr lang="pl-PL" sz="2800" dirty="0"/>
              <a:t>w ochronę w drodze przymusu </a:t>
            </a:r>
            <a:r>
              <a:rPr lang="pl-PL" sz="2800" dirty="0" smtClean="0"/>
              <a:t>egzekucyjnego</a:t>
            </a:r>
          </a:p>
          <a:p>
            <a:r>
              <a:rPr lang="pl-PL" sz="2800" dirty="0"/>
              <a:t>a</a:t>
            </a:r>
            <a:r>
              <a:rPr lang="pl-PL" sz="2800" dirty="0" smtClean="0"/>
              <a:t>rt. 502 k.c.</a:t>
            </a:r>
            <a:endParaRPr lang="pl-PL" sz="2800" dirty="0"/>
          </a:p>
          <a:p>
            <a:endParaRPr lang="pl-PL" sz="2800" dirty="0" smtClean="0"/>
          </a:p>
          <a:p>
            <a:endParaRPr lang="pl-PL" sz="2800" dirty="0"/>
          </a:p>
          <a:p>
            <a:pPr marL="82296" indent="0">
              <a:buNone/>
            </a:pPr>
            <a:endParaRPr lang="pl-PL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99592" y="188640"/>
            <a:ext cx="7787208" cy="6336704"/>
          </a:xfrm>
        </p:spPr>
        <p:txBody>
          <a:bodyPr>
            <a:normAutofit fontScale="92500" lnSpcReduction="10000"/>
          </a:bodyPr>
          <a:lstStyle/>
          <a:p>
            <a:pPr marL="82296" indent="0">
              <a:buNone/>
            </a:pPr>
            <a:r>
              <a:rPr lang="pl-PL" sz="2800" b="1" dirty="0" smtClean="0"/>
              <a:t>Oświadczenie </a:t>
            </a:r>
            <a:r>
              <a:rPr lang="pl-PL" sz="2800" b="1" dirty="0"/>
              <a:t>woli o potrąceniu</a:t>
            </a:r>
            <a:endParaRPr lang="pl-PL" sz="2800" dirty="0"/>
          </a:p>
          <a:p>
            <a:r>
              <a:rPr lang="pl-PL" sz="2800" dirty="0" smtClean="0"/>
              <a:t>jednostronne oświadczenie woli o charakterze prawokształtującym</a:t>
            </a:r>
          </a:p>
          <a:p>
            <a:r>
              <a:rPr lang="pl-PL" sz="2800" dirty="0" smtClean="0"/>
              <a:t>konstytutywny charakter</a:t>
            </a:r>
          </a:p>
          <a:p>
            <a:r>
              <a:rPr lang="pl-PL" sz="2800" dirty="0"/>
              <a:t>forma dowolna; sporne, czy również per facta </a:t>
            </a:r>
            <a:r>
              <a:rPr lang="pl-PL" sz="2800" dirty="0" smtClean="0"/>
              <a:t>concludentia</a:t>
            </a:r>
          </a:p>
          <a:p>
            <a:pPr marL="82296" indent="0">
              <a:buNone/>
            </a:pPr>
            <a:endParaRPr lang="pl-PL" sz="2800" dirty="0"/>
          </a:p>
          <a:p>
            <a:pPr marL="82296" indent="0">
              <a:buNone/>
            </a:pPr>
            <a:r>
              <a:rPr lang="pl-PL" sz="2800" b="1" dirty="0"/>
              <a:t>Skutki potrącenia</a:t>
            </a:r>
            <a:endParaRPr lang="pl-PL" sz="2800" dirty="0"/>
          </a:p>
          <a:p>
            <a:r>
              <a:rPr lang="pl-PL" sz="2800" dirty="0" smtClean="0"/>
              <a:t>wskutek </a:t>
            </a:r>
            <a:r>
              <a:rPr lang="pl-PL" sz="2800" dirty="0"/>
              <a:t>potrącenia obie </a:t>
            </a:r>
            <a:r>
              <a:rPr lang="pl-PL" sz="2800" dirty="0" smtClean="0"/>
              <a:t>wierzytelności </a:t>
            </a:r>
            <a:r>
              <a:rPr lang="pl-PL" sz="2800" dirty="0"/>
              <a:t>umarzają się nawzajem do wysokości </a:t>
            </a:r>
            <a:r>
              <a:rPr lang="pl-PL" sz="2800" dirty="0" smtClean="0"/>
              <a:t>wierzytelności niższej</a:t>
            </a:r>
          </a:p>
          <a:p>
            <a:pPr marL="82296" indent="0">
              <a:buNone/>
            </a:pPr>
            <a:r>
              <a:rPr lang="pl-PL" sz="2800" dirty="0"/>
              <a:t> </a:t>
            </a:r>
            <a:r>
              <a:rPr lang="pl-PL" sz="2800" dirty="0" smtClean="0"/>
              <a:t>  (art</a:t>
            </a:r>
            <a:r>
              <a:rPr lang="pl-PL" sz="2800" dirty="0"/>
              <a:t>. 498 § 2 k.c.)</a:t>
            </a:r>
          </a:p>
          <a:p>
            <a:r>
              <a:rPr lang="pl-PL" sz="2800" dirty="0" smtClean="0"/>
              <a:t>skutki </a:t>
            </a:r>
            <a:r>
              <a:rPr lang="pl-PL" sz="2800" dirty="0"/>
              <a:t>powstają w </a:t>
            </a:r>
            <a:r>
              <a:rPr lang="pl-PL" sz="2800" dirty="0" smtClean="0"/>
              <a:t>chwili określonej zgodnie z art. 61 k.c., </a:t>
            </a:r>
            <a:r>
              <a:rPr lang="pl-PL" sz="2800" dirty="0"/>
              <a:t>ale mają moc wsteczną, ex tunc</a:t>
            </a:r>
          </a:p>
          <a:p>
            <a:r>
              <a:rPr lang="pl-PL" sz="2800" dirty="0"/>
              <a:t>o</a:t>
            </a:r>
            <a:r>
              <a:rPr lang="pl-PL" sz="2800" dirty="0" smtClean="0"/>
              <a:t>świadczenie ma </a:t>
            </a:r>
            <a:r>
              <a:rPr lang="pl-PL" sz="2800" dirty="0"/>
              <a:t>moc wsteczną od chwili, kiedy potrącenie stało się możliwe (art. 499 k.c.)</a:t>
            </a:r>
          </a:p>
          <a:p>
            <a:pPr marL="82296" indent="0">
              <a:buNone/>
            </a:pPr>
            <a:endParaRPr lang="pl-PL" sz="2800" dirty="0"/>
          </a:p>
          <a:p>
            <a:endParaRPr lang="pl-PL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92688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pl-PL" sz="2800" b="1" dirty="0" smtClean="0"/>
              <a:t>Ograniczenia dopuszczalności potrącenia wynikające z przepisów ogólnych:</a:t>
            </a:r>
          </a:p>
          <a:p>
            <a:pPr marL="82296" indent="0">
              <a:buNone/>
            </a:pPr>
            <a:r>
              <a:rPr lang="pl-PL" sz="2800" b="1" dirty="0" smtClean="0"/>
              <a:t>1) </a:t>
            </a:r>
            <a:r>
              <a:rPr lang="pl-PL" sz="2800" dirty="0" smtClean="0"/>
              <a:t>związane z zajęciem wierzytelności przez osobę trzecią – art. 504 k.c.</a:t>
            </a:r>
          </a:p>
          <a:p>
            <a:pPr marL="82296" indent="0">
              <a:buNone/>
            </a:pPr>
            <a:r>
              <a:rPr lang="pl-PL" sz="2800" b="1" dirty="0" smtClean="0"/>
              <a:t>II) </a:t>
            </a:r>
            <a:r>
              <a:rPr lang="pl-PL" sz="2800" dirty="0" smtClean="0"/>
              <a:t>ograniczenia w interesie strony </a:t>
            </a:r>
            <a:r>
              <a:rPr lang="pl-PL" sz="2800" dirty="0" smtClean="0"/>
              <a:t>pasywnej</a:t>
            </a:r>
          </a:p>
          <a:p>
            <a:pPr marL="82296" indent="0">
              <a:buNone/>
            </a:pPr>
            <a:r>
              <a:rPr lang="pl-PL" sz="2800" dirty="0" smtClean="0"/>
              <a:t>- art. 505 k.c.</a:t>
            </a:r>
            <a:endParaRPr lang="pl-PL" sz="2800" dirty="0" smtClean="0">
              <a:solidFill>
                <a:srgbClr val="FF0000"/>
              </a:solidFill>
            </a:endParaRPr>
          </a:p>
          <a:p>
            <a:r>
              <a:rPr lang="pl-PL" sz="2800" dirty="0" smtClean="0"/>
              <a:t> </a:t>
            </a:r>
            <a:r>
              <a:rPr lang="pl-PL" sz="2800" dirty="0" smtClean="0"/>
              <a:t>dotyczą wierzytelności strony pasywnej</a:t>
            </a:r>
          </a:p>
          <a:p>
            <a:r>
              <a:rPr lang="pl-PL" sz="2800" dirty="0" smtClean="0"/>
              <a:t>wierzytelności nieulegające zajęciu</a:t>
            </a:r>
          </a:p>
          <a:p>
            <a:r>
              <a:rPr lang="pl-PL" sz="2800" dirty="0" smtClean="0"/>
              <a:t>wierzytelności </a:t>
            </a:r>
            <a:r>
              <a:rPr lang="pl-PL" sz="2800" dirty="0"/>
              <a:t>o dostarczenie środków utrzymania </a:t>
            </a:r>
            <a:endParaRPr lang="pl-PL" sz="2800" dirty="0" smtClean="0"/>
          </a:p>
          <a:p>
            <a:r>
              <a:rPr lang="pl-PL" sz="2800" dirty="0" smtClean="0"/>
              <a:t>wierzytelności </a:t>
            </a:r>
            <a:r>
              <a:rPr lang="pl-PL" sz="2800" dirty="0"/>
              <a:t>o naprawienie szkody wyrządzonej </a:t>
            </a:r>
            <a:r>
              <a:rPr lang="pl-PL" sz="2800" dirty="0" smtClean="0"/>
              <a:t>czynem </a:t>
            </a:r>
            <a:r>
              <a:rPr lang="pl-PL" sz="2800" dirty="0" smtClean="0"/>
              <a:t>niedozwolonym</a:t>
            </a:r>
            <a:endParaRPr lang="pl-PL" sz="2800" dirty="0" smtClean="0"/>
          </a:p>
          <a:p>
            <a:r>
              <a:rPr lang="pl-PL" sz="2800" b="1" dirty="0" smtClean="0"/>
              <a:t> </a:t>
            </a:r>
            <a:r>
              <a:rPr lang="pl-PL" sz="2800" dirty="0" smtClean="0"/>
              <a:t>zakazy </a:t>
            </a:r>
            <a:r>
              <a:rPr lang="pl-PL" sz="2800" dirty="0"/>
              <a:t>wynikające z przepisów </a:t>
            </a:r>
            <a:r>
              <a:rPr lang="pl-PL" sz="2800" dirty="0" smtClean="0"/>
              <a:t>szczególnych</a:t>
            </a:r>
          </a:p>
          <a:p>
            <a:pPr marL="82296" indent="0">
              <a:buNone/>
            </a:pPr>
            <a:endParaRPr lang="pl-PL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/>
          </a:bodyPr>
          <a:lstStyle/>
          <a:p>
            <a:pPr marL="82296" indent="0" algn="ctr">
              <a:buNone/>
            </a:pPr>
            <a:r>
              <a:rPr lang="pl-PL" b="1" dirty="0"/>
              <a:t>ODNOWIENIE</a:t>
            </a:r>
            <a:endParaRPr lang="pl-PL" dirty="0"/>
          </a:p>
          <a:p>
            <a:r>
              <a:rPr lang="pl-PL" sz="2800" dirty="0" smtClean="0"/>
              <a:t>nowacja</a:t>
            </a:r>
            <a:r>
              <a:rPr lang="pl-PL" sz="2800" dirty="0"/>
              <a:t>, novatio</a:t>
            </a:r>
          </a:p>
          <a:p>
            <a:r>
              <a:rPr lang="pl-PL" sz="2800" dirty="0" smtClean="0"/>
              <a:t>Art</a:t>
            </a:r>
            <a:r>
              <a:rPr lang="pl-PL" sz="2800" dirty="0"/>
              <a:t>. 506 § 1 k.c</a:t>
            </a:r>
            <a:r>
              <a:rPr lang="pl-PL" sz="2800" dirty="0" smtClean="0"/>
              <a:t>.: „Jeżeli </a:t>
            </a:r>
            <a:r>
              <a:rPr lang="pl-PL" sz="2800" dirty="0"/>
              <a:t>w celu umorzenia </a:t>
            </a:r>
            <a:r>
              <a:rPr lang="pl-PL" sz="2800" dirty="0" smtClean="0"/>
              <a:t>zobowiązania </a:t>
            </a:r>
            <a:r>
              <a:rPr lang="pl-PL" sz="2800" dirty="0"/>
              <a:t>dłużnik zobowiązuje się za zgodą wierzyciela spełnić inne świadczenie albo nawet to samo świadczenie, lecz z innej podstawy prawnej, </a:t>
            </a:r>
            <a:r>
              <a:rPr lang="pl-PL" sz="2800" dirty="0" smtClean="0"/>
              <a:t>zobowiązanie dotychczasowe </a:t>
            </a:r>
            <a:r>
              <a:rPr lang="pl-PL" sz="2800" dirty="0"/>
              <a:t>wygasa (odnowienie</a:t>
            </a:r>
            <a:r>
              <a:rPr lang="pl-PL" sz="2800" dirty="0" smtClean="0"/>
              <a:t>)” </a:t>
            </a:r>
          </a:p>
          <a:p>
            <a:r>
              <a:rPr lang="pl-PL" sz="2800" dirty="0" smtClean="0"/>
              <a:t>brak </a:t>
            </a:r>
            <a:r>
              <a:rPr lang="pl-PL" sz="2800" dirty="0"/>
              <a:t>wymogu formy szczególnej; może być per facta concludentia</a:t>
            </a:r>
          </a:p>
          <a:p>
            <a:r>
              <a:rPr lang="pl-PL" sz="2800" dirty="0" smtClean="0"/>
              <a:t>„W razie </a:t>
            </a:r>
            <a:r>
              <a:rPr lang="pl-PL" sz="2800" dirty="0"/>
              <a:t>wątpliwości poczytuje się, że zmiana treści dotychczasowego </a:t>
            </a:r>
            <a:r>
              <a:rPr lang="pl-PL" sz="2800" dirty="0" smtClean="0"/>
              <a:t>zobowiązania </a:t>
            </a:r>
            <a:r>
              <a:rPr lang="pl-PL" sz="2800" dirty="0"/>
              <a:t>nie stanowi </a:t>
            </a:r>
            <a:r>
              <a:rPr lang="pl-PL" sz="2800" dirty="0" smtClean="0"/>
              <a:t>odnowienia. Dotyczy to w szczególności wypadku, gdy wierzyciel otrzymuje od dłużnika weksel lub czek” </a:t>
            </a:r>
            <a:r>
              <a:rPr lang="pl-PL" sz="2800" dirty="0"/>
              <a:t>(art. 506 § 2 k.c.)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silenie">
  <a:themeElements>
    <a:clrScheme name="Przesileni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Przesileni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Przesileni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368</TotalTime>
  <Words>1374</Words>
  <Application>Microsoft Office PowerPoint</Application>
  <PresentationFormat>On-screen Show (4:3)</PresentationFormat>
  <Paragraphs>150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Przesilenie</vt:lpstr>
      <vt:lpstr>    WYGAŚNIĘCIE      ZOBOWIĄZANIA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Pojęcie obrotu gospodarczego i jego rodzaje (obrót profesjonalny i konsumencki) Pojęcie konsumenta i przedsiębiorcy</dc:title>
  <dc:creator>Monika</dc:creator>
  <cp:lastModifiedBy>Monika</cp:lastModifiedBy>
  <cp:revision>61</cp:revision>
  <dcterms:created xsi:type="dcterms:W3CDTF">2013-10-05T07:34:23Z</dcterms:created>
  <dcterms:modified xsi:type="dcterms:W3CDTF">2015-06-08T09:50:27Z</dcterms:modified>
</cp:coreProperties>
</file>