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2" r:id="rId7"/>
    <p:sldId id="276" r:id="rId8"/>
    <p:sldId id="277" r:id="rId9"/>
    <p:sldId id="296" r:id="rId10"/>
    <p:sldId id="322" r:id="rId11"/>
    <p:sldId id="323" r:id="rId12"/>
    <p:sldId id="324" r:id="rId13"/>
    <p:sldId id="325" r:id="rId14"/>
    <p:sldId id="265" r:id="rId15"/>
    <p:sldId id="297" r:id="rId16"/>
    <p:sldId id="326" r:id="rId17"/>
    <p:sldId id="327" r:id="rId18"/>
    <p:sldId id="328" r:id="rId19"/>
    <p:sldId id="269" r:id="rId20"/>
    <p:sldId id="298" r:id="rId21"/>
    <p:sldId id="299" r:id="rId22"/>
    <p:sldId id="329" r:id="rId23"/>
    <p:sldId id="266" r:id="rId24"/>
    <p:sldId id="300" r:id="rId25"/>
    <p:sldId id="301" r:id="rId26"/>
    <p:sldId id="267" r:id="rId27"/>
    <p:sldId id="306" r:id="rId28"/>
    <p:sldId id="307" r:id="rId29"/>
    <p:sldId id="271" r:id="rId30"/>
    <p:sldId id="319" r:id="rId31"/>
    <p:sldId id="320" r:id="rId32"/>
    <p:sldId id="308" r:id="rId33"/>
    <p:sldId id="309" r:id="rId34"/>
    <p:sldId id="310" r:id="rId35"/>
    <p:sldId id="311" r:id="rId36"/>
    <p:sldId id="313" r:id="rId37"/>
    <p:sldId id="314" r:id="rId38"/>
    <p:sldId id="315" r:id="rId39"/>
    <p:sldId id="316" r:id="rId40"/>
    <p:sldId id="273" r:id="rId41"/>
    <p:sldId id="274" r:id="rId42"/>
    <p:sldId id="321" r:id="rId43"/>
    <p:sldId id="27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B5EB5-19DF-4BB2-A671-84EF902598DF}" type="doc">
      <dgm:prSet loTypeId="urn:microsoft.com/office/officeart/2005/8/layout/process1" loCatId="process" qsTypeId="urn:microsoft.com/office/officeart/2005/8/quickstyle/simple1" qsCatId="simple" csTypeId="urn:microsoft.com/office/officeart/2005/8/colors/colorful5" csCatId="colorful" phldr="1"/>
      <dgm:spPr/>
    </dgm:pt>
    <dgm:pt modelId="{C416EA88-76FA-493E-9F78-598BD5B2BDF4}">
      <dgm:prSet phldrT="[Tekst]"/>
      <dgm:spPr/>
      <dgm:t>
        <a:bodyPr/>
        <a:lstStyle/>
        <a:p>
          <a:r>
            <a:rPr lang="pl-PL" dirty="0"/>
            <a:t>Przygotowawcze</a:t>
          </a:r>
        </a:p>
      </dgm:t>
    </dgm:pt>
    <dgm:pt modelId="{077FE5A4-3EA6-490D-95BA-0F277BB8A4B7}" type="parTrans" cxnId="{96C3F84F-0590-438F-B70A-1D55C055580B}">
      <dgm:prSet/>
      <dgm:spPr/>
      <dgm:t>
        <a:bodyPr/>
        <a:lstStyle/>
        <a:p>
          <a:endParaRPr lang="pl-PL"/>
        </a:p>
      </dgm:t>
    </dgm:pt>
    <dgm:pt modelId="{F8A5BA1A-4D6F-40C2-93A5-3583500D4658}" type="sibTrans" cxnId="{96C3F84F-0590-438F-B70A-1D55C055580B}">
      <dgm:prSet/>
      <dgm:spPr/>
      <dgm:t>
        <a:bodyPr/>
        <a:lstStyle/>
        <a:p>
          <a:endParaRPr lang="pl-PL"/>
        </a:p>
      </dgm:t>
    </dgm:pt>
    <dgm:pt modelId="{8678E392-E3FE-4CB9-A965-FF2601BED066}">
      <dgm:prSet phldrT="[Tekst]"/>
      <dgm:spPr/>
      <dgm:t>
        <a:bodyPr/>
        <a:lstStyle/>
        <a:p>
          <a:r>
            <a:rPr lang="pl-PL" dirty="0"/>
            <a:t>Główne </a:t>
          </a:r>
        </a:p>
      </dgm:t>
    </dgm:pt>
    <dgm:pt modelId="{20E11192-805A-439C-B9CC-2989E4B55DBC}" type="parTrans" cxnId="{94858C1D-B64D-4E9D-A7F1-91EC0C3417FA}">
      <dgm:prSet/>
      <dgm:spPr/>
      <dgm:t>
        <a:bodyPr/>
        <a:lstStyle/>
        <a:p>
          <a:endParaRPr lang="pl-PL"/>
        </a:p>
      </dgm:t>
    </dgm:pt>
    <dgm:pt modelId="{7605AB64-2A2E-4E29-8ADD-E8845D4DBA56}" type="sibTrans" cxnId="{94858C1D-B64D-4E9D-A7F1-91EC0C3417FA}">
      <dgm:prSet/>
      <dgm:spPr/>
      <dgm:t>
        <a:bodyPr/>
        <a:lstStyle/>
        <a:p>
          <a:endParaRPr lang="pl-PL"/>
        </a:p>
      </dgm:t>
    </dgm:pt>
    <dgm:pt modelId="{88BE3906-49C8-488B-873D-962B3ADF1790}">
      <dgm:prSet phldrT="[Tekst]"/>
      <dgm:spPr/>
      <dgm:t>
        <a:bodyPr/>
        <a:lstStyle/>
        <a:p>
          <a:r>
            <a:rPr lang="pl-PL" dirty="0"/>
            <a:t>Wykonawcze</a:t>
          </a:r>
        </a:p>
      </dgm:t>
    </dgm:pt>
    <dgm:pt modelId="{55A094D0-29CF-4EEA-8AD3-90C80DA4EE06}" type="parTrans" cxnId="{A5428C49-EFB2-4701-83E6-6E503090DD00}">
      <dgm:prSet/>
      <dgm:spPr/>
      <dgm:t>
        <a:bodyPr/>
        <a:lstStyle/>
        <a:p>
          <a:endParaRPr lang="pl-PL"/>
        </a:p>
      </dgm:t>
    </dgm:pt>
    <dgm:pt modelId="{2B772BD0-7ABA-470D-85C8-D6E9BA712ADD}" type="sibTrans" cxnId="{A5428C49-EFB2-4701-83E6-6E503090DD00}">
      <dgm:prSet/>
      <dgm:spPr/>
      <dgm:t>
        <a:bodyPr/>
        <a:lstStyle/>
        <a:p>
          <a:endParaRPr lang="pl-PL"/>
        </a:p>
      </dgm:t>
    </dgm:pt>
    <dgm:pt modelId="{4B141458-F075-4FBE-8EF1-CB05F45B7523}">
      <dgm:prSet phldrT="[Tekst]"/>
      <dgm:spPr/>
      <dgm:t>
        <a:bodyPr/>
        <a:lstStyle/>
        <a:p>
          <a:r>
            <a:rPr lang="pl-PL" dirty="0"/>
            <a:t>Odwoławcze</a:t>
          </a:r>
        </a:p>
      </dgm:t>
    </dgm:pt>
    <dgm:pt modelId="{B15A78B7-83C1-4549-B1AD-4F6DABAADF68}" type="parTrans" cxnId="{875CD11A-8869-452C-82D1-3498B61EF70E}">
      <dgm:prSet/>
      <dgm:spPr/>
      <dgm:t>
        <a:bodyPr/>
        <a:lstStyle/>
        <a:p>
          <a:endParaRPr lang="pl-PL"/>
        </a:p>
      </dgm:t>
    </dgm:pt>
    <dgm:pt modelId="{00410C85-A2D8-4477-9E25-C7100F38EC2C}" type="sibTrans" cxnId="{875CD11A-8869-452C-82D1-3498B61EF70E}">
      <dgm:prSet/>
      <dgm:spPr/>
      <dgm:t>
        <a:bodyPr/>
        <a:lstStyle/>
        <a:p>
          <a:endParaRPr lang="pl-PL"/>
        </a:p>
      </dgm:t>
    </dgm:pt>
    <dgm:pt modelId="{49BAE8BD-D80F-4EA6-92BF-57D4B11BA7A6}" type="pres">
      <dgm:prSet presAssocID="{B67B5EB5-19DF-4BB2-A671-84EF902598DF}" presName="Name0" presStyleCnt="0">
        <dgm:presLayoutVars>
          <dgm:dir/>
          <dgm:resizeHandles val="exact"/>
        </dgm:presLayoutVars>
      </dgm:prSet>
      <dgm:spPr/>
    </dgm:pt>
    <dgm:pt modelId="{8F87B3CE-D753-4D32-B609-4D4F46D15446}" type="pres">
      <dgm:prSet presAssocID="{C416EA88-76FA-493E-9F78-598BD5B2BDF4}" presName="node" presStyleLbl="node1" presStyleIdx="0" presStyleCnt="4">
        <dgm:presLayoutVars>
          <dgm:bulletEnabled val="1"/>
        </dgm:presLayoutVars>
      </dgm:prSet>
      <dgm:spPr/>
    </dgm:pt>
    <dgm:pt modelId="{EF80D27E-D0B6-4464-B274-78CCC0FE19D0}" type="pres">
      <dgm:prSet presAssocID="{F8A5BA1A-4D6F-40C2-93A5-3583500D4658}" presName="sibTrans" presStyleLbl="sibTrans2D1" presStyleIdx="0" presStyleCnt="3"/>
      <dgm:spPr/>
    </dgm:pt>
    <dgm:pt modelId="{E3D9ED2C-3AFB-4C9B-AC26-526760441267}" type="pres">
      <dgm:prSet presAssocID="{F8A5BA1A-4D6F-40C2-93A5-3583500D4658}" presName="connectorText" presStyleLbl="sibTrans2D1" presStyleIdx="0" presStyleCnt="3"/>
      <dgm:spPr/>
    </dgm:pt>
    <dgm:pt modelId="{EF51981B-7AA6-4356-80E3-6B225C139B81}" type="pres">
      <dgm:prSet presAssocID="{8678E392-E3FE-4CB9-A965-FF2601BED066}" presName="node" presStyleLbl="node1" presStyleIdx="1" presStyleCnt="4">
        <dgm:presLayoutVars>
          <dgm:bulletEnabled val="1"/>
        </dgm:presLayoutVars>
      </dgm:prSet>
      <dgm:spPr/>
    </dgm:pt>
    <dgm:pt modelId="{F89C4064-73D0-4F0E-A526-F6BC48BF1993}" type="pres">
      <dgm:prSet presAssocID="{7605AB64-2A2E-4E29-8ADD-E8845D4DBA56}" presName="sibTrans" presStyleLbl="sibTrans2D1" presStyleIdx="1" presStyleCnt="3"/>
      <dgm:spPr/>
    </dgm:pt>
    <dgm:pt modelId="{921EE305-F8CA-4E08-98BF-3E28F380012C}" type="pres">
      <dgm:prSet presAssocID="{7605AB64-2A2E-4E29-8ADD-E8845D4DBA56}" presName="connectorText" presStyleLbl="sibTrans2D1" presStyleIdx="1" presStyleCnt="3"/>
      <dgm:spPr/>
    </dgm:pt>
    <dgm:pt modelId="{0BEC8020-5C43-4BAE-A5F1-C0857C778B5E}" type="pres">
      <dgm:prSet presAssocID="{4B141458-F075-4FBE-8EF1-CB05F45B7523}" presName="node" presStyleLbl="node1" presStyleIdx="2" presStyleCnt="4">
        <dgm:presLayoutVars>
          <dgm:bulletEnabled val="1"/>
        </dgm:presLayoutVars>
      </dgm:prSet>
      <dgm:spPr/>
    </dgm:pt>
    <dgm:pt modelId="{3ECF9543-E696-4BBC-9EDA-1ED58CB095A8}" type="pres">
      <dgm:prSet presAssocID="{00410C85-A2D8-4477-9E25-C7100F38EC2C}" presName="sibTrans" presStyleLbl="sibTrans2D1" presStyleIdx="2" presStyleCnt="3"/>
      <dgm:spPr/>
    </dgm:pt>
    <dgm:pt modelId="{8DAB1C07-2E15-4C31-B786-81DB6AFD767C}" type="pres">
      <dgm:prSet presAssocID="{00410C85-A2D8-4477-9E25-C7100F38EC2C}" presName="connectorText" presStyleLbl="sibTrans2D1" presStyleIdx="2" presStyleCnt="3"/>
      <dgm:spPr/>
    </dgm:pt>
    <dgm:pt modelId="{89009DCD-A3CA-4824-9C12-99508F0F8E4B}" type="pres">
      <dgm:prSet presAssocID="{88BE3906-49C8-488B-873D-962B3ADF1790}" presName="node" presStyleLbl="node1" presStyleIdx="3" presStyleCnt="4">
        <dgm:presLayoutVars>
          <dgm:bulletEnabled val="1"/>
        </dgm:presLayoutVars>
      </dgm:prSet>
      <dgm:spPr/>
    </dgm:pt>
  </dgm:ptLst>
  <dgm:cxnLst>
    <dgm:cxn modelId="{875CD11A-8869-452C-82D1-3498B61EF70E}" srcId="{B67B5EB5-19DF-4BB2-A671-84EF902598DF}" destId="{4B141458-F075-4FBE-8EF1-CB05F45B7523}" srcOrd="2" destOrd="0" parTransId="{B15A78B7-83C1-4549-B1AD-4F6DABAADF68}" sibTransId="{00410C85-A2D8-4477-9E25-C7100F38EC2C}"/>
    <dgm:cxn modelId="{94858C1D-B64D-4E9D-A7F1-91EC0C3417FA}" srcId="{B67B5EB5-19DF-4BB2-A671-84EF902598DF}" destId="{8678E392-E3FE-4CB9-A965-FF2601BED066}" srcOrd="1" destOrd="0" parTransId="{20E11192-805A-439C-B9CC-2989E4B55DBC}" sibTransId="{7605AB64-2A2E-4E29-8ADD-E8845D4DBA56}"/>
    <dgm:cxn modelId="{4B4D381F-A71B-435B-AA99-493BCB81C31F}" type="presOf" srcId="{00410C85-A2D8-4477-9E25-C7100F38EC2C}" destId="{8DAB1C07-2E15-4C31-B786-81DB6AFD767C}" srcOrd="1" destOrd="0" presId="urn:microsoft.com/office/officeart/2005/8/layout/process1"/>
    <dgm:cxn modelId="{BEB12022-7192-459E-B839-61E2BB362ED3}" type="presOf" srcId="{4B141458-F075-4FBE-8EF1-CB05F45B7523}" destId="{0BEC8020-5C43-4BAE-A5F1-C0857C778B5E}" srcOrd="0" destOrd="0" presId="urn:microsoft.com/office/officeart/2005/8/layout/process1"/>
    <dgm:cxn modelId="{B494542D-7831-47AF-B1F5-677452DCA777}" type="presOf" srcId="{F8A5BA1A-4D6F-40C2-93A5-3583500D4658}" destId="{EF80D27E-D0B6-4464-B274-78CCC0FE19D0}" srcOrd="0" destOrd="0" presId="urn:microsoft.com/office/officeart/2005/8/layout/process1"/>
    <dgm:cxn modelId="{D5172B30-C4F5-4AE2-80E7-AACCBA91F17A}" type="presOf" srcId="{B67B5EB5-19DF-4BB2-A671-84EF902598DF}" destId="{49BAE8BD-D80F-4EA6-92BF-57D4B11BA7A6}" srcOrd="0" destOrd="0" presId="urn:microsoft.com/office/officeart/2005/8/layout/process1"/>
    <dgm:cxn modelId="{A5428C49-EFB2-4701-83E6-6E503090DD00}" srcId="{B67B5EB5-19DF-4BB2-A671-84EF902598DF}" destId="{88BE3906-49C8-488B-873D-962B3ADF1790}" srcOrd="3" destOrd="0" parTransId="{55A094D0-29CF-4EEA-8AD3-90C80DA4EE06}" sibTransId="{2B772BD0-7ABA-470D-85C8-D6E9BA712ADD}"/>
    <dgm:cxn modelId="{F85E146B-9E2B-409E-B103-C8118B3AC9EF}" type="presOf" srcId="{8678E392-E3FE-4CB9-A965-FF2601BED066}" destId="{EF51981B-7AA6-4356-80E3-6B225C139B81}" srcOrd="0" destOrd="0" presId="urn:microsoft.com/office/officeart/2005/8/layout/process1"/>
    <dgm:cxn modelId="{96C3F84F-0590-438F-B70A-1D55C055580B}" srcId="{B67B5EB5-19DF-4BB2-A671-84EF902598DF}" destId="{C416EA88-76FA-493E-9F78-598BD5B2BDF4}" srcOrd="0" destOrd="0" parTransId="{077FE5A4-3EA6-490D-95BA-0F277BB8A4B7}" sibTransId="{F8A5BA1A-4D6F-40C2-93A5-3583500D4658}"/>
    <dgm:cxn modelId="{16C7FA7F-E497-4F94-9ED4-14DD4ADBBD2C}" type="presOf" srcId="{F8A5BA1A-4D6F-40C2-93A5-3583500D4658}" destId="{E3D9ED2C-3AFB-4C9B-AC26-526760441267}" srcOrd="1" destOrd="0" presId="urn:microsoft.com/office/officeart/2005/8/layout/process1"/>
    <dgm:cxn modelId="{61CE97AB-ED9C-41E3-9601-C0FCF6E7054D}" type="presOf" srcId="{7605AB64-2A2E-4E29-8ADD-E8845D4DBA56}" destId="{921EE305-F8CA-4E08-98BF-3E28F380012C}" srcOrd="1" destOrd="0" presId="urn:microsoft.com/office/officeart/2005/8/layout/process1"/>
    <dgm:cxn modelId="{5F1A48B7-F320-450B-9549-E760EE698453}" type="presOf" srcId="{00410C85-A2D8-4477-9E25-C7100F38EC2C}" destId="{3ECF9543-E696-4BBC-9EDA-1ED58CB095A8}" srcOrd="0" destOrd="0" presId="urn:microsoft.com/office/officeart/2005/8/layout/process1"/>
    <dgm:cxn modelId="{1D7A39CA-53BA-4DDB-9D60-67B4ED9F1551}" type="presOf" srcId="{7605AB64-2A2E-4E29-8ADD-E8845D4DBA56}" destId="{F89C4064-73D0-4F0E-A526-F6BC48BF1993}" srcOrd="0" destOrd="0" presId="urn:microsoft.com/office/officeart/2005/8/layout/process1"/>
    <dgm:cxn modelId="{CE31CFDF-8E3C-40DA-915B-35AA90550775}" type="presOf" srcId="{88BE3906-49C8-488B-873D-962B3ADF1790}" destId="{89009DCD-A3CA-4824-9C12-99508F0F8E4B}" srcOrd="0" destOrd="0" presId="urn:microsoft.com/office/officeart/2005/8/layout/process1"/>
    <dgm:cxn modelId="{2E948BE9-D8AA-4E62-9AC7-F9745FD40994}" type="presOf" srcId="{C416EA88-76FA-493E-9F78-598BD5B2BDF4}" destId="{8F87B3CE-D753-4D32-B609-4D4F46D15446}" srcOrd="0" destOrd="0" presId="urn:microsoft.com/office/officeart/2005/8/layout/process1"/>
    <dgm:cxn modelId="{ACD8F56D-E430-4651-BD92-14946DE8FB23}" type="presParOf" srcId="{49BAE8BD-D80F-4EA6-92BF-57D4B11BA7A6}" destId="{8F87B3CE-D753-4D32-B609-4D4F46D15446}" srcOrd="0" destOrd="0" presId="urn:microsoft.com/office/officeart/2005/8/layout/process1"/>
    <dgm:cxn modelId="{C5817478-4671-4716-9BFA-9AEA2B61BB97}" type="presParOf" srcId="{49BAE8BD-D80F-4EA6-92BF-57D4B11BA7A6}" destId="{EF80D27E-D0B6-4464-B274-78CCC0FE19D0}" srcOrd="1" destOrd="0" presId="urn:microsoft.com/office/officeart/2005/8/layout/process1"/>
    <dgm:cxn modelId="{88050BFC-7616-4BE7-A995-CC256169BAB4}" type="presParOf" srcId="{EF80D27E-D0B6-4464-B274-78CCC0FE19D0}" destId="{E3D9ED2C-3AFB-4C9B-AC26-526760441267}" srcOrd="0" destOrd="0" presId="urn:microsoft.com/office/officeart/2005/8/layout/process1"/>
    <dgm:cxn modelId="{6D7D757A-50FD-4ECC-A99C-4411A833EAB6}" type="presParOf" srcId="{49BAE8BD-D80F-4EA6-92BF-57D4B11BA7A6}" destId="{EF51981B-7AA6-4356-80E3-6B225C139B81}" srcOrd="2" destOrd="0" presId="urn:microsoft.com/office/officeart/2005/8/layout/process1"/>
    <dgm:cxn modelId="{4BC7B669-99A6-4E8B-97F0-FC77113F2EBF}" type="presParOf" srcId="{49BAE8BD-D80F-4EA6-92BF-57D4B11BA7A6}" destId="{F89C4064-73D0-4F0E-A526-F6BC48BF1993}" srcOrd="3" destOrd="0" presId="urn:microsoft.com/office/officeart/2005/8/layout/process1"/>
    <dgm:cxn modelId="{7D0E7F23-6908-41F1-9464-9413578808D9}" type="presParOf" srcId="{F89C4064-73D0-4F0E-A526-F6BC48BF1993}" destId="{921EE305-F8CA-4E08-98BF-3E28F380012C}" srcOrd="0" destOrd="0" presId="urn:microsoft.com/office/officeart/2005/8/layout/process1"/>
    <dgm:cxn modelId="{6525EFCA-0FDD-47F9-A6B5-D134331C3204}" type="presParOf" srcId="{49BAE8BD-D80F-4EA6-92BF-57D4B11BA7A6}" destId="{0BEC8020-5C43-4BAE-A5F1-C0857C778B5E}" srcOrd="4" destOrd="0" presId="urn:microsoft.com/office/officeart/2005/8/layout/process1"/>
    <dgm:cxn modelId="{A905E1EA-746C-4605-A737-79BD0798B61A}" type="presParOf" srcId="{49BAE8BD-D80F-4EA6-92BF-57D4B11BA7A6}" destId="{3ECF9543-E696-4BBC-9EDA-1ED58CB095A8}" srcOrd="5" destOrd="0" presId="urn:microsoft.com/office/officeart/2005/8/layout/process1"/>
    <dgm:cxn modelId="{4B075FAA-62C1-4BB5-9244-B285EB441D7E}" type="presParOf" srcId="{3ECF9543-E696-4BBC-9EDA-1ED58CB095A8}" destId="{8DAB1C07-2E15-4C31-B786-81DB6AFD767C}" srcOrd="0" destOrd="0" presId="urn:microsoft.com/office/officeart/2005/8/layout/process1"/>
    <dgm:cxn modelId="{0C282828-FB76-4F0B-A3EE-FEEC7BD00917}" type="presParOf" srcId="{49BAE8BD-D80F-4EA6-92BF-57D4B11BA7A6}" destId="{89009DCD-A3CA-4824-9C12-99508F0F8E4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CCF82-EE56-41B1-9736-0D278CB7D511}"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pl-PL"/>
        </a:p>
      </dgm:t>
    </dgm:pt>
    <dgm:pt modelId="{C02D3D50-8562-443E-B8FB-4894295CC13B}">
      <dgm:prSet phldrT="[Tekst]"/>
      <dgm:spPr/>
      <dgm:t>
        <a:bodyPr/>
        <a:lstStyle/>
        <a:p>
          <a:r>
            <a:rPr lang="pl-PL" dirty="0"/>
            <a:t>publicznoskargowe</a:t>
          </a:r>
        </a:p>
      </dgm:t>
    </dgm:pt>
    <dgm:pt modelId="{3243F78E-6755-41C0-A5F6-AF8F40728B66}" type="parTrans" cxnId="{2403D5AE-5E5D-409D-AC86-FAE8D85963DB}">
      <dgm:prSet/>
      <dgm:spPr/>
      <dgm:t>
        <a:bodyPr/>
        <a:lstStyle/>
        <a:p>
          <a:endParaRPr lang="pl-PL"/>
        </a:p>
      </dgm:t>
    </dgm:pt>
    <dgm:pt modelId="{EC6D6885-7B1A-4ED1-BCE2-2B7B2838ACCF}" type="sibTrans" cxnId="{2403D5AE-5E5D-409D-AC86-FAE8D85963DB}">
      <dgm:prSet/>
      <dgm:spPr/>
      <dgm:t>
        <a:bodyPr/>
        <a:lstStyle/>
        <a:p>
          <a:endParaRPr lang="pl-PL"/>
        </a:p>
      </dgm:t>
    </dgm:pt>
    <dgm:pt modelId="{D9188BD8-1325-4FF6-975C-AE940E3897DD}">
      <dgm:prSet phldrT="[Tekst]"/>
      <dgm:spPr/>
      <dgm:t>
        <a:bodyPr/>
        <a:lstStyle/>
        <a:p>
          <a:r>
            <a:rPr lang="pl-PL" dirty="0"/>
            <a:t>Z urzędu</a:t>
          </a:r>
        </a:p>
      </dgm:t>
    </dgm:pt>
    <dgm:pt modelId="{5EC0E338-ED7F-40A6-A999-5903E82BAE10}" type="parTrans" cxnId="{75A5C8FD-93C9-4117-999B-00B6681ED19D}">
      <dgm:prSet/>
      <dgm:spPr/>
      <dgm:t>
        <a:bodyPr/>
        <a:lstStyle/>
        <a:p>
          <a:endParaRPr lang="pl-PL"/>
        </a:p>
      </dgm:t>
    </dgm:pt>
    <dgm:pt modelId="{F83391DA-3B88-4A75-9C36-712CED5282C6}" type="sibTrans" cxnId="{75A5C8FD-93C9-4117-999B-00B6681ED19D}">
      <dgm:prSet/>
      <dgm:spPr/>
      <dgm:t>
        <a:bodyPr/>
        <a:lstStyle/>
        <a:p>
          <a:endParaRPr lang="pl-PL"/>
        </a:p>
      </dgm:t>
    </dgm:pt>
    <dgm:pt modelId="{E5A27DD5-25F9-4C92-B54F-AF30D40A12B0}">
      <dgm:prSet phldrT="[Tekst]"/>
      <dgm:spPr/>
      <dgm:t>
        <a:bodyPr/>
        <a:lstStyle/>
        <a:p>
          <a:r>
            <a:rPr lang="pl-PL" dirty="0"/>
            <a:t>Na wniosek</a:t>
          </a:r>
        </a:p>
      </dgm:t>
    </dgm:pt>
    <dgm:pt modelId="{C9D3C362-3A2D-417D-8CF1-0515E316F6B9}" type="parTrans" cxnId="{B2C421A9-4897-4ED9-BD98-0151260B006E}">
      <dgm:prSet/>
      <dgm:spPr/>
      <dgm:t>
        <a:bodyPr/>
        <a:lstStyle/>
        <a:p>
          <a:endParaRPr lang="pl-PL"/>
        </a:p>
      </dgm:t>
    </dgm:pt>
    <dgm:pt modelId="{B0A1EF73-4466-4620-A632-756CA3F68DFA}" type="sibTrans" cxnId="{B2C421A9-4897-4ED9-BD98-0151260B006E}">
      <dgm:prSet/>
      <dgm:spPr/>
      <dgm:t>
        <a:bodyPr/>
        <a:lstStyle/>
        <a:p>
          <a:endParaRPr lang="pl-PL"/>
        </a:p>
      </dgm:t>
    </dgm:pt>
    <dgm:pt modelId="{36B368C0-9E04-47A4-A26B-5F348C592CA8}">
      <dgm:prSet phldrT="[Tekst]"/>
      <dgm:spPr/>
      <dgm:t>
        <a:bodyPr/>
        <a:lstStyle/>
        <a:p>
          <a:r>
            <a:rPr lang="pl-PL" dirty="0"/>
            <a:t>prywatnoskargowe</a:t>
          </a:r>
        </a:p>
      </dgm:t>
    </dgm:pt>
    <dgm:pt modelId="{FE956168-D39C-4073-A1B3-9CBAD676A2DD}" type="parTrans" cxnId="{D2C5A333-DAAF-482A-A098-EAB95F353351}">
      <dgm:prSet/>
      <dgm:spPr/>
      <dgm:t>
        <a:bodyPr/>
        <a:lstStyle/>
        <a:p>
          <a:endParaRPr lang="pl-PL"/>
        </a:p>
      </dgm:t>
    </dgm:pt>
    <dgm:pt modelId="{F5B1EB12-3BE2-4734-8DC9-E77A5E2B0B13}" type="sibTrans" cxnId="{D2C5A333-DAAF-482A-A098-EAB95F353351}">
      <dgm:prSet/>
      <dgm:spPr/>
      <dgm:t>
        <a:bodyPr/>
        <a:lstStyle/>
        <a:p>
          <a:endParaRPr lang="pl-PL"/>
        </a:p>
      </dgm:t>
    </dgm:pt>
    <dgm:pt modelId="{73627360-E648-409E-8368-03875245E434}">
      <dgm:prSet phldrT="[Tekst]"/>
      <dgm:spPr/>
      <dgm:t>
        <a:bodyPr/>
        <a:lstStyle/>
        <a:p>
          <a:r>
            <a:rPr lang="pl-PL" dirty="0"/>
            <a:t>Względnie </a:t>
          </a:r>
          <a:r>
            <a:rPr lang="pl-PL"/>
            <a:t>wnioskowe </a:t>
          </a:r>
          <a:endParaRPr lang="pl-PL" dirty="0"/>
        </a:p>
      </dgm:t>
    </dgm:pt>
    <dgm:pt modelId="{94E802E9-FCBC-470F-922E-1367A2555EA4}" type="parTrans" cxnId="{B1C0F49C-DE43-4B2B-B36A-231B22B1587C}">
      <dgm:prSet/>
      <dgm:spPr/>
      <dgm:t>
        <a:bodyPr/>
        <a:lstStyle/>
        <a:p>
          <a:endParaRPr lang="pl-PL"/>
        </a:p>
      </dgm:t>
    </dgm:pt>
    <dgm:pt modelId="{C1F9C729-F083-4EDD-B62F-D3B5CAE59C9B}" type="sibTrans" cxnId="{B1C0F49C-DE43-4B2B-B36A-231B22B1587C}">
      <dgm:prSet/>
      <dgm:spPr/>
      <dgm:t>
        <a:bodyPr/>
        <a:lstStyle/>
        <a:p>
          <a:endParaRPr lang="pl-PL"/>
        </a:p>
      </dgm:t>
    </dgm:pt>
    <dgm:pt modelId="{C02EFE5A-B04E-41D5-8DE1-D4D5D678AF36}">
      <dgm:prSet phldrT="[Tekst]"/>
      <dgm:spPr/>
      <dgm:t>
        <a:bodyPr/>
        <a:lstStyle/>
        <a:p>
          <a:r>
            <a:rPr lang="pl-PL" dirty="0"/>
            <a:t>Bezwzględnie wnioskowe </a:t>
          </a:r>
        </a:p>
      </dgm:t>
    </dgm:pt>
    <dgm:pt modelId="{9A4ED833-B761-42C0-A3FB-3503D0CA2BDE}" type="parTrans" cxnId="{DD25A9A5-3E58-4989-9D52-C69FD56E9A79}">
      <dgm:prSet/>
      <dgm:spPr/>
      <dgm:t>
        <a:bodyPr/>
        <a:lstStyle/>
        <a:p>
          <a:endParaRPr lang="pl-PL"/>
        </a:p>
      </dgm:t>
    </dgm:pt>
    <dgm:pt modelId="{AB9D847A-C66A-448F-A7CA-18571710CB48}" type="sibTrans" cxnId="{DD25A9A5-3E58-4989-9D52-C69FD56E9A79}">
      <dgm:prSet/>
      <dgm:spPr/>
      <dgm:t>
        <a:bodyPr/>
        <a:lstStyle/>
        <a:p>
          <a:endParaRPr lang="pl-PL"/>
        </a:p>
      </dgm:t>
    </dgm:pt>
    <dgm:pt modelId="{ED960CBC-C2E3-4CE3-9259-6CC2DB4C8EE8}" type="pres">
      <dgm:prSet presAssocID="{9B4CCF82-EE56-41B1-9736-0D278CB7D511}" presName="hierChild1" presStyleCnt="0">
        <dgm:presLayoutVars>
          <dgm:chPref val="1"/>
          <dgm:dir/>
          <dgm:animOne val="branch"/>
          <dgm:animLvl val="lvl"/>
          <dgm:resizeHandles/>
        </dgm:presLayoutVars>
      </dgm:prSet>
      <dgm:spPr/>
    </dgm:pt>
    <dgm:pt modelId="{E9249670-2B05-4698-90E6-33572D4D18B0}" type="pres">
      <dgm:prSet presAssocID="{C02D3D50-8562-443E-B8FB-4894295CC13B}" presName="hierRoot1" presStyleCnt="0"/>
      <dgm:spPr/>
    </dgm:pt>
    <dgm:pt modelId="{286C3A50-6BFB-409F-8556-330CBFE4CB8D}" type="pres">
      <dgm:prSet presAssocID="{C02D3D50-8562-443E-B8FB-4894295CC13B}" presName="composite" presStyleCnt="0"/>
      <dgm:spPr/>
    </dgm:pt>
    <dgm:pt modelId="{6FD7577F-B41B-4716-82EB-D4C2708CC57A}" type="pres">
      <dgm:prSet presAssocID="{C02D3D50-8562-443E-B8FB-4894295CC13B}" presName="background" presStyleLbl="node0" presStyleIdx="0" presStyleCnt="2"/>
      <dgm:spPr/>
    </dgm:pt>
    <dgm:pt modelId="{956ECF77-CAE1-4437-B2FB-83886B65E9D3}" type="pres">
      <dgm:prSet presAssocID="{C02D3D50-8562-443E-B8FB-4894295CC13B}" presName="text" presStyleLbl="fgAcc0" presStyleIdx="0" presStyleCnt="2">
        <dgm:presLayoutVars>
          <dgm:chPref val="3"/>
        </dgm:presLayoutVars>
      </dgm:prSet>
      <dgm:spPr/>
    </dgm:pt>
    <dgm:pt modelId="{23AB0592-EA38-4315-90FE-3E17406A7B83}" type="pres">
      <dgm:prSet presAssocID="{C02D3D50-8562-443E-B8FB-4894295CC13B}" presName="hierChild2" presStyleCnt="0"/>
      <dgm:spPr/>
    </dgm:pt>
    <dgm:pt modelId="{F41F5013-407F-4252-BE40-D407B6819B92}" type="pres">
      <dgm:prSet presAssocID="{5EC0E338-ED7F-40A6-A999-5903E82BAE10}" presName="Name10" presStyleLbl="parChTrans1D2" presStyleIdx="0" presStyleCnt="2"/>
      <dgm:spPr/>
    </dgm:pt>
    <dgm:pt modelId="{D88D6E78-1D3F-4BCA-AE93-8C92D0374D29}" type="pres">
      <dgm:prSet presAssocID="{D9188BD8-1325-4FF6-975C-AE940E3897DD}" presName="hierRoot2" presStyleCnt="0"/>
      <dgm:spPr/>
    </dgm:pt>
    <dgm:pt modelId="{7E8DC109-E2FD-4C84-B59A-D7A2530DCDFD}" type="pres">
      <dgm:prSet presAssocID="{D9188BD8-1325-4FF6-975C-AE940E3897DD}" presName="composite2" presStyleCnt="0"/>
      <dgm:spPr/>
    </dgm:pt>
    <dgm:pt modelId="{27262A77-03F5-4ED5-A45E-B25CD99A91C1}" type="pres">
      <dgm:prSet presAssocID="{D9188BD8-1325-4FF6-975C-AE940E3897DD}" presName="background2" presStyleLbl="node2" presStyleIdx="0" presStyleCnt="2"/>
      <dgm:spPr/>
    </dgm:pt>
    <dgm:pt modelId="{609CD946-01CC-4A2D-BCA4-A3595379E2C0}" type="pres">
      <dgm:prSet presAssocID="{D9188BD8-1325-4FF6-975C-AE940E3897DD}" presName="text2" presStyleLbl="fgAcc2" presStyleIdx="0" presStyleCnt="2">
        <dgm:presLayoutVars>
          <dgm:chPref val="3"/>
        </dgm:presLayoutVars>
      </dgm:prSet>
      <dgm:spPr/>
    </dgm:pt>
    <dgm:pt modelId="{7799C77F-1499-4901-A0A2-B7EA7E7843B9}" type="pres">
      <dgm:prSet presAssocID="{D9188BD8-1325-4FF6-975C-AE940E3897DD}" presName="hierChild3" presStyleCnt="0"/>
      <dgm:spPr/>
    </dgm:pt>
    <dgm:pt modelId="{D6872509-4CEA-4A4B-A978-AC7F9DD01971}" type="pres">
      <dgm:prSet presAssocID="{C9D3C362-3A2D-417D-8CF1-0515E316F6B9}" presName="Name10" presStyleLbl="parChTrans1D2" presStyleIdx="1" presStyleCnt="2"/>
      <dgm:spPr/>
    </dgm:pt>
    <dgm:pt modelId="{78784E0B-C3AB-4B8D-BAC1-99D3A8FD45DD}" type="pres">
      <dgm:prSet presAssocID="{E5A27DD5-25F9-4C92-B54F-AF30D40A12B0}" presName="hierRoot2" presStyleCnt="0"/>
      <dgm:spPr/>
    </dgm:pt>
    <dgm:pt modelId="{9CA64E56-9EFE-4AFF-9A1E-1C9E0EFFB27B}" type="pres">
      <dgm:prSet presAssocID="{E5A27DD5-25F9-4C92-B54F-AF30D40A12B0}" presName="composite2" presStyleCnt="0"/>
      <dgm:spPr/>
    </dgm:pt>
    <dgm:pt modelId="{68AB8AAD-63BE-4569-96C5-735597878DC2}" type="pres">
      <dgm:prSet presAssocID="{E5A27DD5-25F9-4C92-B54F-AF30D40A12B0}" presName="background2" presStyleLbl="node2" presStyleIdx="1" presStyleCnt="2"/>
      <dgm:spPr/>
    </dgm:pt>
    <dgm:pt modelId="{0F4C314B-AB30-4083-997D-697F459219C6}" type="pres">
      <dgm:prSet presAssocID="{E5A27DD5-25F9-4C92-B54F-AF30D40A12B0}" presName="text2" presStyleLbl="fgAcc2" presStyleIdx="1" presStyleCnt="2">
        <dgm:presLayoutVars>
          <dgm:chPref val="3"/>
        </dgm:presLayoutVars>
      </dgm:prSet>
      <dgm:spPr/>
    </dgm:pt>
    <dgm:pt modelId="{4D809109-F9BA-4DF1-A29E-C89383F215C1}" type="pres">
      <dgm:prSet presAssocID="{E5A27DD5-25F9-4C92-B54F-AF30D40A12B0}" presName="hierChild3" presStyleCnt="0"/>
      <dgm:spPr/>
    </dgm:pt>
    <dgm:pt modelId="{8252B466-589E-4ED9-AC1C-CC93FB591A32}" type="pres">
      <dgm:prSet presAssocID="{94E802E9-FCBC-470F-922E-1367A2555EA4}" presName="Name17" presStyleLbl="parChTrans1D3" presStyleIdx="0" presStyleCnt="2"/>
      <dgm:spPr/>
    </dgm:pt>
    <dgm:pt modelId="{42764418-23DD-4C77-B703-9457E3804434}" type="pres">
      <dgm:prSet presAssocID="{73627360-E648-409E-8368-03875245E434}" presName="hierRoot3" presStyleCnt="0"/>
      <dgm:spPr/>
    </dgm:pt>
    <dgm:pt modelId="{2BBA6066-9AFE-416F-93F5-CB1EB3604A5B}" type="pres">
      <dgm:prSet presAssocID="{73627360-E648-409E-8368-03875245E434}" presName="composite3" presStyleCnt="0"/>
      <dgm:spPr/>
    </dgm:pt>
    <dgm:pt modelId="{AD53F1B2-1E58-4A72-B246-FDAE6D15CBCD}" type="pres">
      <dgm:prSet presAssocID="{73627360-E648-409E-8368-03875245E434}" presName="background3" presStyleLbl="node3" presStyleIdx="0" presStyleCnt="2"/>
      <dgm:spPr/>
    </dgm:pt>
    <dgm:pt modelId="{82696D42-C8D9-4AAE-85BF-469A0FA359FE}" type="pres">
      <dgm:prSet presAssocID="{73627360-E648-409E-8368-03875245E434}" presName="text3" presStyleLbl="fgAcc3" presStyleIdx="0" presStyleCnt="2">
        <dgm:presLayoutVars>
          <dgm:chPref val="3"/>
        </dgm:presLayoutVars>
      </dgm:prSet>
      <dgm:spPr/>
    </dgm:pt>
    <dgm:pt modelId="{BE5DABE7-E904-4170-BD6E-0EA7E1CA24F4}" type="pres">
      <dgm:prSet presAssocID="{73627360-E648-409E-8368-03875245E434}" presName="hierChild4" presStyleCnt="0"/>
      <dgm:spPr/>
    </dgm:pt>
    <dgm:pt modelId="{628183E3-BF34-411B-863E-F952D805605A}" type="pres">
      <dgm:prSet presAssocID="{9A4ED833-B761-42C0-A3FB-3503D0CA2BDE}" presName="Name17" presStyleLbl="parChTrans1D3" presStyleIdx="1" presStyleCnt="2"/>
      <dgm:spPr/>
    </dgm:pt>
    <dgm:pt modelId="{A3313D6C-9ED1-46A0-896E-C98279C6B089}" type="pres">
      <dgm:prSet presAssocID="{C02EFE5A-B04E-41D5-8DE1-D4D5D678AF36}" presName="hierRoot3" presStyleCnt="0"/>
      <dgm:spPr/>
    </dgm:pt>
    <dgm:pt modelId="{8D175E48-C4C0-48ED-8893-14D3FCFADE5A}" type="pres">
      <dgm:prSet presAssocID="{C02EFE5A-B04E-41D5-8DE1-D4D5D678AF36}" presName="composite3" presStyleCnt="0"/>
      <dgm:spPr/>
    </dgm:pt>
    <dgm:pt modelId="{A2B45B79-664F-49A2-812F-DE3977DAE8F7}" type="pres">
      <dgm:prSet presAssocID="{C02EFE5A-B04E-41D5-8DE1-D4D5D678AF36}" presName="background3" presStyleLbl="node3" presStyleIdx="1" presStyleCnt="2"/>
      <dgm:spPr/>
    </dgm:pt>
    <dgm:pt modelId="{5A8510AE-470A-4B1B-BC81-CB40FF824DD9}" type="pres">
      <dgm:prSet presAssocID="{C02EFE5A-B04E-41D5-8DE1-D4D5D678AF36}" presName="text3" presStyleLbl="fgAcc3" presStyleIdx="1" presStyleCnt="2">
        <dgm:presLayoutVars>
          <dgm:chPref val="3"/>
        </dgm:presLayoutVars>
      </dgm:prSet>
      <dgm:spPr/>
    </dgm:pt>
    <dgm:pt modelId="{27B092F6-6990-444B-AB81-A1D60C9D1606}" type="pres">
      <dgm:prSet presAssocID="{C02EFE5A-B04E-41D5-8DE1-D4D5D678AF36}" presName="hierChild4" presStyleCnt="0"/>
      <dgm:spPr/>
    </dgm:pt>
    <dgm:pt modelId="{346CE8D8-0283-4C70-8AA0-CEA82B147744}" type="pres">
      <dgm:prSet presAssocID="{36B368C0-9E04-47A4-A26B-5F348C592CA8}" presName="hierRoot1" presStyleCnt="0"/>
      <dgm:spPr/>
    </dgm:pt>
    <dgm:pt modelId="{658C411C-DCFB-4C67-B822-17CC8D1D5EF9}" type="pres">
      <dgm:prSet presAssocID="{36B368C0-9E04-47A4-A26B-5F348C592CA8}" presName="composite" presStyleCnt="0"/>
      <dgm:spPr/>
    </dgm:pt>
    <dgm:pt modelId="{02910007-9F96-4E31-8778-FA0CAD1F5B53}" type="pres">
      <dgm:prSet presAssocID="{36B368C0-9E04-47A4-A26B-5F348C592CA8}" presName="background" presStyleLbl="node0" presStyleIdx="1" presStyleCnt="2"/>
      <dgm:spPr/>
    </dgm:pt>
    <dgm:pt modelId="{0A5CE39E-C1E3-4C69-9FEA-34253CCA80CD}" type="pres">
      <dgm:prSet presAssocID="{36B368C0-9E04-47A4-A26B-5F348C592CA8}" presName="text" presStyleLbl="fgAcc0" presStyleIdx="1" presStyleCnt="2" custLinFactX="5100" custLinFactNeighborX="100000" custLinFactNeighborY="-120">
        <dgm:presLayoutVars>
          <dgm:chPref val="3"/>
        </dgm:presLayoutVars>
      </dgm:prSet>
      <dgm:spPr/>
    </dgm:pt>
    <dgm:pt modelId="{813B4219-41DA-45E3-B2D4-45C4CCEF1063}" type="pres">
      <dgm:prSet presAssocID="{36B368C0-9E04-47A4-A26B-5F348C592CA8}" presName="hierChild2" presStyleCnt="0"/>
      <dgm:spPr/>
    </dgm:pt>
  </dgm:ptLst>
  <dgm:cxnLst>
    <dgm:cxn modelId="{8E373413-7459-48B8-83EE-210035584B18}" type="presOf" srcId="{36B368C0-9E04-47A4-A26B-5F348C592CA8}" destId="{0A5CE39E-C1E3-4C69-9FEA-34253CCA80CD}" srcOrd="0" destOrd="0" presId="urn:microsoft.com/office/officeart/2005/8/layout/hierarchy1"/>
    <dgm:cxn modelId="{5E21532E-ACE6-43B4-BAB9-0C446E3A94CC}" type="presOf" srcId="{E5A27DD5-25F9-4C92-B54F-AF30D40A12B0}" destId="{0F4C314B-AB30-4083-997D-697F459219C6}" srcOrd="0" destOrd="0" presId="urn:microsoft.com/office/officeart/2005/8/layout/hierarchy1"/>
    <dgm:cxn modelId="{D2C5A333-DAAF-482A-A098-EAB95F353351}" srcId="{9B4CCF82-EE56-41B1-9736-0D278CB7D511}" destId="{36B368C0-9E04-47A4-A26B-5F348C592CA8}" srcOrd="1" destOrd="0" parTransId="{FE956168-D39C-4073-A1B3-9CBAD676A2DD}" sibTransId="{F5B1EB12-3BE2-4734-8DC9-E77A5E2B0B13}"/>
    <dgm:cxn modelId="{DF9E9142-6DBE-484A-B5E6-9320E2D5490F}" type="presOf" srcId="{C02EFE5A-B04E-41D5-8DE1-D4D5D678AF36}" destId="{5A8510AE-470A-4B1B-BC81-CB40FF824DD9}" srcOrd="0" destOrd="0" presId="urn:microsoft.com/office/officeart/2005/8/layout/hierarchy1"/>
    <dgm:cxn modelId="{3D034172-6D35-444E-A781-0E8810146795}" type="presOf" srcId="{9B4CCF82-EE56-41B1-9736-0D278CB7D511}" destId="{ED960CBC-C2E3-4CE3-9259-6CC2DB4C8EE8}" srcOrd="0" destOrd="0" presId="urn:microsoft.com/office/officeart/2005/8/layout/hierarchy1"/>
    <dgm:cxn modelId="{4A2B888F-C6A9-4353-9635-45779D5FD51A}" type="presOf" srcId="{5EC0E338-ED7F-40A6-A999-5903E82BAE10}" destId="{F41F5013-407F-4252-BE40-D407B6819B92}" srcOrd="0" destOrd="0" presId="urn:microsoft.com/office/officeart/2005/8/layout/hierarchy1"/>
    <dgm:cxn modelId="{B1C0F49C-DE43-4B2B-B36A-231B22B1587C}" srcId="{E5A27DD5-25F9-4C92-B54F-AF30D40A12B0}" destId="{73627360-E648-409E-8368-03875245E434}" srcOrd="0" destOrd="0" parTransId="{94E802E9-FCBC-470F-922E-1367A2555EA4}" sibTransId="{C1F9C729-F083-4EDD-B62F-D3B5CAE59C9B}"/>
    <dgm:cxn modelId="{DD25A9A5-3E58-4989-9D52-C69FD56E9A79}" srcId="{E5A27DD5-25F9-4C92-B54F-AF30D40A12B0}" destId="{C02EFE5A-B04E-41D5-8DE1-D4D5D678AF36}" srcOrd="1" destOrd="0" parTransId="{9A4ED833-B761-42C0-A3FB-3503D0CA2BDE}" sibTransId="{AB9D847A-C66A-448F-A7CA-18571710CB48}"/>
    <dgm:cxn modelId="{B2C421A9-4897-4ED9-BD98-0151260B006E}" srcId="{C02D3D50-8562-443E-B8FB-4894295CC13B}" destId="{E5A27DD5-25F9-4C92-B54F-AF30D40A12B0}" srcOrd="1" destOrd="0" parTransId="{C9D3C362-3A2D-417D-8CF1-0515E316F6B9}" sibTransId="{B0A1EF73-4466-4620-A632-756CA3F68DFA}"/>
    <dgm:cxn modelId="{2403D5AE-5E5D-409D-AC86-FAE8D85963DB}" srcId="{9B4CCF82-EE56-41B1-9736-0D278CB7D511}" destId="{C02D3D50-8562-443E-B8FB-4894295CC13B}" srcOrd="0" destOrd="0" parTransId="{3243F78E-6755-41C0-A5F6-AF8F40728B66}" sibTransId="{EC6D6885-7B1A-4ED1-BCE2-2B7B2838ACCF}"/>
    <dgm:cxn modelId="{60D2ABB7-6202-4BEF-95B3-74FF6E43E7BF}" type="presOf" srcId="{C02D3D50-8562-443E-B8FB-4894295CC13B}" destId="{956ECF77-CAE1-4437-B2FB-83886B65E9D3}" srcOrd="0" destOrd="0" presId="urn:microsoft.com/office/officeart/2005/8/layout/hierarchy1"/>
    <dgm:cxn modelId="{A534F6C2-717A-4CF7-93E0-B34EC9D2742A}" type="presOf" srcId="{9A4ED833-B761-42C0-A3FB-3503D0CA2BDE}" destId="{628183E3-BF34-411B-863E-F952D805605A}" srcOrd="0" destOrd="0" presId="urn:microsoft.com/office/officeart/2005/8/layout/hierarchy1"/>
    <dgm:cxn modelId="{28C105C7-7113-4352-98A0-6E1B412F9AB6}" type="presOf" srcId="{C9D3C362-3A2D-417D-8CF1-0515E316F6B9}" destId="{D6872509-4CEA-4A4B-A978-AC7F9DD01971}" srcOrd="0" destOrd="0" presId="urn:microsoft.com/office/officeart/2005/8/layout/hierarchy1"/>
    <dgm:cxn modelId="{D45032D6-BFC1-43E5-8C84-FEE297E48642}" type="presOf" srcId="{73627360-E648-409E-8368-03875245E434}" destId="{82696D42-C8D9-4AAE-85BF-469A0FA359FE}" srcOrd="0" destOrd="0" presId="urn:microsoft.com/office/officeart/2005/8/layout/hierarchy1"/>
    <dgm:cxn modelId="{B80D5BDA-66C3-4A1F-B9C2-E3D3B31AEAB6}" type="presOf" srcId="{94E802E9-FCBC-470F-922E-1367A2555EA4}" destId="{8252B466-589E-4ED9-AC1C-CC93FB591A32}" srcOrd="0" destOrd="0" presId="urn:microsoft.com/office/officeart/2005/8/layout/hierarchy1"/>
    <dgm:cxn modelId="{1F2AB3EA-FA83-44B6-81A8-4791E78FCE08}" type="presOf" srcId="{D9188BD8-1325-4FF6-975C-AE940E3897DD}" destId="{609CD946-01CC-4A2D-BCA4-A3595379E2C0}" srcOrd="0" destOrd="0" presId="urn:microsoft.com/office/officeart/2005/8/layout/hierarchy1"/>
    <dgm:cxn modelId="{75A5C8FD-93C9-4117-999B-00B6681ED19D}" srcId="{C02D3D50-8562-443E-B8FB-4894295CC13B}" destId="{D9188BD8-1325-4FF6-975C-AE940E3897DD}" srcOrd="0" destOrd="0" parTransId="{5EC0E338-ED7F-40A6-A999-5903E82BAE10}" sibTransId="{F83391DA-3B88-4A75-9C36-712CED5282C6}"/>
    <dgm:cxn modelId="{361B4585-1BF3-433C-A156-D32FDA601875}" type="presParOf" srcId="{ED960CBC-C2E3-4CE3-9259-6CC2DB4C8EE8}" destId="{E9249670-2B05-4698-90E6-33572D4D18B0}" srcOrd="0" destOrd="0" presId="urn:microsoft.com/office/officeart/2005/8/layout/hierarchy1"/>
    <dgm:cxn modelId="{A4CF7F6D-256A-4B75-8C2B-A14C7BE5EA25}" type="presParOf" srcId="{E9249670-2B05-4698-90E6-33572D4D18B0}" destId="{286C3A50-6BFB-409F-8556-330CBFE4CB8D}" srcOrd="0" destOrd="0" presId="urn:microsoft.com/office/officeart/2005/8/layout/hierarchy1"/>
    <dgm:cxn modelId="{1B11ABE0-5CA8-4933-9280-90685F3B8F7B}" type="presParOf" srcId="{286C3A50-6BFB-409F-8556-330CBFE4CB8D}" destId="{6FD7577F-B41B-4716-82EB-D4C2708CC57A}" srcOrd="0" destOrd="0" presId="urn:microsoft.com/office/officeart/2005/8/layout/hierarchy1"/>
    <dgm:cxn modelId="{C6AEBC6F-CC07-4B3E-B2A8-0EE0BBA328B2}" type="presParOf" srcId="{286C3A50-6BFB-409F-8556-330CBFE4CB8D}" destId="{956ECF77-CAE1-4437-B2FB-83886B65E9D3}" srcOrd="1" destOrd="0" presId="urn:microsoft.com/office/officeart/2005/8/layout/hierarchy1"/>
    <dgm:cxn modelId="{D2D4E735-06CC-4F34-8B24-D93CFD41D295}" type="presParOf" srcId="{E9249670-2B05-4698-90E6-33572D4D18B0}" destId="{23AB0592-EA38-4315-90FE-3E17406A7B83}" srcOrd="1" destOrd="0" presId="urn:microsoft.com/office/officeart/2005/8/layout/hierarchy1"/>
    <dgm:cxn modelId="{80A30859-5E23-4E0F-AEF8-C9EB5855EEE8}" type="presParOf" srcId="{23AB0592-EA38-4315-90FE-3E17406A7B83}" destId="{F41F5013-407F-4252-BE40-D407B6819B92}" srcOrd="0" destOrd="0" presId="urn:microsoft.com/office/officeart/2005/8/layout/hierarchy1"/>
    <dgm:cxn modelId="{DB9B5261-94FC-4677-ABB8-619CA71CF61E}" type="presParOf" srcId="{23AB0592-EA38-4315-90FE-3E17406A7B83}" destId="{D88D6E78-1D3F-4BCA-AE93-8C92D0374D29}" srcOrd="1" destOrd="0" presId="urn:microsoft.com/office/officeart/2005/8/layout/hierarchy1"/>
    <dgm:cxn modelId="{11525084-5E66-4D3D-91BA-A0B3D94434FF}" type="presParOf" srcId="{D88D6E78-1D3F-4BCA-AE93-8C92D0374D29}" destId="{7E8DC109-E2FD-4C84-B59A-D7A2530DCDFD}" srcOrd="0" destOrd="0" presId="urn:microsoft.com/office/officeart/2005/8/layout/hierarchy1"/>
    <dgm:cxn modelId="{469AF8CB-B0A2-470B-AFFB-EFEC2669DA8B}" type="presParOf" srcId="{7E8DC109-E2FD-4C84-B59A-D7A2530DCDFD}" destId="{27262A77-03F5-4ED5-A45E-B25CD99A91C1}" srcOrd="0" destOrd="0" presId="urn:microsoft.com/office/officeart/2005/8/layout/hierarchy1"/>
    <dgm:cxn modelId="{0ADF364E-9F30-469D-AC2A-D28E59D7D576}" type="presParOf" srcId="{7E8DC109-E2FD-4C84-B59A-D7A2530DCDFD}" destId="{609CD946-01CC-4A2D-BCA4-A3595379E2C0}" srcOrd="1" destOrd="0" presId="urn:microsoft.com/office/officeart/2005/8/layout/hierarchy1"/>
    <dgm:cxn modelId="{C35AD9F3-24A9-4E2D-88FB-79A5145509D6}" type="presParOf" srcId="{D88D6E78-1D3F-4BCA-AE93-8C92D0374D29}" destId="{7799C77F-1499-4901-A0A2-B7EA7E7843B9}" srcOrd="1" destOrd="0" presId="urn:microsoft.com/office/officeart/2005/8/layout/hierarchy1"/>
    <dgm:cxn modelId="{D7DB01FA-26AA-4CC2-86D9-B6707408FC27}" type="presParOf" srcId="{23AB0592-EA38-4315-90FE-3E17406A7B83}" destId="{D6872509-4CEA-4A4B-A978-AC7F9DD01971}" srcOrd="2" destOrd="0" presId="urn:microsoft.com/office/officeart/2005/8/layout/hierarchy1"/>
    <dgm:cxn modelId="{E61A7E65-14B2-4B28-9D74-985A9C0173EF}" type="presParOf" srcId="{23AB0592-EA38-4315-90FE-3E17406A7B83}" destId="{78784E0B-C3AB-4B8D-BAC1-99D3A8FD45DD}" srcOrd="3" destOrd="0" presId="urn:microsoft.com/office/officeart/2005/8/layout/hierarchy1"/>
    <dgm:cxn modelId="{7C1837A4-A25E-43D0-A992-8C0A7C09AF69}" type="presParOf" srcId="{78784E0B-C3AB-4B8D-BAC1-99D3A8FD45DD}" destId="{9CA64E56-9EFE-4AFF-9A1E-1C9E0EFFB27B}" srcOrd="0" destOrd="0" presId="urn:microsoft.com/office/officeart/2005/8/layout/hierarchy1"/>
    <dgm:cxn modelId="{CA7855B4-E58F-4AA8-BE88-7EF96D44B5FA}" type="presParOf" srcId="{9CA64E56-9EFE-4AFF-9A1E-1C9E0EFFB27B}" destId="{68AB8AAD-63BE-4569-96C5-735597878DC2}" srcOrd="0" destOrd="0" presId="urn:microsoft.com/office/officeart/2005/8/layout/hierarchy1"/>
    <dgm:cxn modelId="{301A9625-CA12-43AA-BDC3-EB055F15DDD1}" type="presParOf" srcId="{9CA64E56-9EFE-4AFF-9A1E-1C9E0EFFB27B}" destId="{0F4C314B-AB30-4083-997D-697F459219C6}" srcOrd="1" destOrd="0" presId="urn:microsoft.com/office/officeart/2005/8/layout/hierarchy1"/>
    <dgm:cxn modelId="{8C794E27-482B-4BDB-8D78-581556FC52D8}" type="presParOf" srcId="{78784E0B-C3AB-4B8D-BAC1-99D3A8FD45DD}" destId="{4D809109-F9BA-4DF1-A29E-C89383F215C1}" srcOrd="1" destOrd="0" presId="urn:microsoft.com/office/officeart/2005/8/layout/hierarchy1"/>
    <dgm:cxn modelId="{38D10CCA-7194-415D-A4C0-06E06A84AAC7}" type="presParOf" srcId="{4D809109-F9BA-4DF1-A29E-C89383F215C1}" destId="{8252B466-589E-4ED9-AC1C-CC93FB591A32}" srcOrd="0" destOrd="0" presId="urn:microsoft.com/office/officeart/2005/8/layout/hierarchy1"/>
    <dgm:cxn modelId="{35C7F1B3-B4AF-408A-A45A-E14B52990B2C}" type="presParOf" srcId="{4D809109-F9BA-4DF1-A29E-C89383F215C1}" destId="{42764418-23DD-4C77-B703-9457E3804434}" srcOrd="1" destOrd="0" presId="urn:microsoft.com/office/officeart/2005/8/layout/hierarchy1"/>
    <dgm:cxn modelId="{B3EBDAC0-475F-4DFE-9ADD-047FE5285A33}" type="presParOf" srcId="{42764418-23DD-4C77-B703-9457E3804434}" destId="{2BBA6066-9AFE-416F-93F5-CB1EB3604A5B}" srcOrd="0" destOrd="0" presId="urn:microsoft.com/office/officeart/2005/8/layout/hierarchy1"/>
    <dgm:cxn modelId="{058FA5BD-9510-4EAD-A0DF-6F25B842C0C1}" type="presParOf" srcId="{2BBA6066-9AFE-416F-93F5-CB1EB3604A5B}" destId="{AD53F1B2-1E58-4A72-B246-FDAE6D15CBCD}" srcOrd="0" destOrd="0" presId="urn:microsoft.com/office/officeart/2005/8/layout/hierarchy1"/>
    <dgm:cxn modelId="{20F125D5-1CEB-447E-9629-B4287E5CCD07}" type="presParOf" srcId="{2BBA6066-9AFE-416F-93F5-CB1EB3604A5B}" destId="{82696D42-C8D9-4AAE-85BF-469A0FA359FE}" srcOrd="1" destOrd="0" presId="urn:microsoft.com/office/officeart/2005/8/layout/hierarchy1"/>
    <dgm:cxn modelId="{A9CD609A-9E48-4CEA-B389-9BBEDCF94F1E}" type="presParOf" srcId="{42764418-23DD-4C77-B703-9457E3804434}" destId="{BE5DABE7-E904-4170-BD6E-0EA7E1CA24F4}" srcOrd="1" destOrd="0" presId="urn:microsoft.com/office/officeart/2005/8/layout/hierarchy1"/>
    <dgm:cxn modelId="{8DBF27A7-5876-4E92-AF70-BF63E5C7AB64}" type="presParOf" srcId="{4D809109-F9BA-4DF1-A29E-C89383F215C1}" destId="{628183E3-BF34-411B-863E-F952D805605A}" srcOrd="2" destOrd="0" presId="urn:microsoft.com/office/officeart/2005/8/layout/hierarchy1"/>
    <dgm:cxn modelId="{0801E2AD-9E89-475E-9076-3677744B4C14}" type="presParOf" srcId="{4D809109-F9BA-4DF1-A29E-C89383F215C1}" destId="{A3313D6C-9ED1-46A0-896E-C98279C6B089}" srcOrd="3" destOrd="0" presId="urn:microsoft.com/office/officeart/2005/8/layout/hierarchy1"/>
    <dgm:cxn modelId="{695AB0A0-F3DD-438A-AE29-85C3D35D9E30}" type="presParOf" srcId="{A3313D6C-9ED1-46A0-896E-C98279C6B089}" destId="{8D175E48-C4C0-48ED-8893-14D3FCFADE5A}" srcOrd="0" destOrd="0" presId="urn:microsoft.com/office/officeart/2005/8/layout/hierarchy1"/>
    <dgm:cxn modelId="{9C669491-9E00-4367-AEE7-D218677DD455}" type="presParOf" srcId="{8D175E48-C4C0-48ED-8893-14D3FCFADE5A}" destId="{A2B45B79-664F-49A2-812F-DE3977DAE8F7}" srcOrd="0" destOrd="0" presId="urn:microsoft.com/office/officeart/2005/8/layout/hierarchy1"/>
    <dgm:cxn modelId="{19477710-5DA4-4F44-A34C-E2FED12C4FCE}" type="presParOf" srcId="{8D175E48-C4C0-48ED-8893-14D3FCFADE5A}" destId="{5A8510AE-470A-4B1B-BC81-CB40FF824DD9}" srcOrd="1" destOrd="0" presId="urn:microsoft.com/office/officeart/2005/8/layout/hierarchy1"/>
    <dgm:cxn modelId="{7DAB53D9-7260-42A5-99C9-2739988F5477}" type="presParOf" srcId="{A3313D6C-9ED1-46A0-896E-C98279C6B089}" destId="{27B092F6-6990-444B-AB81-A1D60C9D1606}" srcOrd="1" destOrd="0" presId="urn:microsoft.com/office/officeart/2005/8/layout/hierarchy1"/>
    <dgm:cxn modelId="{C4FB79CD-E088-4F7B-B232-A1BAA1728F19}" type="presParOf" srcId="{ED960CBC-C2E3-4CE3-9259-6CC2DB4C8EE8}" destId="{346CE8D8-0283-4C70-8AA0-CEA82B147744}" srcOrd="1" destOrd="0" presId="urn:microsoft.com/office/officeart/2005/8/layout/hierarchy1"/>
    <dgm:cxn modelId="{9AC63EC7-E32A-4349-894D-B30D09F3A113}" type="presParOf" srcId="{346CE8D8-0283-4C70-8AA0-CEA82B147744}" destId="{658C411C-DCFB-4C67-B822-17CC8D1D5EF9}" srcOrd="0" destOrd="0" presId="urn:microsoft.com/office/officeart/2005/8/layout/hierarchy1"/>
    <dgm:cxn modelId="{83F141A0-0454-40F9-96C5-5D87B40C2D83}" type="presParOf" srcId="{658C411C-DCFB-4C67-B822-17CC8D1D5EF9}" destId="{02910007-9F96-4E31-8778-FA0CAD1F5B53}" srcOrd="0" destOrd="0" presId="urn:microsoft.com/office/officeart/2005/8/layout/hierarchy1"/>
    <dgm:cxn modelId="{020EF778-908F-4791-AC32-9DB86A3610AD}" type="presParOf" srcId="{658C411C-DCFB-4C67-B822-17CC8D1D5EF9}" destId="{0A5CE39E-C1E3-4C69-9FEA-34253CCA80CD}" srcOrd="1" destOrd="0" presId="urn:microsoft.com/office/officeart/2005/8/layout/hierarchy1"/>
    <dgm:cxn modelId="{C797F9AA-290D-4F0A-ABBB-1C3F58A66EB7}" type="presParOf" srcId="{346CE8D8-0283-4C70-8AA0-CEA82B147744}" destId="{813B4219-41DA-45E3-B2D4-45C4CCEF10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B3CE-D753-4D32-B609-4D4F46D15446}">
      <dsp:nvSpPr>
        <dsp:cNvPr id="0" name=""/>
        <dsp:cNvSpPr/>
      </dsp:nvSpPr>
      <dsp:spPr>
        <a:xfrm>
          <a:off x="4932" y="1772265"/>
          <a:ext cx="2156598" cy="12939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Przygotowawcze</a:t>
          </a:r>
        </a:p>
      </dsp:txBody>
      <dsp:txXfrm>
        <a:off x="42831" y="1810164"/>
        <a:ext cx="2080800" cy="1218160"/>
      </dsp:txXfrm>
    </dsp:sp>
    <dsp:sp modelId="{EF80D27E-D0B6-4464-B274-78CCC0FE19D0}">
      <dsp:nvSpPr>
        <dsp:cNvPr id="0" name=""/>
        <dsp:cNvSpPr/>
      </dsp:nvSpPr>
      <dsp:spPr>
        <a:xfrm>
          <a:off x="2377190" y="2151826"/>
          <a:ext cx="457198" cy="5348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l-PL" sz="1800" kern="1200"/>
        </a:p>
      </dsp:txBody>
      <dsp:txXfrm>
        <a:off x="2377190" y="2258793"/>
        <a:ext cx="320039" cy="320902"/>
      </dsp:txXfrm>
    </dsp:sp>
    <dsp:sp modelId="{EF51981B-7AA6-4356-80E3-6B225C139B81}">
      <dsp:nvSpPr>
        <dsp:cNvPr id="0" name=""/>
        <dsp:cNvSpPr/>
      </dsp:nvSpPr>
      <dsp:spPr>
        <a:xfrm>
          <a:off x="3024170" y="1772265"/>
          <a:ext cx="2156598" cy="1293958"/>
        </a:xfrm>
        <a:prstGeom prst="roundRect">
          <a:avLst>
            <a:gd name="adj" fmla="val 10000"/>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Główne </a:t>
          </a:r>
        </a:p>
      </dsp:txBody>
      <dsp:txXfrm>
        <a:off x="3062069" y="1810164"/>
        <a:ext cx="2080800" cy="1218160"/>
      </dsp:txXfrm>
    </dsp:sp>
    <dsp:sp modelId="{F89C4064-73D0-4F0E-A526-F6BC48BF1993}">
      <dsp:nvSpPr>
        <dsp:cNvPr id="0" name=""/>
        <dsp:cNvSpPr/>
      </dsp:nvSpPr>
      <dsp:spPr>
        <a:xfrm>
          <a:off x="5396428" y="2151826"/>
          <a:ext cx="457198" cy="534836"/>
        </a:xfrm>
        <a:prstGeom prst="rightArrow">
          <a:avLst>
            <a:gd name="adj1" fmla="val 60000"/>
            <a:gd name="adj2" fmla="val 50000"/>
          </a:avLst>
        </a:prstGeom>
        <a:solidFill>
          <a:schemeClr val="accent5">
            <a:hueOff val="393725"/>
            <a:satOff val="21144"/>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l-PL" sz="1800" kern="1200"/>
        </a:p>
      </dsp:txBody>
      <dsp:txXfrm>
        <a:off x="5396428" y="2258793"/>
        <a:ext cx="320039" cy="320902"/>
      </dsp:txXfrm>
    </dsp:sp>
    <dsp:sp modelId="{0BEC8020-5C43-4BAE-A5F1-C0857C778B5E}">
      <dsp:nvSpPr>
        <dsp:cNvPr id="0" name=""/>
        <dsp:cNvSpPr/>
      </dsp:nvSpPr>
      <dsp:spPr>
        <a:xfrm>
          <a:off x="6043407" y="1772265"/>
          <a:ext cx="2156598" cy="1293958"/>
        </a:xfrm>
        <a:prstGeom prst="roundRect">
          <a:avLst>
            <a:gd name="adj" fmla="val 10000"/>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Odwoławcze</a:t>
          </a:r>
        </a:p>
      </dsp:txBody>
      <dsp:txXfrm>
        <a:off x="6081306" y="1810164"/>
        <a:ext cx="2080800" cy="1218160"/>
      </dsp:txXfrm>
    </dsp:sp>
    <dsp:sp modelId="{3ECF9543-E696-4BBC-9EDA-1ED58CB095A8}">
      <dsp:nvSpPr>
        <dsp:cNvPr id="0" name=""/>
        <dsp:cNvSpPr/>
      </dsp:nvSpPr>
      <dsp:spPr>
        <a:xfrm>
          <a:off x="8415665" y="2151826"/>
          <a:ext cx="457198" cy="534836"/>
        </a:xfrm>
        <a:prstGeom prst="rightArrow">
          <a:avLst>
            <a:gd name="adj1" fmla="val 60000"/>
            <a:gd name="adj2" fmla="val 50000"/>
          </a:avLst>
        </a:prstGeom>
        <a:solidFill>
          <a:schemeClr val="accent5">
            <a:hueOff val="787450"/>
            <a:satOff val="42288"/>
            <a:lumOff val="-1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l-PL" sz="1800" kern="1200"/>
        </a:p>
      </dsp:txBody>
      <dsp:txXfrm>
        <a:off x="8415665" y="2258793"/>
        <a:ext cx="320039" cy="320902"/>
      </dsp:txXfrm>
    </dsp:sp>
    <dsp:sp modelId="{89009DCD-A3CA-4824-9C12-99508F0F8E4B}">
      <dsp:nvSpPr>
        <dsp:cNvPr id="0" name=""/>
        <dsp:cNvSpPr/>
      </dsp:nvSpPr>
      <dsp:spPr>
        <a:xfrm>
          <a:off x="9062645" y="1772265"/>
          <a:ext cx="2156598" cy="1293958"/>
        </a:xfrm>
        <a:prstGeom prst="roundRect">
          <a:avLst>
            <a:gd name="adj" fmla="val 10000"/>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Wykonawcze</a:t>
          </a:r>
        </a:p>
      </dsp:txBody>
      <dsp:txXfrm>
        <a:off x="9100544" y="1810164"/>
        <a:ext cx="2080800" cy="121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83E3-BF34-411B-863E-F952D805605A}">
      <dsp:nvSpPr>
        <dsp:cNvPr id="0" name=""/>
        <dsp:cNvSpPr/>
      </dsp:nvSpPr>
      <dsp:spPr>
        <a:xfrm>
          <a:off x="5239507" y="3620149"/>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52B466-589E-4ED9-AC1C-CC93FB591A32}">
      <dsp:nvSpPr>
        <dsp:cNvPr id="0" name=""/>
        <dsp:cNvSpPr/>
      </dsp:nvSpPr>
      <dsp:spPr>
        <a:xfrm>
          <a:off x="3822858" y="3620149"/>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72509-4CEA-4A4B-A978-AC7F9DD01971}">
      <dsp:nvSpPr>
        <dsp:cNvPr id="0" name=""/>
        <dsp:cNvSpPr/>
      </dsp:nvSpPr>
      <dsp:spPr>
        <a:xfrm>
          <a:off x="3822858" y="1473926"/>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F5013-407F-4252-BE40-D407B6819B92}">
      <dsp:nvSpPr>
        <dsp:cNvPr id="0" name=""/>
        <dsp:cNvSpPr/>
      </dsp:nvSpPr>
      <dsp:spPr>
        <a:xfrm>
          <a:off x="2406209" y="1473926"/>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7577F-B41B-4716-82EB-D4C2708CC57A}">
      <dsp:nvSpPr>
        <dsp:cNvPr id="0" name=""/>
        <dsp:cNvSpPr/>
      </dsp:nvSpPr>
      <dsp:spPr>
        <a:xfrm>
          <a:off x="2663782" y="1899"/>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ECF77-CAE1-4437-B2FB-83886B65E9D3}">
      <dsp:nvSpPr>
        <dsp:cNvPr id="0" name=""/>
        <dsp:cNvSpPr/>
      </dsp:nvSpPr>
      <dsp:spPr>
        <a:xfrm>
          <a:off x="2921354" y="246593"/>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publicznoskargowe</a:t>
          </a:r>
        </a:p>
      </dsp:txBody>
      <dsp:txXfrm>
        <a:off x="2964468" y="289707"/>
        <a:ext cx="2231924" cy="1385799"/>
      </dsp:txXfrm>
    </dsp:sp>
    <dsp:sp modelId="{27262A77-03F5-4ED5-A45E-B25CD99A91C1}">
      <dsp:nvSpPr>
        <dsp:cNvPr id="0" name=""/>
        <dsp:cNvSpPr/>
      </dsp:nvSpPr>
      <dsp:spPr>
        <a:xfrm>
          <a:off x="1247133"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CD946-01CC-4A2D-BCA4-A3595379E2C0}">
      <dsp:nvSpPr>
        <dsp:cNvPr id="0" name=""/>
        <dsp:cNvSpPr/>
      </dsp:nvSpPr>
      <dsp:spPr>
        <a:xfrm>
          <a:off x="1504705"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Z urzędu</a:t>
          </a:r>
        </a:p>
      </dsp:txBody>
      <dsp:txXfrm>
        <a:off x="1547819" y="2435930"/>
        <a:ext cx="2231924" cy="1385799"/>
      </dsp:txXfrm>
    </dsp:sp>
    <dsp:sp modelId="{68AB8AAD-63BE-4569-96C5-735597878DC2}">
      <dsp:nvSpPr>
        <dsp:cNvPr id="0" name=""/>
        <dsp:cNvSpPr/>
      </dsp:nvSpPr>
      <dsp:spPr>
        <a:xfrm>
          <a:off x="4080431"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4C314B-AB30-4083-997D-697F459219C6}">
      <dsp:nvSpPr>
        <dsp:cNvPr id="0" name=""/>
        <dsp:cNvSpPr/>
      </dsp:nvSpPr>
      <dsp:spPr>
        <a:xfrm>
          <a:off x="4338003"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Na wniosek</a:t>
          </a:r>
        </a:p>
      </dsp:txBody>
      <dsp:txXfrm>
        <a:off x="4381117" y="2435930"/>
        <a:ext cx="2231924" cy="1385799"/>
      </dsp:txXfrm>
    </dsp:sp>
    <dsp:sp modelId="{AD53F1B2-1E58-4A72-B246-FDAE6D15CBCD}">
      <dsp:nvSpPr>
        <dsp:cNvPr id="0" name=""/>
        <dsp:cNvSpPr/>
      </dsp:nvSpPr>
      <dsp:spPr>
        <a:xfrm>
          <a:off x="2663782"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6D42-C8D9-4AAE-85BF-469A0FA359FE}">
      <dsp:nvSpPr>
        <dsp:cNvPr id="0" name=""/>
        <dsp:cNvSpPr/>
      </dsp:nvSpPr>
      <dsp:spPr>
        <a:xfrm>
          <a:off x="2921354"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Względnie </a:t>
          </a:r>
          <a:r>
            <a:rPr lang="pl-PL" sz="2100" kern="1200"/>
            <a:t>wnioskowe </a:t>
          </a:r>
          <a:endParaRPr lang="pl-PL" sz="2100" kern="1200" dirty="0"/>
        </a:p>
      </dsp:txBody>
      <dsp:txXfrm>
        <a:off x="2964468" y="4582153"/>
        <a:ext cx="2231924" cy="1385799"/>
      </dsp:txXfrm>
    </dsp:sp>
    <dsp:sp modelId="{A2B45B79-664F-49A2-812F-DE3977DAE8F7}">
      <dsp:nvSpPr>
        <dsp:cNvPr id="0" name=""/>
        <dsp:cNvSpPr/>
      </dsp:nvSpPr>
      <dsp:spPr>
        <a:xfrm>
          <a:off x="5497080"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8510AE-470A-4B1B-BC81-CB40FF824DD9}">
      <dsp:nvSpPr>
        <dsp:cNvPr id="0" name=""/>
        <dsp:cNvSpPr/>
      </dsp:nvSpPr>
      <dsp:spPr>
        <a:xfrm>
          <a:off x="5754652"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Bezwzględnie wnioskowe </a:t>
          </a:r>
        </a:p>
      </dsp:txBody>
      <dsp:txXfrm>
        <a:off x="5797766" y="4582153"/>
        <a:ext cx="2231924" cy="1385799"/>
      </dsp:txXfrm>
    </dsp:sp>
    <dsp:sp modelId="{02910007-9F96-4E31-8778-FA0CAD1F5B53}">
      <dsp:nvSpPr>
        <dsp:cNvPr id="0" name=""/>
        <dsp:cNvSpPr/>
      </dsp:nvSpPr>
      <dsp:spPr>
        <a:xfrm>
          <a:off x="6744213" y="132"/>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A5CE39E-C1E3-4C69-9FEA-34253CCA80CD}">
      <dsp:nvSpPr>
        <dsp:cNvPr id="0" name=""/>
        <dsp:cNvSpPr/>
      </dsp:nvSpPr>
      <dsp:spPr>
        <a:xfrm>
          <a:off x="7001786" y="24482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prywatnoskargowe</a:t>
          </a:r>
        </a:p>
      </dsp:txBody>
      <dsp:txXfrm>
        <a:off x="7044900" y="287940"/>
        <a:ext cx="2231924" cy="13857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10/4/2023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57688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769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6438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4261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8457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10/4/2023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9870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9562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0102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2791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736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10/4/2023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1651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10/4/2023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5888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rawo.pl/prawnicy-sady/kiedy-legitymowanie-przez-policje-jest-zatrzymaniem,52242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iadomosci.onet.pl/tylko-w-onecie/policjanci-wykorzystuja-do-komunikacji-whatsappa-to-niedopuszczalne/7x6kle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n.pl/orzecznictwo/SitePages/Najnowsze_orzeczeniaIOZ.aspx?Izba=Karn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udoc.echr.coe.int/#%20" TargetMode="External"/><Relationship Id="rId2" Type="http://schemas.openxmlformats.org/officeDocument/2006/relationships/hyperlink" Target="https://curia.europa.eu/jcms/jcms/j_6/pl/" TargetMode="External"/><Relationship Id="rId1" Type="http://schemas.openxmlformats.org/officeDocument/2006/relationships/slideLayout" Target="../slideLayouts/slideLayout2.xml"/><Relationship Id="rId4" Type="http://schemas.openxmlformats.org/officeDocument/2006/relationships/hyperlink" Target="https://ks.echr.coe.in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dominika.czerniak@uwr.edu.p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Freeform: Shape 1034">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05D30CA-87B1-4876-853B-710B98BE7CAE}"/>
              </a:ext>
            </a:extLst>
          </p:cNvPr>
          <p:cNvSpPr>
            <a:spLocks noGrp="1"/>
          </p:cNvSpPr>
          <p:nvPr>
            <p:ph type="ctrTitle"/>
          </p:nvPr>
        </p:nvSpPr>
        <p:spPr>
          <a:xfrm>
            <a:off x="6082616" y="1517904"/>
            <a:ext cx="4579288" cy="2796945"/>
          </a:xfrm>
        </p:spPr>
        <p:txBody>
          <a:bodyPr>
            <a:normAutofit/>
          </a:bodyPr>
          <a:lstStyle/>
          <a:p>
            <a:pPr algn="l"/>
            <a:r>
              <a:rPr lang="pl-PL" sz="3300" dirty="0"/>
              <a:t>Informacje organizacyjne, podstawowe informacje o procesie karnym </a:t>
            </a:r>
            <a:endParaRPr lang="en-GB" sz="3300" dirty="0"/>
          </a:p>
        </p:txBody>
      </p:sp>
      <p:sp>
        <p:nvSpPr>
          <p:cNvPr id="3" name="Podtytuł 2">
            <a:extLst>
              <a:ext uri="{FF2B5EF4-FFF2-40B4-BE49-F238E27FC236}">
                <a16:creationId xmlns:a16="http://schemas.microsoft.com/office/drawing/2014/main" id="{90D05A43-295F-4781-A6E5-D2EC147AB289}"/>
              </a:ext>
            </a:extLst>
          </p:cNvPr>
          <p:cNvSpPr>
            <a:spLocks noGrp="1"/>
          </p:cNvSpPr>
          <p:nvPr>
            <p:ph type="subTitle" idx="1"/>
          </p:nvPr>
        </p:nvSpPr>
        <p:spPr>
          <a:xfrm>
            <a:off x="6082616" y="4570807"/>
            <a:ext cx="4579288" cy="942889"/>
          </a:xfrm>
        </p:spPr>
        <p:txBody>
          <a:bodyPr>
            <a:normAutofit/>
          </a:bodyPr>
          <a:lstStyle/>
          <a:p>
            <a:pPr algn="l"/>
            <a:r>
              <a:rPr lang="pl-PL" dirty="0"/>
              <a:t>Wykład 1</a:t>
            </a:r>
            <a:endParaRPr lang="en-GB" dirty="0"/>
          </a:p>
        </p:txBody>
      </p:sp>
      <p:pic>
        <p:nvPicPr>
          <p:cNvPr id="1026" name="Picture 2" descr="Dowody w postępowaniu karnym - BDR Detektyw Jarosław Rangotis">
            <a:extLst>
              <a:ext uri="{FF2B5EF4-FFF2-40B4-BE49-F238E27FC236}">
                <a16:creationId xmlns:a16="http://schemas.microsoft.com/office/drawing/2014/main" id="{FCAC46BA-53BF-4D3F-B813-D63AB0D7D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0" r="20814"/>
          <a:stretch/>
        </p:blipFill>
        <p:spPr bwMode="auto">
          <a:xfrm>
            <a:off x="20" y="758953"/>
            <a:ext cx="5327883" cy="5335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wr wroclawski logo | HISTORIA.org.pl - historia, kultura ...">
            <a:extLst>
              <a:ext uri="{FF2B5EF4-FFF2-40B4-BE49-F238E27FC236}">
                <a16:creationId xmlns:a16="http://schemas.microsoft.com/office/drawing/2014/main" id="{35F5F5E0-791F-46A5-B2FD-3706E373D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477C66-588B-4235-916B-3892A9C7B22C}"/>
              </a:ext>
            </a:extLst>
          </p:cNvPr>
          <p:cNvSpPr>
            <a:spLocks noGrp="1"/>
          </p:cNvSpPr>
          <p:nvPr>
            <p:ph type="title"/>
          </p:nvPr>
        </p:nvSpPr>
        <p:spPr/>
        <p:txBody>
          <a:bodyPr/>
          <a:lstStyle/>
          <a:p>
            <a:r>
              <a:rPr lang="pl-PL" dirty="0"/>
              <a:t>Postępowanie karne a czynności poza postępowaniem karnym </a:t>
            </a:r>
            <a:endParaRPr lang="en-GB" dirty="0"/>
          </a:p>
        </p:txBody>
      </p:sp>
      <p:sp>
        <p:nvSpPr>
          <p:cNvPr id="3" name="Symbol zastępczy zawartości 2">
            <a:extLst>
              <a:ext uri="{FF2B5EF4-FFF2-40B4-BE49-F238E27FC236}">
                <a16:creationId xmlns:a16="http://schemas.microsoft.com/office/drawing/2014/main" id="{0B921E30-7017-4B45-B40F-F275AAD5AE48}"/>
              </a:ext>
            </a:extLst>
          </p:cNvPr>
          <p:cNvSpPr>
            <a:spLocks noGrp="1"/>
          </p:cNvSpPr>
          <p:nvPr>
            <p:ph idx="1"/>
          </p:nvPr>
        </p:nvSpPr>
        <p:spPr/>
        <p:txBody>
          <a:bodyPr/>
          <a:lstStyle/>
          <a:p>
            <a:pPr algn="just"/>
            <a:r>
              <a:rPr lang="pl-PL" dirty="0"/>
              <a:t>Nie wszystkie czynności wykonywane przez Policję albo inne służy (Straż Graniczną, CBA, ABW) są prowadzone w ramach postępowania karnego. Szereg czynności – zwłaszcza Policja – wykonuje w ramach „codziennej” działalności. </a:t>
            </a:r>
          </a:p>
        </p:txBody>
      </p:sp>
    </p:spTree>
    <p:extLst>
      <p:ext uri="{BB962C8B-B14F-4D97-AF65-F5344CB8AC3E}">
        <p14:creationId xmlns:p14="http://schemas.microsoft.com/office/powerpoint/2010/main" val="306178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5679B80-89D6-4A98-B5A3-53DDB33E708F}"/>
              </a:ext>
            </a:extLst>
          </p:cNvPr>
          <p:cNvSpPr>
            <a:spLocks noGrp="1"/>
          </p:cNvSpPr>
          <p:nvPr>
            <p:ph idx="1"/>
          </p:nvPr>
        </p:nvSpPr>
        <p:spPr>
          <a:xfrm>
            <a:off x="1517904" y="1112704"/>
            <a:ext cx="9144000" cy="4986344"/>
          </a:xfrm>
        </p:spPr>
        <p:txBody>
          <a:bodyPr>
            <a:normAutofit/>
          </a:bodyPr>
          <a:lstStyle/>
          <a:p>
            <a:pPr algn="just"/>
            <a:r>
              <a:rPr lang="pl-PL" dirty="0"/>
              <a:t>Art. 14. 1. W granicach swych zadań Policja wykonuje czynności: operacyjno-rozpoznawcze, dochodzeniowo-śledcze i administracyjno-porządkowe w celu:</a:t>
            </a:r>
          </a:p>
          <a:p>
            <a:pPr lvl="1" algn="just"/>
            <a:r>
              <a:rPr lang="pl-PL" dirty="0"/>
              <a:t>1) rozpoznawania, zapobiegania i wykrywania przestępstw, przestępstw skarbowych i wykroczeń;</a:t>
            </a:r>
          </a:p>
          <a:p>
            <a:pPr lvl="1" algn="just"/>
            <a:r>
              <a:rPr lang="pl-PL" dirty="0"/>
              <a:t>2) poszukiwania osób ukrywających się przed organami ścigania lub wymiaru sprawiedliwości, zwanych dalej "osobami poszukiwanymi";</a:t>
            </a:r>
          </a:p>
          <a:p>
            <a:pPr lvl="1" algn="just"/>
            <a:r>
              <a:rPr lang="pl-PL" dirty="0"/>
              <a:t>3) poszukiwania osób, które na skutek wystąpienia zdarzenia uniemożliwiającego ustalenie miejsca ich pobytu należy odnaleźć w celu zapewnienia ochrony ich życia, zdrowia lub wolności, zwanych dalej "osobami zaginionymi".</a:t>
            </a:r>
          </a:p>
          <a:p>
            <a:pPr lvl="1" algn="just"/>
            <a:endParaRPr lang="pl-PL" dirty="0"/>
          </a:p>
          <a:p>
            <a:pPr lvl="1" algn="just"/>
            <a:r>
              <a:rPr lang="pl-PL" dirty="0"/>
              <a:t>Czynności Policji – art. 15 ustawy o Policji </a:t>
            </a:r>
          </a:p>
          <a:p>
            <a:pPr algn="just"/>
            <a:endParaRPr lang="en-GB" dirty="0"/>
          </a:p>
        </p:txBody>
      </p:sp>
    </p:spTree>
    <p:extLst>
      <p:ext uri="{BB962C8B-B14F-4D97-AF65-F5344CB8AC3E}">
        <p14:creationId xmlns:p14="http://schemas.microsoft.com/office/powerpoint/2010/main" val="220633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C4250F-6A4B-4DC1-BB08-8707F7BE3D5E}"/>
              </a:ext>
            </a:extLst>
          </p:cNvPr>
          <p:cNvSpPr>
            <a:spLocks noGrp="1"/>
          </p:cNvSpPr>
          <p:nvPr>
            <p:ph type="title"/>
          </p:nvPr>
        </p:nvSpPr>
        <p:spPr/>
        <p:txBody>
          <a:bodyPr/>
          <a:lstStyle/>
          <a:p>
            <a:r>
              <a:rPr lang="pl-PL" dirty="0"/>
              <a:t>Legitymowanie a zatrzymanie </a:t>
            </a:r>
            <a:endParaRPr lang="en-GB" dirty="0"/>
          </a:p>
        </p:txBody>
      </p:sp>
      <p:sp>
        <p:nvSpPr>
          <p:cNvPr id="3" name="Symbol zastępczy zawartości 2">
            <a:extLst>
              <a:ext uri="{FF2B5EF4-FFF2-40B4-BE49-F238E27FC236}">
                <a16:creationId xmlns:a16="http://schemas.microsoft.com/office/drawing/2014/main" id="{D59245AA-43B8-450E-B337-3B5C617438E7}"/>
              </a:ext>
            </a:extLst>
          </p:cNvPr>
          <p:cNvSpPr>
            <a:spLocks noGrp="1"/>
          </p:cNvSpPr>
          <p:nvPr>
            <p:ph idx="1"/>
          </p:nvPr>
        </p:nvSpPr>
        <p:spPr>
          <a:xfrm>
            <a:off x="1517904" y="2291507"/>
            <a:ext cx="9144000" cy="4373697"/>
          </a:xfrm>
        </p:spPr>
        <p:txBody>
          <a:bodyPr>
            <a:normAutofit fontScale="85000" lnSpcReduction="20000"/>
          </a:bodyPr>
          <a:lstStyle/>
          <a:p>
            <a:pPr algn="just"/>
            <a:r>
              <a:rPr lang="en-GB" dirty="0">
                <a:hlinkClick r:id="rId2"/>
              </a:rPr>
              <a:t>https://www.prawo.pl/prawnicy-sady/kiedy-legitymowanie-przez-policje-jest-zatrzymaniem,522424.html</a:t>
            </a:r>
            <a:r>
              <a:rPr lang="pl-PL" dirty="0"/>
              <a:t> </a:t>
            </a:r>
          </a:p>
          <a:p>
            <a:pPr algn="just"/>
            <a:r>
              <a:rPr lang="pl-PL" dirty="0"/>
              <a:t>A</a:t>
            </a:r>
            <a:r>
              <a:rPr lang="en-GB" dirty="0"/>
              <a:t>n identity check by the police can fall within the scope of the private life of the person subjected to that check, and therefore, constitute an interference in that person’s private life as protected by Article 8 of the Convention. In particular, the Court has found that </a:t>
            </a:r>
            <a:r>
              <a:rPr lang="en-GB" b="1" dirty="0">
                <a:solidFill>
                  <a:srgbClr val="FF0000"/>
                </a:solidFill>
              </a:rPr>
              <a:t>the use of coercive powers conferred by legislation to require an individual to submit to an identity check and a detailed search of his person, his clothing and his personal belongings amounted to an interference with the right to respect for private life </a:t>
            </a:r>
            <a:r>
              <a:rPr lang="en-GB" dirty="0"/>
              <a:t>(see </a:t>
            </a:r>
            <a:r>
              <a:rPr lang="en-GB" i="1" dirty="0" err="1"/>
              <a:t>Gillan</a:t>
            </a:r>
            <a:r>
              <a:rPr lang="en-GB" i="1" dirty="0"/>
              <a:t> and Quinton v. the United Kingdom</a:t>
            </a:r>
            <a:r>
              <a:rPr lang="en-GB" dirty="0"/>
              <a:t>, no. </a:t>
            </a:r>
            <a:r>
              <a:rPr lang="en-GB" u="sng" dirty="0"/>
              <a:t>4158/05</a:t>
            </a:r>
            <a:r>
              <a:rPr lang="en-GB" dirty="0"/>
              <a:t>, § 63, ECHR 2010 (extracts), and </a:t>
            </a:r>
            <a:r>
              <a:rPr lang="en-GB" i="1" dirty="0" err="1"/>
              <a:t>Vig</a:t>
            </a:r>
            <a:r>
              <a:rPr lang="en-GB" i="1" dirty="0"/>
              <a:t> v. Hungary</a:t>
            </a:r>
            <a:r>
              <a:rPr lang="en-GB" dirty="0"/>
              <a:t>, no. </a:t>
            </a:r>
            <a:r>
              <a:rPr lang="en-GB" u="sng" dirty="0"/>
              <a:t>59648/13</a:t>
            </a:r>
            <a:r>
              <a:rPr lang="en-GB" dirty="0"/>
              <a:t>, § 49, 14 January 2021). The public nature of the search may, in certain cases, compound the seriousness of the interference because of an element of humiliation and embarrassment (see </a:t>
            </a:r>
            <a:r>
              <a:rPr lang="en-GB" i="1" dirty="0" err="1"/>
              <a:t>Gillan</a:t>
            </a:r>
            <a:r>
              <a:rPr lang="en-GB" i="1" dirty="0"/>
              <a:t> and Quinton</a:t>
            </a:r>
            <a:r>
              <a:rPr lang="en-GB" dirty="0"/>
              <a:t>, cited above, § 63).</a:t>
            </a:r>
            <a:endParaRPr lang="pl-PL" dirty="0"/>
          </a:p>
          <a:p>
            <a:pPr algn="just"/>
            <a:endParaRPr lang="pl-PL" dirty="0"/>
          </a:p>
          <a:p>
            <a:pPr marL="0" indent="0" algn="just">
              <a:buNone/>
            </a:pPr>
            <a:endParaRPr lang="en-GB" dirty="0"/>
          </a:p>
        </p:txBody>
      </p:sp>
    </p:spTree>
    <p:extLst>
      <p:ext uri="{BB962C8B-B14F-4D97-AF65-F5344CB8AC3E}">
        <p14:creationId xmlns:p14="http://schemas.microsoft.com/office/powerpoint/2010/main" val="168757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1EBEBE-C3EF-4E84-8A3E-6C9C255A7ADC}"/>
              </a:ext>
            </a:extLst>
          </p:cNvPr>
          <p:cNvSpPr>
            <a:spLocks noGrp="1"/>
          </p:cNvSpPr>
          <p:nvPr>
            <p:ph type="title"/>
          </p:nvPr>
        </p:nvSpPr>
        <p:spPr>
          <a:xfrm>
            <a:off x="878925" y="911976"/>
            <a:ext cx="9144000" cy="872756"/>
          </a:xfrm>
        </p:spPr>
        <p:txBody>
          <a:bodyPr/>
          <a:lstStyle/>
          <a:p>
            <a:r>
              <a:rPr lang="pl-PL" dirty="0"/>
              <a:t>Legitymowanie a zatrzymanie </a:t>
            </a:r>
            <a:endParaRPr lang="en-GB" dirty="0"/>
          </a:p>
        </p:txBody>
      </p:sp>
      <p:sp>
        <p:nvSpPr>
          <p:cNvPr id="3" name="Symbol zastępczy zawartości 2">
            <a:extLst>
              <a:ext uri="{FF2B5EF4-FFF2-40B4-BE49-F238E27FC236}">
                <a16:creationId xmlns:a16="http://schemas.microsoft.com/office/drawing/2014/main" id="{99A4B601-1CF6-482B-AE05-8377C79E56DB}"/>
              </a:ext>
            </a:extLst>
          </p:cNvPr>
          <p:cNvSpPr>
            <a:spLocks noGrp="1"/>
          </p:cNvSpPr>
          <p:nvPr>
            <p:ph idx="1"/>
          </p:nvPr>
        </p:nvSpPr>
        <p:spPr>
          <a:xfrm>
            <a:off x="878925" y="1784733"/>
            <a:ext cx="9782979" cy="4314316"/>
          </a:xfrm>
        </p:spPr>
        <p:txBody>
          <a:bodyPr/>
          <a:lstStyle/>
          <a:p>
            <a:pPr algn="just"/>
            <a:r>
              <a:rPr lang="pl-PL" dirty="0"/>
              <a:t>W sytuacji, gdy funkcjonariusz organu państwowego lub upoważnionej do legitymowania instytucji żąda podania wskazanych w przepisie danych osobowych w wypadku, gdy nie ma do tego podstawy prawnej, obywatel może odmówić podania danych osobowych bez konsekwencji prawnych.</a:t>
            </a:r>
          </a:p>
          <a:p>
            <a:pPr algn="just"/>
            <a:r>
              <a:rPr lang="pl-PL" dirty="0"/>
              <a:t>Wyrok Sądu Najwyższego z 31.03.2021 r., II KK 422/20</a:t>
            </a:r>
          </a:p>
          <a:p>
            <a:pPr algn="just"/>
            <a:r>
              <a:rPr lang="pl-PL" dirty="0">
                <a:hlinkClick r:id="rId2"/>
              </a:rPr>
              <a:t>https://wiadomosci.onet.pl/tylko-w-onecie/policjanci-wykorzystuja-do-komunikacji-whatsappa-to-niedopuszczalne/7x6klel</a:t>
            </a:r>
            <a:r>
              <a:rPr lang="pl-PL" dirty="0"/>
              <a:t> &lt;-- bardzo ciekawy artykuł </a:t>
            </a:r>
          </a:p>
          <a:p>
            <a:pPr algn="just"/>
            <a:endParaRPr lang="en-GB" dirty="0"/>
          </a:p>
        </p:txBody>
      </p:sp>
    </p:spTree>
    <p:extLst>
      <p:ext uri="{BB962C8B-B14F-4D97-AF65-F5344CB8AC3E}">
        <p14:creationId xmlns:p14="http://schemas.microsoft.com/office/powerpoint/2010/main" val="35181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191473" cy="1344168"/>
          </a:xfrm>
        </p:spPr>
        <p:txBody>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lnSpcReduction="10000"/>
          </a:bodyPr>
          <a:lstStyle/>
          <a:p>
            <a:pPr algn="just"/>
            <a:r>
              <a:rPr lang="pl-PL" dirty="0"/>
              <a:t>Konstytucja </a:t>
            </a:r>
          </a:p>
          <a:p>
            <a:pPr algn="just"/>
            <a:r>
              <a:rPr lang="pl-PL" dirty="0"/>
              <a:t>Ratyfikowane umowy międzynarodowe (np. EKPC, </a:t>
            </a:r>
            <a:r>
              <a:rPr lang="pl-PL" dirty="0" err="1"/>
              <a:t>MPPOiP</a:t>
            </a:r>
            <a:r>
              <a:rPr lang="pl-PL" dirty="0"/>
              <a:t>)</a:t>
            </a:r>
          </a:p>
          <a:p>
            <a:pPr algn="just"/>
            <a:r>
              <a:rPr lang="pl-PL" dirty="0"/>
              <a:t>Dyrektywy UE (zwłaszcza te, dotyczące praw oskarżonego w procesie karnym, praw ofiar przestępstw, współpracy wymiarów sprawiedliwości w UE)</a:t>
            </a:r>
          </a:p>
          <a:p>
            <a:pPr algn="just"/>
            <a:r>
              <a:rPr lang="pl-PL" dirty="0"/>
              <a:t>KPK i inne ustawy (np. ustawa o świadku koronnym, ustawa o Policji)</a:t>
            </a:r>
          </a:p>
          <a:p>
            <a:pPr algn="just"/>
            <a:r>
              <a:rPr lang="pl-PL" dirty="0"/>
              <a:t>Rozporządzenia (np. MS w sprawie organów uprawnionych do prowadzenia dochodzenia) </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191473" cy="1344168"/>
          </a:xfrm>
        </p:spPr>
        <p:txBody>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367205"/>
            <a:ext cx="9144000" cy="4210814"/>
          </a:xfrm>
        </p:spPr>
        <p:txBody>
          <a:bodyPr>
            <a:normAutofit/>
          </a:bodyPr>
          <a:lstStyle/>
          <a:p>
            <a:pPr marL="0" indent="0" algn="ctr">
              <a:buNone/>
            </a:pPr>
            <a:r>
              <a:rPr lang="pl-PL" sz="3200" b="1" dirty="0">
                <a:solidFill>
                  <a:srgbClr val="FF0000"/>
                </a:solidFill>
              </a:rPr>
              <a:t>ORZECZNICTWO SĄDÓW </a:t>
            </a:r>
          </a:p>
          <a:p>
            <a:pPr marL="0" indent="0" algn="ctr">
              <a:buNone/>
            </a:pPr>
            <a:r>
              <a:rPr lang="pl-PL" sz="3200" b="1" dirty="0">
                <a:solidFill>
                  <a:srgbClr val="FF0000"/>
                </a:solidFill>
              </a:rPr>
              <a:t>NIE JEST ŹRÓDŁEM PRAWA</a:t>
            </a:r>
          </a:p>
          <a:p>
            <a:pPr marL="0" indent="0" algn="ctr">
              <a:buNone/>
            </a:pPr>
            <a:endParaRPr lang="pl-PL" sz="3200" b="1" dirty="0">
              <a:solidFill>
                <a:srgbClr val="FF0000"/>
              </a:solidFill>
            </a:endParaRPr>
          </a:p>
          <a:p>
            <a:pPr marL="0" indent="0" algn="just">
              <a:buNone/>
            </a:pPr>
            <a:r>
              <a:rPr lang="pl-PL" sz="2800" dirty="0"/>
              <a:t>Tak samo jak zwyczaj, czy sposób wykładni określonych przepisów prawa nie stanowi źródła prawa, nawet jeśli orzeczenia wydają najwyższe organy sądowe.</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8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A3370-A201-4755-9401-6689217D087D}"/>
              </a:ext>
            </a:extLst>
          </p:cNvPr>
          <p:cNvSpPr>
            <a:spLocks noGrp="1"/>
          </p:cNvSpPr>
          <p:nvPr>
            <p:ph type="title"/>
          </p:nvPr>
        </p:nvSpPr>
        <p:spPr>
          <a:xfrm>
            <a:off x="1517904" y="1517904"/>
            <a:ext cx="9144000" cy="861739"/>
          </a:xfrm>
        </p:spPr>
        <p:txBody>
          <a:bodyPr/>
          <a:lstStyle/>
          <a:p>
            <a:r>
              <a:rPr lang="pl-PL" dirty="0"/>
              <a:t>Znaczenie orzecznictwa </a:t>
            </a:r>
            <a:endParaRPr lang="en-GB" dirty="0"/>
          </a:p>
        </p:txBody>
      </p:sp>
      <p:sp>
        <p:nvSpPr>
          <p:cNvPr id="3" name="Symbol zastępczy zawartości 2">
            <a:extLst>
              <a:ext uri="{FF2B5EF4-FFF2-40B4-BE49-F238E27FC236}">
                <a16:creationId xmlns:a16="http://schemas.microsoft.com/office/drawing/2014/main" id="{57A8564C-0704-4066-930C-0265E2A9865A}"/>
              </a:ext>
            </a:extLst>
          </p:cNvPr>
          <p:cNvSpPr>
            <a:spLocks noGrp="1"/>
          </p:cNvSpPr>
          <p:nvPr>
            <p:ph idx="1"/>
          </p:nvPr>
        </p:nvSpPr>
        <p:spPr>
          <a:xfrm>
            <a:off x="1517904" y="2456761"/>
            <a:ext cx="9144000" cy="3642287"/>
          </a:xfrm>
        </p:spPr>
        <p:txBody>
          <a:bodyPr>
            <a:normAutofit lnSpcReduction="10000"/>
          </a:bodyPr>
          <a:lstStyle/>
          <a:p>
            <a:pPr algn="just"/>
            <a:r>
              <a:rPr lang="pl-PL" dirty="0"/>
              <a:t>Wykładnia przepisów i istotna wskazówka dla sądów niższych instancji, w jaki sposób należy rozumieć/interpretować określone regulacje. Przykładowo – uchwały SN, inne orzeczenia SN. </a:t>
            </a:r>
          </a:p>
          <a:p>
            <a:pPr lvl="1" algn="just"/>
            <a:r>
              <a:rPr lang="en-GB" dirty="0">
                <a:hlinkClick r:id="rId2"/>
              </a:rPr>
              <a:t>https://www.sn.pl/orzecznictwo/SitePages/Najnowsze_orzeczeniaIOZ.aspx?Izba=Karna</a:t>
            </a:r>
            <a:r>
              <a:rPr lang="pl-PL" dirty="0"/>
              <a:t> </a:t>
            </a:r>
            <a:r>
              <a:rPr lang="pl-PL" dirty="0">
                <a:sym typeface="Wingdings" panose="05000000000000000000" pitchFamily="2" charset="2"/>
              </a:rPr>
              <a:t> tutaj są pytania prawne </a:t>
            </a:r>
          </a:p>
          <a:p>
            <a:pPr lvl="1" algn="just"/>
            <a:r>
              <a:rPr lang="pl-PL" dirty="0">
                <a:sym typeface="Wingdings" panose="05000000000000000000" pitchFamily="2" charset="2"/>
              </a:rPr>
              <a:t>Art. 441 </a:t>
            </a:r>
            <a:r>
              <a:rPr lang="en-GB" dirty="0"/>
              <a:t>§</a:t>
            </a:r>
            <a:r>
              <a:rPr lang="pl-PL" dirty="0"/>
              <a:t> 1 Jeżeli przy rozpoznawaniu środka odwoławczego wyłoni się zagadnienie prawne wymagające zasadniczej wykładni ustawy, sąd odwoławczy może odroczyć rozpoznanie sprawy i przekazać zagadnienie do rozstrzygnięcia Sądowi Najwyższemu.</a:t>
            </a:r>
          </a:p>
        </p:txBody>
      </p:sp>
    </p:spTree>
    <p:extLst>
      <p:ext uri="{BB962C8B-B14F-4D97-AF65-F5344CB8AC3E}">
        <p14:creationId xmlns:p14="http://schemas.microsoft.com/office/powerpoint/2010/main" val="362015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0465E7-D9E2-4E48-AD15-51ACEA5A9A33}"/>
              </a:ext>
            </a:extLst>
          </p:cNvPr>
          <p:cNvSpPr>
            <a:spLocks noGrp="1"/>
          </p:cNvSpPr>
          <p:nvPr>
            <p:ph type="title"/>
          </p:nvPr>
        </p:nvSpPr>
        <p:spPr>
          <a:xfrm>
            <a:off x="790790" y="812824"/>
            <a:ext cx="9144000" cy="795638"/>
          </a:xfrm>
        </p:spPr>
        <p:txBody>
          <a:bodyPr/>
          <a:lstStyle/>
          <a:p>
            <a:r>
              <a:rPr lang="pl-PL" dirty="0"/>
              <a:t>Znaczenie orzecznictwa </a:t>
            </a:r>
            <a:endParaRPr lang="en-GB" dirty="0"/>
          </a:p>
        </p:txBody>
      </p:sp>
      <p:sp>
        <p:nvSpPr>
          <p:cNvPr id="3" name="Symbol zastępczy zawartości 2">
            <a:extLst>
              <a:ext uri="{FF2B5EF4-FFF2-40B4-BE49-F238E27FC236}">
                <a16:creationId xmlns:a16="http://schemas.microsoft.com/office/drawing/2014/main" id="{C92415E3-4805-4547-AC08-755BBF7AE09C}"/>
              </a:ext>
            </a:extLst>
          </p:cNvPr>
          <p:cNvSpPr>
            <a:spLocks noGrp="1"/>
          </p:cNvSpPr>
          <p:nvPr>
            <p:ph idx="1"/>
          </p:nvPr>
        </p:nvSpPr>
        <p:spPr>
          <a:xfrm>
            <a:off x="790791" y="1608462"/>
            <a:ext cx="10578616" cy="5023692"/>
          </a:xfrm>
        </p:spPr>
        <p:txBody>
          <a:bodyPr>
            <a:normAutofit fontScale="77500" lnSpcReduction="20000"/>
          </a:bodyPr>
          <a:lstStyle/>
          <a:p>
            <a:pPr algn="just"/>
            <a:r>
              <a:rPr lang="pl-PL" dirty="0"/>
              <a:t>Art.  83.  [Wniosek o rozstrzygnięcie rozbieżności w wykładni prawa]</a:t>
            </a:r>
          </a:p>
          <a:p>
            <a:pPr algn="just"/>
            <a:r>
              <a:rPr lang="pl-PL" dirty="0"/>
              <a:t>§  1.  Jeżeli w orzecznictwie sądów powszechnych, sądów wojskowych lub </a:t>
            </a:r>
            <a:r>
              <a:rPr lang="pl-PL" i="1" dirty="0"/>
              <a:t>Sądu Najwyższego</a:t>
            </a:r>
            <a:r>
              <a:rPr lang="pl-PL" dirty="0"/>
              <a:t> ujawnią się rozbieżności w wykładni przepisów prawa będących podstawą ich orzekania, Pierwszy Prezes </a:t>
            </a:r>
            <a:r>
              <a:rPr lang="pl-PL" i="1" dirty="0"/>
              <a:t>Sądu Najwyższego</a:t>
            </a:r>
            <a:r>
              <a:rPr lang="pl-PL" dirty="0"/>
              <a:t> lub Prezes </a:t>
            </a:r>
            <a:r>
              <a:rPr lang="pl-PL" i="1" dirty="0"/>
              <a:t>Sądu Najwyższego</a:t>
            </a:r>
            <a:r>
              <a:rPr lang="pl-PL" dirty="0"/>
              <a:t> może, </a:t>
            </a:r>
            <a:r>
              <a:rPr lang="pl-PL" b="1" dirty="0">
                <a:solidFill>
                  <a:srgbClr val="FF0000"/>
                </a:solidFill>
              </a:rPr>
              <a:t>w celu zapewnienia jednolitości orzecznictwa</a:t>
            </a:r>
            <a:r>
              <a:rPr lang="pl-PL" dirty="0"/>
              <a:t>, przedstawić wniosek o rozstrzygnięcie zagadnienia prawnego </a:t>
            </a:r>
            <a:r>
              <a:rPr lang="pl-PL" i="1" dirty="0"/>
              <a:t>Sądowi Najwyższemu</a:t>
            </a:r>
            <a:r>
              <a:rPr lang="pl-PL" dirty="0"/>
              <a:t> w składzie 7 sędziów lub innym odpowiednim składzie. </a:t>
            </a:r>
          </a:p>
          <a:p>
            <a:pPr algn="just"/>
            <a:r>
              <a:rPr lang="pl-PL" dirty="0"/>
              <a:t>§  2.  Z wnioskiem, o którym mowa w § 1, mogą wystąpić również Prokurator Generalny, Rzecznik Praw Obywatelskich oraz, w zakresie swojej właściwości, Prezes Prokuratorii Generalnej Rzeczypospolitej Polskiej, Rzecznik Praw Dziecka, Rzecznik Praw Pacjenta, Przewodniczący Rady Dialogu Społecznego, Przewodniczący Komisji Nadzoru Finansowego, Rzecznik Finansowy i Rzecznik Małych i Średnich Przedsiębiorców.</a:t>
            </a:r>
          </a:p>
          <a:p>
            <a:pPr algn="just"/>
            <a:r>
              <a:rPr lang="pl-PL" dirty="0"/>
              <a:t>§  3.  Do wniosku, o którym mowa w § 1, przepis art. 80 stosuje się odpowiednio, z tym że jeżeli wniosek został przedstawiony przez Pierwszego Prezesa </a:t>
            </a:r>
            <a:r>
              <a:rPr lang="pl-PL" i="1" dirty="0"/>
              <a:t>Sądu Najwyższego</a:t>
            </a:r>
            <a:r>
              <a:rPr lang="pl-PL" dirty="0"/>
              <a:t> albo z wnioskiem o rozstrzygnięcie zagadnienia prawnego w pełnym składzie </a:t>
            </a:r>
            <a:r>
              <a:rPr lang="pl-PL" i="1" dirty="0"/>
              <a:t>Sądu Najwyższego</a:t>
            </a:r>
            <a:r>
              <a:rPr lang="pl-PL" dirty="0"/>
              <a:t> albo składzie połączonych izb wystąpił podmiot, o którym mowa w § 2, obowiązki i uprawnienia Prezesa </a:t>
            </a:r>
            <a:r>
              <a:rPr lang="pl-PL" i="1" dirty="0"/>
              <a:t>Sądu Najwyższego</a:t>
            </a:r>
            <a:r>
              <a:rPr lang="pl-PL" dirty="0"/>
              <a:t> określone w art. 80 wykonuje Pierwszy Prezes </a:t>
            </a:r>
            <a:r>
              <a:rPr lang="pl-PL" i="1" dirty="0"/>
              <a:t>Sądu Najwyższego</a:t>
            </a:r>
            <a:r>
              <a:rPr lang="pl-PL" dirty="0"/>
              <a:t>.</a:t>
            </a:r>
          </a:p>
          <a:p>
            <a:pPr algn="just"/>
            <a:r>
              <a:rPr lang="pl-PL" dirty="0"/>
              <a:t>Ustawa o SN</a:t>
            </a:r>
            <a:endParaRPr lang="en-GB" dirty="0"/>
          </a:p>
        </p:txBody>
      </p:sp>
    </p:spTree>
    <p:extLst>
      <p:ext uri="{BB962C8B-B14F-4D97-AF65-F5344CB8AC3E}">
        <p14:creationId xmlns:p14="http://schemas.microsoft.com/office/powerpoint/2010/main" val="109756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294287-F78D-400F-B739-1B8B8EAEF7BB}"/>
              </a:ext>
            </a:extLst>
          </p:cNvPr>
          <p:cNvSpPr>
            <a:spLocks noGrp="1"/>
          </p:cNvSpPr>
          <p:nvPr>
            <p:ph type="title"/>
          </p:nvPr>
        </p:nvSpPr>
        <p:spPr>
          <a:xfrm>
            <a:off x="867909" y="845875"/>
            <a:ext cx="9144000" cy="1344168"/>
          </a:xfrm>
        </p:spPr>
        <p:txBody>
          <a:bodyPr/>
          <a:lstStyle/>
          <a:p>
            <a:r>
              <a:rPr lang="pl-PL" dirty="0"/>
              <a:t>Znaczenie orzecznictwa </a:t>
            </a:r>
            <a:endParaRPr lang="en-GB" dirty="0"/>
          </a:p>
        </p:txBody>
      </p:sp>
      <p:sp>
        <p:nvSpPr>
          <p:cNvPr id="3" name="Symbol zastępczy zawartości 2">
            <a:extLst>
              <a:ext uri="{FF2B5EF4-FFF2-40B4-BE49-F238E27FC236}">
                <a16:creationId xmlns:a16="http://schemas.microsoft.com/office/drawing/2014/main" id="{324E0ABF-A0F4-4903-9FC9-54942F91F4E8}"/>
              </a:ext>
            </a:extLst>
          </p:cNvPr>
          <p:cNvSpPr>
            <a:spLocks noGrp="1"/>
          </p:cNvSpPr>
          <p:nvPr>
            <p:ph idx="1"/>
          </p:nvPr>
        </p:nvSpPr>
        <p:spPr>
          <a:xfrm>
            <a:off x="867909" y="1784733"/>
            <a:ext cx="9793995" cy="4314315"/>
          </a:xfrm>
        </p:spPr>
        <p:txBody>
          <a:bodyPr>
            <a:normAutofit lnSpcReduction="10000"/>
          </a:bodyPr>
          <a:lstStyle/>
          <a:p>
            <a:pPr algn="just"/>
            <a:r>
              <a:rPr lang="pl-PL" dirty="0"/>
              <a:t>Orzecznictwo TSUE (Trybunału Sprawiedliwości Unii Europejskiej) – ważne z perspektywy interpretacji dyrektyw UE dotyczących praw uczestników postępowania, czy współpracy wymiarów sprawiedliwości w UE. </a:t>
            </a:r>
          </a:p>
          <a:p>
            <a:pPr lvl="1" algn="just"/>
            <a:r>
              <a:rPr lang="en-GB" dirty="0">
                <a:hlinkClick r:id="rId2"/>
              </a:rPr>
              <a:t>https://curia.europa.eu/jcms/jcms/j_6/pl/</a:t>
            </a:r>
            <a:r>
              <a:rPr lang="pl-PL" dirty="0"/>
              <a:t> </a:t>
            </a:r>
          </a:p>
          <a:p>
            <a:pPr algn="just"/>
            <a:r>
              <a:rPr lang="pl-PL" dirty="0"/>
              <a:t>Orzecznictwo ETPC (Europejskiego Trybunału Praw Człowieka w Strasburgu) – wyznacza standard ochrony praw i wolności jednostki, granice ingerencji władzy publicznej w tę sferę.</a:t>
            </a:r>
          </a:p>
          <a:p>
            <a:pPr lvl="1" algn="just"/>
            <a:r>
              <a:rPr lang="en-GB" dirty="0">
                <a:hlinkClick r:id="rId3"/>
              </a:rPr>
              <a:t>https://hudoc.echr.coe.int/#%20</a:t>
            </a:r>
            <a:endParaRPr lang="pl-PL" dirty="0"/>
          </a:p>
          <a:p>
            <a:pPr lvl="1" algn="just"/>
            <a:r>
              <a:rPr lang="en-GB" dirty="0">
                <a:hlinkClick r:id="rId4"/>
              </a:rPr>
              <a:t>https://ks.echr.coe.int/</a:t>
            </a:r>
            <a:r>
              <a:rPr lang="pl-PL" dirty="0"/>
              <a:t> </a:t>
            </a:r>
            <a:endParaRPr lang="en-GB" dirty="0"/>
          </a:p>
        </p:txBody>
      </p:sp>
    </p:spTree>
    <p:extLst>
      <p:ext uri="{BB962C8B-B14F-4D97-AF65-F5344CB8AC3E}">
        <p14:creationId xmlns:p14="http://schemas.microsoft.com/office/powerpoint/2010/main" val="105470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Przedmiot procesu karnego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035751"/>
            <a:ext cx="9144000" cy="4210814"/>
          </a:xfrm>
        </p:spPr>
        <p:txBody>
          <a:bodyPr>
            <a:normAutofit/>
          </a:bodyPr>
          <a:lstStyle/>
          <a:p>
            <a:pPr marL="0" indent="0" algn="ctr">
              <a:buNone/>
            </a:pPr>
            <a:r>
              <a:rPr lang="pl-PL" b="1" dirty="0">
                <a:solidFill>
                  <a:srgbClr val="FF0000"/>
                </a:solidFill>
              </a:rPr>
              <a:t>Przedmiot procesu karnego – kwestia odpowiedzialności karnej i ewentualnie cywilnej oskarżonego za zarzucone mu przestępstwo. </a:t>
            </a:r>
          </a:p>
          <a:p>
            <a:pPr algn="just"/>
            <a:r>
              <a:rPr lang="pl-PL" b="1" dirty="0"/>
              <a:t>Podstawa faktyczna - </a:t>
            </a:r>
            <a:r>
              <a:rPr lang="pl-PL" dirty="0"/>
              <a:t>czyn zarzucony oskarżonemu, który – gdy zarzuty zostaną udowodnione w procesie – zostanie mu przypisany w wyroku.</a:t>
            </a:r>
          </a:p>
          <a:p>
            <a:pPr algn="just"/>
            <a:r>
              <a:rPr lang="pl-PL" b="1" dirty="0"/>
              <a:t>Podstawa normatywna </a:t>
            </a:r>
            <a:r>
              <a:rPr lang="pl-PL" dirty="0"/>
              <a:t>- kwalifikacja prawna czynu zarzuconemu oskarżonemu. </a:t>
            </a:r>
          </a:p>
          <a:p>
            <a:pPr lvl="1" algn="just"/>
            <a:r>
              <a:rPr lang="pl-PL" dirty="0"/>
              <a:t>Kwalifikacja prawna może zmieniać się w toku postępowania (zob. art. 399 k.p.k.)</a:t>
            </a:r>
            <a:endParaRPr lang="pl-PL" b="1"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4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Zasady zaliczenia przedmiotu</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500829"/>
            <a:ext cx="9144000" cy="3598219"/>
          </a:xfrm>
        </p:spPr>
        <p:txBody>
          <a:bodyPr>
            <a:normAutofit/>
          </a:bodyPr>
          <a:lstStyle/>
          <a:p>
            <a:pPr algn="just"/>
            <a:r>
              <a:rPr lang="pl-PL" dirty="0"/>
              <a:t>Warunkiem przystąpienia do egzaminu jest uzyskanie oceny pozytywnej z ćwiczeń. </a:t>
            </a:r>
          </a:p>
          <a:p>
            <a:pPr algn="just"/>
            <a:r>
              <a:rPr lang="pl-PL" dirty="0"/>
              <a:t>Egzamin w formie pisemnej – dwie części:</a:t>
            </a:r>
          </a:p>
          <a:p>
            <a:pPr lvl="1" algn="just"/>
            <a:r>
              <a:rPr lang="pl-PL" dirty="0"/>
              <a:t>Część testowo-opisowa (15 pytań testowych, 5 definicji, pytanie opisowe)</a:t>
            </a:r>
          </a:p>
          <a:p>
            <a:pPr lvl="1" algn="just"/>
            <a:r>
              <a:rPr lang="pl-PL" dirty="0"/>
              <a:t>Część </a:t>
            </a:r>
            <a:r>
              <a:rPr lang="pl-PL" dirty="0" err="1"/>
              <a:t>kazusowa</a:t>
            </a:r>
            <a:r>
              <a:rPr lang="pl-PL" dirty="0"/>
              <a:t> – możliwość korzystania z kodeksu w formie książeczkowej </a:t>
            </a:r>
          </a:p>
          <a:p>
            <a:pPr marL="0" indent="0" algn="just">
              <a:buNone/>
            </a:pPr>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4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Przedmiot procesu karnego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035751"/>
            <a:ext cx="9144000" cy="4210814"/>
          </a:xfrm>
        </p:spPr>
        <p:txBody>
          <a:bodyPr>
            <a:normAutofit lnSpcReduction="10000"/>
          </a:bodyPr>
          <a:lstStyle/>
          <a:p>
            <a:pPr algn="just"/>
            <a:r>
              <a:rPr lang="pl-PL" dirty="0"/>
              <a:t>Przedmiot procesu powinien być niepodzielny i niezmienny w toku postępowania. </a:t>
            </a:r>
          </a:p>
          <a:p>
            <a:pPr algn="just"/>
            <a:r>
              <a:rPr lang="pl-PL" dirty="0"/>
              <a:t>Niezmienność przedmiotu procesu (por. następny slajd) w postępowaniu przygotowawczym ma charakter względny (można zarzucić podejrzanemu nowe przestępstwo, zmienić poprzednio postawione zarzuty – art. 314 k.p.k.). </a:t>
            </a:r>
          </a:p>
          <a:p>
            <a:pPr lvl="1" algn="just"/>
            <a:r>
              <a:rPr lang="pl-PL" dirty="0"/>
              <a:t>Niezmienność przedmiotu procesu nie oznacza niezmienności kwalifikacji prawnej. Przy zachowaniu tożsamości czynu, dane zachowanie można zakwalifikować z innego przepisu k.k.</a:t>
            </a:r>
          </a:p>
          <a:p>
            <a:pPr algn="just"/>
            <a:r>
              <a:rPr lang="pl-PL" dirty="0"/>
              <a:t>Niepodzielność przedmiotu procesu – art. 34 k.p.k. </a:t>
            </a:r>
            <a:endParaRPr lang="en-GB"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5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Przedmiot procesu karnego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035751"/>
            <a:ext cx="9730318" cy="4662504"/>
          </a:xfrm>
        </p:spPr>
        <p:txBody>
          <a:bodyPr>
            <a:normAutofit fontScale="85000" lnSpcReduction="20000"/>
          </a:bodyPr>
          <a:lstStyle/>
          <a:p>
            <a:pPr algn="just"/>
            <a:r>
              <a:rPr lang="pl-PL" sz="2800" dirty="0"/>
              <a:t>Problem tożsamości czynu – czyn, za który oskarżony został skazany, musi być tym samym czynem, o który został oskarżony. Problematyka tożsamości czynu jest bardzo złożona i nie wpracowano dotychczas jednoznacznych kryteriów, które pomogłyby ustalić, czy tożsamość zachodzi czy nie. SN posługuje się pojęciem „zdarzenia historycznego”, które musi być takie samo w całym toku postępowania. </a:t>
            </a:r>
          </a:p>
          <a:p>
            <a:r>
              <a:rPr lang="pl-PL" sz="2800" dirty="0"/>
              <a:t>Wypracowano kryteria negatywne, tzn. kiedy nie można mówić o tożsamości czynu:</a:t>
            </a:r>
          </a:p>
          <a:p>
            <a:pPr lvl="1">
              <a:buAutoNum type="arabicPeriod"/>
            </a:pPr>
            <a:r>
              <a:rPr lang="pl-PL" sz="2200" dirty="0"/>
              <a:t>nastąpiła zmiana osoby sprawcy (przestępstwo popełnił kto inny)</a:t>
            </a:r>
          </a:p>
          <a:p>
            <a:pPr lvl="1">
              <a:buAutoNum type="arabicPeriod"/>
            </a:pPr>
            <a:r>
              <a:rPr lang="pl-PL" sz="2200" dirty="0"/>
              <a:t>nastąpiła zamian dobra prawnego (przedmiotu ochrony)</a:t>
            </a:r>
          </a:p>
          <a:p>
            <a:pPr lvl="1">
              <a:buAutoNum type="arabicPeriod"/>
            </a:pPr>
            <a:r>
              <a:rPr lang="pl-PL" sz="2200" dirty="0"/>
              <a:t>zmienił się pokrzywdzony i jednocześnie wystąpiła jakakolwiek różnica dotycząca czasu, miejsca, przedmiotu wykonawczego lub ustawowych znamion czynu</a:t>
            </a:r>
          </a:p>
          <a:p>
            <a:pPr lvl="1">
              <a:buAutoNum type="arabicPeriod"/>
            </a:pPr>
            <a:r>
              <a:rPr lang="pl-PL" sz="2200" dirty="0"/>
              <a:t>nie doszło do zmiany pokrzywdzonego, ale ujawniły się różnice (jednocześnie) dotyczące: czasu, miejsca, przedmiotu wykonawczego i ustawowych znamion czynu. </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870F1F-BEDF-4AE2-BA93-F698D031F8EA}"/>
              </a:ext>
            </a:extLst>
          </p:cNvPr>
          <p:cNvSpPr>
            <a:spLocks noGrp="1"/>
          </p:cNvSpPr>
          <p:nvPr>
            <p:ph type="title"/>
          </p:nvPr>
        </p:nvSpPr>
        <p:spPr>
          <a:xfrm>
            <a:off x="934010" y="889943"/>
            <a:ext cx="9144000" cy="1344168"/>
          </a:xfrm>
        </p:spPr>
        <p:txBody>
          <a:bodyPr/>
          <a:lstStyle/>
          <a:p>
            <a:r>
              <a:rPr lang="pl-PL" dirty="0"/>
              <a:t>Problem tożsamości czynu</a:t>
            </a:r>
            <a:endParaRPr lang="en-GB" dirty="0"/>
          </a:p>
        </p:txBody>
      </p:sp>
      <p:sp>
        <p:nvSpPr>
          <p:cNvPr id="3" name="Symbol zastępczy zawartości 2">
            <a:extLst>
              <a:ext uri="{FF2B5EF4-FFF2-40B4-BE49-F238E27FC236}">
                <a16:creationId xmlns:a16="http://schemas.microsoft.com/office/drawing/2014/main" id="{A0EB4651-5B35-4BD5-AEF4-C9C723A491CC}"/>
              </a:ext>
            </a:extLst>
          </p:cNvPr>
          <p:cNvSpPr>
            <a:spLocks noGrp="1"/>
          </p:cNvSpPr>
          <p:nvPr>
            <p:ph idx="1"/>
          </p:nvPr>
        </p:nvSpPr>
        <p:spPr>
          <a:xfrm>
            <a:off x="953619" y="1865375"/>
            <a:ext cx="10382737" cy="4502373"/>
          </a:xfrm>
        </p:spPr>
        <p:txBody>
          <a:bodyPr>
            <a:normAutofit/>
          </a:bodyPr>
          <a:lstStyle/>
          <a:p>
            <a:r>
              <a:rPr lang="pl-PL" dirty="0"/>
              <a:t>Ciekawe postanowienie I KZP 1/23</a:t>
            </a:r>
          </a:p>
          <a:p>
            <a:pPr algn="just"/>
            <a:r>
              <a:rPr lang="pl-PL" dirty="0"/>
              <a:t>„W sytuacji, gdy w akcie oskarżenia zarzucano kradzież, a w wyroku przypisano popełnienie paserstwa, to w zależności od okoliczności konkretnej sprawy możliwe będzie stwierdzenie, że wykroczono poza granice aktu oskarżenia, albo uznanie, że nie doszło do wyjścia poza te granice. Kluczowe znaczenie dla dokonania takiej oceny będzie miało zbadanie, czy czyn przypisany mieści się w podstawach faktycznych aktu oskarżenia”. </a:t>
            </a:r>
            <a:endParaRPr lang="en-GB" dirty="0"/>
          </a:p>
        </p:txBody>
      </p:sp>
    </p:spTree>
    <p:extLst>
      <p:ext uri="{BB962C8B-B14F-4D97-AF65-F5344CB8AC3E}">
        <p14:creationId xmlns:p14="http://schemas.microsoft.com/office/powerpoint/2010/main" val="93547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Cele procesu karnego</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dirty="0"/>
              <a:t>Cel ogólny (formalny) – zakończenie postępowania i rozstrzygnięcie o przedmiocie procesu karnego. </a:t>
            </a:r>
          </a:p>
          <a:p>
            <a:pPr algn="just"/>
            <a:r>
              <a:rPr lang="pl-PL" dirty="0"/>
              <a:t>Cel ogólny musi zostać uzupełniony o cele sprawiedliwościowe. O zrealizowaniu celu/celów procesu karnego przesądza zrealizowanie w toku postępowania postulatu sprawiedliwości. </a:t>
            </a:r>
          </a:p>
          <a:p>
            <a:pPr algn="just"/>
            <a:r>
              <a:rPr lang="pl-PL" b="1" dirty="0"/>
              <a:t>Sprawiedliwość materialna </a:t>
            </a:r>
            <a:r>
              <a:rPr lang="pl-PL" dirty="0"/>
              <a:t>– urzeczywistnienie norm prawa karnego materialnego.</a:t>
            </a:r>
          </a:p>
          <a:p>
            <a:pPr marL="0" indent="0" algn="ctr">
              <a:buNone/>
            </a:pPr>
            <a:r>
              <a:rPr lang="pl-PL" dirty="0">
                <a:solidFill>
                  <a:srgbClr val="FF0000"/>
                </a:solidFill>
              </a:rPr>
              <a:t>Sprawiedliwość materialna nie istnieje bez sprawiedliwości proceduralnej. </a:t>
            </a:r>
          </a:p>
          <a:p>
            <a:pPr algn="just"/>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4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Cele procesu karnego</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288973" y="2038120"/>
            <a:ext cx="9372931" cy="4362681"/>
          </a:xfrm>
        </p:spPr>
        <p:txBody>
          <a:bodyPr>
            <a:normAutofit fontScale="92500"/>
          </a:bodyPr>
          <a:lstStyle/>
          <a:p>
            <a:pPr algn="just"/>
            <a:r>
              <a:rPr lang="pl-PL" b="1" dirty="0"/>
              <a:t>Sprawiedliwość proceduralna </a:t>
            </a:r>
            <a:r>
              <a:rPr lang="pl-PL" dirty="0"/>
              <a:t>– takie ukształtowanie przepisów prawa karnego procesowego, które pozwoli na sprawiedliwe rozstrzygniecie o przedmiocie procesu. Rozstrzygnięcie sprawy będzie sprawiedliwie, jeżeli nastąpi na podstawie przepisów procesowych ukształtowanych według wymogu „sprawiedliwości”. </a:t>
            </a:r>
          </a:p>
          <a:p>
            <a:pPr marL="0" lvl="1" algn="r"/>
            <a:r>
              <a:rPr lang="pl-PL" dirty="0"/>
              <a:t> J. Skorupka [w:] J. Skorupka (red.), Proces karny, Warszawa 2016, s. 49.</a:t>
            </a:r>
          </a:p>
          <a:p>
            <a:pPr algn="just"/>
            <a:r>
              <a:rPr lang="pl-PL" dirty="0"/>
              <a:t>Ważny jest nie tylko efekt w postaci określonego rozstrzygnięcia, ale sposób procedowania musi być również właściwy (zgodny z prawem). Nie można osiągnąć sprawiedliwości materialnej bez sprawiedliwości proceduralnej.</a:t>
            </a:r>
          </a:p>
          <a:p>
            <a:pPr algn="just"/>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5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Cele procesu karnego</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288973" y="2038120"/>
            <a:ext cx="9372931" cy="4362681"/>
          </a:xfrm>
        </p:spPr>
        <p:txBody>
          <a:bodyPr>
            <a:normAutofit/>
          </a:bodyPr>
          <a:lstStyle/>
          <a:p>
            <a:pPr algn="just"/>
            <a:r>
              <a:rPr lang="pl-PL" b="1" dirty="0"/>
              <a:t>Sprawiedliwość naprawcza </a:t>
            </a:r>
            <a:r>
              <a:rPr lang="pl-PL" dirty="0"/>
              <a:t>– sporne zagadnienie, przedmiot dyskusji w doktrynie. W procesie karnym należy uwzględniać prawnie chronione interesy pokrzywdzonego, respektować godność ofiary przestępstwa, by nie dopuścić do wtórnej </a:t>
            </a:r>
            <a:r>
              <a:rPr lang="pl-PL" dirty="0" err="1"/>
              <a:t>wiktymizacji</a:t>
            </a:r>
            <a:r>
              <a:rPr lang="pl-PL" dirty="0"/>
              <a:t>. Proces karny powinien zmierzać także do tego, by „naprawić” sytuację między sprawcą a ofiarą, doprowadzić do pojednania, odnowić więzi między sprawcą, ofiarą i społeczeństwem. </a:t>
            </a:r>
          </a:p>
          <a:p>
            <a:pPr algn="just"/>
            <a:r>
              <a:rPr lang="pl-PL" dirty="0"/>
              <a:t>Alternatywna dla klasycznego/tradycyjnego modelu procesu karnego. </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1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Cele procesu karnego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1806766"/>
            <a:ext cx="9144000" cy="4594035"/>
          </a:xfrm>
        </p:spPr>
        <p:txBody>
          <a:bodyPr>
            <a:normAutofit fontScale="92500"/>
          </a:bodyPr>
          <a:lstStyle/>
          <a:p>
            <a:pPr marL="0" indent="0" algn="just">
              <a:buNone/>
            </a:pPr>
            <a:r>
              <a:rPr lang="pl-PL" dirty="0"/>
              <a:t>Cele procesu karnego zostały także wyrażone w art. 2  §  1. </a:t>
            </a:r>
          </a:p>
          <a:p>
            <a:pPr marL="0" indent="0" algn="just">
              <a:buNone/>
            </a:pPr>
            <a:r>
              <a:rPr lang="pl-PL" dirty="0"/>
              <a:t>Przepisy niniejszego kodeksu mają na celu takie ukształtowanie postępowania karnego, aby:</a:t>
            </a:r>
          </a:p>
          <a:p>
            <a:pPr marL="0" lvl="1" algn="just"/>
            <a:r>
              <a:rPr lang="pl-PL" dirty="0"/>
              <a:t>1)  sprawca przestępstwa został wykryty i pociągnięty do odpowiedzialności karnej, a osoba niewinna nie poniosła tej odpowiedzialności;</a:t>
            </a:r>
          </a:p>
          <a:p>
            <a:pPr marL="0" lvl="1" algn="just"/>
            <a:r>
              <a:rPr lang="pl-PL" dirty="0"/>
              <a:t>2)  przez trafne zastosowanie środków przewidzianych w prawie karnym oraz ujawnienie okoliczności sprzyjających popełnieniu przestępstwa osiągnięte zostały zadania postępowania karnego nie tylko w zwalczaniu przestępstw, lecz również w zapobieganiu im oraz w umacnianiu poszanowania prawa i zasad współżycia społecznego;</a:t>
            </a:r>
          </a:p>
          <a:p>
            <a:pPr marL="0" lvl="1" algn="just"/>
            <a:r>
              <a:rPr lang="pl-PL" dirty="0"/>
              <a:t>3)  zostały uwzględnione prawnie chronione interesy pokrzywdzonego przy jednoczesnym poszanowaniu jego godności;</a:t>
            </a:r>
          </a:p>
          <a:p>
            <a:pPr marL="0" lvl="1" algn="just"/>
            <a:r>
              <a:rPr lang="pl-PL" dirty="0"/>
              <a:t>4) rozstrzygnięcie sprawy nastąpiło w rozsądnym terminie.</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4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3811" y="760516"/>
            <a:ext cx="2522023" cy="4675955"/>
          </a:xfrm>
        </p:spPr>
        <p:txBody>
          <a:bodyPr>
            <a:normAutofit/>
          </a:bodyPr>
          <a:lstStyle/>
          <a:p>
            <a:r>
              <a:rPr lang="pl-PL" sz="3600" dirty="0"/>
              <a:t>Tryby ścigania przestępstw</a:t>
            </a:r>
          </a:p>
        </p:txBody>
      </p:sp>
      <p:graphicFrame>
        <p:nvGraphicFramePr>
          <p:cNvPr id="6" name="Symbol zastępczy zawartości 5"/>
          <p:cNvGraphicFramePr>
            <a:graphicFrameLocks noGrp="1"/>
          </p:cNvGraphicFramePr>
          <p:nvPr>
            <p:ph idx="1"/>
          </p:nvPr>
        </p:nvGraphicFramePr>
        <p:xfrm>
          <a:off x="1669310" y="568588"/>
          <a:ext cx="9319939" cy="601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8676167" y="2274837"/>
            <a:ext cx="3232298" cy="2308324"/>
          </a:xfrm>
          <a:prstGeom prst="rect">
            <a:avLst/>
          </a:prstGeom>
          <a:noFill/>
        </p:spPr>
        <p:txBody>
          <a:bodyPr wrap="square" rtlCol="0">
            <a:spAutoFit/>
          </a:bodyPr>
          <a:lstStyle/>
          <a:p>
            <a:r>
              <a:rPr lang="pl-PL" dirty="0"/>
              <a:t>Art. 157 §  2 i 3, 212 § 1 i 2, 216 §1 i 2, 217 § 1 k.k. </a:t>
            </a:r>
          </a:p>
          <a:p>
            <a:endParaRPr lang="pl-PL" dirty="0"/>
          </a:p>
          <a:p>
            <a:pPr algn="just"/>
            <a:r>
              <a:rPr lang="pl-PL" dirty="0"/>
              <a:t>Postępowanie wszczynane tylko na mocy prywatnego aktu oskarżenia wniesionego przez pokrzywdzonego (lub podmiot wykonujący jego prawa)</a:t>
            </a:r>
          </a:p>
        </p:txBody>
      </p:sp>
    </p:spTree>
    <p:extLst>
      <p:ext uri="{BB962C8B-B14F-4D97-AF65-F5344CB8AC3E}">
        <p14:creationId xmlns:p14="http://schemas.microsoft.com/office/powerpoint/2010/main" val="3796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0" y="-3485"/>
            <a:ext cx="9144000" cy="1344168"/>
          </a:xfrm>
        </p:spPr>
        <p:txBody>
          <a:bodyPr/>
          <a:lstStyle/>
          <a:p>
            <a:r>
              <a:rPr lang="pl-PL" dirty="0"/>
              <a:t>Wniosek o ściganie </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749147" y="793214"/>
            <a:ext cx="10620260" cy="5949109"/>
          </a:xfrm>
        </p:spPr>
        <p:txBody>
          <a:bodyPr>
            <a:normAutofit fontScale="85000" lnSpcReduction="20000"/>
          </a:bodyPr>
          <a:lstStyle/>
          <a:p>
            <a:pPr marL="0" indent="0" algn="just">
              <a:buNone/>
            </a:pPr>
            <a:r>
              <a:rPr lang="pl-PL" sz="2400" dirty="0"/>
              <a:t>§  1. W sprawach o przestępstwa ścigane na wniosek postępowanie z chwilą złożenia wniosku toczy się z urzędu. Organ ścigania poucza osobę uprawnioną do złożenia wniosku o przysługującym jej uprawnieniu.</a:t>
            </a:r>
          </a:p>
          <a:p>
            <a:pPr marL="0" indent="0" algn="just">
              <a:buNone/>
            </a:pPr>
            <a:r>
              <a:rPr lang="pl-PL" sz="2400" dirty="0"/>
              <a:t>§  1a. Uzyskanie wniosku o ściganie należy do oskarżyciela. Jeżeli powodem uzyskania wniosku jest wyłącznie uprzedzenie przez sąd stron o możliwości zakwalifikowania czynu według innego przepisu prawnego, przewidującego ściganie na wniosek, uzyskanie wniosku o ściganie należy do sądu.</a:t>
            </a:r>
          </a:p>
          <a:p>
            <a:pPr marL="0" indent="0" algn="just">
              <a:buNone/>
            </a:pPr>
            <a:r>
              <a:rPr lang="pl-PL" sz="2400" dirty="0"/>
              <a:t>§  2. W razie złożenia wniosku o ściganie niektórych tylko sprawców obowiązek ścigania obejmuje również inne osoby, których czyny pozostają w ścisłym związku z czynem osoby wskazanej we wniosku, o czym należy uprzedzić składającego wniosek. Przepisu tego nie stosuje się do najbliższych osoby składającej wniosek.</a:t>
            </a:r>
          </a:p>
          <a:p>
            <a:pPr marL="0" indent="0" algn="just">
              <a:buNone/>
            </a:pPr>
            <a:r>
              <a:rPr lang="pl-PL" sz="2400" dirty="0"/>
              <a:t>§  3. Wniosek może być cofnięty w postępowaniu przygotowawczym za zgodą prokuratora, a w postępowaniu sądowym za zgodą sądu - aż do zamknięcia przewodu sądowego na pierwszej rozprawie głównej. 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a:p>
            <a:pPr marL="0" indent="0" algn="just">
              <a:buNone/>
            </a:pPr>
            <a:r>
              <a:rPr lang="pl-PL" sz="2400" dirty="0"/>
              <a:t>§  4.   </a:t>
            </a:r>
            <a:r>
              <a:rPr lang="pl-PL" sz="2400" i="1" dirty="0"/>
              <a:t>W sprawie o przestępstwo z art. 190 § 1 Kodeksu karnego można wszcząć i prowadzić postępowanie pomimo niezłożenia wniosku o ściganie, jeżeli zachodzi duże prawdopodobieństwo, że niezłożenie wniosku wynika z obawy pokrzywdzonego przed odwetem albo jeżeli przemawia za tym interes społeczny. W takim przypadku postępowanie do czasu prawomocnego zakończenia toczy się z urzędu.</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569" y="-3484"/>
            <a:ext cx="2045910" cy="88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5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Prawda w procesie karnym</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005070"/>
            <a:ext cx="9144000" cy="4395731"/>
          </a:xfrm>
        </p:spPr>
        <p:txBody>
          <a:bodyPr>
            <a:normAutofit/>
          </a:bodyPr>
          <a:lstStyle/>
          <a:p>
            <a:pPr algn="just"/>
            <a:r>
              <a:rPr lang="pl-PL" dirty="0"/>
              <a:t>Czym jest prawda? </a:t>
            </a:r>
          </a:p>
          <a:p>
            <a:pPr algn="just"/>
            <a:r>
              <a:rPr lang="pl-PL" dirty="0"/>
              <a:t>Najczęściej „prawdę” rozumie się zgodnie z teorią klasyczną (Arystoteles). Prawda, czyli sąd/osąd zgodny z rzeczywistością. </a:t>
            </a:r>
          </a:p>
          <a:p>
            <a:pPr lvl="1" algn="just"/>
            <a:r>
              <a:rPr lang="pl-PL" dirty="0"/>
              <a:t>Istnieją też nieklasyczne koncepcje prawdy (koherencyjna, konsensualna, teoria zgody powszechnej)</a:t>
            </a:r>
          </a:p>
          <a:p>
            <a:pPr algn="just"/>
            <a:r>
              <a:rPr lang="pl-PL" dirty="0"/>
              <a:t>Prawdziwe jest to, co odpowiada rzeczywistym wydarzeniom. W tym znaczeniu k.p.k. posługuje się pojęciem prawdy. </a:t>
            </a:r>
          </a:p>
          <a:p>
            <a:pPr marL="0" indent="0" algn="ctr">
              <a:buNone/>
            </a:pPr>
            <a:r>
              <a:rPr lang="pl-PL" b="1" dirty="0"/>
              <a:t>art. 2 §  2. Podstawę wszelkich rozstrzygnięć powinny stanowić prawdziwe ustalenia faktyczne.</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3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59548" y="845818"/>
            <a:ext cx="9144000" cy="1344168"/>
          </a:xfrm>
        </p:spPr>
        <p:txBody>
          <a:bodyPr/>
          <a:lstStyle/>
          <a:p>
            <a:r>
              <a:rPr lang="pl-PL" dirty="0"/>
              <a:t>Zasady zaliczenia przedmiotu</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24000" y="1938969"/>
            <a:ext cx="9144000" cy="3598219"/>
          </a:xfrm>
        </p:spPr>
        <p:txBody>
          <a:bodyPr>
            <a:normAutofit/>
          </a:bodyPr>
          <a:lstStyle/>
          <a:p>
            <a:pPr algn="just"/>
            <a:r>
              <a:rPr lang="pl-PL" dirty="0"/>
              <a:t>Prowadząca: </a:t>
            </a:r>
          </a:p>
          <a:p>
            <a:pPr algn="just"/>
            <a:r>
              <a:rPr lang="pl-PL" dirty="0"/>
              <a:t>dr Dominika Czerniak </a:t>
            </a:r>
          </a:p>
          <a:p>
            <a:pPr algn="just"/>
            <a:r>
              <a:rPr lang="pl-PL" dirty="0">
                <a:hlinkClick r:id="rId2"/>
              </a:rPr>
              <a:t>dominika.czerniak@uwr.edu.pl</a:t>
            </a:r>
            <a:endParaRPr lang="pl-PL" dirty="0"/>
          </a:p>
          <a:p>
            <a:pPr algn="just"/>
            <a:endParaRPr lang="pl-PL" dirty="0"/>
          </a:p>
          <a:p>
            <a:pPr algn="just"/>
            <a:r>
              <a:rPr lang="pl-PL" dirty="0"/>
              <a:t>Terminy konsultacji dostępne na stronie internetowej. Konsultacje odbywają się w pokoju 201 A.  Zachęcam również do kontaktu mailowego. </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7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6D21C6-9470-45B4-A35F-18D027F3D5CC}"/>
              </a:ext>
            </a:extLst>
          </p:cNvPr>
          <p:cNvSpPr>
            <a:spLocks noGrp="1"/>
          </p:cNvSpPr>
          <p:nvPr>
            <p:ph type="title"/>
          </p:nvPr>
        </p:nvSpPr>
        <p:spPr>
          <a:xfrm>
            <a:off x="812824" y="758952"/>
            <a:ext cx="7780333" cy="1344168"/>
          </a:xfrm>
        </p:spPr>
        <p:txBody>
          <a:bodyPr>
            <a:normAutofit/>
          </a:bodyPr>
          <a:lstStyle/>
          <a:p>
            <a:r>
              <a:rPr lang="pl-PL" sz="4000" dirty="0"/>
              <a:t>Zasada prawdy materialnej i jej rola</a:t>
            </a:r>
            <a:endParaRPr lang="en-GB" sz="4000" dirty="0"/>
          </a:p>
        </p:txBody>
      </p:sp>
      <p:sp>
        <p:nvSpPr>
          <p:cNvPr id="3" name="Symbol zastępczy zawartości 2">
            <a:extLst>
              <a:ext uri="{FF2B5EF4-FFF2-40B4-BE49-F238E27FC236}">
                <a16:creationId xmlns:a16="http://schemas.microsoft.com/office/drawing/2014/main" id="{6BA28B46-85F1-4352-B895-8C05C0E7101A}"/>
              </a:ext>
            </a:extLst>
          </p:cNvPr>
          <p:cNvSpPr>
            <a:spLocks noGrp="1"/>
          </p:cNvSpPr>
          <p:nvPr>
            <p:ph idx="1"/>
          </p:nvPr>
        </p:nvSpPr>
        <p:spPr>
          <a:xfrm>
            <a:off x="934009" y="1704860"/>
            <a:ext cx="10148959" cy="4717974"/>
          </a:xfrm>
        </p:spPr>
        <p:txBody>
          <a:bodyPr>
            <a:normAutofit fontScale="85000" lnSpcReduction="20000"/>
          </a:bodyPr>
          <a:lstStyle/>
          <a:p>
            <a:pPr algn="just"/>
            <a:r>
              <a:rPr lang="pl-PL" dirty="0"/>
              <a:t>Prawda – sąd zgodny z rzeczywistością. Podstawą wszystkich decyzji procesowych powinny być </a:t>
            </a:r>
            <a:r>
              <a:rPr lang="pl-PL" b="1" dirty="0"/>
              <a:t>zgodne z prawdą ustalenia faktyczne</a:t>
            </a:r>
            <a:r>
              <a:rPr lang="pl-PL" dirty="0"/>
              <a:t>, czyli takie, gdy w świetle przeprowadzonych dowodów fakt przeciwny dowodzonemu jest niemożliwy lub wysoce nieprawdopodobny. </a:t>
            </a:r>
          </a:p>
          <a:p>
            <a:pPr lvl="1" algn="just"/>
            <a:r>
              <a:rPr lang="pl-PL" dirty="0"/>
              <a:t>sporne – czy można poznać całą prawdę w procesie karnym? Raczej nie, ale powinno się dążyć do poznania w takim stopniu, w jakim jest to możliwe z poszanowaniem praw procesowych uczestników postępowania i warunków rzetelnego procesu sądowego</a:t>
            </a:r>
          </a:p>
          <a:p>
            <a:pPr lvl="1" algn="just"/>
            <a:r>
              <a:rPr lang="pl-PL" b="1" dirty="0">
                <a:solidFill>
                  <a:srgbClr val="FF0000"/>
                </a:solidFill>
              </a:rPr>
              <a:t>prawda materialna nigdy nie jest celem samym w sobie i dążenie do celu w postaci poznania prawdy nie uświęca środków, za pomocą których cel ten starano się osiągnąć</a:t>
            </a:r>
          </a:p>
          <a:p>
            <a:pPr algn="just"/>
            <a:r>
              <a:rPr lang="pl-PL" i="1" dirty="0"/>
              <a:t>Prawda materialna jest przeciwieństwem prawdy formalnej. Prawda formalna (stanowiona) to ustalenia sądów, które są rezultatem postępowania i oceny dowodów zgodnie ze z góry założonym wyobrażeniem o rzeczywistości. Mniej istotne jest to, czy odpowiadają rzeczywistości, ponieważ decydujące znaczenie ma kryterium formalne (prawda akceptowana przez prawo np. przyznanie się oskarżonego do winy w procesach inkwizycyjnych). </a:t>
            </a:r>
            <a:endParaRPr lang="pl-PL" dirty="0"/>
          </a:p>
        </p:txBody>
      </p:sp>
      <p:pic>
        <p:nvPicPr>
          <p:cNvPr id="5" name="Picture 4" descr="uwr wroclawski logo | HISTORIA.org.pl - historia, kultura ...">
            <a:extLst>
              <a:ext uri="{FF2B5EF4-FFF2-40B4-BE49-F238E27FC236}">
                <a16:creationId xmlns:a16="http://schemas.microsoft.com/office/drawing/2014/main" id="{61751ACF-1814-4C12-9D14-6BB41F81C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3A2AFF-0331-4985-B90F-4316D28A3E04}"/>
              </a:ext>
            </a:extLst>
          </p:cNvPr>
          <p:cNvSpPr>
            <a:spLocks noGrp="1"/>
          </p:cNvSpPr>
          <p:nvPr>
            <p:ph type="title"/>
          </p:nvPr>
        </p:nvSpPr>
        <p:spPr/>
        <p:txBody>
          <a:bodyPr/>
          <a:lstStyle/>
          <a:p>
            <a:r>
              <a:rPr lang="pl-PL" dirty="0"/>
              <a:t>Zasada prawdy materialnej i jej rola</a:t>
            </a:r>
            <a:endParaRPr lang="en-GB" dirty="0"/>
          </a:p>
        </p:txBody>
      </p:sp>
      <p:sp>
        <p:nvSpPr>
          <p:cNvPr id="3" name="Symbol zastępczy zawartości 2">
            <a:extLst>
              <a:ext uri="{FF2B5EF4-FFF2-40B4-BE49-F238E27FC236}">
                <a16:creationId xmlns:a16="http://schemas.microsoft.com/office/drawing/2014/main" id="{24FED126-7450-4511-9593-9D7A132B236B}"/>
              </a:ext>
            </a:extLst>
          </p:cNvPr>
          <p:cNvSpPr>
            <a:spLocks noGrp="1"/>
          </p:cNvSpPr>
          <p:nvPr>
            <p:ph idx="1"/>
          </p:nvPr>
        </p:nvSpPr>
        <p:spPr/>
        <p:txBody>
          <a:bodyPr>
            <a:normAutofit fontScale="85000" lnSpcReduction="20000"/>
          </a:bodyPr>
          <a:lstStyle/>
          <a:p>
            <a:pPr algn="just"/>
            <a:r>
              <a:rPr lang="pl-PL" dirty="0"/>
              <a:t>Do poznania prawdy w procesie karnym </a:t>
            </a:r>
            <a:r>
              <a:rPr lang="pl-PL" b="1" dirty="0"/>
              <a:t>nigdy</a:t>
            </a:r>
            <a:r>
              <a:rPr lang="pl-PL" dirty="0"/>
              <a:t> nie dąży się za wszelką cenę. Prawdy materialnej nie należy absolutyzować. </a:t>
            </a:r>
          </a:p>
          <a:p>
            <a:pPr algn="just"/>
            <a:r>
              <a:rPr lang="pl-PL" dirty="0"/>
              <a:t>Absolutyzacja i instrumentalne traktowanie zasady prawdy materialnej prowadzi do nadużyć i ograniczeń praw i wolności jednostki. </a:t>
            </a:r>
          </a:p>
          <a:p>
            <a:pPr algn="just"/>
            <a:r>
              <a:rPr lang="pl-PL" dirty="0"/>
              <a:t>Ustawodawca przewiduje szereg wyjątków od zasady prawdy materialnej, zakładając, że istnieją wartości wyższego rzędu niż jej ustalenie. Np. godność jednostki i wynikający z niej zakaz tortur, nieludzkiego lub poniżającego traktowania, wartości i relacje rodzinne, pozwalające na odmowę składanie zeznań osobom najbliższym itp. </a:t>
            </a:r>
            <a:endParaRPr lang="en-GB" dirty="0"/>
          </a:p>
        </p:txBody>
      </p:sp>
      <p:pic>
        <p:nvPicPr>
          <p:cNvPr id="5" name="Picture 4" descr="uwr wroclawski logo | HISTORIA.org.pl - historia, kultura ...">
            <a:extLst>
              <a:ext uri="{FF2B5EF4-FFF2-40B4-BE49-F238E27FC236}">
                <a16:creationId xmlns:a16="http://schemas.microsoft.com/office/drawing/2014/main" id="{0C0A7F24-3E99-4728-A268-C954E542D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8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20EAFE-CC50-4F0B-99CD-300A0963026E}"/>
              </a:ext>
            </a:extLst>
          </p:cNvPr>
          <p:cNvSpPr>
            <a:spLocks noGrp="1"/>
          </p:cNvSpPr>
          <p:nvPr>
            <p:ph type="title"/>
          </p:nvPr>
        </p:nvSpPr>
        <p:spPr>
          <a:xfrm>
            <a:off x="945027" y="845818"/>
            <a:ext cx="9144000" cy="1344168"/>
          </a:xfrm>
        </p:spPr>
        <p:txBody>
          <a:bodyPr/>
          <a:lstStyle/>
          <a:p>
            <a:r>
              <a:rPr lang="pl-PL" dirty="0"/>
              <a:t>Pojęcie rzetelnego procesu </a:t>
            </a:r>
            <a:endParaRPr lang="en-GB" dirty="0"/>
          </a:p>
        </p:txBody>
      </p:sp>
      <p:sp>
        <p:nvSpPr>
          <p:cNvPr id="3" name="Symbol zastępczy zawartości 2">
            <a:extLst>
              <a:ext uri="{FF2B5EF4-FFF2-40B4-BE49-F238E27FC236}">
                <a16:creationId xmlns:a16="http://schemas.microsoft.com/office/drawing/2014/main" id="{F9FDC816-9BE1-4CC9-932A-4ECE1EE8A6CB}"/>
              </a:ext>
            </a:extLst>
          </p:cNvPr>
          <p:cNvSpPr>
            <a:spLocks noGrp="1"/>
          </p:cNvSpPr>
          <p:nvPr>
            <p:ph idx="1"/>
          </p:nvPr>
        </p:nvSpPr>
        <p:spPr>
          <a:xfrm>
            <a:off x="945027" y="1652530"/>
            <a:ext cx="10301946" cy="5056742"/>
          </a:xfrm>
        </p:spPr>
        <p:txBody>
          <a:bodyPr>
            <a:normAutofit fontScale="85000" lnSpcReduction="10000"/>
          </a:bodyPr>
          <a:lstStyle/>
          <a:p>
            <a:pPr algn="just"/>
            <a:r>
              <a:rPr lang="pl-PL" dirty="0"/>
              <a:t>Brak jednoznacznej i ogólnie przyjętej definicji „rzetelnego procesu”. Konwencja jest „żywym instrumentem”, który musi być interpretowany w świetle aktualnych warunków. Pojęcie to cały czas ewoluuje i dostosowuje się do zmieniającej się rzeczywistości, przede wszystkim dzięki orzecznictwu ETPC. </a:t>
            </a:r>
          </a:p>
          <a:p>
            <a:pPr algn="just"/>
            <a:r>
              <a:rPr lang="pl-PL" dirty="0"/>
              <a:t>Nie sposób wymienić wszystkich zasad charakteryzujących rzetelny proces. Podstawowym warunkiem jest zapewnienie każdemu prawa do sądu (niezawisłego, bezstronnego i ustanowionego ustawą) oraz jawnego rozpatrzenia sprawy bez nieuzasadnionej zwłoki (art. 6 ust. 1). Jednak, aby postępowanie można było uznać za prowadzone zgodnie z zasadą rzetelnego procesu, organy wymiaru sprawiedliwości muszą również przestrzegać szczegółowych gwarancji przysługujących jednostce i umożliwić jej obronę swoich interesów (art. 6 ust. 2 i 3). W odniesieniu do oskarżonego kluczowe znaczenie ma respektowanie zasady domniemania niewinności oraz zapewnienie mu czasu na przygotowanie się do obrony – osobiście lub z pomocą obrońcy. Uczestnikom postępowania przysługuje prawo do informacji w zrozumiałym dla nich języku, jak również prawo do korzystania z bezpłatnej pomocy tłumacza. </a:t>
            </a:r>
            <a:endParaRPr lang="en-GB" dirty="0"/>
          </a:p>
        </p:txBody>
      </p:sp>
      <p:pic>
        <p:nvPicPr>
          <p:cNvPr id="5" name="Picture 4" descr="uwr wroclawski logo | HISTORIA.org.pl - historia, kultura ...">
            <a:extLst>
              <a:ext uri="{FF2B5EF4-FFF2-40B4-BE49-F238E27FC236}">
                <a16:creationId xmlns:a16="http://schemas.microsoft.com/office/drawing/2014/main" id="{D3C8EC21-7751-40D6-AB82-A10A3AB25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394"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BA4230-5228-4A75-A405-F1840569AFD3}"/>
              </a:ext>
            </a:extLst>
          </p:cNvPr>
          <p:cNvSpPr>
            <a:spLocks noGrp="1"/>
          </p:cNvSpPr>
          <p:nvPr>
            <p:ph type="title"/>
          </p:nvPr>
        </p:nvSpPr>
        <p:spPr>
          <a:xfrm>
            <a:off x="838200" y="919288"/>
            <a:ext cx="7663090" cy="1325563"/>
          </a:xfrm>
        </p:spPr>
        <p:txBody>
          <a:bodyPr>
            <a:normAutofit/>
          </a:bodyPr>
          <a:lstStyle/>
          <a:p>
            <a:r>
              <a:rPr lang="pl-PL" dirty="0"/>
              <a:t>Rzetelność procesu karnego a postępowanie przygotowawcze </a:t>
            </a:r>
            <a:endParaRPr lang="en-GB" dirty="0"/>
          </a:p>
        </p:txBody>
      </p:sp>
      <p:sp>
        <p:nvSpPr>
          <p:cNvPr id="3" name="Symbol zastępczy zawartości 2">
            <a:extLst>
              <a:ext uri="{FF2B5EF4-FFF2-40B4-BE49-F238E27FC236}">
                <a16:creationId xmlns:a16="http://schemas.microsoft.com/office/drawing/2014/main" id="{8C08415E-00D9-4FBF-972D-180BF1A109DA}"/>
              </a:ext>
            </a:extLst>
          </p:cNvPr>
          <p:cNvSpPr>
            <a:spLocks noGrp="1"/>
          </p:cNvSpPr>
          <p:nvPr>
            <p:ph idx="1"/>
          </p:nvPr>
        </p:nvSpPr>
        <p:spPr>
          <a:xfrm>
            <a:off x="1101687" y="2533879"/>
            <a:ext cx="10080433" cy="3910987"/>
          </a:xfrm>
        </p:spPr>
        <p:txBody>
          <a:bodyPr>
            <a:normAutofit/>
          </a:bodyPr>
          <a:lstStyle/>
          <a:p>
            <a:pPr algn="just"/>
            <a:r>
              <a:rPr lang="pl-PL" dirty="0"/>
              <a:t>„Nawet jeśli podstawowym celem Artykułu 6 Konwencji, w odniesieniu do postępowań karnych, jest zapewnienie sprawiedliwego procesu przez „sąd” właściwy do rozpoznania „sprawy karnej’’, to nie wynika z tego, że Artykuł ten nie ma zastosowania w postępowaniu przygotowawczym. Tak więc Artykuł 6, a zwłaszcza jego paragraf 3, może być właściwy zanim sprawa zostanie przekazana do sądu, w zakresie, w jakim rzetelność procesu może zostać poważnie zakłócona przez początkowe niezastosowanie się do jego postanowień”</a:t>
            </a:r>
          </a:p>
          <a:p>
            <a:pPr lvl="1" algn="r"/>
            <a:r>
              <a:rPr lang="pl-PL" i="1" dirty="0"/>
              <a:t>Wyrok ETPC w sprawie </a:t>
            </a:r>
            <a:r>
              <a:rPr lang="pl-PL" i="1" dirty="0" err="1"/>
              <a:t>Imbrioscia</a:t>
            </a:r>
            <a:r>
              <a:rPr lang="pl-PL" i="1" dirty="0"/>
              <a:t> p. Szwajcarii, 24.11.1993 r., § 36</a:t>
            </a:r>
            <a:endParaRPr lang="en-GB" i="1" dirty="0"/>
          </a:p>
        </p:txBody>
      </p:sp>
      <p:pic>
        <p:nvPicPr>
          <p:cNvPr id="5" name="Picture 4" descr="uwr wroclawski logo | HISTORIA.org.pl - historia, kultura ...">
            <a:extLst>
              <a:ext uri="{FF2B5EF4-FFF2-40B4-BE49-F238E27FC236}">
                <a16:creationId xmlns:a16="http://schemas.microsoft.com/office/drawing/2014/main" id="{7FADDB69-E60F-403B-A73C-49D0FE9B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2C0F0-6B55-4292-BB88-69127768E455}"/>
              </a:ext>
            </a:extLst>
          </p:cNvPr>
          <p:cNvSpPr>
            <a:spLocks noGrp="1"/>
          </p:cNvSpPr>
          <p:nvPr>
            <p:ph type="title"/>
          </p:nvPr>
        </p:nvSpPr>
        <p:spPr>
          <a:xfrm>
            <a:off x="845875" y="845818"/>
            <a:ext cx="9144000" cy="1344168"/>
          </a:xfrm>
        </p:spPr>
        <p:txBody>
          <a:bodyPr/>
          <a:lstStyle/>
          <a:p>
            <a:r>
              <a:rPr lang="pl-PL" dirty="0"/>
              <a:t>Art. 6 EKPC </a:t>
            </a:r>
            <a:endParaRPr lang="en-GB" dirty="0"/>
          </a:p>
        </p:txBody>
      </p:sp>
      <p:sp>
        <p:nvSpPr>
          <p:cNvPr id="3" name="Symbol zastępczy zawartości 2">
            <a:extLst>
              <a:ext uri="{FF2B5EF4-FFF2-40B4-BE49-F238E27FC236}">
                <a16:creationId xmlns:a16="http://schemas.microsoft.com/office/drawing/2014/main" id="{8608747F-9A15-447E-8659-9A1316137E08}"/>
              </a:ext>
            </a:extLst>
          </p:cNvPr>
          <p:cNvSpPr>
            <a:spLocks noGrp="1"/>
          </p:cNvSpPr>
          <p:nvPr>
            <p:ph idx="1"/>
          </p:nvPr>
        </p:nvSpPr>
        <p:spPr>
          <a:xfrm>
            <a:off x="727112" y="1663547"/>
            <a:ext cx="10774497" cy="5001658"/>
          </a:xfrm>
        </p:spPr>
        <p:txBody>
          <a:bodyPr>
            <a:normAutofit fontScale="70000" lnSpcReduction="20000"/>
          </a:bodyPr>
          <a:lstStyle/>
          <a:p>
            <a:pPr marL="0" indent="0" algn="just">
              <a:buNone/>
            </a:pPr>
            <a:r>
              <a:rPr lang="pl-PL" dirty="0"/>
              <a:t>1.  Każdy ma prawo do sprawiedliwego i </a:t>
            </a:r>
            <a:r>
              <a:rPr lang="pl-PL" b="1" dirty="0"/>
              <a:t>publicznego</a:t>
            </a:r>
            <a:r>
              <a:rPr lang="pl-PL" dirty="0"/>
              <a:t> rozpatrzenia jego sprawy </a:t>
            </a:r>
            <a:r>
              <a:rPr lang="pl-PL" b="1" dirty="0"/>
              <a:t>w rozsądnym terminie </a:t>
            </a:r>
            <a:r>
              <a:rPr lang="pl-PL" dirty="0"/>
              <a:t>przez </a:t>
            </a:r>
            <a:r>
              <a:rPr lang="pl-PL" b="1" dirty="0"/>
              <a:t>niezawisły</a:t>
            </a:r>
            <a:r>
              <a:rPr lang="pl-PL" dirty="0"/>
              <a:t> i </a:t>
            </a:r>
            <a:r>
              <a:rPr lang="pl-PL" b="1" dirty="0"/>
              <a:t>bezstronny sąd ustanowiony ustawą </a:t>
            </a:r>
            <a:r>
              <a:rPr lang="pl-PL" dirty="0"/>
              <a:t>przy rozstrzyganiu o jego prawach i obowiązkach o charakterze cywilnym albo o zasadności każdego oskarżenia w wytoczonej przeciwko niemu sprawie karnej. Postępowanie przed sądem jest jawne, jednak prasa i publiczność mogą być wyłączone z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a:t>
            </a:r>
          </a:p>
          <a:p>
            <a:pPr marL="0" indent="0" algn="just">
              <a:buNone/>
            </a:pPr>
            <a:r>
              <a:rPr lang="pl-PL" dirty="0"/>
              <a:t>2.  Każdego oskarżonego o popełnienie czynu zagrożonego karą </a:t>
            </a:r>
            <a:r>
              <a:rPr lang="pl-PL" b="1" dirty="0"/>
              <a:t>uważa się za niewinnego do czasu udowodnienia mu winy zgodnie z ustawą.</a:t>
            </a:r>
          </a:p>
          <a:p>
            <a:pPr marL="0" indent="0" algn="just">
              <a:buNone/>
            </a:pPr>
            <a:r>
              <a:rPr lang="pl-PL" dirty="0"/>
              <a:t>3.  Każdy oskarżony o popełnienie czynu zagrożonego karą ma co najmniej prawo do:</a:t>
            </a:r>
          </a:p>
          <a:p>
            <a:pPr marL="400050" lvl="1" indent="0" algn="just">
              <a:buNone/>
            </a:pPr>
            <a:r>
              <a:rPr lang="pl-PL" dirty="0"/>
              <a:t>a) niezwłocznego otrzymania szczegółowej </a:t>
            </a:r>
            <a:r>
              <a:rPr lang="pl-PL" b="1" dirty="0"/>
              <a:t>informacji</a:t>
            </a:r>
            <a:r>
              <a:rPr lang="pl-PL" dirty="0"/>
              <a:t> w języku dla niego zrozumiałym o istocie i przyczynie skierowanego przeciwko niemu oskarżenia;</a:t>
            </a:r>
          </a:p>
          <a:p>
            <a:pPr marL="400050" lvl="1" indent="0" algn="just">
              <a:buNone/>
            </a:pPr>
            <a:r>
              <a:rPr lang="pl-PL" dirty="0"/>
              <a:t>b) posiadania </a:t>
            </a:r>
            <a:r>
              <a:rPr lang="pl-PL" b="1" dirty="0"/>
              <a:t>odpowiedniego czasu i możliwości do przygotowania obrony</a:t>
            </a:r>
            <a:r>
              <a:rPr lang="pl-PL" dirty="0"/>
              <a:t>;</a:t>
            </a:r>
          </a:p>
          <a:p>
            <a:pPr marL="400050" lvl="1" indent="0" algn="just">
              <a:buNone/>
            </a:pPr>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marL="400050" lvl="1" indent="0" algn="just">
              <a:buNone/>
            </a:pPr>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marL="400050" lvl="1" indent="0" algn="just">
              <a:buNone/>
            </a:pPr>
            <a:r>
              <a:rPr lang="pl-PL" dirty="0"/>
              <a:t>e) korzystania z bezpłatnej pomocy </a:t>
            </a:r>
            <a:r>
              <a:rPr lang="pl-PL" b="1" dirty="0"/>
              <a:t>tłumacza</a:t>
            </a:r>
            <a:r>
              <a:rPr lang="pl-PL" dirty="0"/>
              <a:t>, jeżeli nie rozumie lub nie mówi językiem używanym w sądzie.</a:t>
            </a:r>
          </a:p>
          <a:p>
            <a:pPr marL="0" indent="0" algn="just">
              <a:buNone/>
            </a:pPr>
            <a:endParaRPr lang="en-GB" dirty="0"/>
          </a:p>
        </p:txBody>
      </p:sp>
      <p:pic>
        <p:nvPicPr>
          <p:cNvPr id="5" name="Picture 4" descr="uwr wroclawski logo | HISTORIA.org.pl - historia, kultura ...">
            <a:extLst>
              <a:ext uri="{FF2B5EF4-FFF2-40B4-BE49-F238E27FC236}">
                <a16:creationId xmlns:a16="http://schemas.microsoft.com/office/drawing/2014/main" id="{A18899D4-338C-4BB1-8614-906C0DE9B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103C1-24F8-449B-9F1C-62E344B3A8D5}"/>
              </a:ext>
            </a:extLst>
          </p:cNvPr>
          <p:cNvSpPr>
            <a:spLocks noGrp="1"/>
          </p:cNvSpPr>
          <p:nvPr>
            <p:ph type="title"/>
          </p:nvPr>
        </p:nvSpPr>
        <p:spPr>
          <a:xfrm>
            <a:off x="956044" y="845818"/>
            <a:ext cx="9144000" cy="1344168"/>
          </a:xfrm>
        </p:spPr>
        <p:txBody>
          <a:bodyPr/>
          <a:lstStyle/>
          <a:p>
            <a:r>
              <a:rPr lang="pl-PL" dirty="0"/>
              <a:t>Warunki rzetelnego procesu </a:t>
            </a:r>
            <a:endParaRPr lang="en-GB" dirty="0"/>
          </a:p>
        </p:txBody>
      </p:sp>
      <p:sp>
        <p:nvSpPr>
          <p:cNvPr id="3" name="Symbol zastępczy zawartości 2">
            <a:extLst>
              <a:ext uri="{FF2B5EF4-FFF2-40B4-BE49-F238E27FC236}">
                <a16:creationId xmlns:a16="http://schemas.microsoft.com/office/drawing/2014/main" id="{D6F8DAAC-7876-4097-AF28-376BFE2620D9}"/>
              </a:ext>
            </a:extLst>
          </p:cNvPr>
          <p:cNvSpPr>
            <a:spLocks noGrp="1"/>
          </p:cNvSpPr>
          <p:nvPr>
            <p:ph idx="1"/>
          </p:nvPr>
        </p:nvSpPr>
        <p:spPr>
          <a:xfrm>
            <a:off x="1101687" y="1817783"/>
            <a:ext cx="10134269" cy="4825388"/>
          </a:xfrm>
        </p:spPr>
        <p:txBody>
          <a:bodyPr>
            <a:normAutofit fontScale="85000" lnSpcReduction="20000"/>
          </a:bodyPr>
          <a:lstStyle/>
          <a:p>
            <a:pPr algn="just"/>
            <a:r>
              <a:rPr lang="pl-PL" dirty="0"/>
              <a:t>Rzetelność postępowania sądowego musi znajdować odzwierciedlenie w:</a:t>
            </a:r>
          </a:p>
          <a:p>
            <a:pPr lvl="1" algn="just"/>
            <a:r>
              <a:rPr lang="pl-PL" dirty="0"/>
              <a:t>organizacji sądownictwa </a:t>
            </a:r>
          </a:p>
          <a:p>
            <a:pPr lvl="1" algn="just"/>
            <a:r>
              <a:rPr lang="pl-PL" dirty="0"/>
              <a:t>zasadach postępowania karnego. </a:t>
            </a:r>
          </a:p>
          <a:p>
            <a:pPr algn="just"/>
            <a:r>
              <a:rPr lang="pl-PL" dirty="0"/>
              <a:t>Organizacja sądownictwa, która pozwala na uznanie procesu za rzetelny:</a:t>
            </a:r>
          </a:p>
          <a:p>
            <a:pPr lvl="1" algn="just">
              <a:buFont typeface="+mj-lt"/>
              <a:buAutoNum type="arabicPeriod"/>
            </a:pPr>
            <a:r>
              <a:rPr lang="pl-PL" b="1" dirty="0"/>
              <a:t>sąd musi być ustanowiony ustawą </a:t>
            </a:r>
            <a:r>
              <a:rPr lang="pl-PL" dirty="0"/>
              <a:t>– zakaz powoływania sądów </a:t>
            </a:r>
            <a:r>
              <a:rPr lang="pl-PL" i="1" dirty="0"/>
              <a:t>ad hoc </a:t>
            </a:r>
            <a:r>
              <a:rPr lang="pl-PL" dirty="0"/>
              <a:t>oraz wymóg ustawowego ustalenia jurysdykcji sądu w danej sprawie; wymóg odnosi się także do procedury wyznaczania składu orzekającego, określenia składu orzekającego, umocowania sędziów oraz wskazania przesłanek ich wyłączenia (i możliwości stron składania wniosków o wyłączenie); </a:t>
            </a:r>
          </a:p>
          <a:p>
            <a:pPr lvl="1" algn="just">
              <a:buFont typeface="+mj-lt"/>
              <a:buAutoNum type="arabicPeriod"/>
            </a:pPr>
            <a:r>
              <a:rPr lang="pl-PL" b="1" dirty="0"/>
              <a:t>niezawisłość</a:t>
            </a:r>
            <a:r>
              <a:rPr lang="pl-PL" dirty="0"/>
              <a:t> – w EKPC niezawisłość odnosi się do sądu jako instytucji (w polskiej literaturze. Konstytucji – niezależność sądu) oraz do sędziego jako osoby orzekającej; ważne są 3 elementy niezawisłości: długość kadencji sędziego, sposób ich mianowania; istnienie mechanizmów zabezpieczających przed naciskami zewnętrznymi (odrębność m.in. od władzy wykonawczej) </a:t>
            </a:r>
          </a:p>
          <a:p>
            <a:pPr lvl="1" algn="just">
              <a:buFont typeface="+mj-lt"/>
              <a:buAutoNum type="arabicPeriod"/>
            </a:pPr>
            <a:r>
              <a:rPr lang="pl-PL" b="1" dirty="0"/>
              <a:t>bezstronność</a:t>
            </a:r>
            <a:r>
              <a:rPr lang="pl-PL" dirty="0"/>
              <a:t> </a:t>
            </a:r>
          </a:p>
          <a:p>
            <a:pPr marL="0" indent="0" algn="ctr">
              <a:buNone/>
            </a:pPr>
            <a:r>
              <a:rPr lang="pl-PL" b="1" dirty="0">
                <a:solidFill>
                  <a:srgbClr val="FF0000"/>
                </a:solidFill>
              </a:rPr>
              <a:t>Celem jest budowanie społecznego zaufania do wymiaru sprawiedliwości</a:t>
            </a:r>
            <a:r>
              <a:rPr lang="pl-PL" dirty="0"/>
              <a:t>. Organ orzekający nie może być postrzegany jak funkcjonariusz wykonujący polecenia przełożonych </a:t>
            </a:r>
          </a:p>
        </p:txBody>
      </p:sp>
      <p:pic>
        <p:nvPicPr>
          <p:cNvPr id="5" name="Picture 4" descr="uwr wroclawski logo | HISTORIA.org.pl - historia, kultura ...">
            <a:extLst>
              <a:ext uri="{FF2B5EF4-FFF2-40B4-BE49-F238E27FC236}">
                <a16:creationId xmlns:a16="http://schemas.microsoft.com/office/drawing/2014/main" id="{DF63D5B2-EB71-4903-B8C6-81FC0FF5D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10CF-E91F-454F-A154-94DC828ACD27}"/>
              </a:ext>
            </a:extLst>
          </p:cNvPr>
          <p:cNvSpPr>
            <a:spLocks noGrp="1"/>
          </p:cNvSpPr>
          <p:nvPr>
            <p:ph type="title"/>
          </p:nvPr>
        </p:nvSpPr>
        <p:spPr>
          <a:xfrm>
            <a:off x="827183" y="757208"/>
            <a:ext cx="7663090" cy="1325563"/>
          </a:xfrm>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1D6AB48C-7FB4-4B4C-AEF4-F9BC368B04FB}"/>
              </a:ext>
            </a:extLst>
          </p:cNvPr>
          <p:cNvSpPr>
            <a:spLocks noGrp="1"/>
          </p:cNvSpPr>
          <p:nvPr>
            <p:ph idx="1"/>
          </p:nvPr>
        </p:nvSpPr>
        <p:spPr>
          <a:xfrm>
            <a:off x="1035585" y="2082771"/>
            <a:ext cx="10179585" cy="4016277"/>
          </a:xfrm>
        </p:spPr>
        <p:txBody>
          <a:bodyPr>
            <a:normAutofit fontScale="77500" lnSpcReduction="20000"/>
          </a:bodyPr>
          <a:lstStyle/>
          <a:p>
            <a:pPr algn="just">
              <a:buFont typeface="+mj-lt"/>
              <a:buAutoNum type="arabicPeriod"/>
            </a:pPr>
            <a:r>
              <a:rPr lang="pl-PL" b="1" dirty="0"/>
              <a:t>Jawność postępowania </a:t>
            </a:r>
            <a:r>
              <a:rPr lang="pl-PL" dirty="0"/>
              <a:t>(publiczność procesu) – jawność zewnętrzna; jawność postępowania przed sądem i jawność ogłoszenia wyroku </a:t>
            </a:r>
          </a:p>
          <a:p>
            <a:pPr algn="just">
              <a:buFont typeface="+mj-lt"/>
              <a:buAutoNum type="arabicPeriod"/>
            </a:pPr>
            <a:r>
              <a:rPr lang="pl-PL" dirty="0"/>
              <a:t>Rozstrzygnięcie sprawy </a:t>
            </a:r>
            <a:r>
              <a:rPr lang="pl-PL" b="1" dirty="0"/>
              <a:t>w rozsądnym terminie </a:t>
            </a:r>
          </a:p>
          <a:p>
            <a:pPr algn="just">
              <a:buFont typeface="+mj-lt"/>
              <a:buAutoNum type="arabicPeriod"/>
            </a:pPr>
            <a:r>
              <a:rPr lang="pl-PL" b="1" dirty="0"/>
              <a:t>Domniemanie niewinności </a:t>
            </a:r>
            <a:r>
              <a:rPr lang="pl-PL" dirty="0"/>
              <a:t>– naruszone także wtedy, gdy oskarżony będzie zobowiązany do wytłumaczenia okoliczności sprawy, mimo że brak jest dowodów dla niego niekorzystnych (odwrócenie reguły in dubio pro </a:t>
            </a:r>
            <a:r>
              <a:rPr lang="pl-PL" dirty="0" err="1"/>
              <a:t>reo</a:t>
            </a:r>
            <a:r>
              <a:rPr lang="pl-PL" dirty="0"/>
              <a:t>)</a:t>
            </a:r>
          </a:p>
          <a:p>
            <a:pPr algn="just">
              <a:buFont typeface="+mj-lt"/>
              <a:buAutoNum type="arabicPeriod"/>
            </a:pPr>
            <a:r>
              <a:rPr lang="pl-PL" dirty="0"/>
              <a:t>Prawo do informacji o przyczynach </a:t>
            </a:r>
            <a:r>
              <a:rPr lang="pl-PL" b="1" dirty="0"/>
              <a:t>oskarżenia</a:t>
            </a:r>
            <a:r>
              <a:rPr lang="pl-PL" dirty="0"/>
              <a:t> – należy informować także o zmianach zarzutu, żeby osoba przeciwko której prowadzone jest postępowanie nie była zaskoczona zmianą kierunku postępowania </a:t>
            </a:r>
          </a:p>
          <a:p>
            <a:pPr algn="just">
              <a:buFont typeface="+mj-lt"/>
              <a:buAutoNum type="arabicPeriod"/>
            </a:pPr>
            <a:r>
              <a:rPr lang="pl-PL" b="1" dirty="0"/>
              <a:t>Odpowiedni czas na przygotowanie się do obrony </a:t>
            </a:r>
            <a:r>
              <a:rPr lang="pl-PL" dirty="0"/>
              <a:t>– ważny element to efektywny dostęp do materiału dowodowego (jawność wewnętrzna)</a:t>
            </a:r>
          </a:p>
          <a:p>
            <a:pPr algn="just">
              <a:buFont typeface="+mj-lt"/>
              <a:buAutoNum type="arabicPeriod"/>
            </a:pPr>
            <a:r>
              <a:rPr lang="pl-PL" dirty="0"/>
              <a:t>Prawo do korzystania z pomocy</a:t>
            </a:r>
            <a:r>
              <a:rPr lang="pl-PL" b="1" dirty="0"/>
              <a:t> obrońcy</a:t>
            </a:r>
            <a:r>
              <a:rPr lang="pl-PL" dirty="0"/>
              <a:t> </a:t>
            </a:r>
            <a:endParaRPr lang="en-GB" dirty="0"/>
          </a:p>
        </p:txBody>
      </p:sp>
      <p:pic>
        <p:nvPicPr>
          <p:cNvPr id="5" name="Picture 4" descr="uwr wroclawski logo | HISTORIA.org.pl - historia, kultura ...">
            <a:extLst>
              <a:ext uri="{FF2B5EF4-FFF2-40B4-BE49-F238E27FC236}">
                <a16:creationId xmlns:a16="http://schemas.microsoft.com/office/drawing/2014/main" id="{472111FE-A17E-41A5-81DA-40C5397E8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EAE86-FCD3-408F-9683-9CA5AB6B397E}"/>
              </a:ext>
            </a:extLst>
          </p:cNvPr>
          <p:cNvSpPr>
            <a:spLocks noGrp="1"/>
          </p:cNvSpPr>
          <p:nvPr>
            <p:ph type="title"/>
          </p:nvPr>
        </p:nvSpPr>
        <p:spPr>
          <a:xfrm>
            <a:off x="838200" y="757208"/>
            <a:ext cx="7871178" cy="1325563"/>
          </a:xfrm>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4576CED4-A984-47D1-8709-610B67D1C1A7}"/>
              </a:ext>
            </a:extLst>
          </p:cNvPr>
          <p:cNvSpPr>
            <a:spLocks noGrp="1"/>
          </p:cNvSpPr>
          <p:nvPr>
            <p:ph idx="1"/>
          </p:nvPr>
        </p:nvSpPr>
        <p:spPr>
          <a:xfrm>
            <a:off x="925416" y="2084515"/>
            <a:ext cx="10300771" cy="4016277"/>
          </a:xfrm>
        </p:spPr>
        <p:txBody>
          <a:bodyPr>
            <a:normAutofit fontScale="85000" lnSpcReduction="10000"/>
          </a:bodyPr>
          <a:lstStyle/>
          <a:p>
            <a:pPr algn="just">
              <a:buFont typeface="+mj-lt"/>
              <a:buAutoNum type="arabicPeriod" startAt="7"/>
            </a:pPr>
            <a:r>
              <a:rPr lang="pl-PL" b="1" dirty="0"/>
              <a:t>Obecność przy przesłuchaniu świadków </a:t>
            </a:r>
            <a:r>
              <a:rPr lang="pl-PL" dirty="0"/>
              <a:t>– nie jest to uprawnienie o charakterze bezwzględnym (absolutnym)</a:t>
            </a:r>
          </a:p>
          <a:p>
            <a:pPr lvl="1" algn="just">
              <a:buFont typeface="Arial" panose="020B0604020202020204" pitchFamily="34" charset="0"/>
              <a:buChar char="•"/>
            </a:pPr>
            <a:r>
              <a:rPr lang="pl-PL" dirty="0"/>
              <a:t>jeden z warunków respektowania równości broni w procesie – należy zapewnić oskarżonemu, by był obecny podczas przesłuchania wszystkich świadków, chyba że jest to utrudnione lub niemożliwe. W takich okolicznościach należy zapewnić możliwość ustosunkowania się do złożonych zeznań; </a:t>
            </a:r>
          </a:p>
          <a:p>
            <a:pPr lvl="1" algn="just">
              <a:buFont typeface="Arial" panose="020B0604020202020204" pitchFamily="34" charset="0"/>
              <a:buChar char="•"/>
            </a:pPr>
            <a:r>
              <a:rPr lang="pl-PL" dirty="0"/>
              <a:t>niekiedy niemożność przesłuchania świadków może wynikać z niechęci świadków do osobistego stawiennictwa będącego skutkiem szczególnych okoliczności sprawy – np. świadek jest małoletni, przestępstwo jest szczególnie wrażliwe; istnieją obawy o bezpieczeństwo świadka (problem – świadek anonimowy i wiarygodność świadka anonimowego)</a:t>
            </a:r>
          </a:p>
          <a:p>
            <a:pPr algn="just">
              <a:buFont typeface="+mj-lt"/>
              <a:buAutoNum type="arabicPeriod" startAt="8"/>
            </a:pPr>
            <a:r>
              <a:rPr lang="pl-PL" dirty="0"/>
              <a:t>Prawo do korzystania z pomocy </a:t>
            </a:r>
            <a:r>
              <a:rPr lang="pl-PL" b="1" dirty="0"/>
              <a:t>tłumacza</a:t>
            </a:r>
            <a:r>
              <a:rPr lang="pl-PL" dirty="0"/>
              <a:t> – nie trzeba tłumaczyć wszystkich akt sprawy, ale tylko te materiały, które są niezbędne dla zapewnienia rzetelności postępowania. W przypadku rozprawy można poprzestać na ustnym tłumaczeniu. </a:t>
            </a:r>
            <a:endParaRPr lang="en-GB" dirty="0"/>
          </a:p>
        </p:txBody>
      </p:sp>
      <p:pic>
        <p:nvPicPr>
          <p:cNvPr id="5" name="Picture 4" descr="uwr wroclawski logo | HISTORIA.org.pl - historia, kultura ...">
            <a:extLst>
              <a:ext uri="{FF2B5EF4-FFF2-40B4-BE49-F238E27FC236}">
                <a16:creationId xmlns:a16="http://schemas.microsoft.com/office/drawing/2014/main" id="{AE14727D-01D3-4376-9BB6-AF3E14E46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C02FC-0436-4FD2-9CCE-1FD37B78712D}"/>
              </a:ext>
            </a:extLst>
          </p:cNvPr>
          <p:cNvSpPr>
            <a:spLocks noGrp="1"/>
          </p:cNvSpPr>
          <p:nvPr>
            <p:ph type="title"/>
          </p:nvPr>
        </p:nvSpPr>
        <p:spPr>
          <a:xfrm>
            <a:off x="794132" y="855120"/>
            <a:ext cx="7663090" cy="1325563"/>
          </a:xfrm>
        </p:spPr>
        <p:txBody>
          <a:bodyPr/>
          <a:lstStyle/>
          <a:p>
            <a:r>
              <a:rPr lang="pl-PL" dirty="0"/>
              <a:t>Warunki rzetelnego procesu niewyrażone wprost w EKPC</a:t>
            </a:r>
            <a:endParaRPr lang="en-GB" dirty="0"/>
          </a:p>
        </p:txBody>
      </p:sp>
      <p:sp>
        <p:nvSpPr>
          <p:cNvPr id="3" name="Symbol zastępczy zawartości 2">
            <a:extLst>
              <a:ext uri="{FF2B5EF4-FFF2-40B4-BE49-F238E27FC236}">
                <a16:creationId xmlns:a16="http://schemas.microsoft.com/office/drawing/2014/main" id="{6DCDA56B-9025-43B8-85BF-9F3A6E7DC9EE}"/>
              </a:ext>
            </a:extLst>
          </p:cNvPr>
          <p:cNvSpPr>
            <a:spLocks noGrp="1"/>
          </p:cNvSpPr>
          <p:nvPr>
            <p:ph idx="1"/>
          </p:nvPr>
        </p:nvSpPr>
        <p:spPr>
          <a:xfrm>
            <a:off x="1013552" y="2346593"/>
            <a:ext cx="10234670" cy="4197426"/>
          </a:xfrm>
        </p:spPr>
        <p:txBody>
          <a:bodyPr>
            <a:normAutofit fontScale="70000" lnSpcReduction="20000"/>
          </a:bodyPr>
          <a:lstStyle/>
          <a:p>
            <a:pPr algn="just">
              <a:buFont typeface="+mj-lt"/>
              <a:buAutoNum type="arabicPeriod"/>
            </a:pPr>
            <a:r>
              <a:rPr lang="pl-PL" b="1" dirty="0"/>
              <a:t>Prawo dostępu do sądu </a:t>
            </a:r>
            <a:r>
              <a:rPr lang="pl-PL" dirty="0"/>
              <a:t>– mniej istotne w sprawach karnych, ale warto pamiętać o pokrzywdzonym (dostępie pokrzywdzonego) do sądu, tj. prawie do zainicjowania postępowania w sprawach karnych. </a:t>
            </a:r>
          </a:p>
          <a:p>
            <a:pPr lvl="1" algn="just">
              <a:buFont typeface="Arial" panose="020B0604020202020204" pitchFamily="34" charset="0"/>
              <a:buChar char="•"/>
            </a:pPr>
            <a:r>
              <a:rPr lang="pl-PL" dirty="0"/>
              <a:t>zob. wyrok ETPC w sprawie </a:t>
            </a:r>
            <a:r>
              <a:rPr lang="pl-PL" dirty="0" err="1"/>
              <a:t>Khaylo</a:t>
            </a:r>
            <a:r>
              <a:rPr lang="pl-PL" dirty="0"/>
              <a:t> p. Ukrainie (13.11.2008 r.); EKPC nie przyznaje pokrzywdzonemu prawa do prywatnej zemsty w sprawach karnych ani </a:t>
            </a:r>
            <a:r>
              <a:rPr lang="pl-PL" i="1" dirty="0" err="1"/>
              <a:t>actio</a:t>
            </a:r>
            <a:r>
              <a:rPr lang="pl-PL" i="1" dirty="0"/>
              <a:t> </a:t>
            </a:r>
            <a:r>
              <a:rPr lang="pl-PL" i="1" dirty="0" err="1"/>
              <a:t>popularis</a:t>
            </a:r>
            <a:r>
              <a:rPr lang="pl-PL" i="1" dirty="0"/>
              <a:t> </a:t>
            </a:r>
            <a:endParaRPr lang="pl-PL" dirty="0"/>
          </a:p>
          <a:p>
            <a:pPr algn="just">
              <a:buFont typeface="+mj-lt"/>
              <a:buAutoNum type="arabicPeriod"/>
            </a:pPr>
            <a:r>
              <a:rPr lang="pl-PL" b="1" dirty="0"/>
              <a:t>Równość broni</a:t>
            </a:r>
            <a:r>
              <a:rPr lang="pl-PL" dirty="0"/>
              <a:t> – każdej ze stron należy zapewnić rozsądną sposobność przedstawienia sprawy nie stawiając jej w położeniu wyraźnie i istotnie gorszym wobec jej przeciwnika; </a:t>
            </a:r>
          </a:p>
          <a:p>
            <a:pPr lvl="1" algn="just">
              <a:buFont typeface="Arial" panose="020B0604020202020204" pitchFamily="34" charset="0"/>
              <a:buChar char="•"/>
            </a:pPr>
            <a:r>
              <a:rPr lang="pl-PL" dirty="0"/>
              <a:t>ważna słuszna równowaga między stronami; nie powinno się traktować oskarżonego w sposób zmniejszający jego odporność fizyczną i psychiczną  </a:t>
            </a:r>
          </a:p>
          <a:p>
            <a:pPr algn="just">
              <a:buFont typeface="+mj-lt"/>
              <a:buAutoNum type="arabicPeriod"/>
            </a:pPr>
            <a:r>
              <a:rPr lang="pl-PL" b="1" dirty="0"/>
              <a:t>Kontradyktoryjność postępowania przed sądem </a:t>
            </a:r>
            <a:r>
              <a:rPr lang="pl-PL" dirty="0"/>
              <a:t>– oskarżyciel i oskarżony muszą mieć możliwość uzyskania informacji na temat materiału dowodowego, skomentowania go i odniesienia się do wypowiedzi drugiej strony; strony postępowania sądowego muszą zostać rzeczywiście wysłuchane</a:t>
            </a:r>
          </a:p>
          <a:p>
            <a:pPr lvl="1" algn="just">
              <a:buFont typeface="Arial" panose="020B0604020202020204" pitchFamily="34" charset="0"/>
              <a:buChar char="•"/>
            </a:pPr>
            <a:r>
              <a:rPr lang="pl-PL" dirty="0"/>
              <a:t>równość broni w dostępie do materiału dowodowego jest warunkiem kontradyktoryjności (jawność wewnętrzna), ale nie jest to uprawnienie o charakterze absolutnym i można ograniczyć dostęp do informacji, np. gdyby ich ujawnienie prowadziło do ujawnienia tajnych metod pracy policji. </a:t>
            </a:r>
            <a:r>
              <a:rPr lang="pl-PL" b="1" dirty="0"/>
              <a:t>Ograniczenia muszą być niezbędne </a:t>
            </a:r>
            <a:endParaRPr lang="en-GB" dirty="0"/>
          </a:p>
        </p:txBody>
      </p:sp>
      <p:pic>
        <p:nvPicPr>
          <p:cNvPr id="5" name="Picture 4" descr="uwr wroclawski logo | HISTORIA.org.pl - historia, kultura ...">
            <a:extLst>
              <a:ext uri="{FF2B5EF4-FFF2-40B4-BE49-F238E27FC236}">
                <a16:creationId xmlns:a16="http://schemas.microsoft.com/office/drawing/2014/main" id="{92E14395-14CB-4C24-B0F1-6986840BF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1167B-F470-4100-BA8C-CB846BED3EAB}"/>
              </a:ext>
            </a:extLst>
          </p:cNvPr>
          <p:cNvSpPr>
            <a:spLocks noGrp="1"/>
          </p:cNvSpPr>
          <p:nvPr>
            <p:ph type="title"/>
          </p:nvPr>
        </p:nvSpPr>
        <p:spPr>
          <a:xfrm>
            <a:off x="838200" y="855120"/>
            <a:ext cx="7663090" cy="1325563"/>
          </a:xfrm>
        </p:spPr>
        <p:txBody>
          <a:bodyPr/>
          <a:lstStyle/>
          <a:p>
            <a:r>
              <a:rPr lang="pl-PL" dirty="0"/>
              <a:t>Inne elementy rzetelności postępowania </a:t>
            </a:r>
            <a:endParaRPr lang="en-GB" dirty="0"/>
          </a:p>
        </p:txBody>
      </p:sp>
      <p:sp>
        <p:nvSpPr>
          <p:cNvPr id="3" name="Symbol zastępczy zawartości 2">
            <a:extLst>
              <a:ext uri="{FF2B5EF4-FFF2-40B4-BE49-F238E27FC236}">
                <a16:creationId xmlns:a16="http://schemas.microsoft.com/office/drawing/2014/main" id="{9570FF23-18E3-4F61-9B57-E5BDC31E8AE5}"/>
              </a:ext>
            </a:extLst>
          </p:cNvPr>
          <p:cNvSpPr>
            <a:spLocks noGrp="1"/>
          </p:cNvSpPr>
          <p:nvPr>
            <p:ph idx="1"/>
          </p:nvPr>
        </p:nvSpPr>
        <p:spPr/>
        <p:txBody>
          <a:bodyPr/>
          <a:lstStyle/>
          <a:p>
            <a:pPr algn="just">
              <a:buFont typeface="+mj-lt"/>
              <a:buAutoNum type="arabicPeriod"/>
            </a:pPr>
            <a:r>
              <a:rPr lang="pl-PL" dirty="0"/>
              <a:t>Prawo do milczenia – nie można wywodzić z milczenia oskarżonego negatywnych dla niego konsekwencji </a:t>
            </a:r>
          </a:p>
          <a:p>
            <a:pPr>
              <a:buFont typeface="+mj-lt"/>
              <a:buAutoNum type="arabicPeriod"/>
            </a:pPr>
            <a:r>
              <a:rPr lang="pl-PL" dirty="0"/>
              <a:t>Zasada </a:t>
            </a:r>
            <a:r>
              <a:rPr lang="pl-PL" dirty="0" err="1"/>
              <a:t>ne</a:t>
            </a:r>
            <a:r>
              <a:rPr lang="pl-PL" dirty="0"/>
              <a:t> bis in </a:t>
            </a:r>
            <a:r>
              <a:rPr lang="pl-PL" dirty="0" err="1"/>
              <a:t>idem</a:t>
            </a:r>
            <a:r>
              <a:rPr lang="pl-PL" dirty="0"/>
              <a:t> (art. 4 protokołu 7 do EKPC)</a:t>
            </a:r>
          </a:p>
          <a:p>
            <a:pPr>
              <a:buFont typeface="+mj-lt"/>
              <a:buAutoNum type="arabicPeriod"/>
            </a:pPr>
            <a:r>
              <a:rPr lang="pl-PL" dirty="0"/>
              <a:t>Prawo do odwołania się (art. 2 protokołu 7 do EKPC)</a:t>
            </a:r>
            <a:endParaRPr lang="en-GB" dirty="0"/>
          </a:p>
        </p:txBody>
      </p:sp>
      <p:pic>
        <p:nvPicPr>
          <p:cNvPr id="4" name="Obraz 3">
            <a:extLst>
              <a:ext uri="{FF2B5EF4-FFF2-40B4-BE49-F238E27FC236}">
                <a16:creationId xmlns:a16="http://schemas.microsoft.com/office/drawing/2014/main" id="{F604C938-917B-4AE9-8E22-2CAE7797AC6F}"/>
              </a:ext>
            </a:extLst>
          </p:cNvPr>
          <p:cNvPicPr>
            <a:picLocks noChangeAspect="1"/>
          </p:cNvPicPr>
          <p:nvPr/>
        </p:nvPicPr>
        <p:blipFill>
          <a:blip r:embed="rId2" cstate="print"/>
          <a:stretch>
            <a:fillRect/>
          </a:stretch>
        </p:blipFill>
        <p:spPr>
          <a:xfrm>
            <a:off x="8501290" y="0"/>
            <a:ext cx="3690710" cy="1705252"/>
          </a:xfrm>
          <a:prstGeom prst="rect">
            <a:avLst/>
          </a:prstGeom>
        </p:spPr>
      </p:pic>
      <p:pic>
        <p:nvPicPr>
          <p:cNvPr id="5" name="Picture 4" descr="uwr wroclawski logo | HISTORIA.org.pl - historia, kultura ...">
            <a:extLst>
              <a:ext uri="{FF2B5EF4-FFF2-40B4-BE49-F238E27FC236}">
                <a16:creationId xmlns:a16="http://schemas.microsoft.com/office/drawing/2014/main" id="{ADA9764E-67E8-4660-A031-408A947CC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26497" y="845818"/>
            <a:ext cx="9144000" cy="1344168"/>
          </a:xfrm>
        </p:spPr>
        <p:txBody>
          <a:bodyPr/>
          <a:lstStyle/>
          <a:p>
            <a:r>
              <a:rPr lang="pl-PL" dirty="0"/>
              <a:t>Materiały do nauki</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1850835"/>
            <a:ext cx="9144000" cy="4549966"/>
          </a:xfrm>
        </p:spPr>
        <p:txBody>
          <a:bodyPr>
            <a:normAutofit lnSpcReduction="10000"/>
          </a:bodyPr>
          <a:lstStyle/>
          <a:p>
            <a:pPr algn="just"/>
            <a:r>
              <a:rPr lang="pl-PL" dirty="0"/>
              <a:t>Kodeks postępowania karnego (w formie „książeczkowej”)</a:t>
            </a:r>
          </a:p>
          <a:p>
            <a:pPr algn="just"/>
            <a:r>
              <a:rPr lang="pl-PL" dirty="0"/>
              <a:t>Ustawy, konwencje i dyrektywy wskazane na liście pytań egzaminacyjnych</a:t>
            </a:r>
          </a:p>
          <a:p>
            <a:pPr algn="just"/>
            <a:r>
              <a:rPr lang="pl-PL" dirty="0"/>
              <a:t>Podręczniki – ważne, żeby zgadzał się stan prawny (nie warto kupować i uczyć się z podręczników sprzed 2019 r.)</a:t>
            </a:r>
          </a:p>
          <a:p>
            <a:pPr lvl="1" algn="just"/>
            <a:r>
              <a:rPr lang="pl-PL" dirty="0"/>
              <a:t>Wedle wyboru studenta/studentki; np.: </a:t>
            </a:r>
          </a:p>
          <a:p>
            <a:pPr lvl="1" algn="just"/>
            <a:r>
              <a:rPr lang="pl-PL" dirty="0"/>
              <a:t>J. Zagrodnik (red.), </a:t>
            </a:r>
            <a:r>
              <a:rPr lang="pl-PL" i="1" dirty="0"/>
              <a:t>Proces karny, </a:t>
            </a:r>
            <a:r>
              <a:rPr lang="pl-PL" dirty="0"/>
              <a:t>Warszawa 2021</a:t>
            </a:r>
          </a:p>
          <a:p>
            <a:pPr lvl="1" algn="just"/>
            <a:r>
              <a:rPr lang="pl-PL" dirty="0"/>
              <a:t>J. Skorupka (red.), </a:t>
            </a:r>
            <a:r>
              <a:rPr lang="pl-PL" i="1" dirty="0"/>
              <a:t>Proces karny, </a:t>
            </a:r>
            <a:r>
              <a:rPr lang="pl-PL" dirty="0"/>
              <a:t>Warszawa 2022 </a:t>
            </a:r>
          </a:p>
          <a:p>
            <a:pPr algn="just"/>
            <a:r>
              <a:rPr lang="pl-PL" dirty="0"/>
              <a:t>Po wykładzie będą umieszczane prezentacje – </a:t>
            </a:r>
            <a:r>
              <a:rPr lang="pl-PL" b="1" dirty="0"/>
              <a:t>mają pomocniczy charakter, podstawowe źródło wiedzy to podręcznik.</a:t>
            </a:r>
            <a:endParaRPr lang="pl-PL" dirty="0"/>
          </a:p>
          <a:p>
            <a:pPr algn="just"/>
            <a:endParaRPr lang="pl-PL" dirty="0"/>
          </a:p>
          <a:p>
            <a:pPr algn="just"/>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02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tekst, kamień&#10;&#10;Opis wygenerowany automatycznie">
            <a:extLst>
              <a:ext uri="{FF2B5EF4-FFF2-40B4-BE49-F238E27FC236}">
                <a16:creationId xmlns:a16="http://schemas.microsoft.com/office/drawing/2014/main" id="{4E0E9DCE-BF32-40C6-9FB5-D6B1745638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796" t="3281" r="24179" b="8495"/>
          <a:stretch/>
        </p:blipFill>
        <p:spPr>
          <a:xfrm rot="5400000">
            <a:off x="2802375" y="722026"/>
            <a:ext cx="5476381" cy="5572698"/>
          </a:xfrm>
        </p:spPr>
      </p:pic>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8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075253" cy="1344168"/>
          </a:xfrm>
        </p:spPr>
        <p:txBody>
          <a:bodyPr>
            <a:normAutofit fontScale="90000"/>
          </a:bodyPr>
          <a:lstStyle/>
          <a:p>
            <a:r>
              <a:rPr lang="pl-PL" dirty="0"/>
              <a:t>Rola i znaczenie prawa europejskiego w procesie karnym</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dirty="0"/>
              <a:t>Współcześnie nie możemy pominąć roli i wpływu prawa europejskiego – zwłaszcza prawa unijnego – na krajowe postępowanie karne. </a:t>
            </a:r>
          </a:p>
          <a:p>
            <a:pPr algn="just"/>
            <a:r>
              <a:rPr lang="pl-PL" dirty="0"/>
              <a:t>Prawo krajowe jest wieloskładnikowe, żyjemy w </a:t>
            </a:r>
            <a:r>
              <a:rPr lang="pl-PL" dirty="0" err="1"/>
              <a:t>multicentrycznym</a:t>
            </a:r>
            <a:r>
              <a:rPr lang="pl-PL" dirty="0"/>
              <a:t> systemie prawa. Obok aktów prawnych wydawanych przez krajowego ustawodawcę są także akty prawne, które muszą być stosowane (albo do których należy się stosować), tworzone przez innych prawodawców. </a:t>
            </a:r>
          </a:p>
          <a:p>
            <a:pPr marL="0" indent="0" algn="just">
              <a:buNone/>
            </a:pPr>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03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075253" cy="1344168"/>
          </a:xfrm>
        </p:spPr>
        <p:txBody>
          <a:bodyPr>
            <a:normAutofit fontScale="90000"/>
          </a:bodyPr>
          <a:lstStyle/>
          <a:p>
            <a:r>
              <a:rPr lang="pl-PL" dirty="0"/>
              <a:t>Rola i znaczenie prawa europejskiego w procesie karnym</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marL="0" indent="0" algn="just">
              <a:buNone/>
            </a:pPr>
            <a:r>
              <a:rPr lang="pl-PL" dirty="0"/>
              <a:t>Interpretacja prawa krajowego, zwłaszcza praw i wolności jednostki wynikających z Konstytucji, musi być zgodna z aktualnym standardem ochrony praw człowieka. </a:t>
            </a:r>
          </a:p>
          <a:p>
            <a:pPr marL="0" indent="0" algn="just">
              <a:buNone/>
            </a:pPr>
            <a:r>
              <a:rPr lang="pl-PL" dirty="0"/>
              <a:t>W europejskim systemie prawnym fundamentalne znaczenie ma Konwencja Europejska wraz z orzecznictwem Europejskiego Trybunału Praw Człowieka.</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3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075253" cy="1344168"/>
          </a:xfrm>
        </p:spPr>
        <p:txBody>
          <a:bodyPr>
            <a:normAutofit/>
          </a:bodyPr>
          <a:lstStyle/>
          <a:p>
            <a:r>
              <a:rPr lang="pl-PL" dirty="0"/>
              <a:t>Do przeczytania z podręcznika:</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dirty="0"/>
              <a:t>Rozdział 1 – całość</a:t>
            </a:r>
          </a:p>
          <a:p>
            <a:pPr algn="just"/>
            <a:r>
              <a:rPr lang="pl-PL" dirty="0"/>
              <a:t>Rozdział II </a:t>
            </a:r>
          </a:p>
          <a:p>
            <a:pPr lvl="1" algn="just"/>
            <a:r>
              <a:rPr lang="pl-PL" dirty="0"/>
              <a:t>3.2.1</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9144000" cy="1344168"/>
          </a:xfrm>
        </p:spPr>
        <p:txBody>
          <a:bodyPr/>
          <a:lstStyle/>
          <a:p>
            <a:r>
              <a:rPr lang="pl-PL" dirty="0"/>
              <a:t>Z czego się nie uczyć:</a:t>
            </a:r>
            <a:endParaRPr lang="en-GB"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dirty="0"/>
              <a:t>Ze skryptów</a:t>
            </a:r>
          </a:p>
          <a:p>
            <a:pPr algn="just"/>
            <a:r>
              <a:rPr lang="pl-PL" dirty="0"/>
              <a:t>Z opracowań w styli proces karny </a:t>
            </a:r>
            <a:r>
              <a:rPr lang="pl-PL" dirty="0" err="1"/>
              <a:t>last</a:t>
            </a:r>
            <a:r>
              <a:rPr lang="pl-PL" dirty="0"/>
              <a:t> </a:t>
            </a:r>
            <a:r>
              <a:rPr lang="pl-PL" dirty="0" err="1"/>
              <a:t>minute</a:t>
            </a:r>
            <a:r>
              <a:rPr lang="pl-PL" dirty="0"/>
              <a:t> – nie jest to odpowiednie źródło informacji, zdecydowanie niewystarczające do zaliczenia egzaminu </a:t>
            </a:r>
          </a:p>
          <a:p>
            <a:pPr algn="just"/>
            <a:r>
              <a:rPr lang="pl-PL" dirty="0"/>
              <a:t>W </a:t>
            </a:r>
            <a:r>
              <a:rPr lang="pl-PL" dirty="0" err="1"/>
              <a:t>internecie</a:t>
            </a:r>
            <a:r>
              <a:rPr lang="pl-PL" dirty="0"/>
              <a:t> często są informacje odnoszące się do nieaktualnego stanu prawnego albo po prostu błędne – trzeba uważać i sprawdzać z kodeksem, czy aby na pewno dana informacja jest prawdziwa/aktualna</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0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191473" cy="1344168"/>
          </a:xfrm>
        </p:spPr>
        <p:txBody>
          <a:bodyPr>
            <a:noAutofit/>
          </a:bodyPr>
          <a:lstStyle/>
          <a:p>
            <a:r>
              <a:rPr lang="pl-PL" sz="3600" dirty="0"/>
              <a:t>Postępowanie karne, prawo karne procesowe, proces karny – definicje</a:t>
            </a:r>
            <a:endParaRPr lang="en-GB" sz="3600"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b="1" dirty="0"/>
              <a:t>Prawo karne procesowe to zbiór przepisów regulujących proces karny przez określenie modelu, czyli zespołu jego podstawowych elementów.</a:t>
            </a:r>
          </a:p>
          <a:p>
            <a:pPr algn="just"/>
            <a:r>
              <a:rPr lang="pl-PL" dirty="0">
                <a:solidFill>
                  <a:srgbClr val="FF0000"/>
                </a:solidFill>
              </a:rPr>
              <a:t>Proces karny jest obligatoryjną formą stwierdzenia winy danej osoby, jeśli udowodnione zostanie, że popełniła ona przestępstwo. </a:t>
            </a:r>
          </a:p>
          <a:p>
            <a:pPr algn="just"/>
            <a:r>
              <a:rPr lang="pl-PL" dirty="0"/>
              <a:t>Postępowanie karne – etap/wydzielona część procesu karnego, ale tymi pojęciami w zasadzie posługujemy się zamiennie. </a:t>
            </a:r>
          </a:p>
          <a:p>
            <a:pPr algn="just"/>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35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191473" cy="1344168"/>
          </a:xfrm>
        </p:spPr>
        <p:txBody>
          <a:bodyPr>
            <a:noAutofit/>
          </a:bodyPr>
          <a:lstStyle/>
          <a:p>
            <a:r>
              <a:rPr lang="pl-PL" sz="3600" dirty="0"/>
              <a:t>Postępowanie karne, prawo karne procesowe, proces karny – definicje</a:t>
            </a:r>
            <a:endParaRPr lang="en-GB" sz="3600"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lnSpcReduction="10000"/>
          </a:bodyPr>
          <a:lstStyle/>
          <a:p>
            <a:pPr algn="just"/>
            <a:r>
              <a:rPr lang="pl-PL" dirty="0"/>
              <a:t>Proces karny to zespół </a:t>
            </a:r>
            <a:r>
              <a:rPr lang="pl-PL" b="1" dirty="0"/>
              <a:t>prawnie uregulowanych czynności </a:t>
            </a:r>
            <a:r>
              <a:rPr lang="pl-PL" dirty="0"/>
              <a:t>organów państwa i innych uczestników postępowania. Jest to działalność przemyślana i z góry zaplanowana. </a:t>
            </a:r>
          </a:p>
          <a:p>
            <a:pPr algn="just"/>
            <a:r>
              <a:rPr lang="pl-PL" dirty="0"/>
              <a:t>Ważne pojęcie – </a:t>
            </a:r>
            <a:r>
              <a:rPr lang="pl-PL" b="1" dirty="0"/>
              <a:t>przewidywalność postępowania </a:t>
            </a:r>
            <a:r>
              <a:rPr lang="pl-PL" dirty="0"/>
              <a:t>– chodzi o to, by na podstawie lektury przepisów </a:t>
            </a:r>
            <a:r>
              <a:rPr lang="pl-PL" dirty="0" err="1"/>
              <a:t>kpk</a:t>
            </a:r>
            <a:r>
              <a:rPr lang="pl-PL" dirty="0"/>
              <a:t> i innych ustaw, jednostka była świadoma działań, które są wobec niej podejmowane i wiedziała, w jaki sposób powinna postępować, by efektywnie bronić swoich interesów w toku postępowania. Chodzi o </a:t>
            </a:r>
            <a:r>
              <a:rPr lang="pl-PL" b="1" dirty="0"/>
              <a:t>wyeliminowanie dowolności działania </a:t>
            </a:r>
            <a:r>
              <a:rPr lang="pl-PL" dirty="0"/>
              <a:t>organów procesowych (i innych uczestników postępowania). </a:t>
            </a:r>
            <a:endParaRPr lang="en-GB" dirty="0"/>
          </a:p>
          <a:p>
            <a:pPr algn="just"/>
            <a:endParaRPr lang="pl-PL" dirty="0"/>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1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71F8A-AD71-4D64-B0C2-A692635FD395}"/>
              </a:ext>
            </a:extLst>
          </p:cNvPr>
          <p:cNvSpPr>
            <a:spLocks noGrp="1"/>
          </p:cNvSpPr>
          <p:nvPr>
            <p:ph type="title"/>
          </p:nvPr>
        </p:nvSpPr>
        <p:spPr>
          <a:xfrm>
            <a:off x="1517904" y="845818"/>
            <a:ext cx="7191473" cy="1344168"/>
          </a:xfrm>
        </p:spPr>
        <p:txBody>
          <a:bodyPr>
            <a:noAutofit/>
          </a:bodyPr>
          <a:lstStyle/>
          <a:p>
            <a:r>
              <a:rPr lang="pl-PL" sz="3600" dirty="0"/>
              <a:t>Postępowanie karne, prawo karne procesowe, proces karny – definicje</a:t>
            </a:r>
            <a:endParaRPr lang="en-GB" sz="3600" dirty="0"/>
          </a:p>
        </p:txBody>
      </p:sp>
      <p:sp>
        <p:nvSpPr>
          <p:cNvPr id="3" name="Symbol zastępczy zawartości 2">
            <a:extLst>
              <a:ext uri="{FF2B5EF4-FFF2-40B4-BE49-F238E27FC236}">
                <a16:creationId xmlns:a16="http://schemas.microsoft.com/office/drawing/2014/main" id="{6AD96935-26B9-48EE-AEED-6B60FCAF3B47}"/>
              </a:ext>
            </a:extLst>
          </p:cNvPr>
          <p:cNvSpPr>
            <a:spLocks noGrp="1"/>
          </p:cNvSpPr>
          <p:nvPr>
            <p:ph idx="1"/>
          </p:nvPr>
        </p:nvSpPr>
        <p:spPr>
          <a:xfrm>
            <a:off x="1517904" y="2189987"/>
            <a:ext cx="9144000" cy="4210814"/>
          </a:xfrm>
        </p:spPr>
        <p:txBody>
          <a:bodyPr>
            <a:normAutofit/>
          </a:bodyPr>
          <a:lstStyle/>
          <a:p>
            <a:pPr algn="just"/>
            <a:r>
              <a:rPr lang="pl-PL" dirty="0"/>
              <a:t>Proces karny – przewidziane prawem zachowanie organów państwowych i pozostałych uczestników postępowania zmierzające do wykrycia i ustalenia, czy doszło do popełnienia czynu zabronionego, czy stanowi on przestępstwo, ustalenia sprawcy przestępstwa, wymierzenia mu kary lub zastosowania innych środków reakcji prawnokarnej, a w razie stwierdzenia braku winy, braku sprawstwa lub zaistnienia innych okoliczności wyłączających odpowiedzialność karną – do uniewinnienia oskarżonego lub umorzenia postępowania karnego. </a:t>
            </a:r>
          </a:p>
        </p:txBody>
      </p:sp>
      <p:pic>
        <p:nvPicPr>
          <p:cNvPr id="4" name="Picture 4" descr="uwr wroclawski logo | HISTORIA.org.pl - historia, kultura ...">
            <a:extLst>
              <a:ext uri="{FF2B5EF4-FFF2-40B4-BE49-F238E27FC236}">
                <a16:creationId xmlns:a16="http://schemas.microsoft.com/office/drawing/2014/main" id="{C820C980-22D4-4052-B1D4-78036E0D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1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978077" y="879218"/>
            <a:ext cx="9144000" cy="1344168"/>
          </a:xfrm>
        </p:spPr>
        <p:txBody>
          <a:bodyPr/>
          <a:lstStyle/>
          <a:p>
            <a:r>
              <a:rPr lang="pl-PL" dirty="0"/>
              <a:t>Stadia postępowania </a:t>
            </a: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2951306766"/>
              </p:ext>
            </p:extLst>
          </p:nvPr>
        </p:nvGraphicFramePr>
        <p:xfrm>
          <a:off x="473725" y="1680478"/>
          <a:ext cx="11224176" cy="4838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Nawias klamrowy zamykający 9"/>
          <p:cNvSpPr/>
          <p:nvPr/>
        </p:nvSpPr>
        <p:spPr>
          <a:xfrm rot="5400000">
            <a:off x="5509771" y="3466214"/>
            <a:ext cx="1152084" cy="3785190"/>
          </a:xfrm>
          <a:prstGeom prst="rightBrace">
            <a:avLst>
              <a:gd name="adj1" fmla="val 25147"/>
              <a:gd name="adj2" fmla="val 5018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Nawias klamrowy otwierający 10"/>
          <p:cNvSpPr/>
          <p:nvPr/>
        </p:nvSpPr>
        <p:spPr>
          <a:xfrm rot="5400000">
            <a:off x="2613841" y="2066662"/>
            <a:ext cx="603988" cy="1511166"/>
          </a:xfrm>
          <a:prstGeom prst="leftBrace">
            <a:avLst>
              <a:gd name="adj1" fmla="val 27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2389239" y="1958313"/>
            <a:ext cx="2642907" cy="615553"/>
          </a:xfrm>
          <a:prstGeom prst="rect">
            <a:avLst/>
          </a:prstGeom>
          <a:effectLst>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1600" dirty="0"/>
              <a:t>Postępowanie </a:t>
            </a:r>
            <a:r>
              <a:rPr lang="pl-PL" dirty="0"/>
              <a:t>przejściowe</a:t>
            </a:r>
          </a:p>
          <a:p>
            <a:pPr algn="ctr"/>
            <a:r>
              <a:rPr lang="pl-PL" sz="1600" dirty="0"/>
              <a:t>(oddanie sprawy pod sąd) </a:t>
            </a:r>
          </a:p>
        </p:txBody>
      </p:sp>
      <p:sp>
        <p:nvSpPr>
          <p:cNvPr id="13" name="pole tekstowe 12"/>
          <p:cNvSpPr txBox="1"/>
          <p:nvPr/>
        </p:nvSpPr>
        <p:spPr>
          <a:xfrm>
            <a:off x="3671418" y="6024000"/>
            <a:ext cx="5014763" cy="430887"/>
          </a:xfrm>
          <a:prstGeom prst="rect">
            <a:avLst/>
          </a:prstGeom>
          <a:solidFill>
            <a:schemeClr val="accent1">
              <a:lumMod val="40000"/>
              <a:lumOff val="60000"/>
            </a:schemeClr>
          </a:solidFill>
          <a:effectLst>
            <a:softEdge rad="63500"/>
          </a:effectLst>
        </p:spPr>
        <p:txBody>
          <a:bodyPr wrap="square" rtlCol="0">
            <a:spAutoFit/>
          </a:bodyPr>
          <a:lstStyle/>
          <a:p>
            <a:pPr algn="ctr"/>
            <a:r>
              <a:rPr lang="pl-PL" sz="2200" dirty="0"/>
              <a:t>Postępowanie jurysdykcyjne (sądowe)</a:t>
            </a:r>
          </a:p>
        </p:txBody>
      </p:sp>
      <p:sp>
        <p:nvSpPr>
          <p:cNvPr id="14" name="pole tekstowe 13"/>
          <p:cNvSpPr txBox="1"/>
          <p:nvPr/>
        </p:nvSpPr>
        <p:spPr>
          <a:xfrm>
            <a:off x="9590567" y="2499080"/>
            <a:ext cx="2781701" cy="646331"/>
          </a:xfrm>
          <a:prstGeom prst="rect">
            <a:avLst/>
          </a:prstGeom>
          <a:noFill/>
        </p:spPr>
        <p:txBody>
          <a:bodyPr wrap="square" rtlCol="0">
            <a:spAutoFit/>
          </a:bodyPr>
          <a:lstStyle/>
          <a:p>
            <a:pPr algn="ctr"/>
            <a:r>
              <a:rPr lang="pl-PL" dirty="0"/>
              <a:t>Uregulowane w kodeksie karnym wykonawczym </a:t>
            </a:r>
          </a:p>
        </p:txBody>
      </p:sp>
      <p:pic>
        <p:nvPicPr>
          <p:cNvPr id="15" name="Picture 4" descr="uwr wroclawski logo | HISTORIA.org.pl - historia, kultura ...">
            <a:extLst>
              <a:ext uri="{FF2B5EF4-FFF2-40B4-BE49-F238E27FC236}">
                <a16:creationId xmlns:a16="http://schemas.microsoft.com/office/drawing/2014/main" id="{6DD8A07A-5DDC-4781-9C0B-C755643A93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9377" y="-3485"/>
            <a:ext cx="3505102" cy="15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smaticVTI">
  <a:themeElements>
    <a:clrScheme name="Niebieskozielony">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1075</TotalTime>
  <Words>4142</Words>
  <Application>Microsoft Office PowerPoint</Application>
  <PresentationFormat>Panoramiczny</PresentationFormat>
  <Paragraphs>212</Paragraphs>
  <Slides>43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43</vt:i4>
      </vt:variant>
    </vt:vector>
  </HeadingPairs>
  <TitlesOfParts>
    <vt:vector size="48" baseType="lpstr">
      <vt:lpstr>Arial</vt:lpstr>
      <vt:lpstr>Avenir Next LT Pro</vt:lpstr>
      <vt:lpstr>Calibri</vt:lpstr>
      <vt:lpstr>Cambria</vt:lpstr>
      <vt:lpstr>PrismaticVTI</vt:lpstr>
      <vt:lpstr>Informacje organizacyjne, podstawowe informacje o procesie karnym </vt:lpstr>
      <vt:lpstr>Zasady zaliczenia przedmiotu</vt:lpstr>
      <vt:lpstr>Zasady zaliczenia przedmiotu</vt:lpstr>
      <vt:lpstr>Materiały do nauki</vt:lpstr>
      <vt:lpstr>Z czego się nie uczyć:</vt:lpstr>
      <vt:lpstr>Postępowanie karne, prawo karne procesowe, proces karny – definicje</vt:lpstr>
      <vt:lpstr>Postępowanie karne, prawo karne procesowe, proces karny – definicje</vt:lpstr>
      <vt:lpstr>Postępowanie karne, prawo karne procesowe, proces karny – definicje</vt:lpstr>
      <vt:lpstr>Stadia postępowania </vt:lpstr>
      <vt:lpstr>Postępowanie karne a czynności poza postępowaniem karnym </vt:lpstr>
      <vt:lpstr>Prezentacja programu PowerPoint</vt:lpstr>
      <vt:lpstr>Legitymowanie a zatrzymanie </vt:lpstr>
      <vt:lpstr>Legitymowanie a zatrzymanie </vt:lpstr>
      <vt:lpstr>Źródła prawa karnego procesowego </vt:lpstr>
      <vt:lpstr>Źródła prawa karnego procesowego </vt:lpstr>
      <vt:lpstr>Znaczenie orzecznictwa </vt:lpstr>
      <vt:lpstr>Znaczenie orzecznictwa </vt:lpstr>
      <vt:lpstr>Znaczenie orzecznictwa </vt:lpstr>
      <vt:lpstr>Przedmiot procesu karnego </vt:lpstr>
      <vt:lpstr>Przedmiot procesu karnego </vt:lpstr>
      <vt:lpstr>Przedmiot procesu karnego </vt:lpstr>
      <vt:lpstr>Problem tożsamości czynu</vt:lpstr>
      <vt:lpstr>Cele procesu karnego</vt:lpstr>
      <vt:lpstr>Cele procesu karnego</vt:lpstr>
      <vt:lpstr>Cele procesu karnego</vt:lpstr>
      <vt:lpstr>Cele procesu karnego </vt:lpstr>
      <vt:lpstr>Tryby ścigania przestępstw</vt:lpstr>
      <vt:lpstr>Wniosek o ściganie </vt:lpstr>
      <vt:lpstr>Prawda w procesie karnym</vt:lpstr>
      <vt:lpstr>Zasada prawdy materialnej i jej rola</vt:lpstr>
      <vt:lpstr>Zasada prawdy materialnej i jej rola</vt:lpstr>
      <vt:lpstr>Pojęcie rzetelnego procesu </vt:lpstr>
      <vt:lpstr>Rzetelność procesu karnego a postępowanie przygotowawcze </vt:lpstr>
      <vt:lpstr>Art. 6 EKPC </vt:lpstr>
      <vt:lpstr>Warunki rzetelnego procesu </vt:lpstr>
      <vt:lpstr>Warunki rzetelnego procesu wprost wyrażone w EKPC</vt:lpstr>
      <vt:lpstr>Warunki rzetelnego procesu wprost wyrażone w EKPC</vt:lpstr>
      <vt:lpstr>Warunki rzetelnego procesu niewyrażone wprost w EKPC</vt:lpstr>
      <vt:lpstr>Inne elementy rzetelności postępowania </vt:lpstr>
      <vt:lpstr>Prezentacja programu PowerPoint</vt:lpstr>
      <vt:lpstr>Rola i znaczenie prawa europejskiego w procesie karnym</vt:lpstr>
      <vt:lpstr>Rola i znaczenie prawa europejskiego w procesie karnym</vt:lpstr>
      <vt:lpstr>Do przeczytania z podręcznika: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Informacje organizacyjne, podstawowe informacje o procesie karnym </dc:title>
  <dc:creator>Dominika Czerniak</dc:creator>
  <cp:lastModifiedBy>Dominika Czerniak</cp:lastModifiedBy>
  <cp:revision>5</cp:revision>
  <dcterms:created xsi:type="dcterms:W3CDTF">2022-10-12T08:21:04Z</dcterms:created>
  <dcterms:modified xsi:type="dcterms:W3CDTF">2023-10-04T10:54:45Z</dcterms:modified>
</cp:coreProperties>
</file>