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7"/>
  </p:notesMasterIdLst>
  <p:sldIdLst>
    <p:sldId id="256" r:id="rId5"/>
    <p:sldId id="258" r:id="rId6"/>
    <p:sldId id="259" r:id="rId7"/>
    <p:sldId id="278" r:id="rId8"/>
    <p:sldId id="336" r:id="rId9"/>
    <p:sldId id="339" r:id="rId10"/>
    <p:sldId id="272" r:id="rId11"/>
    <p:sldId id="260" r:id="rId12"/>
    <p:sldId id="275" r:id="rId13"/>
    <p:sldId id="276" r:id="rId14"/>
    <p:sldId id="277" r:id="rId15"/>
    <p:sldId id="261" r:id="rId16"/>
    <p:sldId id="262" r:id="rId17"/>
    <p:sldId id="337" r:id="rId18"/>
    <p:sldId id="340" r:id="rId19"/>
    <p:sldId id="282" r:id="rId20"/>
    <p:sldId id="283" r:id="rId21"/>
    <p:sldId id="284" r:id="rId22"/>
    <p:sldId id="271" r:id="rId23"/>
    <p:sldId id="279" r:id="rId24"/>
    <p:sldId id="280" r:id="rId25"/>
    <p:sldId id="281" r:id="rId26"/>
    <p:sldId id="274" r:id="rId27"/>
    <p:sldId id="267" r:id="rId28"/>
    <p:sldId id="285" r:id="rId29"/>
    <p:sldId id="268" r:id="rId30"/>
    <p:sldId id="269" r:id="rId31"/>
    <p:sldId id="270" r:id="rId32"/>
    <p:sldId id="265" r:id="rId33"/>
    <p:sldId id="286" r:id="rId34"/>
    <p:sldId id="288" r:id="rId35"/>
    <p:sldId id="287" r:id="rId36"/>
    <p:sldId id="289" r:id="rId37"/>
    <p:sldId id="298" r:id="rId38"/>
    <p:sldId id="310" r:id="rId39"/>
    <p:sldId id="341" r:id="rId40"/>
    <p:sldId id="338" r:id="rId41"/>
    <p:sldId id="311" r:id="rId42"/>
    <p:sldId id="312" r:id="rId43"/>
    <p:sldId id="335" r:id="rId44"/>
    <p:sldId id="342" r:id="rId45"/>
    <p:sldId id="257" r:id="rId4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minika Czerniak" initials="DC" lastIdx="1" clrIdx="0">
    <p:extLst>
      <p:ext uri="{19B8F6BF-5375-455C-9EA6-DF929625EA0E}">
        <p15:presenceInfo xmlns:p15="http://schemas.microsoft.com/office/powerpoint/2012/main" userId="S::dominika.czerniak@uwr.edu.pl::b34e6551-1571-4750-89ac-a2f2fc6c14c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43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commentAuthors" Target="commentAuthors.xml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51E4EE-CF5B-4AB9-962E-16D0672B05BD}" type="doc">
      <dgm:prSet loTypeId="urn:microsoft.com/office/officeart/2005/8/layout/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74C2BCF1-2DFD-454D-B310-6A3A4E1C0CD5}">
      <dgm:prSet phldrT="[Tekst]" custT="1"/>
      <dgm:spPr/>
      <dgm:t>
        <a:bodyPr/>
        <a:lstStyle/>
        <a:p>
          <a:r>
            <a:rPr lang="pl-PL" sz="1400" dirty="0"/>
            <a:t>Postanowienie o umorzeniu/odmowie wszczęcia </a:t>
          </a:r>
        </a:p>
      </dgm:t>
    </dgm:pt>
    <dgm:pt modelId="{000BF5D1-85DB-4693-8B3C-2D9F2ECFF59C}" type="parTrans" cxnId="{D34C81D0-0A52-45C4-BA35-CB712B801BC9}">
      <dgm:prSet/>
      <dgm:spPr/>
      <dgm:t>
        <a:bodyPr/>
        <a:lstStyle/>
        <a:p>
          <a:endParaRPr lang="pl-PL"/>
        </a:p>
      </dgm:t>
    </dgm:pt>
    <dgm:pt modelId="{EDE2781E-9ACF-4D2E-ABE6-7A8F165A02DA}" type="sibTrans" cxnId="{D34C81D0-0A52-45C4-BA35-CB712B801BC9}">
      <dgm:prSet/>
      <dgm:spPr/>
      <dgm:t>
        <a:bodyPr/>
        <a:lstStyle/>
        <a:p>
          <a:endParaRPr lang="pl-PL"/>
        </a:p>
      </dgm:t>
    </dgm:pt>
    <dgm:pt modelId="{4B51DD8D-27EE-4D24-94CF-1FABFE51906A}">
      <dgm:prSet phldrT="[Tekst]" custT="1"/>
      <dgm:spPr/>
      <dgm:t>
        <a:bodyPr/>
        <a:lstStyle/>
        <a:p>
          <a:r>
            <a:rPr lang="pl-PL" sz="1400" dirty="0"/>
            <a:t>Zażalenie </a:t>
          </a:r>
          <a:r>
            <a:rPr lang="pl-PL" sz="1400" dirty="0">
              <a:sym typeface="Wingdings" panose="05000000000000000000" pitchFamily="2" charset="2"/>
            </a:rPr>
            <a:t> zaskarżenie postanowienia przez pokrzywdzonego</a:t>
          </a:r>
          <a:endParaRPr lang="pl-PL" sz="1400" dirty="0"/>
        </a:p>
      </dgm:t>
    </dgm:pt>
    <dgm:pt modelId="{8B7DCBAB-D093-4AE3-9D50-EE7E43A4B443}" type="parTrans" cxnId="{D63B575F-0211-4EF2-9B65-4DAC2BF72B63}">
      <dgm:prSet/>
      <dgm:spPr/>
      <dgm:t>
        <a:bodyPr/>
        <a:lstStyle/>
        <a:p>
          <a:endParaRPr lang="pl-PL"/>
        </a:p>
      </dgm:t>
    </dgm:pt>
    <dgm:pt modelId="{A3BB14F2-3146-4F8F-884F-508FB3B6B61A}" type="sibTrans" cxnId="{D63B575F-0211-4EF2-9B65-4DAC2BF72B63}">
      <dgm:prSet/>
      <dgm:spPr/>
      <dgm:t>
        <a:bodyPr/>
        <a:lstStyle/>
        <a:p>
          <a:endParaRPr lang="pl-PL"/>
        </a:p>
      </dgm:t>
    </dgm:pt>
    <dgm:pt modelId="{2D31B0C0-19EB-48C6-B709-5C0EF93FF485}">
      <dgm:prSet phldrT="[Tekst]" custT="1"/>
      <dgm:spPr/>
      <dgm:t>
        <a:bodyPr/>
        <a:lstStyle/>
        <a:p>
          <a:r>
            <a:rPr lang="pl-PL" sz="1400" dirty="0"/>
            <a:t>Sąd uchyla postanowienie o umorzeniu/odmowie wszczęcia</a:t>
          </a:r>
        </a:p>
      </dgm:t>
    </dgm:pt>
    <dgm:pt modelId="{A03BA5FB-F0E8-4D3A-97C6-E768646D67C3}" type="parTrans" cxnId="{D4DD064D-05CE-4E8D-BABF-F2FDC354202C}">
      <dgm:prSet/>
      <dgm:spPr/>
      <dgm:t>
        <a:bodyPr/>
        <a:lstStyle/>
        <a:p>
          <a:endParaRPr lang="pl-PL"/>
        </a:p>
      </dgm:t>
    </dgm:pt>
    <dgm:pt modelId="{DDC77133-1590-4DDC-A5A0-C0033F2928EF}" type="sibTrans" cxnId="{D4DD064D-05CE-4E8D-BABF-F2FDC354202C}">
      <dgm:prSet/>
      <dgm:spPr/>
      <dgm:t>
        <a:bodyPr/>
        <a:lstStyle/>
        <a:p>
          <a:endParaRPr lang="pl-PL"/>
        </a:p>
      </dgm:t>
    </dgm:pt>
    <dgm:pt modelId="{94B53863-0328-4DB6-ADB0-430AA19448B8}">
      <dgm:prSet phldrT="[Tekst]" custT="1"/>
      <dgm:spPr/>
      <dgm:t>
        <a:bodyPr/>
        <a:lstStyle/>
        <a:p>
          <a:r>
            <a:rPr lang="pl-PL" sz="1400" dirty="0"/>
            <a:t>Prokurator nadal nie widzi podstaw do wniesienia aktu oskarżenia – umarza postępowanie</a:t>
          </a:r>
        </a:p>
      </dgm:t>
    </dgm:pt>
    <dgm:pt modelId="{D685A701-5803-48F1-9FC3-25DAB51AB9A0}" type="parTrans" cxnId="{B64BCEDF-22BC-4196-BBF7-12FB6E3F2450}">
      <dgm:prSet/>
      <dgm:spPr/>
      <dgm:t>
        <a:bodyPr/>
        <a:lstStyle/>
        <a:p>
          <a:endParaRPr lang="pl-PL"/>
        </a:p>
      </dgm:t>
    </dgm:pt>
    <dgm:pt modelId="{B3FB98CA-009C-44DF-ACB8-3C423FAAC76D}" type="sibTrans" cxnId="{B64BCEDF-22BC-4196-BBF7-12FB6E3F2450}">
      <dgm:prSet/>
      <dgm:spPr/>
      <dgm:t>
        <a:bodyPr/>
        <a:lstStyle/>
        <a:p>
          <a:endParaRPr lang="pl-PL"/>
        </a:p>
      </dgm:t>
    </dgm:pt>
    <dgm:pt modelId="{64C36B51-E8B2-43DB-BD92-CC7893B097AD}">
      <dgm:prSet phldrT="[Tekst]" custT="1"/>
      <dgm:spPr/>
      <dgm:t>
        <a:bodyPr/>
        <a:lstStyle/>
        <a:p>
          <a:r>
            <a:rPr lang="pl-PL" sz="1400" dirty="0"/>
            <a:t>Pokrzywdzony może w terminie </a:t>
          </a:r>
          <a:r>
            <a:rPr lang="pl-PL" sz="1400" b="1" dirty="0"/>
            <a:t>1 miesiąca </a:t>
          </a:r>
          <a:r>
            <a:rPr lang="pl-PL" sz="1400" b="0" dirty="0"/>
            <a:t>od doręczenia zawiadomienia o utrzymaniu w mocy umorzenia </a:t>
          </a:r>
          <a:r>
            <a:rPr lang="pl-PL" sz="1400" b="1" dirty="0"/>
            <a:t>wnieść akt oskarżenia </a:t>
          </a:r>
          <a:endParaRPr lang="pl-PL" sz="1400" dirty="0"/>
        </a:p>
      </dgm:t>
    </dgm:pt>
    <dgm:pt modelId="{05BF29DC-E82E-48FF-940D-A988371B6F35}" type="parTrans" cxnId="{BDADD211-4916-4120-9634-AD588A38B754}">
      <dgm:prSet/>
      <dgm:spPr/>
      <dgm:t>
        <a:bodyPr/>
        <a:lstStyle/>
        <a:p>
          <a:endParaRPr lang="pl-PL"/>
        </a:p>
      </dgm:t>
    </dgm:pt>
    <dgm:pt modelId="{30DB74A0-63DD-45B2-9214-5BC3F20D4E22}" type="sibTrans" cxnId="{BDADD211-4916-4120-9634-AD588A38B754}">
      <dgm:prSet/>
      <dgm:spPr/>
      <dgm:t>
        <a:bodyPr/>
        <a:lstStyle/>
        <a:p>
          <a:endParaRPr lang="pl-PL"/>
        </a:p>
      </dgm:t>
    </dgm:pt>
    <dgm:pt modelId="{3B74C655-BC45-4414-9E90-A00870F170F3}">
      <dgm:prSet phldrT="[Tekst]" custT="1"/>
      <dgm:spPr/>
      <dgm:t>
        <a:bodyPr/>
        <a:lstStyle/>
        <a:p>
          <a:r>
            <a:rPr lang="pl-PL" sz="1400" dirty="0"/>
            <a:t>Pokrzywdzony wnosi zażalenie do prokuratora nadrzędnego </a:t>
          </a:r>
        </a:p>
      </dgm:t>
    </dgm:pt>
    <dgm:pt modelId="{88FFDF22-AFF3-412A-AF2F-CE74B0B35466}" type="parTrans" cxnId="{18AECA8D-BF4C-48B9-A260-27AE081A193D}">
      <dgm:prSet/>
      <dgm:spPr/>
      <dgm:t>
        <a:bodyPr/>
        <a:lstStyle/>
        <a:p>
          <a:endParaRPr lang="pl-PL"/>
        </a:p>
      </dgm:t>
    </dgm:pt>
    <dgm:pt modelId="{3AC3D0DD-C7B0-4DAF-8701-63149E451DC4}" type="sibTrans" cxnId="{18AECA8D-BF4C-48B9-A260-27AE081A193D}">
      <dgm:prSet/>
      <dgm:spPr/>
      <dgm:t>
        <a:bodyPr/>
        <a:lstStyle/>
        <a:p>
          <a:endParaRPr lang="pl-PL"/>
        </a:p>
      </dgm:t>
    </dgm:pt>
    <dgm:pt modelId="{8EFE8479-D2EC-4557-B7DD-5ACE1FEB0996}">
      <dgm:prSet phldrT="[Tekst]" custT="1"/>
      <dgm:spPr/>
      <dgm:t>
        <a:bodyPr/>
        <a:lstStyle/>
        <a:p>
          <a:r>
            <a:rPr lang="pl-PL" sz="1400" dirty="0"/>
            <a:t>Prokurator nadrzędny utrzymuje w mocy postanowienie o umorzeniu postępowania </a:t>
          </a:r>
        </a:p>
      </dgm:t>
    </dgm:pt>
    <dgm:pt modelId="{E77AAEFB-20CC-4CBD-98F0-DDD9B7BBC8FF}" type="parTrans" cxnId="{D84C6855-6B7E-4C4F-84C2-C4CB0D5F377F}">
      <dgm:prSet/>
      <dgm:spPr/>
      <dgm:t>
        <a:bodyPr/>
        <a:lstStyle/>
        <a:p>
          <a:endParaRPr lang="pl-PL"/>
        </a:p>
      </dgm:t>
    </dgm:pt>
    <dgm:pt modelId="{94BED120-7835-4FA0-BF3B-F5A99C352092}" type="sibTrans" cxnId="{D84C6855-6B7E-4C4F-84C2-C4CB0D5F377F}">
      <dgm:prSet/>
      <dgm:spPr/>
      <dgm:t>
        <a:bodyPr/>
        <a:lstStyle/>
        <a:p>
          <a:endParaRPr lang="pl-PL"/>
        </a:p>
      </dgm:t>
    </dgm:pt>
    <dgm:pt modelId="{44539D69-8FD6-4383-BBBE-894F07EAEA95}" type="pres">
      <dgm:prSet presAssocID="{3851E4EE-CF5B-4AB9-962E-16D0672B05BD}" presName="diagram" presStyleCnt="0">
        <dgm:presLayoutVars>
          <dgm:dir/>
          <dgm:resizeHandles val="exact"/>
        </dgm:presLayoutVars>
      </dgm:prSet>
      <dgm:spPr/>
    </dgm:pt>
    <dgm:pt modelId="{85C1DCD2-7228-4236-9610-C6337ED17DAE}" type="pres">
      <dgm:prSet presAssocID="{74C2BCF1-2DFD-454D-B310-6A3A4E1C0CD5}" presName="node" presStyleLbl="node1" presStyleIdx="0" presStyleCnt="7">
        <dgm:presLayoutVars>
          <dgm:bulletEnabled val="1"/>
        </dgm:presLayoutVars>
      </dgm:prSet>
      <dgm:spPr/>
    </dgm:pt>
    <dgm:pt modelId="{63F5D23C-BAE3-4D3C-AD0F-FC2A7E8C764C}" type="pres">
      <dgm:prSet presAssocID="{EDE2781E-9ACF-4D2E-ABE6-7A8F165A02DA}" presName="sibTrans" presStyleLbl="sibTrans2D1" presStyleIdx="0" presStyleCnt="6"/>
      <dgm:spPr/>
    </dgm:pt>
    <dgm:pt modelId="{6E397E1C-1A36-4490-9780-2C070F32196A}" type="pres">
      <dgm:prSet presAssocID="{EDE2781E-9ACF-4D2E-ABE6-7A8F165A02DA}" presName="connectorText" presStyleLbl="sibTrans2D1" presStyleIdx="0" presStyleCnt="6"/>
      <dgm:spPr/>
    </dgm:pt>
    <dgm:pt modelId="{A5FA3C7B-90A1-402A-8EDD-B36F7CF4025C}" type="pres">
      <dgm:prSet presAssocID="{4B51DD8D-27EE-4D24-94CF-1FABFE51906A}" presName="node" presStyleLbl="node1" presStyleIdx="1" presStyleCnt="7">
        <dgm:presLayoutVars>
          <dgm:bulletEnabled val="1"/>
        </dgm:presLayoutVars>
      </dgm:prSet>
      <dgm:spPr/>
    </dgm:pt>
    <dgm:pt modelId="{BC13C7C0-AD41-455E-8717-FEC7B0063921}" type="pres">
      <dgm:prSet presAssocID="{A3BB14F2-3146-4F8F-884F-508FB3B6B61A}" presName="sibTrans" presStyleLbl="sibTrans2D1" presStyleIdx="1" presStyleCnt="6"/>
      <dgm:spPr/>
    </dgm:pt>
    <dgm:pt modelId="{50A4EC7A-46A9-4917-BD46-7A9814B21DCC}" type="pres">
      <dgm:prSet presAssocID="{A3BB14F2-3146-4F8F-884F-508FB3B6B61A}" presName="connectorText" presStyleLbl="sibTrans2D1" presStyleIdx="1" presStyleCnt="6"/>
      <dgm:spPr/>
    </dgm:pt>
    <dgm:pt modelId="{C9111317-3885-4F46-9223-32861667C2B2}" type="pres">
      <dgm:prSet presAssocID="{2D31B0C0-19EB-48C6-B709-5C0EF93FF485}" presName="node" presStyleLbl="node1" presStyleIdx="2" presStyleCnt="7">
        <dgm:presLayoutVars>
          <dgm:bulletEnabled val="1"/>
        </dgm:presLayoutVars>
      </dgm:prSet>
      <dgm:spPr/>
    </dgm:pt>
    <dgm:pt modelId="{B29F3855-C4B0-4F26-ADFA-9C65B684626E}" type="pres">
      <dgm:prSet presAssocID="{DDC77133-1590-4DDC-A5A0-C0033F2928EF}" presName="sibTrans" presStyleLbl="sibTrans2D1" presStyleIdx="2" presStyleCnt="6"/>
      <dgm:spPr/>
    </dgm:pt>
    <dgm:pt modelId="{7CAFCD76-DEA7-4E89-BDE8-D1AB33BD215D}" type="pres">
      <dgm:prSet presAssocID="{DDC77133-1590-4DDC-A5A0-C0033F2928EF}" presName="connectorText" presStyleLbl="sibTrans2D1" presStyleIdx="2" presStyleCnt="6"/>
      <dgm:spPr/>
    </dgm:pt>
    <dgm:pt modelId="{92650C43-5544-4061-AA27-1577BBC4B4A1}" type="pres">
      <dgm:prSet presAssocID="{94B53863-0328-4DB6-ADB0-430AA19448B8}" presName="node" presStyleLbl="node1" presStyleIdx="3" presStyleCnt="7">
        <dgm:presLayoutVars>
          <dgm:bulletEnabled val="1"/>
        </dgm:presLayoutVars>
      </dgm:prSet>
      <dgm:spPr/>
    </dgm:pt>
    <dgm:pt modelId="{A218809A-C60F-4325-AA5D-54799F2427D3}" type="pres">
      <dgm:prSet presAssocID="{B3FB98CA-009C-44DF-ACB8-3C423FAAC76D}" presName="sibTrans" presStyleLbl="sibTrans2D1" presStyleIdx="3" presStyleCnt="6"/>
      <dgm:spPr/>
    </dgm:pt>
    <dgm:pt modelId="{12D3C0B0-A7D0-4607-8FBE-CE99D7FD1403}" type="pres">
      <dgm:prSet presAssocID="{B3FB98CA-009C-44DF-ACB8-3C423FAAC76D}" presName="connectorText" presStyleLbl="sibTrans2D1" presStyleIdx="3" presStyleCnt="6"/>
      <dgm:spPr/>
    </dgm:pt>
    <dgm:pt modelId="{8907BFFB-159D-49BC-9B17-B6E03490E3EA}" type="pres">
      <dgm:prSet presAssocID="{3B74C655-BC45-4414-9E90-A00870F170F3}" presName="node" presStyleLbl="node1" presStyleIdx="4" presStyleCnt="7">
        <dgm:presLayoutVars>
          <dgm:bulletEnabled val="1"/>
        </dgm:presLayoutVars>
      </dgm:prSet>
      <dgm:spPr/>
    </dgm:pt>
    <dgm:pt modelId="{63493473-86E4-4A13-99FD-F21FEEE6DF07}" type="pres">
      <dgm:prSet presAssocID="{3AC3D0DD-C7B0-4DAF-8701-63149E451DC4}" presName="sibTrans" presStyleLbl="sibTrans2D1" presStyleIdx="4" presStyleCnt="6"/>
      <dgm:spPr/>
    </dgm:pt>
    <dgm:pt modelId="{34A8AA02-1590-40BD-A21C-D31E0830D367}" type="pres">
      <dgm:prSet presAssocID="{3AC3D0DD-C7B0-4DAF-8701-63149E451DC4}" presName="connectorText" presStyleLbl="sibTrans2D1" presStyleIdx="4" presStyleCnt="6"/>
      <dgm:spPr/>
    </dgm:pt>
    <dgm:pt modelId="{0486157A-AB2D-4B74-96B9-CFF153E14E83}" type="pres">
      <dgm:prSet presAssocID="{8EFE8479-D2EC-4557-B7DD-5ACE1FEB0996}" presName="node" presStyleLbl="node1" presStyleIdx="5" presStyleCnt="7">
        <dgm:presLayoutVars>
          <dgm:bulletEnabled val="1"/>
        </dgm:presLayoutVars>
      </dgm:prSet>
      <dgm:spPr/>
    </dgm:pt>
    <dgm:pt modelId="{C4756E5D-5CE2-4B6B-8D5D-A024EB659DE6}" type="pres">
      <dgm:prSet presAssocID="{94BED120-7835-4FA0-BF3B-F5A99C352092}" presName="sibTrans" presStyleLbl="sibTrans2D1" presStyleIdx="5" presStyleCnt="6"/>
      <dgm:spPr/>
    </dgm:pt>
    <dgm:pt modelId="{8DC2F640-F7DD-4249-9907-5C589698C1A3}" type="pres">
      <dgm:prSet presAssocID="{94BED120-7835-4FA0-BF3B-F5A99C352092}" presName="connectorText" presStyleLbl="sibTrans2D1" presStyleIdx="5" presStyleCnt="6"/>
      <dgm:spPr/>
    </dgm:pt>
    <dgm:pt modelId="{CD206F99-9C55-41F7-B4DE-2111A2F00C03}" type="pres">
      <dgm:prSet presAssocID="{64C36B51-E8B2-43DB-BD92-CC7893B097AD}" presName="node" presStyleLbl="node1" presStyleIdx="6" presStyleCnt="7">
        <dgm:presLayoutVars>
          <dgm:bulletEnabled val="1"/>
        </dgm:presLayoutVars>
      </dgm:prSet>
      <dgm:spPr/>
    </dgm:pt>
  </dgm:ptLst>
  <dgm:cxnLst>
    <dgm:cxn modelId="{EBB09F11-C9FA-4D5F-9A8E-54F425F9F190}" type="presOf" srcId="{B3FB98CA-009C-44DF-ACB8-3C423FAAC76D}" destId="{A218809A-C60F-4325-AA5D-54799F2427D3}" srcOrd="0" destOrd="0" presId="urn:microsoft.com/office/officeart/2005/8/layout/process5"/>
    <dgm:cxn modelId="{BDADD211-4916-4120-9634-AD588A38B754}" srcId="{3851E4EE-CF5B-4AB9-962E-16D0672B05BD}" destId="{64C36B51-E8B2-43DB-BD92-CC7893B097AD}" srcOrd="6" destOrd="0" parTransId="{05BF29DC-E82E-48FF-940D-A988371B6F35}" sibTransId="{30DB74A0-63DD-45B2-9214-5BC3F20D4E22}"/>
    <dgm:cxn modelId="{0DB01F18-D3CF-49E1-96C9-915FBC324FAF}" type="presOf" srcId="{2D31B0C0-19EB-48C6-B709-5C0EF93FF485}" destId="{C9111317-3885-4F46-9223-32861667C2B2}" srcOrd="0" destOrd="0" presId="urn:microsoft.com/office/officeart/2005/8/layout/process5"/>
    <dgm:cxn modelId="{DD3C241D-2CE0-443A-A224-EC7333465EFB}" type="presOf" srcId="{3AC3D0DD-C7B0-4DAF-8701-63149E451DC4}" destId="{34A8AA02-1590-40BD-A21C-D31E0830D367}" srcOrd="1" destOrd="0" presId="urn:microsoft.com/office/officeart/2005/8/layout/process5"/>
    <dgm:cxn modelId="{48646127-087A-420D-89C1-0FE6C4CBBE45}" type="presOf" srcId="{DDC77133-1590-4DDC-A5A0-C0033F2928EF}" destId="{B29F3855-C4B0-4F26-ADFA-9C65B684626E}" srcOrd="0" destOrd="0" presId="urn:microsoft.com/office/officeart/2005/8/layout/process5"/>
    <dgm:cxn modelId="{3671462D-458E-4F5B-835A-FB794E075FD4}" type="presOf" srcId="{94BED120-7835-4FA0-BF3B-F5A99C352092}" destId="{8DC2F640-F7DD-4249-9907-5C589698C1A3}" srcOrd="1" destOrd="0" presId="urn:microsoft.com/office/officeart/2005/8/layout/process5"/>
    <dgm:cxn modelId="{3F69D32E-3039-42A4-9B6E-129CDA5AF7FD}" type="presOf" srcId="{64C36B51-E8B2-43DB-BD92-CC7893B097AD}" destId="{CD206F99-9C55-41F7-B4DE-2111A2F00C03}" srcOrd="0" destOrd="0" presId="urn:microsoft.com/office/officeart/2005/8/layout/process5"/>
    <dgm:cxn modelId="{6889D334-D9E2-4BEC-9994-AF3F776702F0}" type="presOf" srcId="{3B74C655-BC45-4414-9E90-A00870F170F3}" destId="{8907BFFB-159D-49BC-9B17-B6E03490E3EA}" srcOrd="0" destOrd="0" presId="urn:microsoft.com/office/officeart/2005/8/layout/process5"/>
    <dgm:cxn modelId="{D63B575F-0211-4EF2-9B65-4DAC2BF72B63}" srcId="{3851E4EE-CF5B-4AB9-962E-16D0672B05BD}" destId="{4B51DD8D-27EE-4D24-94CF-1FABFE51906A}" srcOrd="1" destOrd="0" parTransId="{8B7DCBAB-D093-4AE3-9D50-EE7E43A4B443}" sibTransId="{A3BB14F2-3146-4F8F-884F-508FB3B6B61A}"/>
    <dgm:cxn modelId="{F9D95944-6BFF-4DD7-9B5A-24E357E82BF5}" type="presOf" srcId="{B3FB98CA-009C-44DF-ACB8-3C423FAAC76D}" destId="{12D3C0B0-A7D0-4607-8FBE-CE99D7FD1403}" srcOrd="1" destOrd="0" presId="urn:microsoft.com/office/officeart/2005/8/layout/process5"/>
    <dgm:cxn modelId="{33999349-6D83-49AC-9FD2-BCAD7BB084AC}" type="presOf" srcId="{A3BB14F2-3146-4F8F-884F-508FB3B6B61A}" destId="{BC13C7C0-AD41-455E-8717-FEC7B0063921}" srcOrd="0" destOrd="0" presId="urn:microsoft.com/office/officeart/2005/8/layout/process5"/>
    <dgm:cxn modelId="{12ECF14C-1AA5-4FEC-8E73-5F19ABC8746D}" type="presOf" srcId="{3AC3D0DD-C7B0-4DAF-8701-63149E451DC4}" destId="{63493473-86E4-4A13-99FD-F21FEEE6DF07}" srcOrd="0" destOrd="0" presId="urn:microsoft.com/office/officeart/2005/8/layout/process5"/>
    <dgm:cxn modelId="{D4DD064D-05CE-4E8D-BABF-F2FDC354202C}" srcId="{3851E4EE-CF5B-4AB9-962E-16D0672B05BD}" destId="{2D31B0C0-19EB-48C6-B709-5C0EF93FF485}" srcOrd="2" destOrd="0" parTransId="{A03BA5FB-F0E8-4D3A-97C6-E768646D67C3}" sibTransId="{DDC77133-1590-4DDC-A5A0-C0033F2928EF}"/>
    <dgm:cxn modelId="{D84C6855-6B7E-4C4F-84C2-C4CB0D5F377F}" srcId="{3851E4EE-CF5B-4AB9-962E-16D0672B05BD}" destId="{8EFE8479-D2EC-4557-B7DD-5ACE1FEB0996}" srcOrd="5" destOrd="0" parTransId="{E77AAEFB-20CC-4CBD-98F0-DDD9B7BBC8FF}" sibTransId="{94BED120-7835-4FA0-BF3B-F5A99C352092}"/>
    <dgm:cxn modelId="{3DB27689-60BC-4B6E-9A12-76F4D57814EB}" type="presOf" srcId="{A3BB14F2-3146-4F8F-884F-508FB3B6B61A}" destId="{50A4EC7A-46A9-4917-BD46-7A9814B21DCC}" srcOrd="1" destOrd="0" presId="urn:microsoft.com/office/officeart/2005/8/layout/process5"/>
    <dgm:cxn modelId="{18AECA8D-BF4C-48B9-A260-27AE081A193D}" srcId="{3851E4EE-CF5B-4AB9-962E-16D0672B05BD}" destId="{3B74C655-BC45-4414-9E90-A00870F170F3}" srcOrd="4" destOrd="0" parTransId="{88FFDF22-AFF3-412A-AF2F-CE74B0B35466}" sibTransId="{3AC3D0DD-C7B0-4DAF-8701-63149E451DC4}"/>
    <dgm:cxn modelId="{1ED03A95-758B-4391-89B0-5B88DB900FDB}" type="presOf" srcId="{EDE2781E-9ACF-4D2E-ABE6-7A8F165A02DA}" destId="{63F5D23C-BAE3-4D3C-AD0F-FC2A7E8C764C}" srcOrd="0" destOrd="0" presId="urn:microsoft.com/office/officeart/2005/8/layout/process5"/>
    <dgm:cxn modelId="{51864F96-3547-427E-93D8-4EA13BAA4E74}" type="presOf" srcId="{94BED120-7835-4FA0-BF3B-F5A99C352092}" destId="{C4756E5D-5CE2-4B6B-8D5D-A024EB659DE6}" srcOrd="0" destOrd="0" presId="urn:microsoft.com/office/officeart/2005/8/layout/process5"/>
    <dgm:cxn modelId="{9C09069A-D2F9-435D-A4A2-929AAAF6A8F7}" type="presOf" srcId="{94B53863-0328-4DB6-ADB0-430AA19448B8}" destId="{92650C43-5544-4061-AA27-1577BBC4B4A1}" srcOrd="0" destOrd="0" presId="urn:microsoft.com/office/officeart/2005/8/layout/process5"/>
    <dgm:cxn modelId="{70BA0AA1-0366-4FD0-B413-A30876116079}" type="presOf" srcId="{74C2BCF1-2DFD-454D-B310-6A3A4E1C0CD5}" destId="{85C1DCD2-7228-4236-9610-C6337ED17DAE}" srcOrd="0" destOrd="0" presId="urn:microsoft.com/office/officeart/2005/8/layout/process5"/>
    <dgm:cxn modelId="{6085E0B2-B9A7-476C-9722-5C6465EFBB4E}" type="presOf" srcId="{8EFE8479-D2EC-4557-B7DD-5ACE1FEB0996}" destId="{0486157A-AB2D-4B74-96B9-CFF153E14E83}" srcOrd="0" destOrd="0" presId="urn:microsoft.com/office/officeart/2005/8/layout/process5"/>
    <dgm:cxn modelId="{A18AB4C3-90B8-4512-A481-822E1452214E}" type="presOf" srcId="{4B51DD8D-27EE-4D24-94CF-1FABFE51906A}" destId="{A5FA3C7B-90A1-402A-8EDD-B36F7CF4025C}" srcOrd="0" destOrd="0" presId="urn:microsoft.com/office/officeart/2005/8/layout/process5"/>
    <dgm:cxn modelId="{80A068CF-154C-4844-96C8-4785F1D4AF19}" type="presOf" srcId="{3851E4EE-CF5B-4AB9-962E-16D0672B05BD}" destId="{44539D69-8FD6-4383-BBBE-894F07EAEA95}" srcOrd="0" destOrd="0" presId="urn:microsoft.com/office/officeart/2005/8/layout/process5"/>
    <dgm:cxn modelId="{D34C81D0-0A52-45C4-BA35-CB712B801BC9}" srcId="{3851E4EE-CF5B-4AB9-962E-16D0672B05BD}" destId="{74C2BCF1-2DFD-454D-B310-6A3A4E1C0CD5}" srcOrd="0" destOrd="0" parTransId="{000BF5D1-85DB-4693-8B3C-2D9F2ECFF59C}" sibTransId="{EDE2781E-9ACF-4D2E-ABE6-7A8F165A02DA}"/>
    <dgm:cxn modelId="{B64BCEDF-22BC-4196-BBF7-12FB6E3F2450}" srcId="{3851E4EE-CF5B-4AB9-962E-16D0672B05BD}" destId="{94B53863-0328-4DB6-ADB0-430AA19448B8}" srcOrd="3" destOrd="0" parTransId="{D685A701-5803-48F1-9FC3-25DAB51AB9A0}" sibTransId="{B3FB98CA-009C-44DF-ACB8-3C423FAAC76D}"/>
    <dgm:cxn modelId="{8E9AE1E6-CB75-45EB-A414-F181F3CCDAA3}" type="presOf" srcId="{EDE2781E-9ACF-4D2E-ABE6-7A8F165A02DA}" destId="{6E397E1C-1A36-4490-9780-2C070F32196A}" srcOrd="1" destOrd="0" presId="urn:microsoft.com/office/officeart/2005/8/layout/process5"/>
    <dgm:cxn modelId="{D00973EC-86B7-4912-914C-DE20DB8E48A9}" type="presOf" srcId="{DDC77133-1590-4DDC-A5A0-C0033F2928EF}" destId="{7CAFCD76-DEA7-4E89-BDE8-D1AB33BD215D}" srcOrd="1" destOrd="0" presId="urn:microsoft.com/office/officeart/2005/8/layout/process5"/>
    <dgm:cxn modelId="{F104B16C-5FDA-4CA3-88E7-9F0DCDDA9367}" type="presParOf" srcId="{44539D69-8FD6-4383-BBBE-894F07EAEA95}" destId="{85C1DCD2-7228-4236-9610-C6337ED17DAE}" srcOrd="0" destOrd="0" presId="urn:microsoft.com/office/officeart/2005/8/layout/process5"/>
    <dgm:cxn modelId="{D58B722E-D176-47F8-B533-DBAAF604F313}" type="presParOf" srcId="{44539D69-8FD6-4383-BBBE-894F07EAEA95}" destId="{63F5D23C-BAE3-4D3C-AD0F-FC2A7E8C764C}" srcOrd="1" destOrd="0" presId="urn:microsoft.com/office/officeart/2005/8/layout/process5"/>
    <dgm:cxn modelId="{444892D6-76E0-4798-B897-E04326D5096B}" type="presParOf" srcId="{63F5D23C-BAE3-4D3C-AD0F-FC2A7E8C764C}" destId="{6E397E1C-1A36-4490-9780-2C070F32196A}" srcOrd="0" destOrd="0" presId="urn:microsoft.com/office/officeart/2005/8/layout/process5"/>
    <dgm:cxn modelId="{0C70B57C-6FBF-47D2-919E-3158B47E396B}" type="presParOf" srcId="{44539D69-8FD6-4383-BBBE-894F07EAEA95}" destId="{A5FA3C7B-90A1-402A-8EDD-B36F7CF4025C}" srcOrd="2" destOrd="0" presId="urn:microsoft.com/office/officeart/2005/8/layout/process5"/>
    <dgm:cxn modelId="{0522C70E-C71D-4C4F-8600-E92F817AED98}" type="presParOf" srcId="{44539D69-8FD6-4383-BBBE-894F07EAEA95}" destId="{BC13C7C0-AD41-455E-8717-FEC7B0063921}" srcOrd="3" destOrd="0" presId="urn:microsoft.com/office/officeart/2005/8/layout/process5"/>
    <dgm:cxn modelId="{601FAA18-3EE7-43B4-826A-0DC5AE953D1C}" type="presParOf" srcId="{BC13C7C0-AD41-455E-8717-FEC7B0063921}" destId="{50A4EC7A-46A9-4917-BD46-7A9814B21DCC}" srcOrd="0" destOrd="0" presId="urn:microsoft.com/office/officeart/2005/8/layout/process5"/>
    <dgm:cxn modelId="{91E1608B-703E-4B0D-A727-47295BE2BC8B}" type="presParOf" srcId="{44539D69-8FD6-4383-BBBE-894F07EAEA95}" destId="{C9111317-3885-4F46-9223-32861667C2B2}" srcOrd="4" destOrd="0" presId="urn:microsoft.com/office/officeart/2005/8/layout/process5"/>
    <dgm:cxn modelId="{06325FF9-4079-4CFC-9DB5-8C4FA9773AAC}" type="presParOf" srcId="{44539D69-8FD6-4383-BBBE-894F07EAEA95}" destId="{B29F3855-C4B0-4F26-ADFA-9C65B684626E}" srcOrd="5" destOrd="0" presId="urn:microsoft.com/office/officeart/2005/8/layout/process5"/>
    <dgm:cxn modelId="{2CFEEFAA-AB2F-4D5D-A115-4A388FBED124}" type="presParOf" srcId="{B29F3855-C4B0-4F26-ADFA-9C65B684626E}" destId="{7CAFCD76-DEA7-4E89-BDE8-D1AB33BD215D}" srcOrd="0" destOrd="0" presId="urn:microsoft.com/office/officeart/2005/8/layout/process5"/>
    <dgm:cxn modelId="{E7F5E118-5861-4DD6-97C8-C54B96A25D59}" type="presParOf" srcId="{44539D69-8FD6-4383-BBBE-894F07EAEA95}" destId="{92650C43-5544-4061-AA27-1577BBC4B4A1}" srcOrd="6" destOrd="0" presId="urn:microsoft.com/office/officeart/2005/8/layout/process5"/>
    <dgm:cxn modelId="{EE75E437-5276-4F38-9D34-C88CC8154E76}" type="presParOf" srcId="{44539D69-8FD6-4383-BBBE-894F07EAEA95}" destId="{A218809A-C60F-4325-AA5D-54799F2427D3}" srcOrd="7" destOrd="0" presId="urn:microsoft.com/office/officeart/2005/8/layout/process5"/>
    <dgm:cxn modelId="{ABED1226-F43B-4750-865E-ABAE3BCCDF93}" type="presParOf" srcId="{A218809A-C60F-4325-AA5D-54799F2427D3}" destId="{12D3C0B0-A7D0-4607-8FBE-CE99D7FD1403}" srcOrd="0" destOrd="0" presId="urn:microsoft.com/office/officeart/2005/8/layout/process5"/>
    <dgm:cxn modelId="{E606C78E-AAC6-4802-A868-3EA08FF55F9B}" type="presParOf" srcId="{44539D69-8FD6-4383-BBBE-894F07EAEA95}" destId="{8907BFFB-159D-49BC-9B17-B6E03490E3EA}" srcOrd="8" destOrd="0" presId="urn:microsoft.com/office/officeart/2005/8/layout/process5"/>
    <dgm:cxn modelId="{78C022E5-F66A-4D58-9D8E-BD3D9660E589}" type="presParOf" srcId="{44539D69-8FD6-4383-BBBE-894F07EAEA95}" destId="{63493473-86E4-4A13-99FD-F21FEEE6DF07}" srcOrd="9" destOrd="0" presId="urn:microsoft.com/office/officeart/2005/8/layout/process5"/>
    <dgm:cxn modelId="{0FB4F969-0829-455D-8274-1FE792214EB9}" type="presParOf" srcId="{63493473-86E4-4A13-99FD-F21FEEE6DF07}" destId="{34A8AA02-1590-40BD-A21C-D31E0830D367}" srcOrd="0" destOrd="0" presId="urn:microsoft.com/office/officeart/2005/8/layout/process5"/>
    <dgm:cxn modelId="{9A9897FE-F8E2-40B2-A21C-3440CAB29875}" type="presParOf" srcId="{44539D69-8FD6-4383-BBBE-894F07EAEA95}" destId="{0486157A-AB2D-4B74-96B9-CFF153E14E83}" srcOrd="10" destOrd="0" presId="urn:microsoft.com/office/officeart/2005/8/layout/process5"/>
    <dgm:cxn modelId="{48B9B06B-C3AC-408E-8564-CACE4BC68B7B}" type="presParOf" srcId="{44539D69-8FD6-4383-BBBE-894F07EAEA95}" destId="{C4756E5D-5CE2-4B6B-8D5D-A024EB659DE6}" srcOrd="11" destOrd="0" presId="urn:microsoft.com/office/officeart/2005/8/layout/process5"/>
    <dgm:cxn modelId="{925B591B-D59F-4E31-AFA0-997AE5004976}" type="presParOf" srcId="{C4756E5D-5CE2-4B6B-8D5D-A024EB659DE6}" destId="{8DC2F640-F7DD-4249-9907-5C589698C1A3}" srcOrd="0" destOrd="0" presId="urn:microsoft.com/office/officeart/2005/8/layout/process5"/>
    <dgm:cxn modelId="{53DA5E85-8AC5-45C5-9511-ABA65C2BB7F0}" type="presParOf" srcId="{44539D69-8FD6-4383-BBBE-894F07EAEA95}" destId="{CD206F99-9C55-41F7-B4DE-2111A2F00C03}" srcOrd="1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C1DCD2-7228-4236-9610-C6337ED17DAE}">
      <dsp:nvSpPr>
        <dsp:cNvPr id="0" name=""/>
        <dsp:cNvSpPr/>
      </dsp:nvSpPr>
      <dsp:spPr>
        <a:xfrm>
          <a:off x="1631881" y="2145"/>
          <a:ext cx="2636042" cy="158162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Postanowienie o umorzeniu/odmowie wszczęcia </a:t>
          </a:r>
        </a:p>
      </dsp:txBody>
      <dsp:txXfrm>
        <a:off x="1678205" y="48469"/>
        <a:ext cx="2543394" cy="1488977"/>
      </dsp:txXfrm>
    </dsp:sp>
    <dsp:sp modelId="{63F5D23C-BAE3-4D3C-AD0F-FC2A7E8C764C}">
      <dsp:nvSpPr>
        <dsp:cNvPr id="0" name=""/>
        <dsp:cNvSpPr/>
      </dsp:nvSpPr>
      <dsp:spPr>
        <a:xfrm>
          <a:off x="4499895" y="466088"/>
          <a:ext cx="558840" cy="6537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800" kern="1200"/>
        </a:p>
      </dsp:txBody>
      <dsp:txXfrm>
        <a:off x="4499895" y="596836"/>
        <a:ext cx="391188" cy="392242"/>
      </dsp:txXfrm>
    </dsp:sp>
    <dsp:sp modelId="{A5FA3C7B-90A1-402A-8EDD-B36F7CF4025C}">
      <dsp:nvSpPr>
        <dsp:cNvPr id="0" name=""/>
        <dsp:cNvSpPr/>
      </dsp:nvSpPr>
      <dsp:spPr>
        <a:xfrm>
          <a:off x="5322340" y="2145"/>
          <a:ext cx="2636042" cy="1581625"/>
        </a:xfrm>
        <a:prstGeom prst="roundRect">
          <a:avLst>
            <a:gd name="adj" fmla="val 10000"/>
          </a:avLst>
        </a:prstGeom>
        <a:solidFill>
          <a:schemeClr val="accent5">
            <a:hueOff val="-1126424"/>
            <a:satOff val="-2903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Zażalenie </a:t>
          </a:r>
          <a:r>
            <a:rPr lang="pl-PL" sz="1400" kern="1200" dirty="0">
              <a:sym typeface="Wingdings" panose="05000000000000000000" pitchFamily="2" charset="2"/>
            </a:rPr>
            <a:t> zaskarżenie postanowienia przez pokrzywdzonego</a:t>
          </a:r>
          <a:endParaRPr lang="pl-PL" sz="1400" kern="1200" dirty="0"/>
        </a:p>
      </dsp:txBody>
      <dsp:txXfrm>
        <a:off x="5368664" y="48469"/>
        <a:ext cx="2543394" cy="1488977"/>
      </dsp:txXfrm>
    </dsp:sp>
    <dsp:sp modelId="{BC13C7C0-AD41-455E-8717-FEC7B0063921}">
      <dsp:nvSpPr>
        <dsp:cNvPr id="0" name=""/>
        <dsp:cNvSpPr/>
      </dsp:nvSpPr>
      <dsp:spPr>
        <a:xfrm>
          <a:off x="8190354" y="466088"/>
          <a:ext cx="558840" cy="6537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800" kern="1200"/>
        </a:p>
      </dsp:txBody>
      <dsp:txXfrm>
        <a:off x="8190354" y="596836"/>
        <a:ext cx="391188" cy="392242"/>
      </dsp:txXfrm>
    </dsp:sp>
    <dsp:sp modelId="{C9111317-3885-4F46-9223-32861667C2B2}">
      <dsp:nvSpPr>
        <dsp:cNvPr id="0" name=""/>
        <dsp:cNvSpPr/>
      </dsp:nvSpPr>
      <dsp:spPr>
        <a:xfrm>
          <a:off x="9012799" y="2145"/>
          <a:ext cx="2636042" cy="1581625"/>
        </a:xfrm>
        <a:prstGeom prst="roundRect">
          <a:avLst>
            <a:gd name="adj" fmla="val 1000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Sąd uchyla postanowienie o umorzeniu/odmowie wszczęcia</a:t>
          </a:r>
        </a:p>
      </dsp:txBody>
      <dsp:txXfrm>
        <a:off x="9059123" y="48469"/>
        <a:ext cx="2543394" cy="1488977"/>
      </dsp:txXfrm>
    </dsp:sp>
    <dsp:sp modelId="{B29F3855-C4B0-4F26-ADFA-9C65B684626E}">
      <dsp:nvSpPr>
        <dsp:cNvPr id="0" name=""/>
        <dsp:cNvSpPr/>
      </dsp:nvSpPr>
      <dsp:spPr>
        <a:xfrm rot="5400000">
          <a:off x="10051400" y="1768293"/>
          <a:ext cx="558840" cy="6537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800" kern="1200"/>
        </a:p>
      </dsp:txBody>
      <dsp:txXfrm rot="-5400000">
        <a:off x="10134699" y="1815742"/>
        <a:ext cx="392242" cy="391188"/>
      </dsp:txXfrm>
    </dsp:sp>
    <dsp:sp modelId="{92650C43-5544-4061-AA27-1577BBC4B4A1}">
      <dsp:nvSpPr>
        <dsp:cNvPr id="0" name=""/>
        <dsp:cNvSpPr/>
      </dsp:nvSpPr>
      <dsp:spPr>
        <a:xfrm>
          <a:off x="9012799" y="2638187"/>
          <a:ext cx="2636042" cy="1581625"/>
        </a:xfrm>
        <a:prstGeom prst="roundRect">
          <a:avLst>
            <a:gd name="adj" fmla="val 1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Prokurator nadal nie widzi podstaw do wniesienia aktu oskarżenia – umarza postępowanie</a:t>
          </a:r>
        </a:p>
      </dsp:txBody>
      <dsp:txXfrm>
        <a:off x="9059123" y="2684511"/>
        <a:ext cx="2543394" cy="1488977"/>
      </dsp:txXfrm>
    </dsp:sp>
    <dsp:sp modelId="{A218809A-C60F-4325-AA5D-54799F2427D3}">
      <dsp:nvSpPr>
        <dsp:cNvPr id="0" name=""/>
        <dsp:cNvSpPr/>
      </dsp:nvSpPr>
      <dsp:spPr>
        <a:xfrm rot="10800000">
          <a:off x="8221987" y="3102130"/>
          <a:ext cx="558840" cy="6537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800" kern="1200"/>
        </a:p>
      </dsp:txBody>
      <dsp:txXfrm rot="10800000">
        <a:off x="8389639" y="3232878"/>
        <a:ext cx="391188" cy="392242"/>
      </dsp:txXfrm>
    </dsp:sp>
    <dsp:sp modelId="{8907BFFB-159D-49BC-9B17-B6E03490E3EA}">
      <dsp:nvSpPr>
        <dsp:cNvPr id="0" name=""/>
        <dsp:cNvSpPr/>
      </dsp:nvSpPr>
      <dsp:spPr>
        <a:xfrm>
          <a:off x="5322340" y="2638187"/>
          <a:ext cx="2636042" cy="1581625"/>
        </a:xfrm>
        <a:prstGeom prst="roundRect">
          <a:avLst>
            <a:gd name="adj" fmla="val 1000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Pokrzywdzony wnosi zażalenie do prokuratora nadrzędnego </a:t>
          </a:r>
        </a:p>
      </dsp:txBody>
      <dsp:txXfrm>
        <a:off x="5368664" y="2684511"/>
        <a:ext cx="2543394" cy="1488977"/>
      </dsp:txXfrm>
    </dsp:sp>
    <dsp:sp modelId="{63493473-86E4-4A13-99FD-F21FEEE6DF07}">
      <dsp:nvSpPr>
        <dsp:cNvPr id="0" name=""/>
        <dsp:cNvSpPr/>
      </dsp:nvSpPr>
      <dsp:spPr>
        <a:xfrm rot="10800000">
          <a:off x="4531528" y="3102130"/>
          <a:ext cx="558840" cy="6537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800" kern="1200"/>
        </a:p>
      </dsp:txBody>
      <dsp:txXfrm rot="10800000">
        <a:off x="4699180" y="3232878"/>
        <a:ext cx="391188" cy="392242"/>
      </dsp:txXfrm>
    </dsp:sp>
    <dsp:sp modelId="{0486157A-AB2D-4B74-96B9-CFF153E14E83}">
      <dsp:nvSpPr>
        <dsp:cNvPr id="0" name=""/>
        <dsp:cNvSpPr/>
      </dsp:nvSpPr>
      <dsp:spPr>
        <a:xfrm>
          <a:off x="1631881" y="2638187"/>
          <a:ext cx="2636042" cy="1581625"/>
        </a:xfrm>
        <a:prstGeom prst="roundRect">
          <a:avLst>
            <a:gd name="adj" fmla="val 10000"/>
          </a:avLst>
        </a:prstGeom>
        <a:solidFill>
          <a:schemeClr val="accent5">
            <a:hueOff val="-5632119"/>
            <a:satOff val="-14516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Prokurator nadrzędny utrzymuje w mocy postanowienie o umorzeniu postępowania </a:t>
          </a:r>
        </a:p>
      </dsp:txBody>
      <dsp:txXfrm>
        <a:off x="1678205" y="2684511"/>
        <a:ext cx="2543394" cy="1488977"/>
      </dsp:txXfrm>
    </dsp:sp>
    <dsp:sp modelId="{C4756E5D-5CE2-4B6B-8D5D-A024EB659DE6}">
      <dsp:nvSpPr>
        <dsp:cNvPr id="0" name=""/>
        <dsp:cNvSpPr/>
      </dsp:nvSpPr>
      <dsp:spPr>
        <a:xfrm rot="5400000">
          <a:off x="2670482" y="4404335"/>
          <a:ext cx="558840" cy="6537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800" kern="1200"/>
        </a:p>
      </dsp:txBody>
      <dsp:txXfrm rot="-5400000">
        <a:off x="2753781" y="4451784"/>
        <a:ext cx="392242" cy="391188"/>
      </dsp:txXfrm>
    </dsp:sp>
    <dsp:sp modelId="{CD206F99-9C55-41F7-B4DE-2111A2F00C03}">
      <dsp:nvSpPr>
        <dsp:cNvPr id="0" name=""/>
        <dsp:cNvSpPr/>
      </dsp:nvSpPr>
      <dsp:spPr>
        <a:xfrm>
          <a:off x="1631881" y="5274229"/>
          <a:ext cx="2636042" cy="1581625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Pokrzywdzony może w terminie </a:t>
          </a:r>
          <a:r>
            <a:rPr lang="pl-PL" sz="1400" b="1" kern="1200" dirty="0"/>
            <a:t>1 miesiąca </a:t>
          </a:r>
          <a:r>
            <a:rPr lang="pl-PL" sz="1400" b="0" kern="1200" dirty="0"/>
            <a:t>od doręczenia zawiadomienia o utrzymaniu w mocy umorzenia </a:t>
          </a:r>
          <a:r>
            <a:rPr lang="pl-PL" sz="1400" b="1" kern="1200" dirty="0"/>
            <a:t>wnieść akt oskarżenia </a:t>
          </a:r>
          <a:endParaRPr lang="pl-PL" sz="1400" kern="1200" dirty="0"/>
        </a:p>
      </dsp:txBody>
      <dsp:txXfrm>
        <a:off x="1678205" y="5320553"/>
        <a:ext cx="2543394" cy="14889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1CDB0B-5920-4289-BED6-889E1849C335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78251A-BE4C-42D6-A1A6-74E91933A0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400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ytułi pod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3966548-FB16-47C0-8B0C-A797FC249C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4894263"/>
            <a:ext cx="9144000" cy="1251560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A73617C-C96D-43BE-BB64-B5FE2397C30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2933823"/>
            <a:ext cx="9144000" cy="1655762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39A34E8-788F-4825-9B15-DEA183F66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8E6B-C317-43D2-9B33-EE3908C9D002}" type="datetimeFigureOut">
              <a:rPr lang="pl-PL" smtClean="0"/>
              <a:t>10.01.2024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6F52438-F736-455C-AC8D-B09203415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76CAEBF-58A7-43FE-87FB-8FD77E44F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DCB5-EA2E-495B-A70C-BECC2931DDD4}" type="slidenum">
              <a:rPr lang="pl-PL" smtClean="0"/>
              <a:t>‹#›</a:t>
            </a:fld>
            <a:endParaRPr lang="pl-PL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B1B900E0-B83D-435A-ADCF-98A3C0115E0C}"/>
              </a:ext>
            </a:extLst>
          </p:cNvPr>
          <p:cNvSpPr/>
          <p:nvPr userDrawn="1"/>
        </p:nvSpPr>
        <p:spPr>
          <a:xfrm>
            <a:off x="838200" y="4683736"/>
            <a:ext cx="10952285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07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y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240F0FAA-41C4-413E-B1E8-B1140C25E9D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3F5E8F0E-6B31-4506-B51C-1D4BF41AA7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138" y="150598"/>
            <a:ext cx="3075681" cy="689922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B1B900E0-B83D-435A-ADCF-98A3C0115E0C}"/>
              </a:ext>
            </a:extLst>
          </p:cNvPr>
          <p:cNvSpPr/>
          <p:nvPr userDrawn="1"/>
        </p:nvSpPr>
        <p:spPr>
          <a:xfrm>
            <a:off x="234461" y="744941"/>
            <a:ext cx="860180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4B0C864-6E19-4FEE-BBF3-CA3E0B8DC8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4950" y="295275"/>
            <a:ext cx="8523288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" name="Dymek mowy: prostokąt z zaokrąglonymi rogami 1">
            <a:extLst>
              <a:ext uri="{FF2B5EF4-FFF2-40B4-BE49-F238E27FC236}">
                <a16:creationId xmlns:a16="http://schemas.microsoft.com/office/drawing/2014/main" id="{EEDA6785-1E93-4226-B832-B987BD9CD11B}"/>
              </a:ext>
            </a:extLst>
          </p:cNvPr>
          <p:cNvSpPr/>
          <p:nvPr userDrawn="1"/>
        </p:nvSpPr>
        <p:spPr>
          <a:xfrm>
            <a:off x="931984" y="1372003"/>
            <a:ext cx="9794631" cy="4996451"/>
          </a:xfrm>
          <a:custGeom>
            <a:avLst/>
            <a:gdLst>
              <a:gd name="connsiteX0" fmla="*/ 0 w 9794631"/>
              <a:gd name="connsiteY0" fmla="*/ 755861 h 4535074"/>
              <a:gd name="connsiteX1" fmla="*/ 755861 w 9794631"/>
              <a:gd name="connsiteY1" fmla="*/ 0 h 4535074"/>
              <a:gd name="connsiteX2" fmla="*/ 1632439 w 9794631"/>
              <a:gd name="connsiteY2" fmla="*/ 0 h 4535074"/>
              <a:gd name="connsiteX3" fmla="*/ 1632439 w 9794631"/>
              <a:gd name="connsiteY3" fmla="*/ 0 h 4535074"/>
              <a:gd name="connsiteX4" fmla="*/ 4081096 w 9794631"/>
              <a:gd name="connsiteY4" fmla="*/ 0 h 4535074"/>
              <a:gd name="connsiteX5" fmla="*/ 9038770 w 9794631"/>
              <a:gd name="connsiteY5" fmla="*/ 0 h 4535074"/>
              <a:gd name="connsiteX6" fmla="*/ 9794631 w 9794631"/>
              <a:gd name="connsiteY6" fmla="*/ 755861 h 4535074"/>
              <a:gd name="connsiteX7" fmla="*/ 9794631 w 9794631"/>
              <a:gd name="connsiteY7" fmla="*/ 2645460 h 4535074"/>
              <a:gd name="connsiteX8" fmla="*/ 9794631 w 9794631"/>
              <a:gd name="connsiteY8" fmla="*/ 2645460 h 4535074"/>
              <a:gd name="connsiteX9" fmla="*/ 9794631 w 9794631"/>
              <a:gd name="connsiteY9" fmla="*/ 3779228 h 4535074"/>
              <a:gd name="connsiteX10" fmla="*/ 9794631 w 9794631"/>
              <a:gd name="connsiteY10" fmla="*/ 3779213 h 4535074"/>
              <a:gd name="connsiteX11" fmla="*/ 9038770 w 9794631"/>
              <a:gd name="connsiteY11" fmla="*/ 4535074 h 4535074"/>
              <a:gd name="connsiteX12" fmla="*/ 4081096 w 9794631"/>
              <a:gd name="connsiteY12" fmla="*/ 4535074 h 4535074"/>
              <a:gd name="connsiteX13" fmla="*/ 2856800 w 9794631"/>
              <a:gd name="connsiteY13" fmla="*/ 5101958 h 4535074"/>
              <a:gd name="connsiteX14" fmla="*/ 1632439 w 9794631"/>
              <a:gd name="connsiteY14" fmla="*/ 4535074 h 4535074"/>
              <a:gd name="connsiteX15" fmla="*/ 755861 w 9794631"/>
              <a:gd name="connsiteY15" fmla="*/ 4535074 h 4535074"/>
              <a:gd name="connsiteX16" fmla="*/ 0 w 9794631"/>
              <a:gd name="connsiteY16" fmla="*/ 3779213 h 4535074"/>
              <a:gd name="connsiteX17" fmla="*/ 0 w 9794631"/>
              <a:gd name="connsiteY17" fmla="*/ 3779228 h 4535074"/>
              <a:gd name="connsiteX18" fmla="*/ 0 w 9794631"/>
              <a:gd name="connsiteY18" fmla="*/ 2645460 h 4535074"/>
              <a:gd name="connsiteX19" fmla="*/ 0 w 9794631"/>
              <a:gd name="connsiteY19" fmla="*/ 2645460 h 4535074"/>
              <a:gd name="connsiteX20" fmla="*/ 0 w 9794631"/>
              <a:gd name="connsiteY20" fmla="*/ 755861 h 4535074"/>
              <a:gd name="connsiteX0" fmla="*/ 0 w 9794631"/>
              <a:gd name="connsiteY0" fmla="*/ 755861 h 5101958"/>
              <a:gd name="connsiteX1" fmla="*/ 755861 w 9794631"/>
              <a:gd name="connsiteY1" fmla="*/ 0 h 5101958"/>
              <a:gd name="connsiteX2" fmla="*/ 1632439 w 9794631"/>
              <a:gd name="connsiteY2" fmla="*/ 0 h 5101958"/>
              <a:gd name="connsiteX3" fmla="*/ 1632439 w 9794631"/>
              <a:gd name="connsiteY3" fmla="*/ 0 h 5101958"/>
              <a:gd name="connsiteX4" fmla="*/ 4081096 w 9794631"/>
              <a:gd name="connsiteY4" fmla="*/ 0 h 5101958"/>
              <a:gd name="connsiteX5" fmla="*/ 9038770 w 9794631"/>
              <a:gd name="connsiteY5" fmla="*/ 0 h 5101958"/>
              <a:gd name="connsiteX6" fmla="*/ 9794631 w 9794631"/>
              <a:gd name="connsiteY6" fmla="*/ 755861 h 5101958"/>
              <a:gd name="connsiteX7" fmla="*/ 9794631 w 9794631"/>
              <a:gd name="connsiteY7" fmla="*/ 2645460 h 5101958"/>
              <a:gd name="connsiteX8" fmla="*/ 9794631 w 9794631"/>
              <a:gd name="connsiteY8" fmla="*/ 2645460 h 5101958"/>
              <a:gd name="connsiteX9" fmla="*/ 9794631 w 9794631"/>
              <a:gd name="connsiteY9" fmla="*/ 3779228 h 5101958"/>
              <a:gd name="connsiteX10" fmla="*/ 9794631 w 9794631"/>
              <a:gd name="connsiteY10" fmla="*/ 3779213 h 5101958"/>
              <a:gd name="connsiteX11" fmla="*/ 9038770 w 9794631"/>
              <a:gd name="connsiteY11" fmla="*/ 4535074 h 5101958"/>
              <a:gd name="connsiteX12" fmla="*/ 3166696 w 9794631"/>
              <a:gd name="connsiteY12" fmla="*/ 4543867 h 5101958"/>
              <a:gd name="connsiteX13" fmla="*/ 2856800 w 9794631"/>
              <a:gd name="connsiteY13" fmla="*/ 5101958 h 5101958"/>
              <a:gd name="connsiteX14" fmla="*/ 1632439 w 9794631"/>
              <a:gd name="connsiteY14" fmla="*/ 4535074 h 5101958"/>
              <a:gd name="connsiteX15" fmla="*/ 755861 w 9794631"/>
              <a:gd name="connsiteY15" fmla="*/ 4535074 h 5101958"/>
              <a:gd name="connsiteX16" fmla="*/ 0 w 9794631"/>
              <a:gd name="connsiteY16" fmla="*/ 3779213 h 5101958"/>
              <a:gd name="connsiteX17" fmla="*/ 0 w 9794631"/>
              <a:gd name="connsiteY17" fmla="*/ 3779228 h 5101958"/>
              <a:gd name="connsiteX18" fmla="*/ 0 w 9794631"/>
              <a:gd name="connsiteY18" fmla="*/ 2645460 h 5101958"/>
              <a:gd name="connsiteX19" fmla="*/ 0 w 9794631"/>
              <a:gd name="connsiteY19" fmla="*/ 2645460 h 5101958"/>
              <a:gd name="connsiteX20" fmla="*/ 0 w 9794631"/>
              <a:gd name="connsiteY20" fmla="*/ 755861 h 5101958"/>
              <a:gd name="connsiteX0" fmla="*/ 0 w 9794631"/>
              <a:gd name="connsiteY0" fmla="*/ 755861 h 5101958"/>
              <a:gd name="connsiteX1" fmla="*/ 755861 w 9794631"/>
              <a:gd name="connsiteY1" fmla="*/ 0 h 5101958"/>
              <a:gd name="connsiteX2" fmla="*/ 1632439 w 9794631"/>
              <a:gd name="connsiteY2" fmla="*/ 0 h 5101958"/>
              <a:gd name="connsiteX3" fmla="*/ 1632439 w 9794631"/>
              <a:gd name="connsiteY3" fmla="*/ 0 h 5101958"/>
              <a:gd name="connsiteX4" fmla="*/ 4081096 w 9794631"/>
              <a:gd name="connsiteY4" fmla="*/ 0 h 5101958"/>
              <a:gd name="connsiteX5" fmla="*/ 9038770 w 9794631"/>
              <a:gd name="connsiteY5" fmla="*/ 0 h 5101958"/>
              <a:gd name="connsiteX6" fmla="*/ 9794631 w 9794631"/>
              <a:gd name="connsiteY6" fmla="*/ 755861 h 5101958"/>
              <a:gd name="connsiteX7" fmla="*/ 9794631 w 9794631"/>
              <a:gd name="connsiteY7" fmla="*/ 2645460 h 5101958"/>
              <a:gd name="connsiteX8" fmla="*/ 9794631 w 9794631"/>
              <a:gd name="connsiteY8" fmla="*/ 2645460 h 5101958"/>
              <a:gd name="connsiteX9" fmla="*/ 9794631 w 9794631"/>
              <a:gd name="connsiteY9" fmla="*/ 3779228 h 5101958"/>
              <a:gd name="connsiteX10" fmla="*/ 9794631 w 9794631"/>
              <a:gd name="connsiteY10" fmla="*/ 3779213 h 5101958"/>
              <a:gd name="connsiteX11" fmla="*/ 9038770 w 9794631"/>
              <a:gd name="connsiteY11" fmla="*/ 4535074 h 5101958"/>
              <a:gd name="connsiteX12" fmla="*/ 3166696 w 9794631"/>
              <a:gd name="connsiteY12" fmla="*/ 4543867 h 5101958"/>
              <a:gd name="connsiteX13" fmla="*/ 2856800 w 9794631"/>
              <a:gd name="connsiteY13" fmla="*/ 5101958 h 5101958"/>
              <a:gd name="connsiteX14" fmla="*/ 2810608 w 9794631"/>
              <a:gd name="connsiteY14" fmla="*/ 4543866 h 5101958"/>
              <a:gd name="connsiteX15" fmla="*/ 755861 w 9794631"/>
              <a:gd name="connsiteY15" fmla="*/ 4535074 h 5101958"/>
              <a:gd name="connsiteX16" fmla="*/ 0 w 9794631"/>
              <a:gd name="connsiteY16" fmla="*/ 3779213 h 5101958"/>
              <a:gd name="connsiteX17" fmla="*/ 0 w 9794631"/>
              <a:gd name="connsiteY17" fmla="*/ 3779228 h 5101958"/>
              <a:gd name="connsiteX18" fmla="*/ 0 w 9794631"/>
              <a:gd name="connsiteY18" fmla="*/ 2645460 h 5101958"/>
              <a:gd name="connsiteX19" fmla="*/ 0 w 9794631"/>
              <a:gd name="connsiteY19" fmla="*/ 2645460 h 5101958"/>
              <a:gd name="connsiteX20" fmla="*/ 0 w 9794631"/>
              <a:gd name="connsiteY20" fmla="*/ 755861 h 5101958"/>
              <a:gd name="connsiteX0" fmla="*/ 0 w 9794631"/>
              <a:gd name="connsiteY0" fmla="*/ 755861 h 4996451"/>
              <a:gd name="connsiteX1" fmla="*/ 755861 w 9794631"/>
              <a:gd name="connsiteY1" fmla="*/ 0 h 4996451"/>
              <a:gd name="connsiteX2" fmla="*/ 1632439 w 9794631"/>
              <a:gd name="connsiteY2" fmla="*/ 0 h 4996451"/>
              <a:gd name="connsiteX3" fmla="*/ 1632439 w 9794631"/>
              <a:gd name="connsiteY3" fmla="*/ 0 h 4996451"/>
              <a:gd name="connsiteX4" fmla="*/ 4081096 w 9794631"/>
              <a:gd name="connsiteY4" fmla="*/ 0 h 4996451"/>
              <a:gd name="connsiteX5" fmla="*/ 9038770 w 9794631"/>
              <a:gd name="connsiteY5" fmla="*/ 0 h 4996451"/>
              <a:gd name="connsiteX6" fmla="*/ 9794631 w 9794631"/>
              <a:gd name="connsiteY6" fmla="*/ 755861 h 4996451"/>
              <a:gd name="connsiteX7" fmla="*/ 9794631 w 9794631"/>
              <a:gd name="connsiteY7" fmla="*/ 2645460 h 4996451"/>
              <a:gd name="connsiteX8" fmla="*/ 9794631 w 9794631"/>
              <a:gd name="connsiteY8" fmla="*/ 2645460 h 4996451"/>
              <a:gd name="connsiteX9" fmla="*/ 9794631 w 9794631"/>
              <a:gd name="connsiteY9" fmla="*/ 3779228 h 4996451"/>
              <a:gd name="connsiteX10" fmla="*/ 9794631 w 9794631"/>
              <a:gd name="connsiteY10" fmla="*/ 3779213 h 4996451"/>
              <a:gd name="connsiteX11" fmla="*/ 9038770 w 9794631"/>
              <a:gd name="connsiteY11" fmla="*/ 4535074 h 4996451"/>
              <a:gd name="connsiteX12" fmla="*/ 3166696 w 9794631"/>
              <a:gd name="connsiteY12" fmla="*/ 4543867 h 4996451"/>
              <a:gd name="connsiteX13" fmla="*/ 3155739 w 9794631"/>
              <a:gd name="connsiteY13" fmla="*/ 4996451 h 4996451"/>
              <a:gd name="connsiteX14" fmla="*/ 2810608 w 9794631"/>
              <a:gd name="connsiteY14" fmla="*/ 4543866 h 4996451"/>
              <a:gd name="connsiteX15" fmla="*/ 755861 w 9794631"/>
              <a:gd name="connsiteY15" fmla="*/ 4535074 h 4996451"/>
              <a:gd name="connsiteX16" fmla="*/ 0 w 9794631"/>
              <a:gd name="connsiteY16" fmla="*/ 3779213 h 4996451"/>
              <a:gd name="connsiteX17" fmla="*/ 0 w 9794631"/>
              <a:gd name="connsiteY17" fmla="*/ 3779228 h 4996451"/>
              <a:gd name="connsiteX18" fmla="*/ 0 w 9794631"/>
              <a:gd name="connsiteY18" fmla="*/ 2645460 h 4996451"/>
              <a:gd name="connsiteX19" fmla="*/ 0 w 9794631"/>
              <a:gd name="connsiteY19" fmla="*/ 2645460 h 4996451"/>
              <a:gd name="connsiteX20" fmla="*/ 0 w 9794631"/>
              <a:gd name="connsiteY20" fmla="*/ 755861 h 4996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794631" h="4996451">
                <a:moveTo>
                  <a:pt x="0" y="755861"/>
                </a:moveTo>
                <a:cubicBezTo>
                  <a:pt x="0" y="338410"/>
                  <a:pt x="338410" y="0"/>
                  <a:pt x="755861" y="0"/>
                </a:cubicBezTo>
                <a:lnTo>
                  <a:pt x="1632439" y="0"/>
                </a:lnTo>
                <a:lnTo>
                  <a:pt x="1632439" y="0"/>
                </a:lnTo>
                <a:lnTo>
                  <a:pt x="4081096" y="0"/>
                </a:lnTo>
                <a:lnTo>
                  <a:pt x="9038770" y="0"/>
                </a:lnTo>
                <a:cubicBezTo>
                  <a:pt x="9456221" y="0"/>
                  <a:pt x="9794631" y="338410"/>
                  <a:pt x="9794631" y="755861"/>
                </a:cubicBezTo>
                <a:lnTo>
                  <a:pt x="9794631" y="2645460"/>
                </a:lnTo>
                <a:lnTo>
                  <a:pt x="9794631" y="2645460"/>
                </a:lnTo>
                <a:lnTo>
                  <a:pt x="9794631" y="3779228"/>
                </a:lnTo>
                <a:lnTo>
                  <a:pt x="9794631" y="3779213"/>
                </a:lnTo>
                <a:cubicBezTo>
                  <a:pt x="9794631" y="4196664"/>
                  <a:pt x="9456221" y="4535074"/>
                  <a:pt x="9038770" y="4535074"/>
                </a:cubicBezTo>
                <a:lnTo>
                  <a:pt x="3166696" y="4543867"/>
                </a:lnTo>
                <a:lnTo>
                  <a:pt x="3155739" y="4996451"/>
                </a:lnTo>
                <a:lnTo>
                  <a:pt x="2810608" y="4543866"/>
                </a:lnTo>
                <a:lnTo>
                  <a:pt x="755861" y="4535074"/>
                </a:lnTo>
                <a:cubicBezTo>
                  <a:pt x="338410" y="4535074"/>
                  <a:pt x="0" y="4196664"/>
                  <a:pt x="0" y="3779213"/>
                </a:cubicBezTo>
                <a:lnTo>
                  <a:pt x="0" y="3779228"/>
                </a:lnTo>
                <a:lnTo>
                  <a:pt x="0" y="2645460"/>
                </a:lnTo>
                <a:lnTo>
                  <a:pt x="0" y="2645460"/>
                </a:lnTo>
                <a:lnTo>
                  <a:pt x="0" y="755861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ymbol zastępczy tekstu 10">
            <a:extLst>
              <a:ext uri="{FF2B5EF4-FFF2-40B4-BE49-F238E27FC236}">
                <a16:creationId xmlns:a16="http://schemas.microsoft.com/office/drawing/2014/main" id="{DA43622B-205D-47A3-AA78-A5C8B18EA1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30350" y="1838325"/>
            <a:ext cx="8601075" cy="3497263"/>
          </a:xfrm>
        </p:spPr>
        <p:txBody>
          <a:bodyPr/>
          <a:lstStyle>
            <a:lvl1pPr marL="0" indent="0">
              <a:buNone/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3" name="Symbol zastępczy tekstu 12">
            <a:extLst>
              <a:ext uri="{FF2B5EF4-FFF2-40B4-BE49-F238E27FC236}">
                <a16:creationId xmlns:a16="http://schemas.microsoft.com/office/drawing/2014/main" id="{A7C7710C-3F3E-4861-9C00-95AA4BE09F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16413" y="6172200"/>
            <a:ext cx="6269037" cy="39052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057371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djęcie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obrazu 3">
            <a:extLst>
              <a:ext uri="{FF2B5EF4-FFF2-40B4-BE49-F238E27FC236}">
                <a16:creationId xmlns:a16="http://schemas.microsoft.com/office/drawing/2014/main" id="{194CB8A1-B6B9-47FE-AD24-5E1C17FAC5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3F5E8F0E-6B31-4506-B51C-1D4BF41AA7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138" y="150598"/>
            <a:ext cx="3075681" cy="689922"/>
          </a:xfrm>
          <a:prstGeom prst="rect">
            <a:avLst/>
          </a:prstGeom>
        </p:spPr>
      </p:pic>
      <p:sp>
        <p:nvSpPr>
          <p:cNvPr id="13" name="Symbol zastępczy tekstu 12">
            <a:extLst>
              <a:ext uri="{FF2B5EF4-FFF2-40B4-BE49-F238E27FC236}">
                <a16:creationId xmlns:a16="http://schemas.microsoft.com/office/drawing/2014/main" id="{A7C7710C-3F3E-4861-9C00-95AA4BE09F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4461" y="6172200"/>
            <a:ext cx="10350989" cy="390525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889369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sta- ciemna szar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240F0FAA-41C4-413E-B1E8-B1140C25E9D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3F5E8F0E-6B31-4506-B51C-1D4BF41AA7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138" y="150598"/>
            <a:ext cx="3075681" cy="68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787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usta- błęk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240F0FAA-41C4-413E-B1E8-B1140C25E9D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3F5E8F0E-6B31-4506-B51C-1D4BF41AA7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138" y="150598"/>
            <a:ext cx="3075681" cy="68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356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kończe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tekstu 12">
            <a:extLst>
              <a:ext uri="{FF2B5EF4-FFF2-40B4-BE49-F238E27FC236}">
                <a16:creationId xmlns:a16="http://schemas.microsoft.com/office/drawing/2014/main" id="{A7C7710C-3F3E-4861-9C00-95AA4BE09F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4461" y="3314700"/>
            <a:ext cx="10350989" cy="390525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0E6ADF7-26B3-4989-9375-24F2F98C86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4461" y="966788"/>
            <a:ext cx="10368452" cy="22066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28045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C13E-6209-444D-A5C0-BBE9DD313479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0B9A0-1912-46B6-9448-9AE6521A2D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9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1/10/2024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266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djęcie +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obrazu 7">
            <a:extLst>
              <a:ext uri="{FF2B5EF4-FFF2-40B4-BE49-F238E27FC236}">
                <a16:creationId xmlns:a16="http://schemas.microsoft.com/office/drawing/2014/main" id="{55CF5CDF-7DAF-4E9C-9149-38797CC64BA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752633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3966548-FB16-47C0-8B0C-A797FC249C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4894263"/>
            <a:ext cx="9144000" cy="1251560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A73617C-C96D-43BE-BB64-B5FE2397C30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2933823"/>
            <a:ext cx="9144000" cy="1655762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B1B900E0-B83D-435A-ADCF-98A3C0115E0C}"/>
              </a:ext>
            </a:extLst>
          </p:cNvPr>
          <p:cNvSpPr/>
          <p:nvPr userDrawn="1"/>
        </p:nvSpPr>
        <p:spPr>
          <a:xfrm>
            <a:off x="838200" y="4683736"/>
            <a:ext cx="10952285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C79C7481-0AA7-4A24-860A-9BCB3C937A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173" y="187744"/>
            <a:ext cx="2880366" cy="59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780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tuł ipodtytuł- zamien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B3195E5E-9579-432C-853B-CD8751185B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3966548-FB16-47C0-8B0C-A797FC249C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4894263"/>
            <a:ext cx="9144000" cy="1251560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A73617C-C96D-43BE-BB64-B5FE2397C30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2933823"/>
            <a:ext cx="9144000" cy="1655762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B1B900E0-B83D-435A-ADCF-98A3C0115E0C}"/>
              </a:ext>
            </a:extLst>
          </p:cNvPr>
          <p:cNvSpPr/>
          <p:nvPr userDrawn="1"/>
        </p:nvSpPr>
        <p:spPr>
          <a:xfrm>
            <a:off x="838200" y="4683736"/>
            <a:ext cx="10952285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61D14E2-B9E1-4F69-98A3-4C8F6CA3B3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138" y="150598"/>
            <a:ext cx="3075681" cy="68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664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ytuł ipodtytuł- zamien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B3195E5E-9579-432C-853B-CD8751185B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3966548-FB16-47C0-8B0C-A797FC249C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4894263"/>
            <a:ext cx="9144000" cy="1251560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A73617C-C96D-43BE-BB64-B5FE2397C30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2933823"/>
            <a:ext cx="9144000" cy="1655762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B1B900E0-B83D-435A-ADCF-98A3C0115E0C}"/>
              </a:ext>
            </a:extLst>
          </p:cNvPr>
          <p:cNvSpPr/>
          <p:nvPr userDrawn="1"/>
        </p:nvSpPr>
        <p:spPr>
          <a:xfrm>
            <a:off x="838200" y="4683736"/>
            <a:ext cx="10952285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61D14E2-B9E1-4F69-98A3-4C8F6CA3B3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138" y="150598"/>
            <a:ext cx="3075681" cy="68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664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ytuł ipodtytuł- zamien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B3195E5E-9579-432C-853B-CD8751185B75}"/>
              </a:ext>
            </a:extLst>
          </p:cNvPr>
          <p:cNvSpPr/>
          <p:nvPr userDrawn="1"/>
        </p:nvSpPr>
        <p:spPr>
          <a:xfrm>
            <a:off x="4870938" y="0"/>
            <a:ext cx="7321062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3966548-FB16-47C0-8B0C-A797FC249C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7270" y="4894263"/>
            <a:ext cx="4574930" cy="1251560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A73617C-C96D-43BE-BB64-B5FE2397C30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07270" y="2897285"/>
            <a:ext cx="6299688" cy="1655762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B1B900E0-B83D-435A-ADCF-98A3C0115E0C}"/>
              </a:ext>
            </a:extLst>
          </p:cNvPr>
          <p:cNvSpPr/>
          <p:nvPr userDrawn="1"/>
        </p:nvSpPr>
        <p:spPr>
          <a:xfrm flipV="1">
            <a:off x="5407270" y="4730261"/>
            <a:ext cx="6383215" cy="6154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61D14E2-B9E1-4F69-98A3-4C8F6CA3B3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138" y="150598"/>
            <a:ext cx="3075681" cy="689922"/>
          </a:xfrm>
          <a:prstGeom prst="rect">
            <a:avLst/>
          </a:prstGeom>
        </p:spPr>
      </p:pic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95D1DEB5-0178-46B3-8F53-5EF6C2874B1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870450" cy="68580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20929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tuł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B1B900E0-B83D-435A-ADCF-98A3C0115E0C}"/>
              </a:ext>
            </a:extLst>
          </p:cNvPr>
          <p:cNvSpPr/>
          <p:nvPr userDrawn="1"/>
        </p:nvSpPr>
        <p:spPr>
          <a:xfrm>
            <a:off x="234461" y="744941"/>
            <a:ext cx="8601809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C79C7481-0AA7-4A24-860A-9BCB3C937A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173" y="187744"/>
            <a:ext cx="2880366" cy="597409"/>
          </a:xfrm>
          <a:prstGeom prst="rect">
            <a:avLst/>
          </a:prstGeom>
        </p:spPr>
      </p:pic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4B0C864-6E19-4FEE-BBF3-CA3E0B8DC8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4950" y="295275"/>
            <a:ext cx="8523288" cy="331788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 dirty="0"/>
              <a:t>Drugi poziom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28502427-CE7F-432B-9FE2-554B81D433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8601075" cy="558482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14658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ytuł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240F0FAA-41C4-413E-B1E8-B1140C25E9D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3F5E8F0E-6B31-4506-B51C-1D4BF41AA7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138" y="150598"/>
            <a:ext cx="3075681" cy="689922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B1B900E0-B83D-435A-ADCF-98A3C0115E0C}"/>
              </a:ext>
            </a:extLst>
          </p:cNvPr>
          <p:cNvSpPr/>
          <p:nvPr userDrawn="1"/>
        </p:nvSpPr>
        <p:spPr>
          <a:xfrm>
            <a:off x="234461" y="744941"/>
            <a:ext cx="860180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4B0C864-6E19-4FEE-BBF3-CA3E0B8DC8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4950" y="295275"/>
            <a:ext cx="8523288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1"/>
            <a:r>
              <a:rPr lang="pl-PL" dirty="0"/>
              <a:t>tytuł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28502427-CE7F-432B-9FE2-554B81D433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8601075" cy="55848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72320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ytuł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240F0FAA-41C4-413E-B1E8-B1140C25E9D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3F5E8F0E-6B31-4506-B51C-1D4BF41AA7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138" y="150598"/>
            <a:ext cx="3075681" cy="689922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B1B900E0-B83D-435A-ADCF-98A3C0115E0C}"/>
              </a:ext>
            </a:extLst>
          </p:cNvPr>
          <p:cNvSpPr/>
          <p:nvPr userDrawn="1"/>
        </p:nvSpPr>
        <p:spPr>
          <a:xfrm>
            <a:off x="234461" y="744941"/>
            <a:ext cx="860180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4B0C864-6E19-4FEE-BBF3-CA3E0B8DC8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4950" y="295275"/>
            <a:ext cx="8523288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1"/>
            <a:r>
              <a:rPr lang="pl-PL" dirty="0"/>
              <a:t>tytuł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28502427-CE7F-432B-9FE2-554B81D433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5735027" cy="55848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01441050-E069-414B-8EA2-91B85166B1C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07125" y="958850"/>
            <a:ext cx="5821363" cy="56245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83356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tuł + zdjecia/obraz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240F0FAA-41C4-413E-B1E8-B1140C25E9D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3F5E8F0E-6B31-4506-B51C-1D4BF41AA7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138" y="150598"/>
            <a:ext cx="3075681" cy="689922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B1B900E0-B83D-435A-ADCF-98A3C0115E0C}"/>
              </a:ext>
            </a:extLst>
          </p:cNvPr>
          <p:cNvSpPr/>
          <p:nvPr userDrawn="1"/>
        </p:nvSpPr>
        <p:spPr>
          <a:xfrm>
            <a:off x="234461" y="744941"/>
            <a:ext cx="860180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4B0C864-6E19-4FEE-BBF3-CA3E0B8DC8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4950" y="295275"/>
            <a:ext cx="8523288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1"/>
            <a:r>
              <a:rPr lang="pl-PL" dirty="0"/>
              <a:t>Drugi poziom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01441050-E069-414B-8EA2-91B85166B1C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07125" y="958850"/>
            <a:ext cx="5821363" cy="56245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4" name="Symbol zastępczy obrazu 3">
            <a:extLst>
              <a:ext uri="{FF2B5EF4-FFF2-40B4-BE49-F238E27FC236}">
                <a16:creationId xmlns:a16="http://schemas.microsoft.com/office/drawing/2014/main" id="{E762964F-D4B6-4847-9E8C-81D4061C7F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4950" y="1004930"/>
            <a:ext cx="5821363" cy="2819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6AE15399-3C20-4463-848C-95CAB43970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34950" y="4000500"/>
            <a:ext cx="5821363" cy="25828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81404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4A85637C-2C82-4635-8121-E1E454CB2344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32669"/>
          </a:xfrm>
          <a:prstGeom prst="rect">
            <a:avLst/>
          </a:prstGeom>
        </p:spPr>
      </p:pic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2F0330C4-DCA5-4B82-99CE-1BD461C12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198F86B-94E5-4595-8D17-506CE82CF3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F80C82D-1B3A-4F82-92A8-E9C44FA1CD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88E6B-C317-43D2-9B33-EE3908C9D002}" type="datetimeFigureOut">
              <a:rPr lang="pl-PL" smtClean="0"/>
              <a:t>10.01.2024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94B09BB-807F-4C43-985B-B368D8A460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BFBF415-EB9F-4F8E-A208-58ABC3778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0DCB5-EA2E-495B-A70C-BECC2931DDD4}" type="slidenum">
              <a:rPr lang="pl-PL" smtClean="0"/>
              <a:t>‹#›</a:t>
            </a:fld>
            <a:endParaRPr lang="pl-PL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4342DFC4-EC08-485E-9B3F-3517B579D68D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555" y="185738"/>
            <a:ext cx="2880366" cy="59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1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1" r:id="rId12"/>
    <p:sldLayoutId id="2147483672" r:id="rId13"/>
    <p:sldLayoutId id="2147483670" r:id="rId14"/>
    <p:sldLayoutId id="2147483674" r:id="rId15"/>
    <p:sldLayoutId id="2147483675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E169F02-A93D-4F3E-958E-8F4035D756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Wykład 10</a:t>
            </a:r>
            <a:endParaRPr lang="en-GB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ABE58E1-1603-4DA4-8120-2B1BFB6B02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Zakończenie postępowania przygotowawczego. Umorzenie postępowania. Prawa stron i innych osób w związku z umorzeniem postępowania przygotowawczego. Skarga subsydiarna.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1319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B2F387FF-9247-43C5-96DC-2EFF63B1A8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Umorzenie postępowania – forma decyzji procesowej 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FC487E3-7936-4385-B4E6-105610180A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053536" cy="5584825"/>
          </a:xfrm>
        </p:spPr>
        <p:txBody>
          <a:bodyPr/>
          <a:lstStyle/>
          <a:p>
            <a:pPr algn="just"/>
            <a:endParaRPr lang="pl-PL" dirty="0"/>
          </a:p>
          <a:p>
            <a:pPr algn="just"/>
            <a:r>
              <a:rPr lang="pl-PL" dirty="0"/>
              <a:t>Umorzenie postępowania następuje w formie </a:t>
            </a:r>
            <a:r>
              <a:rPr lang="pl-PL" b="1" dirty="0">
                <a:solidFill>
                  <a:srgbClr val="FF0000"/>
                </a:solidFill>
              </a:rPr>
              <a:t>POSTANOWIENIA.</a:t>
            </a:r>
          </a:p>
          <a:p>
            <a:pPr algn="just"/>
            <a:endParaRPr lang="pl-PL" b="1" dirty="0">
              <a:solidFill>
                <a:srgbClr val="FF0000"/>
              </a:solidFill>
            </a:endParaRPr>
          </a:p>
          <a:p>
            <a:pPr lvl="1" algn="just"/>
            <a:r>
              <a:rPr lang="pl-PL" dirty="0"/>
              <a:t>Warunki formalne postanowienia – art. 94.</a:t>
            </a:r>
          </a:p>
          <a:p>
            <a:pPr lvl="1" algn="just"/>
            <a:r>
              <a:rPr lang="pl-PL" dirty="0"/>
              <a:t>W postanowieniu należy wskazać dokładny </a:t>
            </a:r>
            <a:r>
              <a:rPr lang="pl-PL" b="1" dirty="0"/>
              <a:t>opis czynu, kwalifikację prawną oraz podstawę prawną umorzenia</a:t>
            </a:r>
            <a:r>
              <a:rPr lang="pl-PL" dirty="0"/>
              <a:t>, </a:t>
            </a:r>
          </a:p>
          <a:p>
            <a:pPr lvl="1" algn="just"/>
            <a:r>
              <a:rPr lang="pl-PL" dirty="0"/>
              <a:t>a jeśli umorzenie następuje po wydaniu postanowienia o przedstawieniu zarzutów albo przesłuchaniu osoby w charakterze podejrzanego, postanowienie powinno zawierać także </a:t>
            </a:r>
            <a:r>
              <a:rPr lang="pl-PL" b="1" dirty="0"/>
              <a:t>imię i nazwisko podejrzanego </a:t>
            </a:r>
            <a:r>
              <a:rPr lang="pl-PL" dirty="0"/>
              <a:t>oraz w razie potrzeby inne dane o jego osobie.</a:t>
            </a:r>
          </a:p>
        </p:txBody>
      </p:sp>
    </p:spTree>
    <p:extLst>
      <p:ext uri="{BB962C8B-B14F-4D97-AF65-F5344CB8AC3E}">
        <p14:creationId xmlns:p14="http://schemas.microsoft.com/office/powerpoint/2010/main" val="1811233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C9F0C448-8ED2-4D0A-8889-7E2ADA1C72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Uzasadnienie postanowienia o umorzeniu postępowania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8816DE5-4432-48AB-8337-EC04F0F8AE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499850" cy="5584825"/>
          </a:xfrm>
        </p:spPr>
        <p:txBody>
          <a:bodyPr>
            <a:normAutofit fontScale="92500" lnSpcReduction="10000"/>
          </a:bodyPr>
          <a:lstStyle/>
          <a:p>
            <a:r>
              <a:rPr lang="pl-PL" dirty="0"/>
              <a:t>Postanowienie o </a:t>
            </a:r>
            <a:r>
              <a:rPr lang="pl-PL" b="1" dirty="0"/>
              <a:t>umorzeniu śledztwa musi </a:t>
            </a:r>
            <a:r>
              <a:rPr lang="pl-PL" dirty="0"/>
              <a:t>zawierać uzasadnienie. </a:t>
            </a:r>
          </a:p>
          <a:p>
            <a:pPr lvl="1" algn="just"/>
            <a:r>
              <a:rPr lang="pl-PL" dirty="0"/>
              <a:t>§ 221 ust. 2 regulaminu urzędowania powszechnych jednostek prokuratury - w uzasadnieniu postanowienia o umorzeniu należy wymienić osoby, przeciwko którym toczyło się postępowanie, oraz przedstawione im zarzuty albo czyny będące jego przedmiotem, zwięźle przedstawić czynności, jakich dokonano, i poczynione na ich podstawie ustalenia, ocenić zebrane dowody oraz wskazać podstawy faktyczne i prawne, które zadecydowały o umorzeniu;</a:t>
            </a:r>
          </a:p>
          <a:p>
            <a:pPr lvl="1" algn="just"/>
            <a:r>
              <a:rPr lang="pl-PL" dirty="0"/>
              <a:t>Opierając się na art. 424 § 1 można wskazać, że uzasadnienie powinno zawierać zwięzłe: 1) wskazanie, jakie fakty uznano za udowodnione lub nieudowodnione, na jakich w tej mierze oparł się dowodach i dlaczego nie uznał dowodów przeciwnych; 2) wyjaśnienie podstawy prawnej.</a:t>
            </a:r>
          </a:p>
          <a:p>
            <a:pPr marL="457200" lvl="1" indent="0" algn="just">
              <a:buNone/>
            </a:pPr>
            <a:endParaRPr lang="pl-PL" dirty="0"/>
          </a:p>
          <a:p>
            <a:pPr algn="just"/>
            <a:r>
              <a:rPr lang="pl-PL" dirty="0"/>
              <a:t>Postanowienie o </a:t>
            </a:r>
            <a:r>
              <a:rPr lang="pl-PL" b="1" dirty="0"/>
              <a:t>umorzeniu dochodzenia nie musi </a:t>
            </a:r>
            <a:r>
              <a:rPr lang="pl-PL" dirty="0"/>
              <a:t>zawierać uzasadnienia (art. 325e § 1). </a:t>
            </a:r>
          </a:p>
          <a:p>
            <a:pPr lvl="1" algn="just"/>
            <a:r>
              <a:rPr lang="pl-PL" dirty="0"/>
              <a:t> na żądanie strony organ ustnie podaje motywy rozstrzygnięcia </a:t>
            </a:r>
          </a:p>
          <a:p>
            <a:pPr lvl="1" algn="just"/>
            <a:r>
              <a:rPr lang="pl-PL" dirty="0"/>
              <a:t>WYJĄTEK! Art. 325e §  1a. W przypadku gdy </a:t>
            </a:r>
            <a:r>
              <a:rPr lang="pl-PL" b="1" dirty="0"/>
              <a:t>zawiadomienie o przestępstwie</a:t>
            </a:r>
            <a:r>
              <a:rPr lang="pl-PL" dirty="0"/>
              <a:t> zostało złożone przez </a:t>
            </a:r>
            <a:r>
              <a:rPr lang="pl-PL" b="1" dirty="0"/>
              <a:t>inspektora pracy lub Najwyższą Izbę Kontroli</a:t>
            </a:r>
            <a:r>
              <a:rPr lang="pl-PL" dirty="0"/>
              <a:t>, uzasadnienie postanowienia o odmowie wszczęcia dochodzenia oraz umorzeniu dochodzenia sporządza się na ich wniosek.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7930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CF8F955C-CD72-4AE5-9CC1-58EAA2E8C6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Umorzenie postępowania – organ uprawniony 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DA0DBD8-95E0-4E1E-A709-2919341E5A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293021" cy="5584825"/>
          </a:xfrm>
        </p:spPr>
        <p:txBody>
          <a:bodyPr/>
          <a:lstStyle/>
          <a:p>
            <a:pPr algn="just"/>
            <a:r>
              <a:rPr lang="pl-PL" dirty="0"/>
              <a:t>Postanowienie o </a:t>
            </a:r>
            <a:r>
              <a:rPr lang="pl-PL" b="1" dirty="0"/>
              <a:t>umorzeniu śledztwa </a:t>
            </a:r>
            <a:r>
              <a:rPr lang="pl-PL" dirty="0"/>
              <a:t>wydaje </a:t>
            </a:r>
            <a:r>
              <a:rPr lang="pl-PL" b="1" dirty="0"/>
              <a:t>prokurator. </a:t>
            </a:r>
            <a:endParaRPr lang="pl-PL" dirty="0"/>
          </a:p>
          <a:p>
            <a:pPr lvl="1" algn="just"/>
            <a:r>
              <a:rPr lang="pl-PL" dirty="0"/>
              <a:t>Jeśli śledztwo zostało </a:t>
            </a:r>
            <a:r>
              <a:rPr lang="pl-PL" b="1" dirty="0"/>
              <a:t>w całości</a:t>
            </a:r>
            <a:r>
              <a:rPr lang="pl-PL" dirty="0"/>
              <a:t> powierzone do prowadzenia nieprokuratorskim organom postępowania przygotowawczego (Policja, ABW, CBA itp.) to postanowienie o umorzeniu wydaje organ prowadzący postępowanie, ale wymagane jest </a:t>
            </a:r>
            <a:r>
              <a:rPr lang="pl-PL" b="1" dirty="0"/>
              <a:t>zatwierdzenie postanowienia przez prokuratora </a:t>
            </a:r>
            <a:r>
              <a:rPr lang="pl-PL" dirty="0"/>
              <a:t>(art. 305 § 3). </a:t>
            </a:r>
          </a:p>
          <a:p>
            <a:pPr lvl="1" algn="just"/>
            <a:endParaRPr lang="pl-PL" dirty="0"/>
          </a:p>
          <a:p>
            <a:pPr algn="just"/>
            <a:r>
              <a:rPr lang="pl-PL" dirty="0"/>
              <a:t>Postanowienie o </a:t>
            </a:r>
            <a:r>
              <a:rPr lang="pl-PL" b="1" dirty="0"/>
              <a:t>umorzeniu dochodzenia </a:t>
            </a:r>
            <a:r>
              <a:rPr lang="pl-PL" dirty="0"/>
              <a:t>wydaje </a:t>
            </a:r>
            <a:r>
              <a:rPr lang="pl-PL" b="1" dirty="0"/>
              <a:t>Policja</a:t>
            </a:r>
            <a:r>
              <a:rPr lang="pl-PL" dirty="0"/>
              <a:t> (organ prowadzący dochodzenie). Postanowienie musi zostać zatwierdzone przez prokuratora – art. 325e § 2. </a:t>
            </a:r>
          </a:p>
          <a:p>
            <a:pPr lvl="1" algn="just"/>
            <a:r>
              <a:rPr lang="pl-PL" dirty="0"/>
              <a:t>Ale jeśli umorzono postępowanie i wpisano sprawę do rejestru przestępstw (tzw. umorzenie rejestrowe; art. 325f) to tego postanowienia o umorzeniu nie zatwierdza prokurator.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6957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C1C26CD1-9FCA-4855-9C3D-87402A602A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Umorzenie postępowania w 2020 </a:t>
            </a:r>
            <a:endParaRPr lang="en-GB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2691F1B-DE57-482B-A2A1-39FF361562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68" t="44286" r="23231" b="19682"/>
          <a:stretch/>
        </p:blipFill>
        <p:spPr>
          <a:xfrm>
            <a:off x="530214" y="1861456"/>
            <a:ext cx="11131572" cy="366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132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C1C26CD1-9FCA-4855-9C3D-87402A602A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Umorzenie postępowania w 2021 </a:t>
            </a:r>
            <a:endParaRPr lang="en-GB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41AA393-D0B1-477C-B5CE-1DE08D35B3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9" t="35628" r="6680" b="11314"/>
          <a:stretch/>
        </p:blipFill>
        <p:spPr>
          <a:xfrm>
            <a:off x="934948" y="1646433"/>
            <a:ext cx="10089223" cy="356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656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C903D575-7D44-3481-0E93-4A57D666CD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Umorzenia w 2022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0AE9447-1B78-255E-CA2C-604BF09E3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37" y="1632155"/>
            <a:ext cx="11361734" cy="350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299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917E9F37-9E0D-4238-BA09-0816AF3A01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Umorzenie absorpcyjne – art. 11 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DBB3BBD-0879-442C-904D-D96B448867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499850" cy="5584825"/>
          </a:xfrm>
        </p:spPr>
        <p:txBody>
          <a:bodyPr>
            <a:normAutofit/>
          </a:bodyPr>
          <a:lstStyle/>
          <a:p>
            <a:pPr algn="just"/>
            <a:r>
              <a:rPr lang="pl-PL" dirty="0"/>
              <a:t>§  1. Postępowanie </a:t>
            </a:r>
            <a:r>
              <a:rPr lang="pl-PL" b="1" dirty="0">
                <a:solidFill>
                  <a:schemeClr val="accent6">
                    <a:lumMod val="75000"/>
                  </a:schemeClr>
                </a:solidFill>
              </a:rPr>
              <a:t>w sprawie o występek</a:t>
            </a:r>
            <a:r>
              <a:rPr lang="pl-PL" dirty="0"/>
              <a:t>, </a:t>
            </a:r>
            <a:r>
              <a:rPr lang="pl-PL" b="1" dirty="0">
                <a:solidFill>
                  <a:schemeClr val="accent4"/>
                </a:solidFill>
              </a:rPr>
              <a:t>zagrożony karą pozbawienia wolności do lat 5</a:t>
            </a:r>
            <a:r>
              <a:rPr lang="pl-PL" dirty="0"/>
              <a:t>, można umorzyć, </a:t>
            </a:r>
            <a:r>
              <a:rPr lang="pl-PL" b="1" dirty="0">
                <a:solidFill>
                  <a:schemeClr val="accent5">
                    <a:lumMod val="75000"/>
                  </a:schemeClr>
                </a:solidFill>
              </a:rPr>
              <a:t>jeżeli orzeczenie wobec oskarżonego kary byłoby </a:t>
            </a:r>
            <a:r>
              <a:rPr lang="pl-PL" b="1" i="1" u="sng" dirty="0">
                <a:solidFill>
                  <a:schemeClr val="accent5">
                    <a:lumMod val="75000"/>
                  </a:schemeClr>
                </a:solidFill>
              </a:rPr>
              <a:t>oczywiście niecelowe </a:t>
            </a:r>
            <a:r>
              <a:rPr lang="pl-PL" b="1" dirty="0">
                <a:solidFill>
                  <a:schemeClr val="accent5">
                    <a:lumMod val="75000"/>
                  </a:schemeClr>
                </a:solidFill>
              </a:rPr>
              <a:t>ze względu na rodzaj i wysokość kary prawomocnie orzeczonej za inne przestępstwo</a:t>
            </a:r>
            <a:r>
              <a:rPr lang="pl-PL" dirty="0"/>
              <a:t>, a </a:t>
            </a:r>
            <a:r>
              <a:rPr lang="pl-PL" dirty="0">
                <a:solidFill>
                  <a:srgbClr val="FF0000"/>
                </a:solidFill>
              </a:rPr>
              <a:t>interes pokrzywdzonego temu się nie sprzeciwia.</a:t>
            </a:r>
          </a:p>
          <a:p>
            <a:pPr algn="just"/>
            <a:r>
              <a:rPr lang="pl-PL" dirty="0"/>
              <a:t>§  2. Jeżeli kara za inne przestępstwo nie została prawomocnie orzeczona, postępowanie można zawiesić. Zawieszone postępowanie należy umorzyć albo podjąć przed upływem 3 miesięcy od uprawomocnienia się orzeczenia w sprawie o inne przestępstwo, o którym mowa w § 1.</a:t>
            </a:r>
          </a:p>
          <a:p>
            <a:pPr algn="just"/>
            <a:r>
              <a:rPr lang="pl-PL" dirty="0"/>
              <a:t>§  3. Postępowanie umorzone na podstawie § 1 można wznowić w wypadku uchylenia lub istotnej zmiany treści prawomocnego wyroku, z powodu którego zostało ono umorzone.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93207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FA1F0941-302F-4C3B-9C99-5E6207F956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pl-PL" b="1" dirty="0"/>
              <a:t>Wyrok SN z 9.09.2021, KK 139/20 </a:t>
            </a:r>
            <a:endParaRPr lang="en-GB" b="1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0C4CEE3-E0D2-4353-9E38-3F0CB6F786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499850" cy="5584825"/>
          </a:xfrm>
        </p:spPr>
        <p:txBody>
          <a:bodyPr/>
          <a:lstStyle/>
          <a:p>
            <a:pPr marL="0" indent="0" algn="just">
              <a:buNone/>
            </a:pPr>
            <a:r>
              <a:rPr lang="pl-PL" dirty="0"/>
              <a:t>Instytucja tzw. umorzenia absorpcyjnego na podstawie art. 11 § 1 k.p.k. stanowi odstępstwo od zasady legalizmu, gdzie rezygnacja ze ścigania podyktowana jest </a:t>
            </a:r>
            <a:r>
              <a:rPr lang="pl-PL" b="1" dirty="0"/>
              <a:t>niemożnością osiągnięcia jakiegokolwiek celu kary za przypisane przestępstwo z</a:t>
            </a:r>
            <a:r>
              <a:rPr lang="pl-PL" b="1" dirty="0">
                <a:solidFill>
                  <a:srgbClr val="FF0000"/>
                </a:solidFill>
              </a:rPr>
              <a:t>e względu na znaczącą dysproporcję pomiędzy rodzajem i wysokością kary już orzeczonej prawomocnie </a:t>
            </a:r>
            <a:r>
              <a:rPr lang="pl-PL" b="1" dirty="0"/>
              <a:t>za inne przestępstwo </a:t>
            </a:r>
            <a:r>
              <a:rPr lang="pl-PL" dirty="0"/>
              <a:t>a karą, która zostałaby orzeczona w postępowaniu podlegającym umorzeniu. Zakłada się tym samym, że brak celowości ukarania sprawcy za przypisane przestępstwo może stanowić wystarczające uzasadnienie dla odstąpienia od zastosowania państwowego prawa karania.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50785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C60B303F-3CF0-47E4-97F7-11108BF13A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pl-PL" b="1" dirty="0"/>
              <a:t>Postanowienie SN z 12.01.2021 r., II KK 372/20 </a:t>
            </a:r>
            <a:endParaRPr lang="en-GB" b="1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21A28F6-4ADE-40A3-84A5-3F71426654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434536" cy="5584825"/>
          </a:xfrm>
        </p:spPr>
        <p:txBody>
          <a:bodyPr/>
          <a:lstStyle/>
          <a:p>
            <a:pPr algn="just"/>
            <a:r>
              <a:rPr lang="pl-PL" dirty="0"/>
              <a:t>Instytucja umorzenia absorpcyjnego, o jakiej mowa w przepisie art. 11 § 1 k.p.k., </a:t>
            </a:r>
            <a:r>
              <a:rPr lang="pl-PL" b="1" dirty="0">
                <a:solidFill>
                  <a:srgbClr val="FF0000"/>
                </a:solidFill>
              </a:rPr>
              <a:t>może mieć zastosowanie zarówno w fazie in personam postępowania przygotowawczego, jak i postępowania sądowego, w tym także dopiero na etapie sądowego postępowania odwoławczego</a:t>
            </a:r>
            <a:r>
              <a:rPr lang="pl-PL" dirty="0"/>
              <a:t>, gdyż przepis art. 11 § 1 k.p.k. nie zawiera ograniczeń temporalnych. Nie ma prawnych przeszkód, aby zastosować tę instytucję w postępowaniu ponownym, czyli w postępowaniu które toczy się po uchyleniu zaskarżonego orzeczenia.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58669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02EAF6F4-C940-4DF6-AEF0-F810B060F7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Umorzenie rejestrowe – art. 325f 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42AB317-F4A4-446D-8F82-BDE9BCD236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336564" cy="5584825"/>
          </a:xfrm>
        </p:spPr>
        <p:txBody>
          <a:bodyPr>
            <a:normAutofit/>
          </a:bodyPr>
          <a:lstStyle/>
          <a:p>
            <a:pPr algn="just"/>
            <a:r>
              <a:rPr lang="pl-PL" dirty="0"/>
              <a:t>§  1. Jeżeli dane uzyskane w toku czynności, o których mowa </a:t>
            </a:r>
            <a:r>
              <a:rPr lang="pl-PL" b="1" dirty="0"/>
              <a:t>w art. 308 § 1 </a:t>
            </a:r>
            <a:r>
              <a:rPr lang="pl-PL" dirty="0"/>
              <a:t>(czynności w niezbędnym zakresie), lub prowadzonego przez okres </a:t>
            </a:r>
            <a:r>
              <a:rPr lang="pl-PL" b="1" dirty="0"/>
              <a:t>co najmniej 5 dni dochodzenia </a:t>
            </a:r>
            <a:r>
              <a:rPr lang="pl-PL" b="1" dirty="0">
                <a:solidFill>
                  <a:schemeClr val="accent2"/>
                </a:solidFill>
              </a:rPr>
              <a:t>nie stwarzają dostatecznych podstaw do wykrycia sprawcy w drodze dalszych czynności procesowych</a:t>
            </a:r>
            <a:r>
              <a:rPr lang="pl-PL" dirty="0"/>
              <a:t>, można wydać </a:t>
            </a:r>
            <a:r>
              <a:rPr lang="pl-PL" b="1" dirty="0">
                <a:solidFill>
                  <a:schemeClr val="accent6">
                    <a:lumMod val="75000"/>
                  </a:schemeClr>
                </a:solidFill>
              </a:rPr>
              <a:t>postanowienie o umorzeniu dochodzenia i wpisaniu sprawy do rejestru przestępstw</a:t>
            </a:r>
            <a:r>
              <a:rPr lang="pl-PL" dirty="0"/>
              <a:t>.</a:t>
            </a:r>
          </a:p>
          <a:p>
            <a:pPr algn="just"/>
            <a:r>
              <a:rPr lang="pl-PL" dirty="0"/>
              <a:t>§  2. Po wydaniu postanowienia, o którym mowa w § 1, Policja, na podstawie odrębnych przepisów, prowadzi czynności w celu wykrycia sprawcy i uzyskania dowodów.</a:t>
            </a:r>
          </a:p>
          <a:p>
            <a:pPr algn="just"/>
            <a:r>
              <a:rPr lang="pl-PL" dirty="0"/>
              <a:t>§  3. Jeżeli </a:t>
            </a:r>
            <a:r>
              <a:rPr lang="pl-PL" b="1" dirty="0">
                <a:solidFill>
                  <a:schemeClr val="accent6">
                    <a:lumMod val="75000"/>
                  </a:schemeClr>
                </a:solidFill>
              </a:rPr>
              <a:t>zostaną ujawnione dane pozwalające na wykrycie sprawcy</a:t>
            </a:r>
            <a:r>
              <a:rPr lang="pl-PL" dirty="0"/>
              <a:t>, </a:t>
            </a:r>
            <a:r>
              <a:rPr lang="pl-PL" b="1" dirty="0">
                <a:solidFill>
                  <a:schemeClr val="accent6">
                    <a:lumMod val="75000"/>
                  </a:schemeClr>
                </a:solidFill>
              </a:rPr>
              <a:t>Policja wydaje postanowienie o podjęciu na nowo dochodzenia</a:t>
            </a:r>
            <a:r>
              <a:rPr lang="pl-PL" dirty="0"/>
              <a:t>. Przepis art. 305 § 4 stosuje się odpowiednio; przepisów art. 305 § 3 zdanie pierwsze oraz art. 327 § 1 nie stosuje się.</a:t>
            </a:r>
          </a:p>
          <a:p>
            <a:pPr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98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załka: w prawo 4">
            <a:extLst>
              <a:ext uri="{FF2B5EF4-FFF2-40B4-BE49-F238E27FC236}">
                <a16:creationId xmlns:a16="http://schemas.microsoft.com/office/drawing/2014/main" id="{7A31A002-949D-4BED-97C8-F308140EBB60}"/>
              </a:ext>
            </a:extLst>
          </p:cNvPr>
          <p:cNvSpPr/>
          <p:nvPr/>
        </p:nvSpPr>
        <p:spPr>
          <a:xfrm>
            <a:off x="1003442" y="2984642"/>
            <a:ext cx="9085780" cy="1551398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DCBA174A-0D1E-43AD-A92E-454A50A5DFA0}"/>
              </a:ext>
            </a:extLst>
          </p:cNvPr>
          <p:cNvSpPr txBox="1"/>
          <p:nvPr/>
        </p:nvSpPr>
        <p:spPr>
          <a:xfrm>
            <a:off x="1057465" y="62155"/>
            <a:ext cx="76850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>
                <a:solidFill>
                  <a:schemeClr val="bg1"/>
                </a:solidFill>
              </a:rPr>
              <a:t>Postępowanie przygotowawcze – przypomnienie, gdzie jesteśmy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975EE18D-B014-4AE7-9C61-B5B097D54541}"/>
              </a:ext>
            </a:extLst>
          </p:cNvPr>
          <p:cNvSpPr txBox="1"/>
          <p:nvPr/>
        </p:nvSpPr>
        <p:spPr>
          <a:xfrm>
            <a:off x="9825458" y="3969750"/>
            <a:ext cx="23322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FFFF00"/>
                </a:solidFill>
              </a:rPr>
              <a:t>Skierowanie sprawy do sądu</a:t>
            </a:r>
          </a:p>
          <a:p>
            <a:pPr algn="ctr"/>
            <a:endParaRPr lang="pl-PL" dirty="0">
              <a:solidFill>
                <a:srgbClr val="FFFF00"/>
              </a:solidFill>
            </a:endParaRPr>
          </a:p>
          <a:p>
            <a:pPr algn="ctr"/>
            <a:r>
              <a:rPr lang="pl-PL" dirty="0">
                <a:solidFill>
                  <a:srgbClr val="FFFF00"/>
                </a:solidFill>
              </a:rPr>
              <a:t>(zebranie, zabezpieczenie dowodów dla sądu) 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A2664754-0AC1-4475-A23B-5FC20099EBB9}"/>
              </a:ext>
            </a:extLst>
          </p:cNvPr>
          <p:cNvSpPr txBox="1"/>
          <p:nvPr/>
        </p:nvSpPr>
        <p:spPr>
          <a:xfrm>
            <a:off x="10089222" y="2739136"/>
            <a:ext cx="1897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FFFF00"/>
                </a:solidFill>
              </a:rPr>
              <a:t>Umorzenie postępowania 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0502BA8F-F445-4D39-B92B-56423E4CAC83}"/>
              </a:ext>
            </a:extLst>
          </p:cNvPr>
          <p:cNvSpPr txBox="1"/>
          <p:nvPr/>
        </p:nvSpPr>
        <p:spPr>
          <a:xfrm rot="16200000">
            <a:off x="7985152" y="3437175"/>
            <a:ext cx="3262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00B050"/>
                </a:solidFill>
              </a:rPr>
              <a:t>ZAKOŃCZENIE POSTĘPOWANIA PRZYGOTOWAWCZEGO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AEC7EDB8-8791-4217-9C7B-C471A641C6FF}"/>
              </a:ext>
            </a:extLst>
          </p:cNvPr>
          <p:cNvSpPr txBox="1"/>
          <p:nvPr/>
        </p:nvSpPr>
        <p:spPr>
          <a:xfrm rot="5400000">
            <a:off x="-418935" y="3412758"/>
            <a:ext cx="3491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FF0000"/>
                </a:solidFill>
              </a:rPr>
              <a:t>WSZCZĘCIE POSTĘPOWANIA PRZYGOTOWAWCZEGO – </a:t>
            </a:r>
          </a:p>
          <a:p>
            <a:pPr algn="ctr"/>
            <a:r>
              <a:rPr lang="pl-PL" b="1" dirty="0">
                <a:solidFill>
                  <a:srgbClr val="FF0000"/>
                </a:solidFill>
              </a:rPr>
              <a:t>ART. 303/308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26E458FB-2E35-4B53-A75C-4D9720960C5C}"/>
              </a:ext>
            </a:extLst>
          </p:cNvPr>
          <p:cNvSpPr txBox="1"/>
          <p:nvPr/>
        </p:nvSpPr>
        <p:spPr>
          <a:xfrm>
            <a:off x="1958365" y="2498781"/>
            <a:ext cx="32774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- Ustalenie, czy doszło do popełnienia czynu zabronionego i czy stanowi on przestępstwo</a:t>
            </a:r>
          </a:p>
          <a:p>
            <a:pPr marL="285750" indent="-285750" algn="ctr">
              <a:buFontTx/>
              <a:buChar char="-"/>
            </a:pPr>
            <a:r>
              <a:rPr lang="pl-PL" dirty="0"/>
              <a:t>Wykrycie i w razie potrzeby ujęcie sprawcy</a:t>
            </a:r>
          </a:p>
          <a:p>
            <a:pPr marL="285750" indent="-285750" algn="ctr">
              <a:buFontTx/>
              <a:buChar char="-"/>
            </a:pPr>
            <a:r>
              <a:rPr lang="pl-PL" dirty="0"/>
              <a:t>Ustalenie osób </a:t>
            </a:r>
            <a:r>
              <a:rPr lang="pl-PL" dirty="0">
                <a:solidFill>
                  <a:schemeClr val="bg1"/>
                </a:solidFill>
              </a:rPr>
              <a:t>pokrzywdzonych i rozmiarów szkody  </a:t>
            </a:r>
          </a:p>
          <a:p>
            <a:pPr algn="ctr"/>
            <a:r>
              <a:rPr lang="pl-PL" dirty="0">
                <a:solidFill>
                  <a:schemeClr val="bg1"/>
                </a:solidFill>
              </a:rPr>
              <a:t>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B58BFB68-1B59-4459-BD7B-219D578C6F53}"/>
              </a:ext>
            </a:extLst>
          </p:cNvPr>
          <p:cNvSpPr txBox="1"/>
          <p:nvPr/>
        </p:nvSpPr>
        <p:spPr>
          <a:xfrm rot="16200000">
            <a:off x="-1459403" y="3390943"/>
            <a:ext cx="3811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Ewentualne czynności sprawdzające – art. 307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A188E17B-94FE-4CA3-B8A0-CFC4D6C43AB8}"/>
              </a:ext>
            </a:extLst>
          </p:cNvPr>
          <p:cNvSpPr txBox="1"/>
          <p:nvPr/>
        </p:nvSpPr>
        <p:spPr>
          <a:xfrm rot="5400000">
            <a:off x="3949186" y="3710785"/>
            <a:ext cx="3267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accent2"/>
                </a:solidFill>
              </a:rPr>
              <a:t>PRZEDSTAWIENIE ZARZUTÓW</a:t>
            </a:r>
          </a:p>
          <a:p>
            <a:pPr algn="ctr"/>
            <a:r>
              <a:rPr lang="pl-PL" b="1" dirty="0">
                <a:solidFill>
                  <a:schemeClr val="accent2"/>
                </a:solidFill>
              </a:rPr>
              <a:t>ART. 313*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CA59B5FC-53FE-4D83-BD3E-8CFF7D98A884}"/>
              </a:ext>
            </a:extLst>
          </p:cNvPr>
          <p:cNvSpPr txBox="1"/>
          <p:nvPr/>
        </p:nvSpPr>
        <p:spPr>
          <a:xfrm>
            <a:off x="442559" y="1358176"/>
            <a:ext cx="25685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W formie śledztwa/dochodzenia – cele z art. 297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AFADC0C3-32ED-4E35-A7EA-E92D6340FDA1}"/>
              </a:ext>
            </a:extLst>
          </p:cNvPr>
          <p:cNvSpPr txBox="1"/>
          <p:nvPr/>
        </p:nvSpPr>
        <p:spPr>
          <a:xfrm>
            <a:off x="4385838" y="1514066"/>
            <a:ext cx="2393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Zebranie danych </a:t>
            </a:r>
          </a:p>
          <a:p>
            <a:pPr algn="ctr"/>
            <a:r>
              <a:rPr lang="pl-PL" dirty="0">
                <a:solidFill>
                  <a:schemeClr val="bg1"/>
                </a:solidFill>
              </a:rPr>
              <a:t>o podejrzanym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7DF6C1C4-5D67-4E86-AC69-E96FDF4BBBB4}"/>
              </a:ext>
            </a:extLst>
          </p:cNvPr>
          <p:cNvSpPr txBox="1"/>
          <p:nvPr/>
        </p:nvSpPr>
        <p:spPr>
          <a:xfrm>
            <a:off x="5977273" y="2744677"/>
            <a:ext cx="30000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Od momentu przedstawienia zarzutów można stosować </a:t>
            </a:r>
            <a:r>
              <a:rPr lang="pl-PL" dirty="0"/>
              <a:t>wobec podejrzanego środki zapobiegawcze i zabezpieczenie majątkowe – </a:t>
            </a:r>
            <a:r>
              <a:rPr lang="pl-PL" dirty="0">
                <a:solidFill>
                  <a:schemeClr val="bg1"/>
                </a:solidFill>
              </a:rPr>
              <a:t>jeśli spełnione są przesłanki z art. 249 i 258/291 i 293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9" name="Nawias klamrowy otwierający 18">
            <a:extLst>
              <a:ext uri="{FF2B5EF4-FFF2-40B4-BE49-F238E27FC236}">
                <a16:creationId xmlns:a16="http://schemas.microsoft.com/office/drawing/2014/main" id="{FB88B57E-0F22-4616-9C9A-04C3AF29F2AC}"/>
              </a:ext>
            </a:extLst>
          </p:cNvPr>
          <p:cNvSpPr/>
          <p:nvPr/>
        </p:nvSpPr>
        <p:spPr>
          <a:xfrm rot="16200000">
            <a:off x="5238207" y="524119"/>
            <a:ext cx="718235" cy="9464767"/>
          </a:xfrm>
          <a:prstGeom prst="leftBrace">
            <a:avLst>
              <a:gd name="adj1" fmla="val 97273"/>
              <a:gd name="adj2" fmla="val 50000"/>
            </a:avLst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EB996A8B-DBBD-4627-B276-729360017529}"/>
              </a:ext>
            </a:extLst>
          </p:cNvPr>
          <p:cNvSpPr txBox="1"/>
          <p:nvPr/>
        </p:nvSpPr>
        <p:spPr>
          <a:xfrm>
            <a:off x="215757" y="5631762"/>
            <a:ext cx="117470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W toku całego postępowania przeprowadzane są dowody (postępowanie dowodowe). W zależności od wyników postępowania dowodowego, sprawa albo zostanie skierowana do sądu w celu dalszego rozpoznania albo postępowanie zostanie umorzone (zakończy się na etapie postępowania przygotowawczego). Możliwe jest także zawieszenie postępowania – art. 22.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195BAC08-ED7A-4183-B6C1-7E4E76009535}"/>
              </a:ext>
            </a:extLst>
          </p:cNvPr>
          <p:cNvSpPr txBox="1"/>
          <p:nvPr/>
        </p:nvSpPr>
        <p:spPr>
          <a:xfrm>
            <a:off x="7274685" y="1203399"/>
            <a:ext cx="49173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i="1" dirty="0">
                <a:solidFill>
                  <a:schemeClr val="accent2"/>
                </a:solidFill>
              </a:rPr>
              <a:t>*Nie zawsze w postępowaniu przygotowawczym organy ustalą, komu należy przedstawić zarzuty. Wtedy w postępowaniu nie będzie podejrzanego. </a:t>
            </a:r>
            <a:endParaRPr lang="en-GB" b="1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5135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AA5A1314-0E55-434B-89C8-567900A90F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Umorzenie rejestrowe – art. 325f </a:t>
            </a:r>
            <a:endParaRPr lang="en-GB" dirty="0"/>
          </a:p>
          <a:p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E334128-2D6A-4E6E-A6B5-0172C997D8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390993" cy="558482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l-PL" dirty="0"/>
              <a:t>Możliwe wyłącznie w dochodzeniu. 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Dochodzenie prowadzone przez 5 dni </a:t>
            </a:r>
            <a:r>
              <a:rPr lang="pl-PL" b="1" dirty="0"/>
              <a:t>nie daje podstaw do ustalenia sprawcy przestępstwa. </a:t>
            </a:r>
          </a:p>
          <a:p>
            <a:pPr lvl="1" algn="just"/>
            <a:r>
              <a:rPr lang="pl-PL" dirty="0"/>
              <a:t>Chodzi o pospolite przestępstwa, kiedy trudno ustalić sprawcę – kradzieże w piwnicach, na cmentarzach itp.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l-PL" dirty="0"/>
              <a:t>Policja wydaje postanowienie o umorzeniu </a:t>
            </a:r>
            <a:r>
              <a:rPr lang="pl-PL" b="1" dirty="0"/>
              <a:t>i wpisuje sprawę do rejestru przestępstw. </a:t>
            </a:r>
            <a:endParaRPr lang="pl-PL" dirty="0"/>
          </a:p>
          <a:p>
            <a:pPr lvl="1" algn="just"/>
            <a:r>
              <a:rPr lang="pl-PL" dirty="0"/>
              <a:t>Prokurator nie zatwierdza postanowienia o umorzeniu.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l-PL" dirty="0"/>
              <a:t>Policja po umorzeniu postępowania prowadzi dalej czynności na podstawie ustawy o Policji w celu wykrycia sprawcy przestępstwa.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l-PL" dirty="0"/>
              <a:t>Gdy ustalony zostanie sprawca przestępstwa, umorzone postępowanie jest </a:t>
            </a:r>
            <a:r>
              <a:rPr lang="pl-PL" b="1" dirty="0"/>
              <a:t>podejmowane na nowo </a:t>
            </a:r>
            <a:r>
              <a:rPr lang="pl-PL" dirty="0"/>
              <a:t>i prowadzone na zasadach ogólnych.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16273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4EC17CA9-EDD8-4333-B174-B333C3A167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Czynności dokonywane w związku z umorzeniem postępowania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9C4A7ED-9931-45CF-952C-7219F1A06E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554279" cy="5584825"/>
          </a:xfrm>
        </p:spPr>
        <p:txBody>
          <a:bodyPr/>
          <a:lstStyle/>
          <a:p>
            <a:pPr marL="514350" indent="-514350" algn="just">
              <a:buFont typeface="+mj-lt"/>
              <a:buAutoNum type="arabicPeriod"/>
            </a:pPr>
            <a:r>
              <a:rPr lang="pl-PL" dirty="0"/>
              <a:t>Po uprawomocnieniu się postanowienia o umorzeniu śledztwa prokurator, w razie istnienia podstaw określonych w art. 45a Kodeksu karnego lub w art. 43 § 1 i 2, art. 43a oraz art. 47 § 4 Kodeksu karnego skarbowego, występuje do sądu z wnioskiem o orzeczenie przepadku. Z takim wnioskiem prokurator może wystąpić również w wypadku umorzenia postępowania wobec niewykrycia sprawcy przestępstwa, przestępstwa skarbowego lub wykroczenia skarbowego, o ile przepis przewiduje orzeczenie przepadku.</a:t>
            </a:r>
          </a:p>
          <a:p>
            <a:pPr lvl="1" algn="just"/>
            <a:r>
              <a:rPr lang="pl-PL" dirty="0"/>
              <a:t>Art. 43 § 1 i 2 </a:t>
            </a:r>
            <a:r>
              <a:rPr lang="pl-PL" dirty="0" err="1"/>
              <a:t>kks</a:t>
            </a:r>
            <a:r>
              <a:rPr lang="pl-PL" dirty="0"/>
              <a:t> – przepadek jako środek zabezpieczający </a:t>
            </a:r>
          </a:p>
          <a:p>
            <a:pPr lvl="1" algn="just"/>
            <a:r>
              <a:rPr lang="pl-PL" dirty="0"/>
              <a:t>Art. 43a </a:t>
            </a:r>
            <a:r>
              <a:rPr lang="pl-PL" dirty="0" err="1"/>
              <a:t>kks</a:t>
            </a:r>
            <a:r>
              <a:rPr lang="pl-PL" dirty="0"/>
              <a:t> - orzeczenie przepadku w razie śmierci sprawcy, umorzenia lub zawieszenia postępowania</a:t>
            </a:r>
          </a:p>
          <a:p>
            <a:pPr lvl="1" algn="just"/>
            <a:r>
              <a:rPr lang="pl-PL" b="1" dirty="0"/>
              <a:t>Art. 45a kk - orzeczenie przepadku przy znikomej społecznej szkodliwości czynu, warunkowym umorzeniu postępowania, dokonaniu czynu zabronionego w stanie niepoczytalności</a:t>
            </a:r>
          </a:p>
          <a:p>
            <a:pPr lvl="1"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11436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839F035D-634B-4320-BA2D-CB2D3997B4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Czynności dokonywane w związku z umorzeniem postępowania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96E6803-BB4D-4631-8C80-3E202BA0D9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67014"/>
            <a:ext cx="11565164" cy="5584825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 startAt="2"/>
            </a:pPr>
            <a:r>
              <a:rPr lang="pl-PL" dirty="0"/>
              <a:t>O prawomocnym umorzeniu postępowania zawiadamia się te podmioty, które zawiadomiono o wszczęciu postępowania – art. 21 </a:t>
            </a:r>
          </a:p>
          <a:p>
            <a:pPr lvl="1"/>
            <a:r>
              <a:rPr lang="pl-PL" dirty="0"/>
              <a:t>O wszczęciu i ukończeniu postępowania toczącego się z urzędu przeciw:</a:t>
            </a:r>
          </a:p>
          <a:p>
            <a:pPr marL="914400" lvl="2" indent="0" algn="just">
              <a:buNone/>
            </a:pPr>
            <a:r>
              <a:rPr lang="pl-PL" dirty="0"/>
              <a:t>1) funkcjonariuszom publicznym, osobom zatrudnionym w instytucjach państwowych, samorządowych i społecznych, uczniom i słuchaczom szkół, żołnierzom, a także duchownym i członkom zakonów oraz diakonatów - należy bezzwłocznie zawiadomić </a:t>
            </a:r>
            <a:r>
              <a:rPr lang="pl-PL" b="1" dirty="0"/>
              <a:t>przełożonych tych osób</a:t>
            </a:r>
            <a:r>
              <a:rPr lang="pl-PL" dirty="0"/>
              <a:t>;</a:t>
            </a:r>
          </a:p>
          <a:p>
            <a:pPr marL="914400" lvl="2" indent="0">
              <a:buNone/>
            </a:pPr>
            <a:r>
              <a:rPr lang="pl-PL" dirty="0"/>
              <a:t>2) osobom będącym członkami samorządu zawodowego - należy bezzwłocznie zawiadomić </a:t>
            </a:r>
            <a:r>
              <a:rPr lang="pl-PL" b="1" dirty="0"/>
              <a:t>właściwy organ tego samorządu</a:t>
            </a:r>
            <a:r>
              <a:rPr lang="pl-PL" dirty="0"/>
              <a:t>;</a:t>
            </a:r>
          </a:p>
          <a:p>
            <a:pPr marL="914400" lvl="2" indent="0" algn="just">
              <a:buNone/>
            </a:pPr>
            <a:r>
              <a:rPr lang="pl-PL" dirty="0"/>
              <a:t>3) komornikom sądowym, asesorom komorniczym i aplikantom komorniczym - należy bezzwłocznie zawiadomić </a:t>
            </a:r>
            <a:r>
              <a:rPr lang="pl-PL" b="1" dirty="0"/>
              <a:t>Ministra Sprawiedliwości, prezesa sądu apelacyjnego oraz prezesa sądu rejonowego właściwych ze względu na siedzibę kancelarii komorniczej.</a:t>
            </a:r>
          </a:p>
          <a:p>
            <a:pPr marL="514350" indent="-514350" algn="just">
              <a:buFont typeface="+mj-lt"/>
              <a:buAutoNum type="arabicPeriod" startAt="3"/>
            </a:pPr>
            <a:r>
              <a:rPr lang="pl-PL" dirty="0"/>
              <a:t>Jeśli czyn stanowi tylko wykroczenie (np. ze względu na wartość skradzionych przedmiotów) prokurator może przekazać sprawę Policji, by wniosła wniosek o ukaranie lub podjąć czynności wskazane w art. 18 </a:t>
            </a:r>
            <a:r>
              <a:rPr lang="pl-PL" dirty="0" err="1"/>
              <a:t>kpk</a:t>
            </a:r>
            <a:r>
              <a:rPr lang="pl-PL" dirty="0"/>
              <a:t>.</a:t>
            </a:r>
          </a:p>
          <a:p>
            <a:pPr marL="971550" lvl="1" indent="-514350" algn="just">
              <a:buFont typeface="+mj-lt"/>
              <a:buAutoNum type="arabicPeriod" startAt="2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44397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34664883-1581-4891-A131-1A63D9E59F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Umorzenie postępowania i co dalej?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CE4D56A-52F6-42FD-A0DC-2EDA3F69F0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630479" cy="5584825"/>
          </a:xfrm>
        </p:spPr>
        <p:txBody>
          <a:bodyPr/>
          <a:lstStyle/>
          <a:p>
            <a:pPr algn="just"/>
            <a:r>
              <a:rPr lang="pl-PL" dirty="0"/>
              <a:t>Postanowienie o umorzeniu postępowanie może zostać zaskarżone. Strona (zwykle pokrzywdzony) albo osoba/instytucja, która zawiadomiła o przestępstwie może wnieść </a:t>
            </a:r>
            <a:r>
              <a:rPr lang="pl-PL" b="1" dirty="0"/>
              <a:t>zażalenie </a:t>
            </a:r>
            <a:r>
              <a:rPr lang="pl-PL" dirty="0"/>
              <a:t>na postanowienie o umorzeniu postępowania. </a:t>
            </a:r>
          </a:p>
          <a:p>
            <a:pPr lvl="1" algn="just"/>
            <a:r>
              <a:rPr lang="pl-PL" dirty="0"/>
              <a:t>Także na umorzenie absorpcyjne, umorzenie rejestrowe, każde umorzenie. </a:t>
            </a:r>
          </a:p>
          <a:p>
            <a:pPr lvl="1" algn="just"/>
            <a:endParaRPr lang="pl-PL" dirty="0"/>
          </a:p>
          <a:p>
            <a:pPr algn="just"/>
            <a:r>
              <a:rPr lang="pl-PL" dirty="0"/>
              <a:t>Prokurator może uchylić prawomocne postanowienie o umorzeniu postępowania na zasadach określonych w art. 327 i 328 </a:t>
            </a:r>
            <a:r>
              <a:rPr lang="pl-PL" dirty="0" err="1"/>
              <a:t>kpk</a:t>
            </a:r>
            <a:r>
              <a:rPr lang="pl-PL" dirty="0"/>
              <a:t>. </a:t>
            </a:r>
          </a:p>
          <a:p>
            <a:pPr lvl="1" algn="just"/>
            <a:r>
              <a:rPr lang="pl-PL" dirty="0"/>
              <a:t>Szczególna forma nadzoru nad postępowaniem przygotowawczym. </a:t>
            </a:r>
          </a:p>
          <a:p>
            <a:pPr marL="0" indent="0" algn="just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147852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0D9E09A5-FC5A-4852-B4AF-1019C726F6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Umorzenie dochodzenia – podjęcie na nowo postępowania 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3FDABB7-4A96-4961-8F29-43C57619E7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478079" cy="5584825"/>
          </a:xfrm>
        </p:spPr>
        <p:txBody>
          <a:bodyPr/>
          <a:lstStyle/>
          <a:p>
            <a:r>
              <a:rPr lang="pl-PL" dirty="0"/>
              <a:t>Art. 327 §  1. </a:t>
            </a:r>
          </a:p>
          <a:p>
            <a:pPr algn="just"/>
            <a:r>
              <a:rPr lang="pl-PL" dirty="0"/>
              <a:t>§  1. Umorzone postępowanie przygotowawcze może być </a:t>
            </a:r>
            <a:r>
              <a:rPr lang="pl-PL" b="1" dirty="0"/>
              <a:t>w każdym czasie </a:t>
            </a:r>
            <a:r>
              <a:rPr lang="pl-PL" dirty="0">
                <a:solidFill>
                  <a:srgbClr val="FF0000"/>
                </a:solidFill>
              </a:rPr>
              <a:t>podjęte na nowo</a:t>
            </a:r>
            <a:r>
              <a:rPr lang="pl-PL" dirty="0"/>
              <a:t> na mocy </a:t>
            </a:r>
            <a:r>
              <a:rPr lang="pl-PL" dirty="0">
                <a:solidFill>
                  <a:schemeClr val="accent5">
                    <a:lumMod val="75000"/>
                  </a:schemeClr>
                </a:solidFill>
              </a:rPr>
              <a:t>postanowienia prokuratora</a:t>
            </a:r>
            <a:r>
              <a:rPr lang="pl-PL" dirty="0"/>
              <a:t>, </a:t>
            </a:r>
            <a:r>
              <a:rPr lang="pl-PL" b="1" dirty="0">
                <a:solidFill>
                  <a:schemeClr val="accent6">
                    <a:lumMod val="75000"/>
                  </a:schemeClr>
                </a:solidFill>
              </a:rPr>
              <a:t>jeżeli nie będzie się toczyć przeciw osobie, która w poprzednim postępowaniu występowała w charakterze podejrzanego</a:t>
            </a:r>
            <a:r>
              <a:rPr lang="pl-PL" dirty="0"/>
              <a:t>. Przepis ten stosuje się odpowiednio w sprawie, w której odmówiono wszczęcia śledztwa lub dochodzenia.</a:t>
            </a:r>
          </a:p>
          <a:p>
            <a:pPr algn="just"/>
            <a:r>
              <a:rPr lang="pl-PL" dirty="0"/>
              <a:t>§  3. Przed wydaniem postanowienia o podjęciu lub wznowieniu, prokurator może przedsięwziąć osobiście lub zlecić Policji dokonanie niezbędnych czynności dowodowych </a:t>
            </a:r>
            <a:r>
              <a:rPr lang="pl-PL" b="1" dirty="0"/>
              <a:t>w celu sprawdzenia okoliczności uzasadniających wydanie postanowienia.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697811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E51E633B-7E9E-4E2D-BC2B-452559FF2B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Postanowienie SA w Katowicach z 27.07.2011 r., II </a:t>
            </a:r>
            <a:r>
              <a:rPr lang="pl-PL" dirty="0" err="1"/>
              <a:t>AKz</a:t>
            </a:r>
            <a:r>
              <a:rPr lang="pl-PL" dirty="0"/>
              <a:t> 416/11 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5567F0A-B06C-49A7-8119-0DED5D8ABB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576050" cy="5584825"/>
          </a:xfrm>
        </p:spPr>
        <p:txBody>
          <a:bodyPr>
            <a:normAutofit/>
          </a:bodyPr>
          <a:lstStyle/>
          <a:p>
            <a:pPr algn="just"/>
            <a:r>
              <a:rPr lang="pl-PL" dirty="0"/>
              <a:t>W sytuacji, gdy prawomocne umorzenie w fazie in rem postępowania przygotowawczego, doprowadziło do wygaśnięcia skargi publicznej, a nie zastosowano instytucji procesowych pozwalających na jej odzyskanie, prokurator nie dysponuje prawem do oskarżania pomimo tego, że co do zasady jest on uprawniony z mocy prawa do wnoszenia i popierania skargi w sprawach z oskarżenia publicznego. Uprzednie prawomocne umorzenie postępowania było bowiem wyrazem rezygnacji z tego uprawnienia i bez zastosowania instytucji przewidzianych w art. 327 § 1 i 2 k.p.k. oraz art. 328 k.p.k. - prokurator nie dysponuje prawem do skargi publicznej i nie może go odzyskać w sposób dorozumiany w drodze kontynuowania czynności procesowych w ramach dotychczasowego postępowania lub ich przeprowadzenia w innym postępowaniu. Nie odzyskanie tego prawa w opisany wyżej sposób stanowi jedną z ujemnych przesłanek procesowych - wymienioną w art. 17 § 1 pkt 9 k.p.k.</a:t>
            </a:r>
          </a:p>
          <a:p>
            <a:pPr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3355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D236A7D4-4742-4BC6-ADFA-F0A4B0ABAE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Umorzenie postępowania – wznowienie postępowania – art. 327  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DC25DCF-2EFE-4BBB-9173-5908F66EEC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293021" cy="5584825"/>
          </a:xfrm>
        </p:spPr>
        <p:txBody>
          <a:bodyPr>
            <a:normAutofit/>
          </a:bodyPr>
          <a:lstStyle/>
          <a:p>
            <a:pPr algn="just"/>
            <a:r>
              <a:rPr lang="pl-PL" dirty="0"/>
              <a:t>§  2. Prawomocnie umorzone postępowanie przygotowawcze wznawia się </a:t>
            </a:r>
            <a:r>
              <a:rPr lang="pl-PL" b="1" u="sng" dirty="0">
                <a:solidFill>
                  <a:schemeClr val="accent6"/>
                </a:solidFill>
              </a:rPr>
              <a:t>przeciwko osobie, która występowała w charakterze podejrzanego</a:t>
            </a:r>
            <a:r>
              <a:rPr lang="pl-PL" dirty="0"/>
              <a:t>, na mocy postanowienia </a:t>
            </a:r>
            <a:r>
              <a:rPr lang="pl-PL" dirty="0">
                <a:solidFill>
                  <a:schemeClr val="accent1"/>
                </a:solidFill>
              </a:rPr>
              <a:t>prokuratora nadrzędnego nad tym, który wydał lub zatwierdził postanowienie o umorzeniu</a:t>
            </a:r>
            <a:r>
              <a:rPr lang="pl-PL" dirty="0"/>
              <a:t>, </a:t>
            </a:r>
            <a:r>
              <a:rPr lang="pl-PL" b="1" dirty="0">
                <a:solidFill>
                  <a:srgbClr val="FF0000"/>
                </a:solidFill>
              </a:rPr>
              <a:t>tylko wtedy, gdy ujawnią się nowe istotne fakty lub dowody nie znane w poprzednim postępowaniu </a:t>
            </a:r>
            <a:r>
              <a:rPr lang="pl-PL" dirty="0"/>
              <a:t>albo gdy zachodzi okoliczność określona w art. 11 § 3. Przewidziane w ustawie ograniczenia okresu tymczasowego aresztowania stosuje się wówczas do łącznego czasu trwania tego środka.</a:t>
            </a:r>
          </a:p>
          <a:p>
            <a:pPr algn="just"/>
            <a:r>
              <a:rPr lang="pl-PL" dirty="0"/>
              <a:t>§  3. Przed wydaniem postanowienia o podjęciu lub wznowieniu, prokurator może przedsięwziąć osobiście lub zlecić Policji dokonanie niezbędnych czynności dowodowych w celu sprawdzenia okoliczności uzasadniających wydanie postanowienia.</a:t>
            </a:r>
          </a:p>
          <a:p>
            <a:pPr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98841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D779C5AB-7DA5-486E-85CA-D10A5084A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Uchylenie przez PG prawomocnego postanowienia o umorzeniu 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49A1CDD-EC8B-496F-A676-8AD52C715D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510736" cy="5584825"/>
          </a:xfrm>
        </p:spPr>
        <p:txBody>
          <a:bodyPr/>
          <a:lstStyle/>
          <a:p>
            <a:r>
              <a:rPr lang="pl-PL" dirty="0"/>
              <a:t>Art.  328.  </a:t>
            </a:r>
          </a:p>
          <a:p>
            <a:pPr algn="just"/>
            <a:r>
              <a:rPr lang="pl-PL" dirty="0"/>
              <a:t>§  1. </a:t>
            </a:r>
            <a:r>
              <a:rPr lang="pl-PL" b="1" dirty="0">
                <a:solidFill>
                  <a:schemeClr val="accent1"/>
                </a:solidFill>
              </a:rPr>
              <a:t>Prokurator Generalny </a:t>
            </a:r>
            <a:r>
              <a:rPr lang="pl-PL" dirty="0"/>
              <a:t>może uchylić prawomocne postanowienie o umorzeniu postępowania przygotowawczego </a:t>
            </a:r>
            <a:r>
              <a:rPr lang="pl-PL" b="1" dirty="0">
                <a:solidFill>
                  <a:schemeClr val="accent6"/>
                </a:solidFill>
              </a:rPr>
              <a:t>w stosunku do osoby, która występowała w charakterze podejrzanego</a:t>
            </a:r>
            <a:r>
              <a:rPr lang="pl-PL" dirty="0"/>
              <a:t>, jeżeli stwierdzi, że </a:t>
            </a:r>
            <a:r>
              <a:rPr lang="pl-PL" b="1" u="sng" dirty="0">
                <a:solidFill>
                  <a:srgbClr val="FF0000"/>
                </a:solidFill>
              </a:rPr>
              <a:t>umorzenie postępowania było niezasadne</a:t>
            </a:r>
            <a:r>
              <a:rPr lang="pl-PL" dirty="0"/>
              <a:t>. Nie dotyczy to wypadku, w którym sąd utrzymał w mocy postanowienie o umorzeniu.</a:t>
            </a:r>
          </a:p>
          <a:p>
            <a:pPr algn="just"/>
            <a:r>
              <a:rPr lang="pl-PL" dirty="0"/>
              <a:t>§  2. Po </a:t>
            </a:r>
            <a:r>
              <a:rPr lang="pl-PL" b="1" i="1" u="sng" dirty="0">
                <a:solidFill>
                  <a:schemeClr val="accent2"/>
                </a:solidFill>
              </a:rPr>
              <a:t>upływie roku </a:t>
            </a:r>
            <a:r>
              <a:rPr lang="pl-PL" dirty="0"/>
              <a:t>od daty uprawomocnienia się postanowienia o umorzeniu Prokurator Generalny może uchylić lub zmienić postanowienie albo jego uzasadnienie jedynie na korzyść podejrzanego.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5689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BCF6E1CB-2115-4C7B-9970-F5E37E281D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6979" y="295275"/>
            <a:ext cx="8523288" cy="331788"/>
          </a:xfrm>
        </p:spPr>
        <p:txBody>
          <a:bodyPr>
            <a:normAutofit fontScale="77500" lnSpcReduction="20000"/>
          </a:bodyPr>
          <a:lstStyle/>
          <a:p>
            <a:r>
              <a:rPr lang="pl-PL" dirty="0"/>
              <a:t>Kontrola zasadności podjęcia czynności z art. 327 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531662B-A740-4F42-A293-63241835AB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369221" cy="558482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l-PL" dirty="0"/>
              <a:t>§  4. Po wniesieniu aktu oskarżenia sąd umarza postępowanie, jeżeli stwierdzi, że postępowanie przygotowawcze wznowiono </a:t>
            </a:r>
            <a:r>
              <a:rPr lang="pl-PL" b="1" dirty="0">
                <a:solidFill>
                  <a:schemeClr val="accent2"/>
                </a:solidFill>
              </a:rPr>
              <a:t>mimo braku podstaw.</a:t>
            </a:r>
          </a:p>
          <a:p>
            <a:pPr algn="just"/>
            <a:endParaRPr lang="pl-PL" b="1" dirty="0">
              <a:solidFill>
                <a:schemeClr val="accent2"/>
              </a:solidFill>
            </a:endParaRPr>
          </a:p>
          <a:p>
            <a:pPr algn="just"/>
            <a:r>
              <a:rPr lang="pl-PL" dirty="0"/>
              <a:t>Ocena zasadności decyzji o podjęciu postępowania/wznowieniu postępowania. Jeśli sąd uzna, że czynności z art. 327 zostały wykonane mimo braku podstaw, umorzy postępowanie.</a:t>
            </a:r>
          </a:p>
          <a:p>
            <a:pPr lvl="1" algn="just"/>
            <a:r>
              <a:rPr lang="pl-PL" dirty="0"/>
              <a:t>Np. nie wystąpiły nowe fakty i dowody, a jedynie prokurator odmiennie ocenił uprzednio dostępny i zebrany w sprawie materiał dowodowy. </a:t>
            </a:r>
          </a:p>
          <a:p>
            <a:pPr lvl="1" algn="just"/>
            <a:r>
              <a:rPr lang="pl-PL" dirty="0"/>
              <a:t>Mimo nieprzedstawienia zarzutów, osoba podejrzana była traktowana jak materialnie podejrzany. Np. umorzono postępowanie ze względu na znikomą społeczną szkodliwość i w treści postanowienia, w opisie czynu, jako sprawcę wskazano osobę podejrzaną. </a:t>
            </a:r>
          </a:p>
          <a:p>
            <a:pPr algn="just"/>
            <a:r>
              <a:rPr lang="pl-PL" dirty="0"/>
              <a:t>Bezzasadnie wznowione postępowanie podlega umorzeniu na podstawie art. 327 § 4 w zw. z art. 17 § 1 pkt 11/ewentualnie art. 17 § 1 pkt 7 i 9. Jest to tzw. koncepcja konsumpcji skargi publicznej. </a:t>
            </a:r>
          </a:p>
          <a:p>
            <a:pPr lvl="1" algn="just"/>
            <a:r>
              <a:rPr lang="pl-PL" dirty="0"/>
              <a:t>Wyzbycie się oskarżyciela prawa do oskarżania.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62847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3FFF652A-7307-4391-917C-17C712C96C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Zażalenie – informacje wstępne/porządkujące 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EC444FC-B794-456F-8121-4381E564FC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478079" cy="5584825"/>
          </a:xfrm>
        </p:spPr>
        <p:txBody>
          <a:bodyPr/>
          <a:lstStyle/>
          <a:p>
            <a:pPr algn="just"/>
            <a:r>
              <a:rPr lang="pl-PL" dirty="0"/>
              <a:t>Zażalenie – zwyczajny środek odwoławczy, wnoszony od zarządzeń i postanowień, ale także na różne czynności procesowe (zatrzymanie, przeszukanie). Zażalenie jest względnie suspensywne (nie wstrzymuje wykonania decyzji, chyba że ustawa stanowi inaczej albo sąd tak postanowi) i względnie </a:t>
            </a:r>
            <a:r>
              <a:rPr lang="pl-PL" dirty="0" err="1"/>
              <a:t>dewolutywne</a:t>
            </a:r>
            <a:r>
              <a:rPr lang="pl-PL" dirty="0"/>
              <a:t> (jeśli organ w całości przychyla się do zażalenia, nie przekazuje go organowi wyższej instancji/innemu organowi). </a:t>
            </a:r>
          </a:p>
          <a:p>
            <a:pPr algn="just"/>
            <a:r>
              <a:rPr lang="pl-PL" dirty="0"/>
              <a:t>W postępowaniu przygotowawczym zażalenie przysługuje na:</a:t>
            </a:r>
          </a:p>
          <a:p>
            <a:pPr lvl="1" algn="just"/>
            <a:r>
              <a:rPr lang="pl-PL" dirty="0"/>
              <a:t> postanowienia zamykające drogę do wydania wyroku (np. postanowienie o umorzeniu postępowania/odmowie wszczęcia postępowania </a:t>
            </a:r>
          </a:p>
          <a:p>
            <a:pPr lvl="1" algn="just"/>
            <a:r>
              <a:rPr lang="pl-PL" dirty="0"/>
              <a:t>postanowienia co do środków zapobiegawczych </a:t>
            </a:r>
          </a:p>
          <a:p>
            <a:pPr lvl="1" algn="just"/>
            <a:r>
              <a:rPr lang="pl-PL" dirty="0"/>
              <a:t>w innych sytuacjach wskazanych w ustawie, np. na zatrzymanie, przeszukanie, kontrolę i utrwalanie rozmów.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4862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9C76F31F-200D-4539-B739-2BFE5560AD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Zawieszenie postępowania – art. 22 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059FE8E-BDC1-4CDE-97D2-2CC80A1649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549508" cy="558482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l-PL" b="1" dirty="0">
                <a:solidFill>
                  <a:srgbClr val="00B050"/>
                </a:solidFill>
              </a:rPr>
              <a:t>Nie jest to forma/sposób zakończenia postępowania! </a:t>
            </a:r>
          </a:p>
          <a:p>
            <a:pPr marL="0" indent="0" algn="ctr">
              <a:buNone/>
            </a:pPr>
            <a:endParaRPr lang="pl-PL" dirty="0">
              <a:solidFill>
                <a:srgbClr val="00B050"/>
              </a:solidFill>
            </a:endParaRPr>
          </a:p>
          <a:p>
            <a:pPr algn="just"/>
            <a:r>
              <a:rPr lang="pl-PL" dirty="0"/>
              <a:t>§  1. Jeżeli zachodzi </a:t>
            </a:r>
            <a:r>
              <a:rPr lang="pl-PL" dirty="0">
                <a:solidFill>
                  <a:srgbClr val="FF0000"/>
                </a:solidFill>
              </a:rPr>
              <a:t>długotrwała przeszkoda uniemożliwiająca prowadzenie postępowania</a:t>
            </a:r>
            <a:r>
              <a:rPr lang="pl-PL" dirty="0"/>
              <a:t>, a </a:t>
            </a:r>
            <a:r>
              <a:rPr lang="pl-PL" b="1" u="sng" dirty="0">
                <a:solidFill>
                  <a:srgbClr val="FF0000"/>
                </a:solidFill>
              </a:rPr>
              <a:t>w szczególności </a:t>
            </a:r>
            <a:r>
              <a:rPr lang="pl-PL" dirty="0"/>
              <a:t>jeżeli </a:t>
            </a:r>
            <a:r>
              <a:rPr lang="pl-PL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nie można ująć oskarżonego albo nie może on brać udziału w postępowaniu z powodu choroby psychicznej lub innej ciężkiej choroby</a:t>
            </a:r>
            <a:r>
              <a:rPr lang="pl-PL" dirty="0"/>
              <a:t>, postępowanie zawiesza się na czas trwania przeszkody.</a:t>
            </a:r>
          </a:p>
          <a:p>
            <a:pPr algn="just"/>
            <a:r>
              <a:rPr lang="pl-PL" dirty="0"/>
              <a:t>§  2. Na postanowienie w przedmiocie zawieszenia postępowania przysługuje zażalenie.</a:t>
            </a:r>
          </a:p>
          <a:p>
            <a:pPr algn="just"/>
            <a:r>
              <a:rPr lang="pl-PL" dirty="0"/>
              <a:t>§  3. W czasie zawieszenia postępowania należy jednak dokonać odpowiednich czynności w celu zabezpieczenia dowodów przed ich utratą lub zniekształceniem.</a:t>
            </a:r>
          </a:p>
          <a:p>
            <a:pPr algn="just"/>
            <a:r>
              <a:rPr lang="pl-PL" dirty="0"/>
              <a:t>§  4. W razie istnienia podstaw określonych w art. 45a § 2 Kodeksu karnego lub art. 43a Kodeksu karnego skarbowego po uprawomocnieniu się postanowienia o zawieszeniu postępowania sąd orzeka w przedmiocie przepadku z urzędu, a w postępowaniu przygotowawczym - na wniosek prokuratora. Jeżeli oskarżony nie ma obrońcy, do udziału w postępowaniu dotyczącym przepadku wyznacza się obrońcę z urzędu.</a:t>
            </a:r>
          </a:p>
          <a:p>
            <a:pPr algn="just"/>
            <a:r>
              <a:rPr lang="pl-PL" dirty="0"/>
              <a:t>§  5. Na postanowienie w przedmiocie przepadku przysługuje zażalenie.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endParaRPr lang="en-GB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7389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A9AD87A2-D19C-42A6-B08F-22F22F5D35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Zażalenie – informacje wstępne/porządkujące 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AADD394-0AA0-44DF-B668-DEB101194E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313203" cy="5584825"/>
          </a:xfrm>
        </p:spPr>
        <p:txBody>
          <a:bodyPr>
            <a:normAutofit/>
          </a:bodyPr>
          <a:lstStyle/>
          <a:p>
            <a:pPr algn="just"/>
            <a:r>
              <a:rPr lang="pl-PL" dirty="0"/>
              <a:t>Podmioty uprawnione do wniesienia zażalenia w postępowaniu przygotowawczym:</a:t>
            </a:r>
          </a:p>
          <a:p>
            <a:pPr lvl="1" algn="just"/>
            <a:r>
              <a:rPr lang="pl-PL" dirty="0"/>
              <a:t>strony – podejrzany, pokrzywdzony, </a:t>
            </a:r>
          </a:p>
          <a:p>
            <a:pPr lvl="1" algn="just"/>
            <a:r>
              <a:rPr lang="pl-PL" dirty="0"/>
              <a:t>w przypadku </a:t>
            </a:r>
            <a:r>
              <a:rPr lang="pl-PL" b="1" dirty="0"/>
              <a:t>czynności sądowych w postępowaniu przygotowawczym </a:t>
            </a:r>
            <a:r>
              <a:rPr lang="pl-PL" dirty="0"/>
              <a:t>– prokurator (np. wnoszący zażalenie na postanowienie o odmowie zastosowania/przedłużenia tymczasowego aresztowania),</a:t>
            </a:r>
          </a:p>
          <a:p>
            <a:pPr lvl="1" algn="just"/>
            <a:r>
              <a:rPr lang="pl-PL" dirty="0"/>
              <a:t>reprezentanci stron procesowych – obrońcy, pełnomocnicy, przedstawiciele ustawowi,</a:t>
            </a:r>
          </a:p>
          <a:p>
            <a:pPr lvl="1" algn="just"/>
            <a:r>
              <a:rPr lang="pl-PL" dirty="0"/>
              <a:t>art.  302.  §  1. Osobom niebędącym stronami przysługuje zażalenie na postanowienia i zarządzenia naruszające ich prawa (np. osobie, u której dokonano przeszukania, poręczającemu, świadkowi).</a:t>
            </a:r>
          </a:p>
          <a:p>
            <a:pPr lvl="1" algn="just"/>
            <a:r>
              <a:rPr lang="pl-PL" dirty="0"/>
              <a:t>art.  302.  §  2. Stronom oraz osobom niebędącym stronami służy zażalenie na czynności inne niż postanowienia i zarządzenia naruszające ich prawa.</a:t>
            </a:r>
          </a:p>
          <a:p>
            <a:pPr lvl="1"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03548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F6EF41E5-730C-43C5-B31A-449A1F033A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Zażalenie – informacje wstępne/porządkujące 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D3430EB-0FAE-477F-A1B1-18853E4305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487863" cy="558482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l-PL" dirty="0"/>
              <a:t>Organ rozpoznający zażalenie na postanowienia prokuratora:</a:t>
            </a:r>
          </a:p>
          <a:p>
            <a:pPr lvl="1" algn="just"/>
            <a:r>
              <a:rPr lang="pl-PL" b="1" dirty="0"/>
              <a:t>Zasada: sąd właściwy do rozpoznania sprawy w I instancji </a:t>
            </a:r>
          </a:p>
          <a:p>
            <a:pPr lvl="2" algn="just"/>
            <a:r>
              <a:rPr lang="pl-PL" dirty="0"/>
              <a:t>Art. 465 § 2. </a:t>
            </a:r>
            <a:r>
              <a:rPr lang="pl-PL" b="1" dirty="0"/>
              <a:t>Na postanowienie prokuratora przysługuje zażalenie do sądu właściwego do rozpoznania sprawy, </a:t>
            </a:r>
            <a:r>
              <a:rPr lang="pl-PL" dirty="0"/>
              <a:t>chyba że ustawa stanowi inaczej</a:t>
            </a:r>
          </a:p>
          <a:p>
            <a:pPr lvl="2" algn="just"/>
            <a:r>
              <a:rPr lang="pl-PL" dirty="0"/>
              <a:t>ewentualnie właściwy miejscowo sąd rejonowy (np. przy zatrzymaniu). </a:t>
            </a:r>
          </a:p>
          <a:p>
            <a:pPr lvl="2" algn="just"/>
            <a:r>
              <a:rPr lang="pl-PL" dirty="0"/>
              <a:t>art. 329 </a:t>
            </a:r>
          </a:p>
          <a:p>
            <a:pPr lvl="2" algn="just"/>
            <a:r>
              <a:rPr lang="pl-PL" dirty="0"/>
              <a:t>§  1. Przewidzianych w ustawie czynności w postępowaniu przygotowawczym dokonuje na posiedzeniu sąd powołany do rozpoznania sprawy w pierwszej instancji, jeżeli ustawa nie stanowi inaczej.</a:t>
            </a:r>
          </a:p>
          <a:p>
            <a:pPr lvl="2" algn="just"/>
            <a:r>
              <a:rPr lang="pl-PL" dirty="0"/>
              <a:t>§  2. Sąd dokonuje czynności jednoosobowo także wtedy, gdy rozpoznaje zażalenie na czynności postępowania przygotowawczego, chyba że ustawa stanowi inaczej.</a:t>
            </a:r>
          </a:p>
          <a:p>
            <a:pPr algn="just"/>
            <a:r>
              <a:rPr lang="pl-PL" dirty="0"/>
              <a:t>Art. 465 § 3. </a:t>
            </a:r>
            <a:r>
              <a:rPr lang="pl-PL" b="1" dirty="0">
                <a:solidFill>
                  <a:schemeClr val="accent6"/>
                </a:solidFill>
              </a:rPr>
              <a:t>Zażalenie na postanowienie prowadzącego postępowanie przygotowawcze, jeżeli nie jest nim prokurator, rozpoznaje prokurator sprawujący nadzór nad tym postępowaniem</a:t>
            </a:r>
            <a:r>
              <a:rPr lang="pl-PL" dirty="0"/>
              <a:t>.</a:t>
            </a:r>
          </a:p>
          <a:p>
            <a:pPr lvl="1" algn="just"/>
            <a:r>
              <a:rPr lang="pl-PL" dirty="0"/>
              <a:t>Np. zażalenie na odmowę dostępu do akt sprawy – zarządzenie wydane przez policjanta w dochodzeniu – rozpozna prokurator. </a:t>
            </a:r>
          </a:p>
          <a:p>
            <a:pPr algn="just"/>
            <a:r>
              <a:rPr lang="pl-PL" dirty="0"/>
              <a:t>Ważna również tzw. horyzontalna kontrola postępowania przygotowawczego: </a:t>
            </a:r>
          </a:p>
          <a:p>
            <a:pPr lvl="1" algn="just"/>
            <a:r>
              <a:rPr lang="pl-PL" dirty="0"/>
              <a:t>art. 302 §  3. Zażalenie na postanowienia i zarządzenia oraz na inne czynności prokuratora w postępowaniu przygotowawczym, o których mowa odpowiednio w § 1 i 2, rozpoznaje prokurator bezpośrednio przełożony.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1597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BB35898E-E38F-427F-A999-9C210DCA78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Zażalenie na umorzenie postępowania – art. 306 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0FDBD52-65C4-42ED-AF60-C0189DC163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354299" cy="5584825"/>
          </a:xfrm>
        </p:spPr>
        <p:txBody>
          <a:bodyPr>
            <a:normAutofit fontScale="92500"/>
          </a:bodyPr>
          <a:lstStyle/>
          <a:p>
            <a:pPr algn="just"/>
            <a:r>
              <a:rPr lang="pl-PL" dirty="0"/>
              <a:t>§  1a. Na postanowienie o umorzeniu śledztwa przysługuje zażalenie:</a:t>
            </a:r>
          </a:p>
          <a:p>
            <a:pPr lvl="1" algn="just"/>
            <a:r>
              <a:rPr lang="pl-PL" dirty="0"/>
              <a:t>1) stronom;</a:t>
            </a:r>
          </a:p>
          <a:p>
            <a:pPr lvl="1" algn="just"/>
            <a:r>
              <a:rPr lang="pl-PL" dirty="0"/>
              <a:t>2) instytucji państwowej lub samorządowej, która złożyła zawiadomienie o przestępstwie;</a:t>
            </a:r>
          </a:p>
          <a:p>
            <a:pPr lvl="1" algn="just"/>
            <a:r>
              <a:rPr lang="pl-PL" dirty="0"/>
              <a:t>3) osobie, która złożyła zawiadomienie o przestępstwie określonym w art. 228-231, art. 233, art. 235, art. 236, art. 245, art. 270-277, art. 278-294 lub w art. 296-306 Kodeksu karnego, jeżeli postępowanie karne wszczęto w wyniku jej zawiadomienia, a wskutek tego przestępstwa doszło do naruszenia jej praw.</a:t>
            </a:r>
          </a:p>
          <a:p>
            <a:pPr algn="just"/>
            <a:r>
              <a:rPr lang="pl-PL" dirty="0"/>
              <a:t>§  1b. Uprawnionym do złożenia zażalenia, o którym mowa w § 1 i 1a, </a:t>
            </a:r>
            <a:r>
              <a:rPr lang="pl-PL" b="1" dirty="0">
                <a:solidFill>
                  <a:srgbClr val="FF0000"/>
                </a:solidFill>
              </a:rPr>
              <a:t>przysługuje prawo przejrzenia akt</a:t>
            </a:r>
            <a:r>
              <a:rPr lang="pl-PL" dirty="0"/>
              <a:t>. W celu przejrzenia akt prokurator może udostępnić akta w postaci elektronicznej.</a:t>
            </a:r>
          </a:p>
          <a:p>
            <a:pPr algn="just"/>
            <a:r>
              <a:rPr lang="pl-PL" dirty="0"/>
              <a:t>§  3. Jeżeli osoba lub instytucja, która złożyła zawiadomienie o przestępstwie, nie zostanie w ciągu 6 tygodni powiadomiona o wszczęciu albo odmowie wszczęcia śledztwa, może wnieść zażalenie do prokuratora nadrzędnego albo powołanego do nadzoru nad organem, któremu złożono zawiadomienie. </a:t>
            </a:r>
            <a:r>
              <a:rPr lang="pl-PL" dirty="0">
                <a:sym typeface="Wingdings" panose="05000000000000000000" pitchFamily="2" charset="2"/>
              </a:rPr>
              <a:t> tzw. skarga na bezczynność</a:t>
            </a:r>
            <a:endParaRPr lang="pl-PL" dirty="0"/>
          </a:p>
          <a:p>
            <a:pPr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62387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E81DD013-F28A-4D9D-B072-286AD1AB83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Zażalenie na umorzenie postępowania – art. 306 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D1F6D64-0042-4007-B5C2-4FF7AEE8DC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895707"/>
            <a:ext cx="11282380" cy="5584825"/>
          </a:xfrm>
        </p:spPr>
        <p:txBody>
          <a:bodyPr/>
          <a:lstStyle/>
          <a:p>
            <a:pPr algn="just"/>
            <a:r>
              <a:rPr lang="pl-PL" dirty="0"/>
              <a:t>Zażalenie wnosi się do sądu właściwego do rozpoznania sprawy w I instancji </a:t>
            </a:r>
            <a:r>
              <a:rPr lang="pl-PL" b="1" dirty="0"/>
              <a:t>za pośrednictwem</a:t>
            </a:r>
            <a:r>
              <a:rPr lang="pl-PL" dirty="0"/>
              <a:t> organu, który wydał zaskarżoną decyzję albo przeprowadził kwestionowaną czynność procesową. </a:t>
            </a:r>
          </a:p>
          <a:p>
            <a:pPr algn="just"/>
            <a:r>
              <a:rPr lang="pl-PL" dirty="0"/>
              <a:t>Zasada – zażalenie wnosi się </a:t>
            </a:r>
            <a:r>
              <a:rPr lang="pl-PL" b="1" dirty="0"/>
              <a:t>w terminie 7 dni </a:t>
            </a:r>
            <a:r>
              <a:rPr lang="pl-PL" dirty="0"/>
              <a:t>od daty wydania zaskarżonej decyzji. </a:t>
            </a:r>
          </a:p>
          <a:p>
            <a:pPr lvl="1" algn="just"/>
            <a:r>
              <a:rPr lang="pl-PL" dirty="0"/>
              <a:t>Wyjątki to:</a:t>
            </a:r>
          </a:p>
          <a:p>
            <a:pPr lvl="2" algn="just"/>
            <a:r>
              <a:rPr lang="pl-PL" dirty="0"/>
              <a:t>art. 184 </a:t>
            </a:r>
            <a:r>
              <a:rPr lang="en-GB" dirty="0"/>
              <a:t>§</a:t>
            </a:r>
            <a:r>
              <a:rPr lang="pl-PL" dirty="0"/>
              <a:t> 5 – zażalenie na przyznanie osobie statusu świadka anonimowego wnosi się w terminie 3 dni od daty postanowienia o </a:t>
            </a:r>
            <a:r>
              <a:rPr lang="pl-PL" dirty="0" err="1"/>
              <a:t>anonimizacji</a:t>
            </a:r>
            <a:endParaRPr lang="pl-PL" dirty="0"/>
          </a:p>
          <a:p>
            <a:pPr lvl="2" algn="just"/>
            <a:r>
              <a:rPr lang="pl-PL" dirty="0"/>
              <a:t>art. 607l </a:t>
            </a:r>
            <a:r>
              <a:rPr lang="en-GB" dirty="0"/>
              <a:t>§</a:t>
            </a:r>
            <a:r>
              <a:rPr lang="pl-PL" dirty="0"/>
              <a:t> 3 – zażalenie na przekazanie osoby w drodze ENA wnosi się w terminie 3 dni</a:t>
            </a:r>
          </a:p>
          <a:p>
            <a:pPr algn="just"/>
            <a:r>
              <a:rPr lang="pl-PL" dirty="0"/>
              <a:t>Termin zawity – art. 122 – nie może zostać przekroczony, ale jeśli przekroczenie terminu nastąpiło bez winy osoby wnoszącej zażalenie – może wnioskować o przywrócenie terminu na zasadach określonych w art. 126.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29980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93806" y="-415757"/>
            <a:ext cx="10058400" cy="1450757"/>
          </a:xfrm>
        </p:spPr>
        <p:txBody>
          <a:bodyPr>
            <a:normAutofit/>
          </a:bodyPr>
          <a:lstStyle/>
          <a:p>
            <a:r>
              <a:rPr lang="pl-PL" sz="3200" dirty="0"/>
              <a:t>Tryb wnoszenia zażalenia</a:t>
            </a:r>
          </a:p>
        </p:txBody>
      </p:sp>
      <p:sp>
        <p:nvSpPr>
          <p:cNvPr id="5" name="Prostokąt zaokrąglony 4"/>
          <p:cNvSpPr/>
          <p:nvPr/>
        </p:nvSpPr>
        <p:spPr>
          <a:xfrm>
            <a:off x="84812" y="1672205"/>
            <a:ext cx="2304256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/>
              <a:t>Doręczenie postanowienia o umorzeniu postępowania </a:t>
            </a:r>
          </a:p>
        </p:txBody>
      </p:sp>
      <p:sp>
        <p:nvSpPr>
          <p:cNvPr id="8" name="Prostokąt zaokrąglony 7"/>
          <p:cNvSpPr/>
          <p:nvPr/>
        </p:nvSpPr>
        <p:spPr>
          <a:xfrm>
            <a:off x="4295395" y="1672205"/>
            <a:ext cx="2304256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/>
              <a:t>Kontrola formalna zażalenia przez prokuratora  (art. 429)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1569027" y="503353"/>
            <a:ext cx="40324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/>
              <a:t>7 dni na sporządzenie zażalenia i wniesienie go do sądu właściwego do rozpoznania sprawy w I instancji za pośrednictwem prokuratora prowadzącego/nadzorującego postępowanie </a:t>
            </a:r>
          </a:p>
        </p:txBody>
      </p:sp>
      <p:sp>
        <p:nvSpPr>
          <p:cNvPr id="13" name="Prostokąt zaokrąglony 12"/>
          <p:cNvSpPr/>
          <p:nvPr/>
        </p:nvSpPr>
        <p:spPr>
          <a:xfrm>
            <a:off x="9818490" y="4389225"/>
            <a:ext cx="2304256" cy="14928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/>
              <a:t>Prokurator uwzględnia zażalenie</a:t>
            </a:r>
          </a:p>
          <a:p>
            <a:pPr algn="ctr"/>
            <a:endParaRPr lang="pl-PL" sz="1600" b="1" dirty="0"/>
          </a:p>
          <a:p>
            <a:pPr algn="ctr"/>
            <a:r>
              <a:rPr lang="pl-PL" sz="1600" b="1" dirty="0"/>
              <a:t>Przychyla się w całości do zażalenia </a:t>
            </a:r>
          </a:p>
        </p:txBody>
      </p:sp>
      <p:cxnSp>
        <p:nvCxnSpPr>
          <p:cNvPr id="15" name="Łącznik prosty ze strzałką 14"/>
          <p:cNvCxnSpPr/>
          <p:nvPr/>
        </p:nvCxnSpPr>
        <p:spPr>
          <a:xfrm flipV="1">
            <a:off x="6833879" y="1316479"/>
            <a:ext cx="1116124" cy="36004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ze strzałką 15"/>
          <p:cNvCxnSpPr/>
          <p:nvPr/>
        </p:nvCxnSpPr>
        <p:spPr>
          <a:xfrm>
            <a:off x="6996836" y="1988262"/>
            <a:ext cx="1093930" cy="44871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ole tekstowe 19"/>
          <p:cNvSpPr txBox="1"/>
          <p:nvPr/>
        </p:nvSpPr>
        <p:spPr>
          <a:xfrm>
            <a:off x="8184232" y="474340"/>
            <a:ext cx="3835048" cy="156966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/>
              <a:t>Czy zażalenie wniosła osoba uprawniona, w odpowiednim terminie, czy zażalenie przysługuje z mocy ustawy. </a:t>
            </a:r>
          </a:p>
          <a:p>
            <a:pPr algn="ctr"/>
            <a:endParaRPr lang="pl-PL" sz="1600" b="1" dirty="0"/>
          </a:p>
          <a:p>
            <a:pPr algn="ctr"/>
            <a:r>
              <a:rPr lang="pl-PL" sz="1600" b="1" dirty="0"/>
              <a:t>Odmowa przyjęcia zażalenia – zarządzenie zaskarżalne </a:t>
            </a:r>
          </a:p>
        </p:txBody>
      </p:sp>
      <p:sp>
        <p:nvSpPr>
          <p:cNvPr id="21" name="pole tekstowe 20"/>
          <p:cNvSpPr txBox="1"/>
          <p:nvPr/>
        </p:nvSpPr>
        <p:spPr>
          <a:xfrm>
            <a:off x="8328248" y="2327327"/>
            <a:ext cx="3426576" cy="5847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/>
              <a:t>Zażalenie spełnia wymogi formalne – przyjęcie zażalenia do rozpoznania </a:t>
            </a:r>
          </a:p>
        </p:txBody>
      </p:sp>
      <p:sp>
        <p:nvSpPr>
          <p:cNvPr id="23" name="Strzałka w prawo 22"/>
          <p:cNvSpPr/>
          <p:nvPr/>
        </p:nvSpPr>
        <p:spPr>
          <a:xfrm rot="7782487">
            <a:off x="8056150" y="3317461"/>
            <a:ext cx="1224136" cy="484632"/>
          </a:xfrm>
          <a:prstGeom prst="rightArrow">
            <a:avLst>
              <a:gd name="adj1" fmla="val 21361"/>
              <a:gd name="adj2" fmla="val 664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Strzałka w prawo 23"/>
          <p:cNvSpPr/>
          <p:nvPr/>
        </p:nvSpPr>
        <p:spPr>
          <a:xfrm>
            <a:off x="2677100" y="1952342"/>
            <a:ext cx="1224136" cy="484632"/>
          </a:xfrm>
          <a:prstGeom prst="rightArrow">
            <a:avLst>
              <a:gd name="adj1" fmla="val 21361"/>
              <a:gd name="adj2" fmla="val 664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Strzałka w prawo 24"/>
          <p:cNvSpPr/>
          <p:nvPr/>
        </p:nvSpPr>
        <p:spPr>
          <a:xfrm rot="5400000">
            <a:off x="10308468" y="3493041"/>
            <a:ext cx="1224136" cy="484632"/>
          </a:xfrm>
          <a:prstGeom prst="rightArrow">
            <a:avLst>
              <a:gd name="adj1" fmla="val 21361"/>
              <a:gd name="adj2" fmla="val 664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Prostokąt zaokrąglony 25"/>
          <p:cNvSpPr/>
          <p:nvPr/>
        </p:nvSpPr>
        <p:spPr>
          <a:xfrm>
            <a:off x="6938638" y="4389224"/>
            <a:ext cx="2304256" cy="14928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/>
              <a:t>Organ nie przychyla się do zażalenia </a:t>
            </a:r>
          </a:p>
          <a:p>
            <a:pPr algn="ctr"/>
            <a:endParaRPr lang="pl-PL" sz="1600" b="1" dirty="0"/>
          </a:p>
          <a:p>
            <a:pPr algn="ctr"/>
            <a:r>
              <a:rPr lang="pl-PL" sz="1600" b="1" dirty="0"/>
              <a:t>Przekazuje sprawę do sądu wraz z aktami</a:t>
            </a:r>
          </a:p>
        </p:txBody>
      </p:sp>
      <p:sp>
        <p:nvSpPr>
          <p:cNvPr id="27" name="Strzałka w prawo 26"/>
          <p:cNvSpPr/>
          <p:nvPr/>
        </p:nvSpPr>
        <p:spPr>
          <a:xfrm rot="12549197">
            <a:off x="4631221" y="4541735"/>
            <a:ext cx="1224136" cy="484632"/>
          </a:xfrm>
          <a:prstGeom prst="rightArrow">
            <a:avLst>
              <a:gd name="adj1" fmla="val 21361"/>
              <a:gd name="adj2" fmla="val 664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pole tekstowe 29"/>
          <p:cNvSpPr txBox="1"/>
          <p:nvPr/>
        </p:nvSpPr>
        <p:spPr>
          <a:xfrm rot="1902594">
            <a:off x="3891264" y="3488983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/>
              <a:t>Przekazanie niezwłocznie zażalenia wraz z aktami sprawy do sądu (lub innego organu)</a:t>
            </a:r>
          </a:p>
        </p:txBody>
      </p:sp>
      <p:sp>
        <p:nvSpPr>
          <p:cNvPr id="31" name="Prostokąt zaokrąglony 30"/>
          <p:cNvSpPr/>
          <p:nvPr/>
        </p:nvSpPr>
        <p:spPr>
          <a:xfrm>
            <a:off x="1710862" y="3508088"/>
            <a:ext cx="2304256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/>
              <a:t>Kontrola formalna</a:t>
            </a:r>
          </a:p>
          <a:p>
            <a:pPr algn="ctr"/>
            <a:r>
              <a:rPr lang="pl-PL" sz="1600" b="1" dirty="0"/>
              <a:t>(art. 430) </a:t>
            </a:r>
          </a:p>
        </p:txBody>
      </p:sp>
      <p:cxnSp>
        <p:nvCxnSpPr>
          <p:cNvPr id="32" name="Łącznik prosty ze strzałką 31"/>
          <p:cNvCxnSpPr/>
          <p:nvPr/>
        </p:nvCxnSpPr>
        <p:spPr>
          <a:xfrm flipH="1">
            <a:off x="1275294" y="4763290"/>
            <a:ext cx="878641" cy="59875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Łącznik prosty ze strzałką 33"/>
          <p:cNvCxnSpPr/>
          <p:nvPr/>
        </p:nvCxnSpPr>
        <p:spPr>
          <a:xfrm>
            <a:off x="3067445" y="4767300"/>
            <a:ext cx="609759" cy="60788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pole tekstowe 36"/>
          <p:cNvSpPr txBox="1"/>
          <p:nvPr/>
        </p:nvSpPr>
        <p:spPr>
          <a:xfrm>
            <a:off x="51158" y="5456305"/>
            <a:ext cx="2448272" cy="830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/>
              <a:t>Negatywny wynik – zażalenie pozostawia się bez rozpoznania </a:t>
            </a:r>
          </a:p>
        </p:txBody>
      </p:sp>
      <p:sp>
        <p:nvSpPr>
          <p:cNvPr id="38" name="pole tekstowe 37"/>
          <p:cNvSpPr txBox="1"/>
          <p:nvPr/>
        </p:nvSpPr>
        <p:spPr>
          <a:xfrm>
            <a:off x="2976402" y="5541521"/>
            <a:ext cx="3857477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/>
              <a:t>Jeżeli zażalenie spełnia warunki formalne – przyjęcie do rozpoznania </a:t>
            </a:r>
          </a:p>
          <a:p>
            <a:pPr algn="ctr"/>
            <a:endParaRPr lang="pl-PL" sz="1600" b="1" dirty="0"/>
          </a:p>
          <a:p>
            <a:pPr marL="342900" indent="-342900" algn="ctr">
              <a:buAutoNum type="arabicPeriod"/>
            </a:pPr>
            <a:r>
              <a:rPr lang="pl-PL" sz="1600" b="1" dirty="0"/>
              <a:t>Albo przychyla się do zażalenia</a:t>
            </a:r>
          </a:p>
          <a:p>
            <a:pPr marL="342900" indent="-342900" algn="ctr">
              <a:buAutoNum type="arabicPeriod"/>
            </a:pPr>
            <a:r>
              <a:rPr lang="pl-PL" sz="1600" b="1" dirty="0"/>
              <a:t>Albo nie uwzględnia zażalenia </a:t>
            </a:r>
          </a:p>
        </p:txBody>
      </p:sp>
    </p:spTree>
    <p:extLst>
      <p:ext uri="{BB962C8B-B14F-4D97-AF65-F5344CB8AC3E}">
        <p14:creationId xmlns:p14="http://schemas.microsoft.com/office/powerpoint/2010/main" val="20912895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body" sz="quarter" idx="10"/>
          </p:nvPr>
        </p:nvSpPr>
        <p:spPr>
          <a:xfrm>
            <a:off x="234950" y="295275"/>
            <a:ext cx="8523288" cy="331788"/>
          </a:xfrm>
        </p:spPr>
        <p:txBody>
          <a:bodyPr>
            <a:normAutofit/>
          </a:bodyPr>
          <a:lstStyle/>
          <a:p>
            <a:r>
              <a:rPr lang="pl-PL" sz="1500"/>
              <a:t>Oskarżyciel posiłkowy subsydiarny (skarga subsydiarna)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type="body" sz="quarter" idx="11"/>
          </p:nvPr>
        </p:nvSpPr>
        <p:spPr>
          <a:xfrm>
            <a:off x="234949" y="977900"/>
            <a:ext cx="11612921" cy="5584825"/>
          </a:xfrm>
        </p:spPr>
        <p:txBody>
          <a:bodyPr>
            <a:normAutofit/>
          </a:bodyPr>
          <a:lstStyle/>
          <a:p>
            <a:pPr algn="just"/>
            <a:r>
              <a:rPr lang="pl-PL" sz="2400" dirty="0"/>
              <a:t>Art.  330.  [Subsydiarny akt oskarżenia – tryb postępowania]</a:t>
            </a:r>
          </a:p>
          <a:p>
            <a:pPr algn="just"/>
            <a:r>
              <a:rPr lang="pl-PL" sz="2400" dirty="0"/>
              <a:t>§  1. Uchylając postanowienie o umorzeniu postępowania przygotowawczego lub odmowie jego wszczęcia, sąd wskazuje powody uchylenia, a w miarę potrzeby także okoliczności, które należy wyjaśnić, lub czynności, które należy przeprowadzić. Wskazania te są dla organu prowadzącego postępowanie przygotowawcze wiążące.</a:t>
            </a:r>
          </a:p>
          <a:p>
            <a:pPr algn="just"/>
            <a:r>
              <a:rPr lang="pl-PL" sz="2400" dirty="0"/>
              <a:t>§  2.  Jeżeli organ prowadzący postępowanie nadal nie znajduje podstaw do wniesienia aktu oskarżenia, wydaje postanowienie o umorzeniu postępowania lub odmowie jego wszczęcia. Postanowienie to podlega zaskarżeniu tylko do prokuratora nadrzędnego. W razie utrzymania w mocy zaskarżonego postanowienia pokrzywdzony, który co najmniej dwukrotnie wykorzystał uprawnienia przewidziane w art. 306 § 1 lub 1a, w tym zaskarżył postanowienie utrzymane w mocy przez prokuratora nadrzędnego, może wnieść akt oskarżenia określony w art. 55 § 1.</a:t>
            </a:r>
          </a:p>
          <a:p>
            <a:pPr marL="0" indent="0" algn="just">
              <a:buNone/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17706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body" sz="quarter" idx="10"/>
          </p:nvPr>
        </p:nvSpPr>
        <p:spPr>
          <a:xfrm>
            <a:off x="234950" y="295275"/>
            <a:ext cx="8523288" cy="331788"/>
          </a:xfrm>
        </p:spPr>
        <p:txBody>
          <a:bodyPr>
            <a:normAutofit/>
          </a:bodyPr>
          <a:lstStyle/>
          <a:p>
            <a:r>
              <a:rPr lang="pl-PL" sz="1500"/>
              <a:t>Oskarżyciel posiłkowy subsydiarny (skarga subsydiarna)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type="body" sz="quarter" idx="11"/>
          </p:nvPr>
        </p:nvSpPr>
        <p:spPr>
          <a:xfrm>
            <a:off x="234949" y="977900"/>
            <a:ext cx="11612921" cy="5584825"/>
          </a:xfrm>
        </p:spPr>
        <p:txBody>
          <a:bodyPr>
            <a:normAutofit/>
          </a:bodyPr>
          <a:lstStyle/>
          <a:p>
            <a:pPr algn="just"/>
            <a:r>
              <a:rPr lang="pl-PL" sz="2400" dirty="0"/>
              <a:t>termin miesięczny z art. 55 § 1 to termin prekluzyjny (</a:t>
            </a:r>
            <a:r>
              <a:rPr lang="pl-PL" sz="2400" dirty="0" err="1"/>
              <a:t>nieprzywracalny</a:t>
            </a:r>
            <a:r>
              <a:rPr lang="pl-PL" sz="2400" dirty="0"/>
              <a:t> i nieprzekraczalny); ma charakter gwarancyjny dla domniemanego sprawcy przestępstwa </a:t>
            </a:r>
          </a:p>
          <a:p>
            <a:pPr lvl="1" algn="just"/>
            <a:r>
              <a:rPr lang="pl-PL" dirty="0"/>
              <a:t>Warunki formalne subsydiarnego aktu oskarżenia – art. 332 i 333 § 1 </a:t>
            </a:r>
          </a:p>
          <a:p>
            <a:pPr algn="just"/>
            <a:r>
              <a:rPr lang="pl-PL" sz="2400" dirty="0"/>
              <a:t>Akt oskarżenia wniesiony przez pokrzywdzonego powinien być sporządzony i podpisany przez pełnomocnika (przymus adwokacko – radcowski) oraz konieczne jest uiszczenie opłaty adwokata, radcę prawnego, radcę Prokuratorii Generalnej </a:t>
            </a:r>
          </a:p>
          <a:p>
            <a:pPr algn="just"/>
            <a:r>
              <a:rPr lang="pl-PL" sz="2400" dirty="0"/>
              <a:t>Pokrzywdzony może złożyć wniosek o wyznaczenie pełnomocnika z urzędu, który sporządzi akt oskarżenia. Miesięczny termin z art. 55 § 1 ulega zawieszeniu na czas rozpoznania wniosku o przyznanie pomocy prawnej z urzędu. W przypadku wyznaczenia pełnomocnika z urzędu termin do dokonania czynności procesowej przez wyznaczonego przedstawiciela procesowego rozpoczyna bieg od daty doręczenia mu postanowienia lub zarządzenia o tym wyznaczeniu (art. 127a) </a:t>
            </a:r>
          </a:p>
        </p:txBody>
      </p:sp>
    </p:spTree>
    <p:extLst>
      <p:ext uri="{BB962C8B-B14F-4D97-AF65-F5344CB8AC3E}">
        <p14:creationId xmlns:p14="http://schemas.microsoft.com/office/powerpoint/2010/main" val="936473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D0FA5732-86E3-4BBB-99D9-13AA3B8034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Skarga subsydiarna – uwaga na zmiany!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7693E06-B5CC-47C8-8CB9-B15A729583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518686" cy="5584825"/>
          </a:xfrm>
        </p:spPr>
        <p:txBody>
          <a:bodyPr>
            <a:normAutofit fontScale="92500"/>
          </a:bodyPr>
          <a:lstStyle/>
          <a:p>
            <a:pPr algn="just"/>
            <a:r>
              <a:rPr lang="pl-PL" dirty="0"/>
              <a:t>Ustawą z dnia 7.07.2022 r. o zmianie ustawy Kodeks karny zmieniono m.in. przepisy dotyczące skargi subsydiarnej:</a:t>
            </a:r>
          </a:p>
          <a:p>
            <a:pPr lvl="1" algn="just"/>
            <a:r>
              <a:rPr lang="pl-PL" dirty="0"/>
              <a:t>art. 55 §  1 Pokrzywdzony, o którym mowa w art. 330 § 2 zdanie trzecie, w terminie miesiąca od doręczenia mu zawiadomienia o postanowieniu prokuratora nadrzędnego o utrzymaniu w mocy zaskarżonego postanowienia, może wnieść akt oskarżenia do sądu, dołączając po jednym odpisie dla każdego oskarżonego oraz dla prokuratora. Przepis art. 488 § 2 stosuje się odpowiednio. Przepisów art. 339 § 3 pkt 3a i art. 396a nie stosuje się.</a:t>
            </a:r>
          </a:p>
          <a:p>
            <a:pPr lvl="1" algn="just"/>
            <a:r>
              <a:rPr lang="pl-PL" dirty="0"/>
              <a:t>art. 330 § 2  Jeżeli organ prowadzący postępowanie nadal nie znajduje podstaw do wniesienia aktu oskarżenia, wydaje postanowienie o umorzeniu postępowania lub odmowie jego wszczęcia. Postanowienie to podlega zaskarżeniu tylko do prokuratora nadrzędnego. W razie utrzymania w mocy zaskarżonego postanowienia pokrzywdzony, który co najmniej dwukrotnie wykorzystał uprawnienia przewidziane w art. 306 § 1 lub 1a, w tym zaskarżył postanowienie utrzymane w mocy przez prokuratora nadrzędnego, może wnieść akt oskarżenia określony w art. 55 § 1 - o czym należy go pouczyć.</a:t>
            </a:r>
          </a:p>
          <a:p>
            <a:pPr algn="just"/>
            <a:r>
              <a:rPr lang="pl-PL" dirty="0"/>
              <a:t>Nie ma już wymogu tożsamości decyzji procesowych, tj. dwóch postanowień o umorzeniu postępowania albo odmowie wszczęcia postępowania. </a:t>
            </a:r>
          </a:p>
        </p:txBody>
      </p:sp>
    </p:spTree>
    <p:extLst>
      <p:ext uri="{BB962C8B-B14F-4D97-AF65-F5344CB8AC3E}">
        <p14:creationId xmlns:p14="http://schemas.microsoft.com/office/powerpoint/2010/main" val="34935847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body" sz="quarter" idx="10"/>
          </p:nvPr>
        </p:nvSpPr>
        <p:spPr>
          <a:xfrm>
            <a:off x="234950" y="295275"/>
            <a:ext cx="8523288" cy="331788"/>
          </a:xfrm>
        </p:spPr>
        <p:txBody>
          <a:bodyPr>
            <a:normAutofit/>
          </a:bodyPr>
          <a:lstStyle/>
          <a:p>
            <a:r>
              <a:rPr lang="pl-PL" sz="1500"/>
              <a:t>Subsydiarny akt oskarżenia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type="body" sz="quarter" idx="11"/>
          </p:nvPr>
        </p:nvSpPr>
        <p:spPr>
          <a:xfrm>
            <a:off x="1212783" y="1838325"/>
            <a:ext cx="9259503" cy="3497263"/>
          </a:xfrm>
        </p:spPr>
        <p:txBody>
          <a:bodyPr>
            <a:normAutofit/>
          </a:bodyPr>
          <a:lstStyle/>
          <a:p>
            <a:pPr algn="just"/>
            <a:r>
              <a:rPr lang="pl-PL" sz="1600" b="1" dirty="0">
                <a:solidFill>
                  <a:schemeClr val="bg1"/>
                </a:solidFill>
              </a:rPr>
              <a:t>Subsydiarny akt oskarżenia wnosi się w sprawach ściganych z oskarżenia publicznego </a:t>
            </a:r>
          </a:p>
          <a:p>
            <a:pPr algn="just"/>
            <a:r>
              <a:rPr lang="pl-PL" sz="1600" b="1" dirty="0">
                <a:solidFill>
                  <a:schemeClr val="bg1"/>
                </a:solidFill>
              </a:rPr>
              <a:t>To nadal publiczny akt oskarżenia (skarga publiczna) tylko, że wnoszony przez inny podmiot </a:t>
            </a:r>
          </a:p>
          <a:p>
            <a:pPr algn="just"/>
            <a:r>
              <a:rPr lang="pl-PL" sz="1600" b="1" dirty="0">
                <a:solidFill>
                  <a:schemeClr val="bg1"/>
                </a:solidFill>
              </a:rPr>
              <a:t>„Przyznanie uprawnienia pokrzywdzonemu do działania zamiast oskarżyciela publicznego na podstawie art. 55 § 1 k.p.k. ma na celu przeciwdziałanie prokuratorskiemu oportunizmowi i zapewnienie pokrzywdzonemu możliwości realizacji jego uprawnień wynikających z faktu bezpośredniego naruszenia lub zagrożenia jego dobra prawnego przez przestępstwo w sytuacji, w której oskarżyciel publiczny nie działa, a istnieje uzasadnione podejrzenie, że do takiego naruszenia doszło. Prawo pokrzywdzonego do złożenia zażalenia na postanowienie prokuratora o odmowie wszczęcia postępowania lub o umorzeniu postępowania przygotowawczego i rozpoznanie tego zażalenia przez sąd prowadzi do „wymuszenia” dodatkowych czynności na prokuraturze, co skutkować może zmianą stanowiska prokuratury i wniesieniem aktu oskarżenia”</a:t>
            </a:r>
          </a:p>
          <a:p>
            <a:pPr algn="just"/>
            <a:r>
              <a:rPr lang="pl-PL" sz="1600" b="1" dirty="0">
                <a:solidFill>
                  <a:schemeClr val="bg1"/>
                </a:solidFill>
              </a:rPr>
              <a:t>Wyrok TK z dnia 2 kwietnia 2001 r., sygn. SK 10/00</a:t>
            </a:r>
          </a:p>
          <a:p>
            <a:pPr algn="just"/>
            <a:endParaRPr lang="pl-PL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57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15334472"/>
              </p:ext>
            </p:extLst>
          </p:nvPr>
        </p:nvGraphicFramePr>
        <p:xfrm>
          <a:off x="-1088724" y="0"/>
          <a:ext cx="13280724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351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402232F9-293C-447A-ADFD-FD2131BAC6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Zawieszenie postępowania 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C9C6F66-21C5-47DA-B805-16A4044DEB3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116 326</a:t>
            </a:r>
            <a:r>
              <a:rPr lang="pl-PL" dirty="0"/>
              <a:t> w 2020 r. </a:t>
            </a:r>
          </a:p>
          <a:p>
            <a:endParaRPr lang="pl-PL" dirty="0"/>
          </a:p>
          <a:p>
            <a:r>
              <a:rPr lang="pl-PL" dirty="0"/>
              <a:t>do 6 miesięcy - 24 219 </a:t>
            </a:r>
          </a:p>
          <a:p>
            <a:r>
              <a:rPr lang="pl-PL" dirty="0"/>
              <a:t>powyżej 6 miesięcy do roku - 13 591 </a:t>
            </a:r>
          </a:p>
          <a:p>
            <a:r>
              <a:rPr lang="pl-PL" dirty="0"/>
              <a:t>powyżej roku do 2 lat - 21 703</a:t>
            </a:r>
          </a:p>
          <a:p>
            <a:r>
              <a:rPr lang="pl-PL" dirty="0"/>
              <a:t>powyżej 2 do 5 lat - 32 454 </a:t>
            </a:r>
          </a:p>
          <a:p>
            <a:r>
              <a:rPr lang="pl-PL" dirty="0"/>
              <a:t>powyżej 5 lat - 24 359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12804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body" sz="quarter" idx="10"/>
          </p:nvPr>
        </p:nvSpPr>
        <p:spPr>
          <a:xfrm>
            <a:off x="234950" y="295275"/>
            <a:ext cx="8523288" cy="331788"/>
          </a:xfrm>
        </p:spPr>
        <p:txBody>
          <a:bodyPr>
            <a:normAutofit/>
          </a:bodyPr>
          <a:lstStyle/>
          <a:p>
            <a:r>
              <a:rPr lang="pl-PL" sz="1500"/>
              <a:t>Prokurator w postępowaniu zainicjowanym skargą subsydiarną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267239" cy="5584825"/>
          </a:xfrm>
        </p:spPr>
        <p:txBody>
          <a:bodyPr>
            <a:normAutofit/>
          </a:bodyPr>
          <a:lstStyle/>
          <a:p>
            <a:pPr algn="just"/>
            <a:r>
              <a:rPr lang="pl-PL" sz="2600" dirty="0"/>
              <a:t>Do sprawy wszczętej na podstawie aktu oskarżenia wniesionego przez oskarżyciela posiłkowego może w każdym czasie wstąpić prokurator, stając się oskarżycielem publicznym. Postępowanie toczy się wówczas z oskarżenia publicznego, a pokrzywdzony, który wniósł akt oskarżenia, korzysta z praw oskarżyciela posiłkowego, o którym mowa w art. 54. Cofnięcie aktu oskarżenia przez oskarżyciela publicznego jest dopuszczalne jedynie za zgodną pokrzywdzonego, który wniósł akt oskarżenia – art. 55 § 4 </a:t>
            </a:r>
          </a:p>
          <a:p>
            <a:pPr algn="just"/>
            <a:r>
              <a:rPr lang="pl-PL" sz="2600" dirty="0"/>
              <a:t>Prokurator, w sytuacji, gdy dwukrotnie umorzył postępowanie, czyli ze zrezygnował ze ścigania danego przestępstwa, jeżeli zmieni zdanie (przesłanki zmiany decyzji nie są nigdzie sformułowane) może wstąpić do postępowania oskarżyciela subsydiarnego w roli „głównego” oskarżyciela, spychając pokrzywdzonego do roli oskarżyciela posiłkowego. </a:t>
            </a:r>
          </a:p>
        </p:txBody>
      </p:sp>
    </p:spTree>
    <p:extLst>
      <p:ext uri="{BB962C8B-B14F-4D97-AF65-F5344CB8AC3E}">
        <p14:creationId xmlns:p14="http://schemas.microsoft.com/office/powerpoint/2010/main" val="234816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body" sz="quarter" idx="10"/>
          </p:nvPr>
        </p:nvSpPr>
        <p:spPr>
          <a:xfrm>
            <a:off x="234950" y="295275"/>
            <a:ext cx="8523288" cy="331788"/>
          </a:xfrm>
        </p:spPr>
        <p:txBody>
          <a:bodyPr>
            <a:normAutofit/>
          </a:bodyPr>
          <a:lstStyle/>
          <a:p>
            <a:r>
              <a:rPr lang="pl-PL" sz="1500"/>
              <a:t>Prokurator w postępowaniu zainicjowanym skargą subsydiarną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267239" cy="5584825"/>
          </a:xfrm>
        </p:spPr>
        <p:txBody>
          <a:bodyPr>
            <a:normAutofit/>
          </a:bodyPr>
          <a:lstStyle/>
          <a:p>
            <a:pPr algn="just"/>
            <a:r>
              <a:rPr lang="pl-PL" sz="3200" dirty="0"/>
              <a:t> </a:t>
            </a:r>
            <a:r>
              <a:rPr lang="pl-PL" sz="3200" b="1" dirty="0">
                <a:solidFill>
                  <a:srgbClr val="FF0000"/>
                </a:solidFill>
              </a:rPr>
              <a:t>Prokurator</a:t>
            </a:r>
            <a:r>
              <a:rPr lang="pl-PL" sz="3200" dirty="0"/>
              <a:t>, który </a:t>
            </a:r>
            <a:r>
              <a:rPr lang="pl-PL" sz="3200" b="1" dirty="0">
                <a:solidFill>
                  <a:srgbClr val="00B0F0"/>
                </a:solidFill>
              </a:rPr>
              <a:t>nie wstąpił do sprawy jako oskarżyciel publiczny</a:t>
            </a:r>
            <a:r>
              <a:rPr lang="pl-PL" sz="3200" dirty="0"/>
              <a:t>, </a:t>
            </a:r>
            <a:r>
              <a:rPr lang="pl-PL" sz="3200" b="1" dirty="0">
                <a:solidFill>
                  <a:srgbClr val="00B050"/>
                </a:solidFill>
              </a:rPr>
              <a:t>może do niej wstąpić jako uczestnik postępowania, jeżeli uzna, że wymaga tego ochrona praworządności lub interes społeczny</a:t>
            </a:r>
            <a:r>
              <a:rPr lang="pl-PL" sz="3200" dirty="0"/>
              <a:t>; w takim wypadku prokuratorowi przysługują prawa strony, przy czym stosuje się do niego odpowiednio przepisy art. 48, art. 425 § 3 zdanie drugie, art. 425 § 4, art. 427 § 2 i art. 431 § 2. Ilekroć przepisy określają porządek zadawania pytań, zabierania głosu lub wykonywania innych praw, prokurator korzysta z tych praw bezpośrednio po oskarżycielu.</a:t>
            </a:r>
            <a:endParaRPr lang="pl-PL" sz="4400" dirty="0"/>
          </a:p>
        </p:txBody>
      </p:sp>
    </p:spTree>
    <p:extLst>
      <p:ext uri="{BB962C8B-B14F-4D97-AF65-F5344CB8AC3E}">
        <p14:creationId xmlns:p14="http://schemas.microsoft.com/office/powerpoint/2010/main" val="436794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107AD216-EA79-4623-8B66-008F6B403B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Do przeczytania z podręcznika</a:t>
            </a:r>
            <a:endParaRPr lang="en-GB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EF8FC6ED-B1D5-40D8-9ACE-EB3C759C33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/>
              <a:t>Rozdział IV </a:t>
            </a:r>
          </a:p>
          <a:p>
            <a:pPr lvl="1"/>
            <a:r>
              <a:rPr lang="pl-PL" dirty="0"/>
              <a:t>3.5.3</a:t>
            </a:r>
          </a:p>
          <a:p>
            <a:r>
              <a:rPr lang="pl-PL" dirty="0"/>
              <a:t>Rozdział V </a:t>
            </a:r>
          </a:p>
          <a:p>
            <a:pPr lvl="1"/>
            <a:r>
              <a:rPr lang="pl-PL" dirty="0"/>
              <a:t>5.3</a:t>
            </a:r>
          </a:p>
          <a:p>
            <a:r>
              <a:rPr lang="pl-PL" dirty="0"/>
              <a:t>Rozdział VIII</a:t>
            </a:r>
          </a:p>
          <a:p>
            <a:pPr lvl="1"/>
            <a:r>
              <a:rPr lang="pl-PL" dirty="0"/>
              <a:t>3.1</a:t>
            </a:r>
          </a:p>
          <a:p>
            <a:pPr lvl="1"/>
            <a:r>
              <a:rPr lang="pl-PL" dirty="0"/>
              <a:t>4</a:t>
            </a:r>
          </a:p>
          <a:p>
            <a:r>
              <a:rPr lang="pl-PL" dirty="0"/>
              <a:t>Rozdział IX </a:t>
            </a:r>
          </a:p>
          <a:p>
            <a:pPr lvl="1"/>
            <a:r>
              <a:rPr lang="pl-PL" dirty="0"/>
              <a:t>2.3.</a:t>
            </a:r>
          </a:p>
          <a:p>
            <a:pPr lvl="1"/>
            <a:r>
              <a:rPr lang="pl-PL" dirty="0"/>
              <a:t>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6999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402232F9-293C-447A-ADFD-FD2131BAC6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Zawieszenie postępowania 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C9C6F66-21C5-47DA-B805-16A4044DEB3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118 432</a:t>
            </a:r>
            <a:r>
              <a:rPr lang="pl-PL" dirty="0"/>
              <a:t> w 2021 r. </a:t>
            </a:r>
          </a:p>
          <a:p>
            <a:endParaRPr lang="pl-PL" dirty="0"/>
          </a:p>
          <a:p>
            <a:r>
              <a:rPr lang="pl-PL" dirty="0"/>
              <a:t>do 6 miesięcy - 22 967</a:t>
            </a:r>
          </a:p>
          <a:p>
            <a:r>
              <a:rPr lang="pl-PL" dirty="0"/>
              <a:t>powyżej 6 miesięcy do roku - </a:t>
            </a:r>
            <a:r>
              <a:rPr lang="en-GB" dirty="0"/>
              <a:t>14 303</a:t>
            </a:r>
            <a:endParaRPr lang="pl-PL" dirty="0"/>
          </a:p>
          <a:p>
            <a:r>
              <a:rPr lang="pl-PL" dirty="0"/>
              <a:t>powyżej roku do 2 lat - </a:t>
            </a:r>
            <a:r>
              <a:rPr lang="en-GB" dirty="0"/>
              <a:t>19 797</a:t>
            </a:r>
            <a:endParaRPr lang="pl-PL" dirty="0"/>
          </a:p>
          <a:p>
            <a:r>
              <a:rPr lang="pl-PL" dirty="0"/>
              <a:t>powyżej 2 do 5 lat - </a:t>
            </a:r>
            <a:r>
              <a:rPr lang="en-GB" dirty="0"/>
              <a:t>36 035</a:t>
            </a:r>
            <a:endParaRPr lang="pl-PL" dirty="0"/>
          </a:p>
          <a:p>
            <a:r>
              <a:rPr lang="pl-PL" dirty="0"/>
              <a:t>powyżej 5 lat - </a:t>
            </a:r>
            <a:r>
              <a:rPr lang="en-GB" dirty="0"/>
              <a:t>25 330</a:t>
            </a:r>
          </a:p>
        </p:txBody>
      </p:sp>
    </p:spTree>
    <p:extLst>
      <p:ext uri="{BB962C8B-B14F-4D97-AF65-F5344CB8AC3E}">
        <p14:creationId xmlns:p14="http://schemas.microsoft.com/office/powerpoint/2010/main" val="112742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402232F9-293C-447A-ADFD-FD2131BAC6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Zawieszenie postępowania - 2022 </a:t>
            </a:r>
            <a:endParaRPr lang="en-GB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A129298-3879-0A37-26E9-D22666F0A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436" y="1199535"/>
            <a:ext cx="10364925" cy="403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312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CF1CFEE0-32CC-40AB-9A98-1D9B511533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„Obumarcie” procesu karnego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3E415AA-C63B-468C-8F9D-A77F88A1C9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586936" cy="5584825"/>
          </a:xfrm>
        </p:spPr>
        <p:txBody>
          <a:bodyPr/>
          <a:lstStyle/>
          <a:p>
            <a:pPr algn="just"/>
            <a:r>
              <a:rPr lang="pl-PL" dirty="0"/>
              <a:t>Obumarcie procesu karnego – stan, w którym proces karny nie może się rozwijać, nie może być kontynuowany i następuje jego likwidacja (umorzenie postępowania). </a:t>
            </a:r>
          </a:p>
          <a:p>
            <a:pPr marL="0" indent="0" algn="r">
              <a:buNone/>
            </a:pPr>
            <a:r>
              <a:rPr lang="pl-PL" i="1" dirty="0"/>
              <a:t>J. Zagrodnik, Proces karny, Warszawa 2019, s. 477</a:t>
            </a:r>
          </a:p>
          <a:p>
            <a:pPr algn="just"/>
            <a:r>
              <a:rPr lang="pl-PL" dirty="0"/>
              <a:t>Bezwarunkowe umorzenie postępowania należy odróżnić od warunkowego umorzenia postępowania (art. 336, 341 k.p.k.) oraz od odmowy wszczęcia postępowania. </a:t>
            </a:r>
          </a:p>
          <a:p>
            <a:pPr lvl="1" algn="just"/>
            <a:r>
              <a:rPr lang="pl-PL" dirty="0"/>
              <a:t>Odmowa wszczęcia postępowania także uniemożliwia ściganie przestępstwa, ale następuje to PRZED wszczęciem postępowania karnego.  </a:t>
            </a:r>
          </a:p>
        </p:txBody>
      </p:sp>
    </p:spTree>
    <p:extLst>
      <p:ext uri="{BB962C8B-B14F-4D97-AF65-F5344CB8AC3E}">
        <p14:creationId xmlns:p14="http://schemas.microsoft.com/office/powerpoint/2010/main" val="2827312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0F77EBB3-A218-4B55-8710-C6982ABCAC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Umorzenie postępowania – kiedy może nastąpić?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477E3E2-FB74-4C94-96C9-8959818343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713895" cy="57277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l-PL" dirty="0"/>
              <a:t>Art. 322 - Jeżeli postępowanie </a:t>
            </a:r>
            <a:r>
              <a:rPr lang="pl-PL" b="1" dirty="0">
                <a:solidFill>
                  <a:srgbClr val="FF0000"/>
                </a:solidFill>
              </a:rPr>
              <a:t>nie dostarczyło podstaw do wniesienia aktu oskarżenia</a:t>
            </a:r>
            <a:r>
              <a:rPr lang="pl-PL" dirty="0"/>
              <a:t>, a nie zachodzą warunki określone w art. 324, umarza się śledztwo bez konieczności uprzedniego zaznajomienia z materiałami postępowania i jego zamknięcia.</a:t>
            </a:r>
          </a:p>
          <a:p>
            <a:pPr algn="just"/>
            <a:r>
              <a:rPr lang="pl-PL" b="1" dirty="0"/>
              <a:t>Brak podstaw do skierowania sprawy do sądu to sytuacje, m.in. kiedy</a:t>
            </a:r>
            <a:r>
              <a:rPr lang="pl-PL" dirty="0"/>
              <a:t>:</a:t>
            </a:r>
          </a:p>
          <a:p>
            <a:pPr lvl="1" algn="just"/>
            <a:r>
              <a:rPr lang="pl-PL" dirty="0"/>
              <a:t>nie wykryto sprawcy przestępstwa;</a:t>
            </a:r>
          </a:p>
          <a:p>
            <a:pPr lvl="1" algn="just"/>
            <a:r>
              <a:rPr lang="pl-PL" dirty="0"/>
              <a:t>dochodzenie prowadzone przez 5 dni nie dało podstaw do ustalenia sprawcy przestępstwa i jest niewielkie prawdopodobieństwo, że uda się sprawcę ustalić;</a:t>
            </a:r>
          </a:p>
          <a:p>
            <a:pPr lvl="1" algn="just"/>
            <a:r>
              <a:rPr lang="pl-PL" dirty="0"/>
              <a:t>niepopełnienie czynu</a:t>
            </a:r>
          </a:p>
          <a:p>
            <a:pPr lvl="1" algn="just"/>
            <a:r>
              <a:rPr lang="pl-PL" dirty="0"/>
              <a:t>nie zebrano dowodów, które – w ocenie prokuratora – świadczą o tym, że dana osoba popełniła czyn zabroniony i stanowi on przestępstwo (art. 17 </a:t>
            </a:r>
            <a:r>
              <a:rPr lang="en-GB" dirty="0"/>
              <a:t>§</a:t>
            </a:r>
            <a:r>
              <a:rPr lang="pl-PL" dirty="0"/>
              <a:t> 1 pkt 1); </a:t>
            </a:r>
          </a:p>
          <a:p>
            <a:pPr lvl="1" algn="just"/>
            <a:r>
              <a:rPr lang="pl-PL" dirty="0"/>
              <a:t>ustalano, że dana osoba popełniła czyn zabroniony, ale nie stanowi on przestępstwa (art. 17 </a:t>
            </a:r>
            <a:r>
              <a:rPr lang="en-GB" dirty="0"/>
              <a:t>§</a:t>
            </a:r>
            <a:r>
              <a:rPr lang="pl-PL" dirty="0"/>
              <a:t> 1 pkt 2-3) albo sprawca nie podlega karze (art. 17 </a:t>
            </a:r>
            <a:r>
              <a:rPr lang="en-GB" dirty="0"/>
              <a:t>§</a:t>
            </a:r>
            <a:r>
              <a:rPr lang="pl-PL" dirty="0"/>
              <a:t> 1 pkt 4);</a:t>
            </a:r>
          </a:p>
          <a:p>
            <a:pPr lvl="1" algn="just"/>
            <a:r>
              <a:rPr lang="pl-PL" dirty="0"/>
              <a:t>nastąpiło przedawnienie karalności (art. 17 </a:t>
            </a:r>
            <a:r>
              <a:rPr lang="en-GB" dirty="0"/>
              <a:t>§</a:t>
            </a:r>
            <a:r>
              <a:rPr lang="pl-PL" dirty="0"/>
              <a:t> 1 pkt 6) </a:t>
            </a:r>
          </a:p>
          <a:p>
            <a:pPr lvl="1" algn="just"/>
            <a:r>
              <a:rPr lang="pl-PL" dirty="0"/>
              <a:t>wystąpiła jedna z negatywnych, formalnych przesłanek procesowych z art. 17 </a:t>
            </a:r>
            <a:r>
              <a:rPr lang="en-GB" dirty="0"/>
              <a:t>§</a:t>
            </a:r>
            <a:r>
              <a:rPr lang="pl-PL" dirty="0"/>
              <a:t> 1 pkt 5, 7-10; </a:t>
            </a:r>
          </a:p>
          <a:p>
            <a:pPr lvl="1" algn="just"/>
            <a:r>
              <a:rPr lang="pl-PL" dirty="0"/>
              <a:t>zachodzi inna okoliczność wyłączająca ściganie – art. 17 </a:t>
            </a:r>
            <a:r>
              <a:rPr lang="en-GB" dirty="0"/>
              <a:t>§</a:t>
            </a:r>
            <a:r>
              <a:rPr lang="pl-PL" dirty="0"/>
              <a:t> 1 pkt 11 (np. immunitet materialny);</a:t>
            </a:r>
          </a:p>
          <a:p>
            <a:pPr lvl="1" algn="just"/>
            <a:r>
              <a:rPr lang="pl-PL" dirty="0"/>
              <a:t>inne  podstawy umorzenia postępowania – np. art. 11 </a:t>
            </a:r>
            <a:r>
              <a:rPr lang="pl-PL" dirty="0" err="1"/>
              <a:t>kpk</a:t>
            </a:r>
            <a:r>
              <a:rPr lang="pl-PL" dirty="0"/>
              <a:t> (umorzenie absorpcyjne), art. 9 ust. 1 ustawy o świadku koronnym, art. 62a ustawy o przeciwdziałaniu narkomanii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6991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29F46EC-F89A-4914-BF95-62B6EA230A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Umorzenie postępowania – kiedy może nastąpić?</a:t>
            </a:r>
            <a:endParaRPr lang="en-GB" dirty="0"/>
          </a:p>
          <a:p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9933178-F5A7-4D21-AE68-C8E8EA5B6E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586936" cy="5584825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Zgodnie z § 219 regulaminu urzędowania powszechnych jednostek prokuratury w postanowieniu o umorzeniu postępowania można również określić jako przyczynę umorzenia: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niewykrycie sprawcy przestępstwa;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okoliczność, że podejrzany nie popełnił zarzucanego mu przestępstwa;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brak interesu społecznego w kontynuowaniu ścigania z urzędu albo w objęciu ściganiem z urzędu.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426565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 2_wzór_gotowe_Dominika" id="{81152B84-FA29-4A86-80E3-7D4678A21B37}" vid="{CF4DD382-5600-4961-8264-520594C30080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46BED8FE1D28040827F23E4E919BC40" ma:contentTypeVersion="12" ma:contentTypeDescription="Utwórz nowy dokument." ma:contentTypeScope="" ma:versionID="073c261890061722328af46045f433bd">
  <xsd:schema xmlns:xsd="http://www.w3.org/2001/XMLSchema" xmlns:xs="http://www.w3.org/2001/XMLSchema" xmlns:p="http://schemas.microsoft.com/office/2006/metadata/properties" xmlns:ns3="0b432be1-f4d8-41a7-ad6d-68c8ff8a2c7d" xmlns:ns4="983dda8e-7067-4a22-bb77-bf72cab3dd14" targetNamespace="http://schemas.microsoft.com/office/2006/metadata/properties" ma:root="true" ma:fieldsID="3b2249332f3b5729c51d6b38beb0a8b6" ns3:_="" ns4:_="">
    <xsd:import namespace="0b432be1-f4d8-41a7-ad6d-68c8ff8a2c7d"/>
    <xsd:import namespace="983dda8e-7067-4a22-bb77-bf72cab3dd1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432be1-f4d8-41a7-ad6d-68c8ff8a2c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3dda8e-7067-4a22-bb77-bf72cab3dd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krót wskazówki dotyczącej udostępniani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BC19CC6-FEAD-46C7-A74A-15EDA41784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432be1-f4d8-41a7-ad6d-68c8ff8a2c7d"/>
    <ds:schemaRef ds:uri="983dda8e-7067-4a22-bb77-bf72cab3dd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4539969-9CA8-4366-8AE4-B0F9F5740B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333A54D-AFC7-46BB-B78F-051D15BAE852}">
  <ds:schemaRefs>
    <ds:schemaRef ds:uri="http://schemas.microsoft.com/office/2006/documentManagement/types"/>
    <ds:schemaRef ds:uri="http://schemas.openxmlformats.org/package/2006/metadata/core-properties"/>
    <ds:schemaRef ds:uri="983dda8e-7067-4a22-bb77-bf72cab3dd14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0b432be1-f4d8-41a7-ad6d-68c8ff8a2c7d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4703</Words>
  <Application>Microsoft Office PowerPoint</Application>
  <PresentationFormat>Panoramiczny</PresentationFormat>
  <Paragraphs>256</Paragraphs>
  <Slides>42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42</vt:i4>
      </vt:variant>
    </vt:vector>
  </HeadingPairs>
  <TitlesOfParts>
    <vt:vector size="48" baseType="lpstr">
      <vt:lpstr>Arial</vt:lpstr>
      <vt:lpstr>Arial Black</vt:lpstr>
      <vt:lpstr>Calibri</vt:lpstr>
      <vt:lpstr>Calibri Light</vt:lpstr>
      <vt:lpstr>Wingdings</vt:lpstr>
      <vt:lpstr>Motyw pakietu Office</vt:lpstr>
      <vt:lpstr>Wykład 10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Tryb wnoszenia zażalenia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Wykład 10</dc:title>
  <dc:creator>Dominika Czerniak</dc:creator>
  <cp:lastModifiedBy>Dominika Czerniak</cp:lastModifiedBy>
  <cp:revision>3</cp:revision>
  <dcterms:created xsi:type="dcterms:W3CDTF">2022-01-09T23:50:39Z</dcterms:created>
  <dcterms:modified xsi:type="dcterms:W3CDTF">2024-01-10T07:15:50Z</dcterms:modified>
</cp:coreProperties>
</file>