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1"/>
  </p:notesMasterIdLst>
  <p:sldIdLst>
    <p:sldId id="256" r:id="rId5"/>
    <p:sldId id="258" r:id="rId6"/>
    <p:sldId id="259" r:id="rId7"/>
    <p:sldId id="260" r:id="rId8"/>
    <p:sldId id="262" r:id="rId9"/>
    <p:sldId id="273" r:id="rId10"/>
    <p:sldId id="274" r:id="rId11"/>
    <p:sldId id="263" r:id="rId12"/>
    <p:sldId id="264" r:id="rId13"/>
    <p:sldId id="266" r:id="rId14"/>
    <p:sldId id="265" r:id="rId15"/>
    <p:sldId id="267" r:id="rId16"/>
    <p:sldId id="261" r:id="rId17"/>
    <p:sldId id="268" r:id="rId18"/>
    <p:sldId id="269" r:id="rId19"/>
    <p:sldId id="270" r:id="rId20"/>
    <p:sldId id="271" r:id="rId21"/>
    <p:sldId id="272" r:id="rId22"/>
    <p:sldId id="421" r:id="rId23"/>
    <p:sldId id="278" r:id="rId24"/>
    <p:sldId id="419" r:id="rId25"/>
    <p:sldId id="420" r:id="rId26"/>
    <p:sldId id="280" r:id="rId27"/>
    <p:sldId id="281" r:id="rId28"/>
    <p:sldId id="282" r:id="rId29"/>
    <p:sldId id="283" r:id="rId30"/>
    <p:sldId id="284" r:id="rId31"/>
    <p:sldId id="422" r:id="rId32"/>
    <p:sldId id="424" r:id="rId33"/>
    <p:sldId id="425" r:id="rId34"/>
    <p:sldId id="426" r:id="rId35"/>
    <p:sldId id="285" r:id="rId36"/>
    <p:sldId id="286" r:id="rId37"/>
    <p:sldId id="287" r:id="rId38"/>
    <p:sldId id="423" r:id="rId39"/>
    <p:sldId id="257" r:id="rId4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minika Czerniak" initials="DC" lastIdx="1" clrIdx="0">
    <p:extLst>
      <p:ext uri="{19B8F6BF-5375-455C-9EA6-DF929625EA0E}">
        <p15:presenceInfo xmlns:p15="http://schemas.microsoft.com/office/powerpoint/2012/main" userId="S::dominika.czerniak@uwr.edu.pl::b34e6551-1571-4750-89ac-a2f2fc6c14c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3" autoAdjust="0"/>
    <p:restoredTop sz="94660"/>
  </p:normalViewPr>
  <p:slideViewPr>
    <p:cSldViewPr snapToGrid="0">
      <p:cViewPr varScale="1">
        <p:scale>
          <a:sx n="71" d="100"/>
          <a:sy n="71" d="100"/>
        </p:scale>
        <p:origin x="1066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commentAuthors" Target="comment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CDB0B-5920-4289-BED6-889E1849C335}" type="datetimeFigureOut">
              <a:rPr lang="en-GB" smtClean="0"/>
              <a:t>08/04/2025</a:t>
            </a:fld>
            <a:endParaRPr lang="en-GB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8251A-BE4C-42D6-A1A6-74E91933A0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400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ytułi pod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966548-FB16-47C0-8B0C-A797FC249C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4894263"/>
            <a:ext cx="9144000" cy="1251560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A73617C-C96D-43BE-BB64-B5FE2397C30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2933823"/>
            <a:ext cx="9144000" cy="1655762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39A34E8-788F-4825-9B15-DEA183F66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8E6B-C317-43D2-9B33-EE3908C9D002}" type="datetimeFigureOut">
              <a:rPr lang="pl-PL" smtClean="0"/>
              <a:t>08.04.2025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6F52438-F736-455C-AC8D-B09203415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76CAEBF-58A7-43FE-87FB-8FD77E44F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DCB5-EA2E-495B-A70C-BECC2931DDD4}" type="slidenum">
              <a:rPr lang="pl-PL" smtClean="0"/>
              <a:t>‹#›</a:t>
            </a:fld>
            <a:endParaRPr lang="pl-PL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B1B900E0-B83D-435A-ADCF-98A3C0115E0C}"/>
              </a:ext>
            </a:extLst>
          </p:cNvPr>
          <p:cNvSpPr/>
          <p:nvPr userDrawn="1"/>
        </p:nvSpPr>
        <p:spPr>
          <a:xfrm>
            <a:off x="838200" y="4683736"/>
            <a:ext cx="10952285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07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y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240F0FAA-41C4-413E-B1E8-B1140C25E9D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3F5E8F0E-6B31-4506-B51C-1D4BF41AA7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138" y="150598"/>
            <a:ext cx="3075681" cy="689922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B1B900E0-B83D-435A-ADCF-98A3C0115E0C}"/>
              </a:ext>
            </a:extLst>
          </p:cNvPr>
          <p:cNvSpPr/>
          <p:nvPr userDrawn="1"/>
        </p:nvSpPr>
        <p:spPr>
          <a:xfrm>
            <a:off x="234461" y="744941"/>
            <a:ext cx="860180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4B0C864-6E19-4FEE-BBF3-CA3E0B8DC8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4950" y="295275"/>
            <a:ext cx="8523288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" name="Dymek mowy: prostokąt z zaokrąglonymi rogami 1">
            <a:extLst>
              <a:ext uri="{FF2B5EF4-FFF2-40B4-BE49-F238E27FC236}">
                <a16:creationId xmlns:a16="http://schemas.microsoft.com/office/drawing/2014/main" id="{EEDA6785-1E93-4226-B832-B987BD9CD11B}"/>
              </a:ext>
            </a:extLst>
          </p:cNvPr>
          <p:cNvSpPr/>
          <p:nvPr userDrawn="1"/>
        </p:nvSpPr>
        <p:spPr>
          <a:xfrm>
            <a:off x="931984" y="1372003"/>
            <a:ext cx="9794631" cy="4996451"/>
          </a:xfrm>
          <a:custGeom>
            <a:avLst/>
            <a:gdLst>
              <a:gd name="connsiteX0" fmla="*/ 0 w 9794631"/>
              <a:gd name="connsiteY0" fmla="*/ 755861 h 4535074"/>
              <a:gd name="connsiteX1" fmla="*/ 755861 w 9794631"/>
              <a:gd name="connsiteY1" fmla="*/ 0 h 4535074"/>
              <a:gd name="connsiteX2" fmla="*/ 1632439 w 9794631"/>
              <a:gd name="connsiteY2" fmla="*/ 0 h 4535074"/>
              <a:gd name="connsiteX3" fmla="*/ 1632439 w 9794631"/>
              <a:gd name="connsiteY3" fmla="*/ 0 h 4535074"/>
              <a:gd name="connsiteX4" fmla="*/ 4081096 w 9794631"/>
              <a:gd name="connsiteY4" fmla="*/ 0 h 4535074"/>
              <a:gd name="connsiteX5" fmla="*/ 9038770 w 9794631"/>
              <a:gd name="connsiteY5" fmla="*/ 0 h 4535074"/>
              <a:gd name="connsiteX6" fmla="*/ 9794631 w 9794631"/>
              <a:gd name="connsiteY6" fmla="*/ 755861 h 4535074"/>
              <a:gd name="connsiteX7" fmla="*/ 9794631 w 9794631"/>
              <a:gd name="connsiteY7" fmla="*/ 2645460 h 4535074"/>
              <a:gd name="connsiteX8" fmla="*/ 9794631 w 9794631"/>
              <a:gd name="connsiteY8" fmla="*/ 2645460 h 4535074"/>
              <a:gd name="connsiteX9" fmla="*/ 9794631 w 9794631"/>
              <a:gd name="connsiteY9" fmla="*/ 3779228 h 4535074"/>
              <a:gd name="connsiteX10" fmla="*/ 9794631 w 9794631"/>
              <a:gd name="connsiteY10" fmla="*/ 3779213 h 4535074"/>
              <a:gd name="connsiteX11" fmla="*/ 9038770 w 9794631"/>
              <a:gd name="connsiteY11" fmla="*/ 4535074 h 4535074"/>
              <a:gd name="connsiteX12" fmla="*/ 4081096 w 9794631"/>
              <a:gd name="connsiteY12" fmla="*/ 4535074 h 4535074"/>
              <a:gd name="connsiteX13" fmla="*/ 2856800 w 9794631"/>
              <a:gd name="connsiteY13" fmla="*/ 5101958 h 4535074"/>
              <a:gd name="connsiteX14" fmla="*/ 1632439 w 9794631"/>
              <a:gd name="connsiteY14" fmla="*/ 4535074 h 4535074"/>
              <a:gd name="connsiteX15" fmla="*/ 755861 w 9794631"/>
              <a:gd name="connsiteY15" fmla="*/ 4535074 h 4535074"/>
              <a:gd name="connsiteX16" fmla="*/ 0 w 9794631"/>
              <a:gd name="connsiteY16" fmla="*/ 3779213 h 4535074"/>
              <a:gd name="connsiteX17" fmla="*/ 0 w 9794631"/>
              <a:gd name="connsiteY17" fmla="*/ 3779228 h 4535074"/>
              <a:gd name="connsiteX18" fmla="*/ 0 w 9794631"/>
              <a:gd name="connsiteY18" fmla="*/ 2645460 h 4535074"/>
              <a:gd name="connsiteX19" fmla="*/ 0 w 9794631"/>
              <a:gd name="connsiteY19" fmla="*/ 2645460 h 4535074"/>
              <a:gd name="connsiteX20" fmla="*/ 0 w 9794631"/>
              <a:gd name="connsiteY20" fmla="*/ 755861 h 4535074"/>
              <a:gd name="connsiteX0" fmla="*/ 0 w 9794631"/>
              <a:gd name="connsiteY0" fmla="*/ 755861 h 5101958"/>
              <a:gd name="connsiteX1" fmla="*/ 755861 w 9794631"/>
              <a:gd name="connsiteY1" fmla="*/ 0 h 5101958"/>
              <a:gd name="connsiteX2" fmla="*/ 1632439 w 9794631"/>
              <a:gd name="connsiteY2" fmla="*/ 0 h 5101958"/>
              <a:gd name="connsiteX3" fmla="*/ 1632439 w 9794631"/>
              <a:gd name="connsiteY3" fmla="*/ 0 h 5101958"/>
              <a:gd name="connsiteX4" fmla="*/ 4081096 w 9794631"/>
              <a:gd name="connsiteY4" fmla="*/ 0 h 5101958"/>
              <a:gd name="connsiteX5" fmla="*/ 9038770 w 9794631"/>
              <a:gd name="connsiteY5" fmla="*/ 0 h 5101958"/>
              <a:gd name="connsiteX6" fmla="*/ 9794631 w 9794631"/>
              <a:gd name="connsiteY6" fmla="*/ 755861 h 5101958"/>
              <a:gd name="connsiteX7" fmla="*/ 9794631 w 9794631"/>
              <a:gd name="connsiteY7" fmla="*/ 2645460 h 5101958"/>
              <a:gd name="connsiteX8" fmla="*/ 9794631 w 9794631"/>
              <a:gd name="connsiteY8" fmla="*/ 2645460 h 5101958"/>
              <a:gd name="connsiteX9" fmla="*/ 9794631 w 9794631"/>
              <a:gd name="connsiteY9" fmla="*/ 3779228 h 5101958"/>
              <a:gd name="connsiteX10" fmla="*/ 9794631 w 9794631"/>
              <a:gd name="connsiteY10" fmla="*/ 3779213 h 5101958"/>
              <a:gd name="connsiteX11" fmla="*/ 9038770 w 9794631"/>
              <a:gd name="connsiteY11" fmla="*/ 4535074 h 5101958"/>
              <a:gd name="connsiteX12" fmla="*/ 3166696 w 9794631"/>
              <a:gd name="connsiteY12" fmla="*/ 4543867 h 5101958"/>
              <a:gd name="connsiteX13" fmla="*/ 2856800 w 9794631"/>
              <a:gd name="connsiteY13" fmla="*/ 5101958 h 5101958"/>
              <a:gd name="connsiteX14" fmla="*/ 1632439 w 9794631"/>
              <a:gd name="connsiteY14" fmla="*/ 4535074 h 5101958"/>
              <a:gd name="connsiteX15" fmla="*/ 755861 w 9794631"/>
              <a:gd name="connsiteY15" fmla="*/ 4535074 h 5101958"/>
              <a:gd name="connsiteX16" fmla="*/ 0 w 9794631"/>
              <a:gd name="connsiteY16" fmla="*/ 3779213 h 5101958"/>
              <a:gd name="connsiteX17" fmla="*/ 0 w 9794631"/>
              <a:gd name="connsiteY17" fmla="*/ 3779228 h 5101958"/>
              <a:gd name="connsiteX18" fmla="*/ 0 w 9794631"/>
              <a:gd name="connsiteY18" fmla="*/ 2645460 h 5101958"/>
              <a:gd name="connsiteX19" fmla="*/ 0 w 9794631"/>
              <a:gd name="connsiteY19" fmla="*/ 2645460 h 5101958"/>
              <a:gd name="connsiteX20" fmla="*/ 0 w 9794631"/>
              <a:gd name="connsiteY20" fmla="*/ 755861 h 5101958"/>
              <a:gd name="connsiteX0" fmla="*/ 0 w 9794631"/>
              <a:gd name="connsiteY0" fmla="*/ 755861 h 5101958"/>
              <a:gd name="connsiteX1" fmla="*/ 755861 w 9794631"/>
              <a:gd name="connsiteY1" fmla="*/ 0 h 5101958"/>
              <a:gd name="connsiteX2" fmla="*/ 1632439 w 9794631"/>
              <a:gd name="connsiteY2" fmla="*/ 0 h 5101958"/>
              <a:gd name="connsiteX3" fmla="*/ 1632439 w 9794631"/>
              <a:gd name="connsiteY3" fmla="*/ 0 h 5101958"/>
              <a:gd name="connsiteX4" fmla="*/ 4081096 w 9794631"/>
              <a:gd name="connsiteY4" fmla="*/ 0 h 5101958"/>
              <a:gd name="connsiteX5" fmla="*/ 9038770 w 9794631"/>
              <a:gd name="connsiteY5" fmla="*/ 0 h 5101958"/>
              <a:gd name="connsiteX6" fmla="*/ 9794631 w 9794631"/>
              <a:gd name="connsiteY6" fmla="*/ 755861 h 5101958"/>
              <a:gd name="connsiteX7" fmla="*/ 9794631 w 9794631"/>
              <a:gd name="connsiteY7" fmla="*/ 2645460 h 5101958"/>
              <a:gd name="connsiteX8" fmla="*/ 9794631 w 9794631"/>
              <a:gd name="connsiteY8" fmla="*/ 2645460 h 5101958"/>
              <a:gd name="connsiteX9" fmla="*/ 9794631 w 9794631"/>
              <a:gd name="connsiteY9" fmla="*/ 3779228 h 5101958"/>
              <a:gd name="connsiteX10" fmla="*/ 9794631 w 9794631"/>
              <a:gd name="connsiteY10" fmla="*/ 3779213 h 5101958"/>
              <a:gd name="connsiteX11" fmla="*/ 9038770 w 9794631"/>
              <a:gd name="connsiteY11" fmla="*/ 4535074 h 5101958"/>
              <a:gd name="connsiteX12" fmla="*/ 3166696 w 9794631"/>
              <a:gd name="connsiteY12" fmla="*/ 4543867 h 5101958"/>
              <a:gd name="connsiteX13" fmla="*/ 2856800 w 9794631"/>
              <a:gd name="connsiteY13" fmla="*/ 5101958 h 5101958"/>
              <a:gd name="connsiteX14" fmla="*/ 2810608 w 9794631"/>
              <a:gd name="connsiteY14" fmla="*/ 4543866 h 5101958"/>
              <a:gd name="connsiteX15" fmla="*/ 755861 w 9794631"/>
              <a:gd name="connsiteY15" fmla="*/ 4535074 h 5101958"/>
              <a:gd name="connsiteX16" fmla="*/ 0 w 9794631"/>
              <a:gd name="connsiteY16" fmla="*/ 3779213 h 5101958"/>
              <a:gd name="connsiteX17" fmla="*/ 0 w 9794631"/>
              <a:gd name="connsiteY17" fmla="*/ 3779228 h 5101958"/>
              <a:gd name="connsiteX18" fmla="*/ 0 w 9794631"/>
              <a:gd name="connsiteY18" fmla="*/ 2645460 h 5101958"/>
              <a:gd name="connsiteX19" fmla="*/ 0 w 9794631"/>
              <a:gd name="connsiteY19" fmla="*/ 2645460 h 5101958"/>
              <a:gd name="connsiteX20" fmla="*/ 0 w 9794631"/>
              <a:gd name="connsiteY20" fmla="*/ 755861 h 5101958"/>
              <a:gd name="connsiteX0" fmla="*/ 0 w 9794631"/>
              <a:gd name="connsiteY0" fmla="*/ 755861 h 4996451"/>
              <a:gd name="connsiteX1" fmla="*/ 755861 w 9794631"/>
              <a:gd name="connsiteY1" fmla="*/ 0 h 4996451"/>
              <a:gd name="connsiteX2" fmla="*/ 1632439 w 9794631"/>
              <a:gd name="connsiteY2" fmla="*/ 0 h 4996451"/>
              <a:gd name="connsiteX3" fmla="*/ 1632439 w 9794631"/>
              <a:gd name="connsiteY3" fmla="*/ 0 h 4996451"/>
              <a:gd name="connsiteX4" fmla="*/ 4081096 w 9794631"/>
              <a:gd name="connsiteY4" fmla="*/ 0 h 4996451"/>
              <a:gd name="connsiteX5" fmla="*/ 9038770 w 9794631"/>
              <a:gd name="connsiteY5" fmla="*/ 0 h 4996451"/>
              <a:gd name="connsiteX6" fmla="*/ 9794631 w 9794631"/>
              <a:gd name="connsiteY6" fmla="*/ 755861 h 4996451"/>
              <a:gd name="connsiteX7" fmla="*/ 9794631 w 9794631"/>
              <a:gd name="connsiteY7" fmla="*/ 2645460 h 4996451"/>
              <a:gd name="connsiteX8" fmla="*/ 9794631 w 9794631"/>
              <a:gd name="connsiteY8" fmla="*/ 2645460 h 4996451"/>
              <a:gd name="connsiteX9" fmla="*/ 9794631 w 9794631"/>
              <a:gd name="connsiteY9" fmla="*/ 3779228 h 4996451"/>
              <a:gd name="connsiteX10" fmla="*/ 9794631 w 9794631"/>
              <a:gd name="connsiteY10" fmla="*/ 3779213 h 4996451"/>
              <a:gd name="connsiteX11" fmla="*/ 9038770 w 9794631"/>
              <a:gd name="connsiteY11" fmla="*/ 4535074 h 4996451"/>
              <a:gd name="connsiteX12" fmla="*/ 3166696 w 9794631"/>
              <a:gd name="connsiteY12" fmla="*/ 4543867 h 4996451"/>
              <a:gd name="connsiteX13" fmla="*/ 3155739 w 9794631"/>
              <a:gd name="connsiteY13" fmla="*/ 4996451 h 4996451"/>
              <a:gd name="connsiteX14" fmla="*/ 2810608 w 9794631"/>
              <a:gd name="connsiteY14" fmla="*/ 4543866 h 4996451"/>
              <a:gd name="connsiteX15" fmla="*/ 755861 w 9794631"/>
              <a:gd name="connsiteY15" fmla="*/ 4535074 h 4996451"/>
              <a:gd name="connsiteX16" fmla="*/ 0 w 9794631"/>
              <a:gd name="connsiteY16" fmla="*/ 3779213 h 4996451"/>
              <a:gd name="connsiteX17" fmla="*/ 0 w 9794631"/>
              <a:gd name="connsiteY17" fmla="*/ 3779228 h 4996451"/>
              <a:gd name="connsiteX18" fmla="*/ 0 w 9794631"/>
              <a:gd name="connsiteY18" fmla="*/ 2645460 h 4996451"/>
              <a:gd name="connsiteX19" fmla="*/ 0 w 9794631"/>
              <a:gd name="connsiteY19" fmla="*/ 2645460 h 4996451"/>
              <a:gd name="connsiteX20" fmla="*/ 0 w 9794631"/>
              <a:gd name="connsiteY20" fmla="*/ 755861 h 499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794631" h="4996451">
                <a:moveTo>
                  <a:pt x="0" y="755861"/>
                </a:moveTo>
                <a:cubicBezTo>
                  <a:pt x="0" y="338410"/>
                  <a:pt x="338410" y="0"/>
                  <a:pt x="755861" y="0"/>
                </a:cubicBezTo>
                <a:lnTo>
                  <a:pt x="1632439" y="0"/>
                </a:lnTo>
                <a:lnTo>
                  <a:pt x="1632439" y="0"/>
                </a:lnTo>
                <a:lnTo>
                  <a:pt x="4081096" y="0"/>
                </a:lnTo>
                <a:lnTo>
                  <a:pt x="9038770" y="0"/>
                </a:lnTo>
                <a:cubicBezTo>
                  <a:pt x="9456221" y="0"/>
                  <a:pt x="9794631" y="338410"/>
                  <a:pt x="9794631" y="755861"/>
                </a:cubicBezTo>
                <a:lnTo>
                  <a:pt x="9794631" y="2645460"/>
                </a:lnTo>
                <a:lnTo>
                  <a:pt x="9794631" y="2645460"/>
                </a:lnTo>
                <a:lnTo>
                  <a:pt x="9794631" y="3779228"/>
                </a:lnTo>
                <a:lnTo>
                  <a:pt x="9794631" y="3779213"/>
                </a:lnTo>
                <a:cubicBezTo>
                  <a:pt x="9794631" y="4196664"/>
                  <a:pt x="9456221" y="4535074"/>
                  <a:pt x="9038770" y="4535074"/>
                </a:cubicBezTo>
                <a:lnTo>
                  <a:pt x="3166696" y="4543867"/>
                </a:lnTo>
                <a:lnTo>
                  <a:pt x="3155739" y="4996451"/>
                </a:lnTo>
                <a:lnTo>
                  <a:pt x="2810608" y="4543866"/>
                </a:lnTo>
                <a:lnTo>
                  <a:pt x="755861" y="4535074"/>
                </a:lnTo>
                <a:cubicBezTo>
                  <a:pt x="338410" y="4535074"/>
                  <a:pt x="0" y="4196664"/>
                  <a:pt x="0" y="3779213"/>
                </a:cubicBezTo>
                <a:lnTo>
                  <a:pt x="0" y="3779228"/>
                </a:lnTo>
                <a:lnTo>
                  <a:pt x="0" y="2645460"/>
                </a:lnTo>
                <a:lnTo>
                  <a:pt x="0" y="2645460"/>
                </a:lnTo>
                <a:lnTo>
                  <a:pt x="0" y="755861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tekstu 10">
            <a:extLst>
              <a:ext uri="{FF2B5EF4-FFF2-40B4-BE49-F238E27FC236}">
                <a16:creationId xmlns:a16="http://schemas.microsoft.com/office/drawing/2014/main" id="{DA43622B-205D-47A3-AA78-A5C8B18EA1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30350" y="1838325"/>
            <a:ext cx="8601075" cy="3497263"/>
          </a:xfrm>
        </p:spPr>
        <p:txBody>
          <a:bodyPr/>
          <a:lstStyle>
            <a:lvl1pPr marL="0" indent="0"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3" name="Symbol zastępczy tekstu 12">
            <a:extLst>
              <a:ext uri="{FF2B5EF4-FFF2-40B4-BE49-F238E27FC236}">
                <a16:creationId xmlns:a16="http://schemas.microsoft.com/office/drawing/2014/main" id="{A7C7710C-3F3E-4861-9C00-95AA4BE09F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16413" y="6172200"/>
            <a:ext cx="6269037" cy="39052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057371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djęcie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obrazu 3">
            <a:extLst>
              <a:ext uri="{FF2B5EF4-FFF2-40B4-BE49-F238E27FC236}">
                <a16:creationId xmlns:a16="http://schemas.microsoft.com/office/drawing/2014/main" id="{194CB8A1-B6B9-47FE-AD24-5E1C17FAC5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3F5E8F0E-6B31-4506-B51C-1D4BF41AA7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138" y="150598"/>
            <a:ext cx="3075681" cy="689922"/>
          </a:xfrm>
          <a:prstGeom prst="rect">
            <a:avLst/>
          </a:prstGeom>
        </p:spPr>
      </p:pic>
      <p:sp>
        <p:nvSpPr>
          <p:cNvPr id="13" name="Symbol zastępczy tekstu 12">
            <a:extLst>
              <a:ext uri="{FF2B5EF4-FFF2-40B4-BE49-F238E27FC236}">
                <a16:creationId xmlns:a16="http://schemas.microsoft.com/office/drawing/2014/main" id="{A7C7710C-3F3E-4861-9C00-95AA4BE09F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4461" y="6172200"/>
            <a:ext cx="10350989" cy="390525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889369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sta- ciemna szar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240F0FAA-41C4-413E-B1E8-B1140C25E9D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3F5E8F0E-6B31-4506-B51C-1D4BF41AA7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138" y="150598"/>
            <a:ext cx="3075681" cy="68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787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usta- błęk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240F0FAA-41C4-413E-B1E8-B1140C25E9D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3F5E8F0E-6B31-4506-B51C-1D4BF41AA7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138" y="150598"/>
            <a:ext cx="3075681" cy="68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356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kończe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tekstu 12">
            <a:extLst>
              <a:ext uri="{FF2B5EF4-FFF2-40B4-BE49-F238E27FC236}">
                <a16:creationId xmlns:a16="http://schemas.microsoft.com/office/drawing/2014/main" id="{A7C7710C-3F3E-4861-9C00-95AA4BE09F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4461" y="3314700"/>
            <a:ext cx="10350989" cy="390525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0E6ADF7-26B3-4989-9375-24F2F98C86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4461" y="966788"/>
            <a:ext cx="10368452" cy="22066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28045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djęcie +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obrazu 7">
            <a:extLst>
              <a:ext uri="{FF2B5EF4-FFF2-40B4-BE49-F238E27FC236}">
                <a16:creationId xmlns:a16="http://schemas.microsoft.com/office/drawing/2014/main" id="{55CF5CDF-7DAF-4E9C-9149-38797CC64BA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752633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3966548-FB16-47C0-8B0C-A797FC249C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4894263"/>
            <a:ext cx="9144000" cy="1251560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A73617C-C96D-43BE-BB64-B5FE2397C30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2933823"/>
            <a:ext cx="9144000" cy="1655762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B1B900E0-B83D-435A-ADCF-98A3C0115E0C}"/>
              </a:ext>
            </a:extLst>
          </p:cNvPr>
          <p:cNvSpPr/>
          <p:nvPr userDrawn="1"/>
        </p:nvSpPr>
        <p:spPr>
          <a:xfrm>
            <a:off x="838200" y="4683736"/>
            <a:ext cx="10952285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C79C7481-0AA7-4A24-860A-9BCB3C937A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173" y="187744"/>
            <a:ext cx="2880366" cy="59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780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tuł ipodtytuł- zamien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B3195E5E-9579-432C-853B-CD8751185B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3966548-FB16-47C0-8B0C-A797FC249C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4894263"/>
            <a:ext cx="9144000" cy="1251560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A73617C-C96D-43BE-BB64-B5FE2397C30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2933823"/>
            <a:ext cx="9144000" cy="1655762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B1B900E0-B83D-435A-ADCF-98A3C0115E0C}"/>
              </a:ext>
            </a:extLst>
          </p:cNvPr>
          <p:cNvSpPr/>
          <p:nvPr userDrawn="1"/>
        </p:nvSpPr>
        <p:spPr>
          <a:xfrm>
            <a:off x="838200" y="4683736"/>
            <a:ext cx="10952285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61D14E2-B9E1-4F69-98A3-4C8F6CA3B3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138" y="150598"/>
            <a:ext cx="3075681" cy="68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664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ytuł ipodtytuł- zamien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B3195E5E-9579-432C-853B-CD8751185B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3966548-FB16-47C0-8B0C-A797FC249C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4894263"/>
            <a:ext cx="9144000" cy="1251560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A73617C-C96D-43BE-BB64-B5FE2397C30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2933823"/>
            <a:ext cx="9144000" cy="1655762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B1B900E0-B83D-435A-ADCF-98A3C0115E0C}"/>
              </a:ext>
            </a:extLst>
          </p:cNvPr>
          <p:cNvSpPr/>
          <p:nvPr userDrawn="1"/>
        </p:nvSpPr>
        <p:spPr>
          <a:xfrm>
            <a:off x="838200" y="4683736"/>
            <a:ext cx="10952285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61D14E2-B9E1-4F69-98A3-4C8F6CA3B3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138" y="150598"/>
            <a:ext cx="3075681" cy="68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664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ytuł ipodtytuł- zamien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B3195E5E-9579-432C-853B-CD8751185B75}"/>
              </a:ext>
            </a:extLst>
          </p:cNvPr>
          <p:cNvSpPr/>
          <p:nvPr userDrawn="1"/>
        </p:nvSpPr>
        <p:spPr>
          <a:xfrm>
            <a:off x="4870938" y="0"/>
            <a:ext cx="7321062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3966548-FB16-47C0-8B0C-A797FC249C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7270" y="4894263"/>
            <a:ext cx="4574930" cy="1251560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A73617C-C96D-43BE-BB64-B5FE2397C30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07270" y="2897285"/>
            <a:ext cx="6299688" cy="1655762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B1B900E0-B83D-435A-ADCF-98A3C0115E0C}"/>
              </a:ext>
            </a:extLst>
          </p:cNvPr>
          <p:cNvSpPr/>
          <p:nvPr userDrawn="1"/>
        </p:nvSpPr>
        <p:spPr>
          <a:xfrm flipV="1">
            <a:off x="5407270" y="4730261"/>
            <a:ext cx="6383215" cy="6154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61D14E2-B9E1-4F69-98A3-4C8F6CA3B3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138" y="150598"/>
            <a:ext cx="3075681" cy="689922"/>
          </a:xfrm>
          <a:prstGeom prst="rect">
            <a:avLst/>
          </a:prstGeom>
        </p:spPr>
      </p:pic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95D1DEB5-0178-46B3-8F53-5EF6C2874B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870450" cy="68580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20929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tuł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B1B900E0-B83D-435A-ADCF-98A3C0115E0C}"/>
              </a:ext>
            </a:extLst>
          </p:cNvPr>
          <p:cNvSpPr/>
          <p:nvPr userDrawn="1"/>
        </p:nvSpPr>
        <p:spPr>
          <a:xfrm>
            <a:off x="234461" y="744941"/>
            <a:ext cx="8601809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C79C7481-0AA7-4A24-860A-9BCB3C937A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173" y="187744"/>
            <a:ext cx="2880366" cy="597409"/>
          </a:xfrm>
          <a:prstGeom prst="rect">
            <a:avLst/>
          </a:prstGeom>
        </p:spPr>
      </p:pic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4B0C864-6E19-4FEE-BBF3-CA3E0B8DC8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4950" y="295275"/>
            <a:ext cx="8523288" cy="331788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/>
              <a:t>Drugi poziom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28502427-CE7F-432B-9FE2-554B81D433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8601075" cy="55848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14658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ytuł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240F0FAA-41C4-413E-B1E8-B1140C25E9D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3F5E8F0E-6B31-4506-B51C-1D4BF41AA7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138" y="150598"/>
            <a:ext cx="3075681" cy="689922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B1B900E0-B83D-435A-ADCF-98A3C0115E0C}"/>
              </a:ext>
            </a:extLst>
          </p:cNvPr>
          <p:cNvSpPr/>
          <p:nvPr userDrawn="1"/>
        </p:nvSpPr>
        <p:spPr>
          <a:xfrm>
            <a:off x="234461" y="744941"/>
            <a:ext cx="860180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4B0C864-6E19-4FEE-BBF3-CA3E0B8DC8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4950" y="295275"/>
            <a:ext cx="8523288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1"/>
            <a:r>
              <a:rPr lang="pl-PL" dirty="0"/>
              <a:t>tytuł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28502427-CE7F-432B-9FE2-554B81D433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8601075" cy="55848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72320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ytuł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240F0FAA-41C4-413E-B1E8-B1140C25E9D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3F5E8F0E-6B31-4506-B51C-1D4BF41AA7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138" y="150598"/>
            <a:ext cx="3075681" cy="689922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B1B900E0-B83D-435A-ADCF-98A3C0115E0C}"/>
              </a:ext>
            </a:extLst>
          </p:cNvPr>
          <p:cNvSpPr/>
          <p:nvPr userDrawn="1"/>
        </p:nvSpPr>
        <p:spPr>
          <a:xfrm>
            <a:off x="234461" y="744941"/>
            <a:ext cx="860180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4B0C864-6E19-4FEE-BBF3-CA3E0B8DC8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4950" y="295275"/>
            <a:ext cx="8523288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1"/>
            <a:r>
              <a:rPr lang="pl-PL" dirty="0"/>
              <a:t>tytuł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28502427-CE7F-432B-9FE2-554B81D433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5735027" cy="55848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01441050-E069-414B-8EA2-91B85166B1C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07125" y="958850"/>
            <a:ext cx="5821363" cy="56245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83356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tuł + zdjecia/obraz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240F0FAA-41C4-413E-B1E8-B1140C25E9D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3F5E8F0E-6B31-4506-B51C-1D4BF41AA7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138" y="150598"/>
            <a:ext cx="3075681" cy="689922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B1B900E0-B83D-435A-ADCF-98A3C0115E0C}"/>
              </a:ext>
            </a:extLst>
          </p:cNvPr>
          <p:cNvSpPr/>
          <p:nvPr userDrawn="1"/>
        </p:nvSpPr>
        <p:spPr>
          <a:xfrm>
            <a:off x="234461" y="744941"/>
            <a:ext cx="860180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4B0C864-6E19-4FEE-BBF3-CA3E0B8DC8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4950" y="295275"/>
            <a:ext cx="8523288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1"/>
            <a:r>
              <a:rPr lang="pl-PL" dirty="0"/>
              <a:t>Drugi poziom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01441050-E069-414B-8EA2-91B85166B1C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07125" y="958850"/>
            <a:ext cx="5821363" cy="56245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4" name="Symbol zastępczy obrazu 3">
            <a:extLst>
              <a:ext uri="{FF2B5EF4-FFF2-40B4-BE49-F238E27FC236}">
                <a16:creationId xmlns:a16="http://schemas.microsoft.com/office/drawing/2014/main" id="{E762964F-D4B6-4847-9E8C-81D4061C7F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4950" y="1004930"/>
            <a:ext cx="5821363" cy="2819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6AE15399-3C20-4463-848C-95CAB43970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34950" y="4000500"/>
            <a:ext cx="5821363" cy="25828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81404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4A85637C-2C82-4635-8121-E1E454CB234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32669"/>
          </a:xfrm>
          <a:prstGeom prst="rect">
            <a:avLst/>
          </a:prstGeom>
        </p:spPr>
      </p:pic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2F0330C4-DCA5-4B82-99CE-1BD461C12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198F86B-94E5-4595-8D17-506CE82CF3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F80C82D-1B3A-4F82-92A8-E9C44FA1CD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88E6B-C317-43D2-9B33-EE3908C9D002}" type="datetimeFigureOut">
              <a:rPr lang="pl-PL" smtClean="0"/>
              <a:t>08.04.2025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94B09BB-807F-4C43-985B-B368D8A460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BFBF415-EB9F-4F8E-A208-58ABC3778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0DCB5-EA2E-495B-A70C-BECC2931DDD4}" type="slidenum">
              <a:rPr lang="pl-PL" smtClean="0"/>
              <a:t>‹#›</a:t>
            </a:fld>
            <a:endParaRPr lang="pl-PL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4342DFC4-EC08-485E-9B3F-3517B579D68D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555" y="185738"/>
            <a:ext cx="2880366" cy="59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1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1" r:id="rId12"/>
    <p:sldLayoutId id="2147483672" r:id="rId13"/>
    <p:sldLayoutId id="214748367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169F02-A93D-4F3E-958E-8F4035D756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Wykład 11</a:t>
            </a:r>
            <a:endParaRPr lang="en-GB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ABE58E1-1603-4DA4-8120-2B1BFB6B02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b="1" dirty="0"/>
              <a:t>Zakończenie postępowania przygotowawczego. Warunki formalne aktu oskarżenia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921319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F17147B9-9887-4742-8F74-47EB2F8866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Końcowe zaznajomienie z materiałami postępowania - art.  321. 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9EC22F9-78AE-45C5-81ED-82257E82EC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446767" cy="5584825"/>
          </a:xfrm>
        </p:spPr>
        <p:txBody>
          <a:bodyPr/>
          <a:lstStyle/>
          <a:p>
            <a:pPr algn="just"/>
            <a:r>
              <a:rPr lang="pl-PL" dirty="0"/>
              <a:t>Pokrzywdzony nie ma prawa do udziału w czynności końcowego zaznajomienia z materiałami postępowania. Miał takie uprawnienie między 1.07.2015 a 15.04.2016. </a:t>
            </a:r>
          </a:p>
          <a:p>
            <a:pPr algn="just"/>
            <a:r>
              <a:rPr lang="pl-PL" dirty="0"/>
              <a:t>Obecnie obowiązujące przepisy przyznają pokrzywdzonemu prawo do przejrzenia akt sprawy – art. 156 § 5 </a:t>
            </a:r>
            <a:r>
              <a:rPr lang="pl-PL" dirty="0" err="1"/>
              <a:t>zd</a:t>
            </a:r>
            <a:r>
              <a:rPr lang="pl-PL" dirty="0"/>
              <a:t>. 4 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Z chwilą powiadomienia podejrzanego lub obrońcy o terminie końcowego zaznajomienia z materiałami postępowania przygotowawczego pokrzywdzonemu, jego pełnomocnikowi lub przedstawicielowi ustawowemu nie można odmówić udostępnienia akt, umożliwienia sporządzania odpisów lub kopii oraz wydania odpisów lub kopii.</a:t>
            </a:r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8302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8873536-DC16-4A85-818F-64EB2B8247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Uzupełniające postępowanie dowodowe 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CB9F165-A4EA-4B32-A9EF-1BBC23ED52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487863" cy="5584825"/>
          </a:xfrm>
        </p:spPr>
        <p:txBody>
          <a:bodyPr/>
          <a:lstStyle/>
          <a:p>
            <a:pPr algn="just"/>
            <a:r>
              <a:rPr lang="pl-PL" dirty="0"/>
              <a:t>Art. 321 §  5. </a:t>
            </a:r>
            <a:r>
              <a:rPr lang="pl-PL" dirty="0">
                <a:solidFill>
                  <a:srgbClr val="FF0000"/>
                </a:solidFill>
              </a:rPr>
              <a:t>W terminie 3 dni od daty zaznajomienia podejrzanego z materiałami postępowania strony mogą składać wnioski o uzupełnienie śledztwa.</a:t>
            </a:r>
            <a:r>
              <a:rPr lang="pl-PL" dirty="0"/>
              <a:t> Przepis art. 315 § 2 stosuje się odpowiednio.</a:t>
            </a:r>
          </a:p>
          <a:p>
            <a:pPr algn="just"/>
            <a:r>
              <a:rPr lang="pl-PL" dirty="0"/>
              <a:t>Prawo do składania wniosków dowodowych (o uzupełnienie śledztwa/dochodzenia) przysługuje podejrzanemu i pokrzywdzonemu. </a:t>
            </a:r>
          </a:p>
          <a:p>
            <a:pPr algn="just"/>
            <a:r>
              <a:rPr lang="pl-PL" dirty="0"/>
              <a:t>Oświadczenie podejrzanego lub pokrzywdzonego, że nie będzie składać wniosków, nie zwalnia prokuratora z zachowania tego terminu (postanowienie SA w Katowicach z 5.12.2001 r., V </a:t>
            </a:r>
            <a:r>
              <a:rPr lang="pl-PL" dirty="0" err="1"/>
              <a:t>AKz</a:t>
            </a:r>
            <a:r>
              <a:rPr lang="pl-PL" dirty="0"/>
              <a:t> 1002/01).</a:t>
            </a:r>
          </a:p>
          <a:p>
            <a:pPr algn="just"/>
            <a:r>
              <a:rPr lang="pl-PL" dirty="0"/>
              <a:t>Problematyczny charakter terminu z art. 321 §  5. W kontekście art. 170 </a:t>
            </a:r>
            <a:r>
              <a:rPr lang="en-GB" dirty="0"/>
              <a:t>§  1</a:t>
            </a:r>
            <a:r>
              <a:rPr lang="pl-PL" dirty="0"/>
              <a:t> pkt 6 należałoby uznać, że jest to termin prekluzyjny. Po przekroczeniu terminu wniosku dowodowe nie zostaną uwzględnione, ale zostaną dołączone do akt sprawy. Ponadto można wnioski dowodowe ponowić w postępowaniu sądowym.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5856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AD147011-F45C-41B7-949C-344246CABE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Zamknięcie postępowania przygotowawczego 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8D54061-03F1-4AE3-B5FE-BD2E77FEBF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415944" cy="5584825"/>
          </a:xfrm>
        </p:spPr>
        <p:txBody>
          <a:bodyPr/>
          <a:lstStyle/>
          <a:p>
            <a:pPr algn="just"/>
            <a:r>
              <a:rPr lang="pl-PL" dirty="0"/>
              <a:t>Art. 321 §  6. Jeżeli nie zachodzi potrzeba uzupełnienia śledztwa, </a:t>
            </a:r>
            <a:r>
              <a:rPr lang="pl-PL" b="1" dirty="0">
                <a:solidFill>
                  <a:srgbClr val="FF0000"/>
                </a:solidFill>
              </a:rPr>
              <a:t>wydaje się postanowienie o jego zamknięciu i ogłasza się je lub o jego treści zawiadamia się podejrzanego oraz jego obrońcę.</a:t>
            </a:r>
          </a:p>
          <a:p>
            <a:pPr algn="just"/>
            <a:r>
              <a:rPr lang="pl-PL" dirty="0"/>
              <a:t>W dochodzeniu – nie wydaje się postanowienia o zamknięciu śledztwa, chyba że podejrzany jest tymczasowo aresztowany. </a:t>
            </a:r>
          </a:p>
          <a:p>
            <a:pPr algn="ctr"/>
            <a:r>
              <a:rPr lang="pl-PL" b="1" dirty="0">
                <a:solidFill>
                  <a:schemeClr val="accent6"/>
                </a:solidFill>
              </a:rPr>
              <a:t>Z tą chwilą kończy się postępowanie przygotowawcze. </a:t>
            </a:r>
          </a:p>
          <a:p>
            <a:pPr algn="just"/>
            <a:r>
              <a:rPr lang="pl-PL" dirty="0"/>
              <a:t>Po zamknięciu postępowania przygotowawczego przystępuje się do sporządzenia aktu oskarżenia.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3440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C513FC3E-E6BA-4594-8958-BF644B677A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just"/>
            <a:r>
              <a:rPr lang="pl-PL" dirty="0"/>
              <a:t>Po zamknięciu postępowania przygotowawczego prokurator przystępuje do sporządzenia aktu oskarżenia. Termin – 14 dni na sporządzenie AO, chyba że podejrzany jest tymczasowo aresztowany – wtedy termin do sporządzenia AO to 7 dni. </a:t>
            </a:r>
          </a:p>
          <a:p>
            <a:pPr algn="just"/>
            <a:r>
              <a:rPr lang="pl-PL" dirty="0"/>
              <a:t>W dochodzeniu – prokurator zatwierdza akt oskarżenia sporządzony przez nieprokuratorskie organy postępowania przygotowawczego.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1161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0DAEC74A-8ED9-437B-93EE-2C29B0B5C7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Sporządzenie aktu oskarżenia 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62C2573-B584-40AB-A9CF-04A7EE8101D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457041" cy="5584825"/>
          </a:xfrm>
        </p:spPr>
        <p:txBody>
          <a:bodyPr>
            <a:normAutofit lnSpcReduction="10000"/>
          </a:bodyPr>
          <a:lstStyle/>
          <a:p>
            <a:pPr algn="just"/>
            <a:r>
              <a:rPr lang="pl-PL" dirty="0"/>
              <a:t>Art.  331.  [Termin sporządzenia i wniesienia do sądu]</a:t>
            </a:r>
          </a:p>
          <a:p>
            <a:pPr algn="just"/>
            <a:r>
              <a:rPr lang="pl-PL" dirty="0"/>
              <a:t>§  1. </a:t>
            </a:r>
            <a:r>
              <a:rPr lang="pl-PL" b="1" dirty="0"/>
              <a:t>W ciągu 14 dni od daty zamknięcia śledztwa albo od otrzymania aktu oskarżenia sporządzonego przez Policję w dochodzeniu, prokurator sporządza akt oskarżenia lub zatwierdza akt oskarżenia sporządzony przez Policję w dochodzeniu i wnosi go do sądu</a:t>
            </a:r>
            <a:r>
              <a:rPr lang="pl-PL" dirty="0"/>
              <a:t> albo sam wydaje postanowienie o umorzeniu, o zawieszeniu albo o uzupełnieniu śledztwa lub dochodzenia.</a:t>
            </a:r>
          </a:p>
          <a:p>
            <a:pPr algn="just"/>
            <a:r>
              <a:rPr lang="pl-PL" dirty="0"/>
              <a:t>§  2. Organ, o którym mowa w art. 325d, może wnieść akt oskarżenia bezpośrednio do sądu, chyba że prokurator postanowi inaczej.</a:t>
            </a:r>
          </a:p>
          <a:p>
            <a:pPr algn="just"/>
            <a:r>
              <a:rPr lang="pl-PL" b="1" dirty="0"/>
              <a:t>§  3. Jeżeli podejrzany jest tymczasowo aresztowany, termin wymieniony w § 1 wynosi 7 dni.</a:t>
            </a:r>
          </a:p>
          <a:p>
            <a:pPr algn="just"/>
            <a:r>
              <a:rPr lang="pl-PL" dirty="0"/>
              <a:t>§  4. W sprawie, w której wobec podejrzanego stosowane jest tymczasowe aresztowanie, akt oskarżenia należy wnieść nie później niż 14 dni przed upływem dotychczas określonego terminu stosowania tego środka.</a:t>
            </a:r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846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A57E9BDE-25C1-461E-A005-9089355016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Warunki formalne aktu oskarżenia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0405860-089F-4779-B4BA-4B8F50A0CC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220735" cy="5584825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pl-PL" dirty="0"/>
              <a:t>Art.  332.  </a:t>
            </a:r>
          </a:p>
          <a:p>
            <a:pPr algn="just"/>
            <a:r>
              <a:rPr lang="pl-PL" dirty="0"/>
              <a:t>§  1. Akt oskarżenia powinien zawierać:</a:t>
            </a:r>
          </a:p>
          <a:p>
            <a:pPr lvl="1" algn="just"/>
            <a:r>
              <a:rPr lang="pl-PL" dirty="0"/>
              <a:t>1) </a:t>
            </a:r>
            <a:r>
              <a:rPr lang="pl-PL" b="1" dirty="0"/>
              <a:t>imię i nazwisko oskarżonego</a:t>
            </a:r>
            <a:r>
              <a:rPr lang="pl-PL" dirty="0"/>
              <a:t>, inne dane o jego osobie, w tym numer telefonu, telefaksu i adres poczty elektronicznej lub informację o ich nieposiadaniu przez oskarżonego lub niemożności ich ustalenia, dane o zastosowaniu środka zapobiegawczego oraz zabezpieczenia majątkowego;</a:t>
            </a:r>
          </a:p>
          <a:p>
            <a:pPr lvl="1" algn="just"/>
            <a:r>
              <a:rPr lang="pl-PL" dirty="0"/>
              <a:t>2) </a:t>
            </a:r>
            <a:r>
              <a:rPr lang="pl-PL" b="1" dirty="0"/>
              <a:t>dokładne określenie zarzucanego oskarżonemu czynu </a:t>
            </a:r>
            <a:r>
              <a:rPr lang="pl-PL" dirty="0"/>
              <a:t>ze wskazaniem czasu, miejsca, sposobu i okoliczności jego popełnienia oraz skutków, a zwłaszcza wysokości powstałej szkody;</a:t>
            </a:r>
          </a:p>
          <a:p>
            <a:pPr lvl="1" algn="just"/>
            <a:r>
              <a:rPr lang="pl-PL" dirty="0"/>
              <a:t>3) wskazanie, że czyn został popełniony w warunkach wymienionych w art. 64 lub art. 65 Kodeksu karnego albo art. 37 § 1 Kodeksu karnego skarbowego; </a:t>
            </a:r>
            <a:r>
              <a:rPr lang="pl-PL" dirty="0">
                <a:sym typeface="Wingdings" panose="05000000000000000000" pitchFamily="2" charset="2"/>
              </a:rPr>
              <a:t> </a:t>
            </a:r>
            <a:r>
              <a:rPr lang="pl-PL" b="1" dirty="0">
                <a:sym typeface="Wingdings" panose="05000000000000000000" pitchFamily="2" charset="2"/>
              </a:rPr>
              <a:t>recydywa</a:t>
            </a:r>
            <a:endParaRPr lang="pl-PL" b="1" dirty="0"/>
          </a:p>
          <a:p>
            <a:pPr lvl="1" algn="just"/>
            <a:r>
              <a:rPr lang="pl-PL" dirty="0"/>
              <a:t>4) </a:t>
            </a:r>
            <a:r>
              <a:rPr lang="pl-PL" b="1" dirty="0"/>
              <a:t>wskazanie przepisów ustawy karnej, pod które zarzucany czyn podpada</a:t>
            </a:r>
            <a:r>
              <a:rPr lang="pl-PL" dirty="0"/>
              <a:t>;</a:t>
            </a:r>
          </a:p>
          <a:p>
            <a:pPr lvl="1" algn="just"/>
            <a:r>
              <a:rPr lang="pl-PL" dirty="0"/>
              <a:t>5</a:t>
            </a:r>
            <a:r>
              <a:rPr lang="pl-PL" b="1" dirty="0"/>
              <a:t>) wskazanie sądu właściwego do rozpoznania sprawy</a:t>
            </a:r>
            <a:r>
              <a:rPr lang="pl-PL" dirty="0"/>
              <a:t>.</a:t>
            </a:r>
          </a:p>
          <a:p>
            <a:pPr lvl="1" algn="just"/>
            <a:r>
              <a:rPr lang="pl-PL" dirty="0"/>
              <a:t>6) (uchylony).</a:t>
            </a:r>
          </a:p>
          <a:p>
            <a:pPr algn="just"/>
            <a:r>
              <a:rPr lang="pl-PL" dirty="0"/>
              <a:t>§  2. Do aktu oskarżenia dołącza się jego </a:t>
            </a:r>
            <a:r>
              <a:rPr lang="pl-PL" b="1" dirty="0"/>
              <a:t>uzasadnienie</a:t>
            </a:r>
            <a:r>
              <a:rPr lang="pl-PL" dirty="0"/>
              <a:t>, przytaczające fakty i dowody, na których oskarżenie się opiera, a w miarę potrzeby wyjaśniające podstawę prawną oskarżenia i omawiające okoliczności, na które powołuje się oskarżony w swej obronie.</a:t>
            </a:r>
          </a:p>
          <a:p>
            <a:pPr algn="just"/>
            <a:r>
              <a:rPr lang="pl-PL" b="1" dirty="0">
                <a:solidFill>
                  <a:srgbClr val="FF0000"/>
                </a:solidFill>
              </a:rPr>
              <a:t>§  3. Jeżeli postępowanie przygotowawcze zakończyło się w formie dochodzenia, akt oskarżenia może nie zawierać uzasadnienia.</a:t>
            </a:r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5931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94DC747D-2BC4-4636-9DA3-2E363DF6A9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Załączniki do aktu oskarżenia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9C91DA7-0264-4DAE-89FD-3EB64E78AA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549508" cy="5584825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pl-PL" dirty="0"/>
              <a:t>Art.  333.  [Załączniki i elementy dodatkowe]</a:t>
            </a:r>
          </a:p>
          <a:p>
            <a:pPr marL="0" indent="0" algn="just">
              <a:buNone/>
            </a:pPr>
            <a:r>
              <a:rPr lang="pl-PL" dirty="0"/>
              <a:t>§  1. Akt oskarżenia powinien także zawierać:</a:t>
            </a:r>
          </a:p>
          <a:p>
            <a:pPr marL="457200" lvl="1" indent="0" algn="just">
              <a:buNone/>
            </a:pPr>
            <a:r>
              <a:rPr lang="pl-PL" dirty="0"/>
              <a:t>1) </a:t>
            </a:r>
            <a:r>
              <a:rPr lang="pl-PL" b="1" dirty="0"/>
              <a:t>listę osób</a:t>
            </a:r>
            <a:r>
              <a:rPr lang="pl-PL" dirty="0"/>
              <a:t>, których wezwania oskarżyciel żąda;</a:t>
            </a:r>
          </a:p>
          <a:p>
            <a:pPr marL="457200" lvl="1" indent="0" algn="just">
              <a:buNone/>
            </a:pPr>
            <a:r>
              <a:rPr lang="pl-PL" dirty="0"/>
              <a:t>2) </a:t>
            </a:r>
            <a:r>
              <a:rPr lang="pl-PL" b="1" dirty="0"/>
              <a:t>wykaz innych dowodów</a:t>
            </a:r>
            <a:r>
              <a:rPr lang="pl-PL" dirty="0"/>
              <a:t>, których przeprowadzenia na rozprawie głównej domaga się oskarżyciel.</a:t>
            </a:r>
          </a:p>
          <a:p>
            <a:pPr marL="0" indent="0" algn="just">
              <a:buNone/>
            </a:pPr>
            <a:r>
              <a:rPr lang="pl-PL" dirty="0"/>
              <a:t>§  2. Prokurator może wnieść o zaniechanie wezwania i odczytanie na rozprawie zeznań świadków, o których mowa w art. 350a. (świadkowie, którzy nie będą wezwani na rozprawę</a:t>
            </a:r>
          </a:p>
          <a:p>
            <a:pPr marL="0" indent="0" algn="just">
              <a:buNone/>
            </a:pPr>
            <a:r>
              <a:rPr lang="pl-PL" dirty="0"/>
              <a:t>§  3. Do aktu oskarżenia dołącza się, do wiadomości sądu, listę ujawnionych osób pokrzywdzonych z podaniem ich adresów, a także adresy osób, o których mowa w § 1 pkt 1. Należy również podać numery telefonów, telefaksów i adresy poczty elektronicznej osób wskazanych w zdaniu pierwszym, chyba że informacji tych nie można ustalić.</a:t>
            </a:r>
          </a:p>
          <a:p>
            <a:pPr marL="0" indent="0" algn="just">
              <a:buNone/>
            </a:pPr>
            <a:r>
              <a:rPr lang="pl-PL" dirty="0"/>
              <a:t>§  3a. Do aktu oskarżenia dołącza się listę pokrzywdzonych, którzy złożyli wnioski na podstawie art. 299a§ 2. (pokrzywdzeni, którzy złożyli wniosek o zawiadomieniu o zakończeniu sprawy)</a:t>
            </a:r>
          </a:p>
          <a:p>
            <a:pPr marL="0" indent="0" algn="just">
              <a:buNone/>
            </a:pPr>
            <a:r>
              <a:rPr lang="pl-PL" dirty="0"/>
              <a:t>§  4. (uchylony).</a:t>
            </a:r>
          </a:p>
          <a:p>
            <a:pPr marL="0" indent="0" algn="just">
              <a:buNone/>
            </a:pPr>
            <a:r>
              <a:rPr lang="pl-PL" dirty="0"/>
              <a:t>§  5. Prokurator może także dołączyć do aktu oskarżenia wniosek o orzeczenie wobec podmiotu zobowiązanego określonego w art. 91a zwrotu korzyści majątkowej albo jej równowartości uprawnionemu podmiotowi lub orzeczenie przepadku świadczenia albo jego równowartości na rzecz Skarbu Państwa. Wniosek powinien zawierać uzasadnienie.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Załącznikiem do aktu oskarżenia jest wniosek o skazanie bez rozprawy z art. 335 §  2.</a:t>
            </a:r>
          </a:p>
        </p:txBody>
      </p:sp>
    </p:spTree>
    <p:extLst>
      <p:ext uri="{BB962C8B-B14F-4D97-AF65-F5344CB8AC3E}">
        <p14:creationId xmlns:p14="http://schemas.microsoft.com/office/powerpoint/2010/main" val="1120362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E7AEB63C-F34D-46AE-92E1-6DAE3DC486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Czynności związane z wysłaniem do sądu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B458F18-A7F1-4C65-8D4D-1EAF478068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477589" cy="5584825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pl-PL" dirty="0"/>
              <a:t>Art.  334.  </a:t>
            </a:r>
          </a:p>
          <a:p>
            <a:pPr algn="just"/>
            <a:r>
              <a:rPr lang="pl-PL" dirty="0"/>
              <a:t>§  1. Z aktem oskarżenia przesyła się sądowi akta postępowania przygotowawczego wraz z załącznikami.</a:t>
            </a:r>
          </a:p>
          <a:p>
            <a:pPr algn="just"/>
            <a:r>
              <a:rPr lang="pl-PL" dirty="0"/>
              <a:t>§  2. Do aktu oskarżenia dołącza się także:</a:t>
            </a:r>
          </a:p>
          <a:p>
            <a:pPr lvl="1" algn="just"/>
            <a:r>
              <a:rPr lang="pl-PL" dirty="0"/>
              <a:t>1) </a:t>
            </a:r>
            <a:r>
              <a:rPr lang="pl-PL" b="1" dirty="0"/>
              <a:t>załącznik adresowy </a:t>
            </a:r>
            <a:r>
              <a:rPr lang="pl-PL" dirty="0"/>
              <a:t>do akt sprawy;</a:t>
            </a:r>
          </a:p>
          <a:p>
            <a:pPr lvl="1" algn="just"/>
            <a:r>
              <a:rPr lang="pl-PL" dirty="0"/>
              <a:t>2) </a:t>
            </a:r>
            <a:r>
              <a:rPr lang="pl-PL" b="1" dirty="0"/>
              <a:t>po jednym odpisie tego aktu dla każdego oskarżonego</a:t>
            </a:r>
            <a:r>
              <a:rPr lang="pl-PL" dirty="0"/>
              <a:t>, a w przypadku określonym w art. 335 § 2 także dla każdego pokrzywdzonego.</a:t>
            </a:r>
          </a:p>
          <a:p>
            <a:pPr algn="just"/>
            <a:r>
              <a:rPr lang="pl-PL" dirty="0"/>
              <a:t>§  2a.  Odpisy aktu oskarżenia, o których mowa w § 2 pkt 2, mogą być przesłane sądowi w postaci elektronicznej, z wyłączeniem odpisów przeznaczonych dla adresatów, którzy w dniu przesłania sądowi aktu oskarżenia są pozbawieni wolności lub których adresu poczty elektronicznej nie ustalono.</a:t>
            </a:r>
          </a:p>
          <a:p>
            <a:pPr algn="just"/>
            <a:r>
              <a:rPr lang="pl-PL" dirty="0"/>
              <a:t>§  3. O przesłaniu aktu oskarżenia do sądu oraz o treści przepisów art. 343, art. 343a i art. 378a oskarżyciel publiczny </a:t>
            </a:r>
            <a:r>
              <a:rPr lang="pl-PL" b="1" dirty="0"/>
              <a:t>zawiadamia oskarżonego i ujawnionego pokrzywdzonego, a także osobę lub instytucję, która złożyła zawiadomienie o przestępstwie.</a:t>
            </a:r>
            <a:r>
              <a:rPr lang="pl-PL" dirty="0"/>
              <a:t> Pokrzywdzonego należy pouczyć o treści przepisu art. 49a, a także o prawie do złożenia oświadczenia o działaniu w charakterze oskarżyciela posiłkowego.</a:t>
            </a:r>
          </a:p>
          <a:p>
            <a:pPr algn="just"/>
            <a:r>
              <a:rPr lang="pl-PL" dirty="0"/>
              <a:t>§  4. O złożeniu wniosku, o którym mowa w art. 333 § 5, prokurator zawiadamia podmiot zobowiązany i podmiot uprawniony określone w art. 91a oraz poucza te podmioty o treści przepisów art. 91a, art. 415a i art. 444 § 2.</a:t>
            </a:r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7528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5E814F75-8421-4C6A-9CF8-E3AF706E7E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Inne skargi oskarżycielskie 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1BEBE7A-74C2-4419-B39B-40498E2637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477589" cy="5584825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pl-PL" dirty="0"/>
              <a:t>Art.  14.  §  1. Wszczęcie postępowania sądowego następuje na żądanie uprawnionego oskarżyciela lub innego uprawnionego podmiotu.</a:t>
            </a:r>
          </a:p>
          <a:p>
            <a:pPr lvl="1" algn="just"/>
            <a:r>
              <a:rPr lang="pl-PL" dirty="0"/>
              <a:t>Sąd – co do zasady – nie wszczyna postępowania działając z urzędu. Do zainicjowania postępowania sądowego konieczna jest SKARGA uprawnionego oskarżyciela. Np. akt oskarżenia. </a:t>
            </a:r>
          </a:p>
          <a:p>
            <a:pPr lvl="1" algn="just"/>
            <a:r>
              <a:rPr lang="pl-PL" dirty="0"/>
              <a:t>Wyjątki od zasady skargowości to: odtworzenie zaginionych lub zniszczonych akt, wznowienie postępowania z urzędu, wydanie wyroku łącznego z urzędu i podjęcie postępowania warunkowo umorzonego.</a:t>
            </a:r>
          </a:p>
          <a:p>
            <a:pPr lvl="1" algn="just"/>
            <a:r>
              <a:rPr lang="pl-PL" dirty="0"/>
              <a:t>Sąd jest związany granicami skargi oskarżycielskiej w zakresie zdarzenia faktycznego – zdarzenia historycznego, tożsamości czynu – ale nie wiąże sądu kwalifikacja prawna. Kwalifikacja prawna może się zmieniać w toku postępowania (art. 399 KPK). Istnieje jednak możliwość rozszerzenia granic oskarżenia w ramach tzw. procesu wpadkowego (art. 398 KPK). </a:t>
            </a:r>
          </a:p>
          <a:p>
            <a:pPr lvl="1" algn="just"/>
            <a:r>
              <a:rPr lang="pl-PL" dirty="0"/>
              <a:t>Obok aktu oskarżenia oskarżyciela publicznego, jest także subsydiarny akt oskarżenia oraz prywatny akt oskarżenia. </a:t>
            </a:r>
            <a:endParaRPr lang="en-GB" dirty="0"/>
          </a:p>
          <a:p>
            <a:pPr lvl="1" algn="just"/>
            <a:endParaRPr lang="pl-PL" dirty="0"/>
          </a:p>
          <a:p>
            <a:pPr algn="just"/>
            <a:r>
              <a:rPr lang="pl-PL" dirty="0"/>
              <a:t>Inne skargi oskarżycielskie, inicjujące postępowanie sądowe:</a:t>
            </a:r>
          </a:p>
          <a:p>
            <a:pPr lvl="1" algn="just"/>
            <a:r>
              <a:rPr lang="pl-PL" dirty="0"/>
              <a:t>wniosek – samoistny – o skazanie bez rozprawy – art. 335 § 1</a:t>
            </a:r>
          </a:p>
          <a:p>
            <a:pPr lvl="1" algn="just"/>
            <a:r>
              <a:rPr lang="pl-PL" dirty="0"/>
              <a:t>wniosek o warunkowe umorzenie postępowania – art. 336 </a:t>
            </a:r>
          </a:p>
          <a:p>
            <a:pPr lvl="1" algn="just"/>
            <a:r>
              <a:rPr lang="pl-PL" dirty="0"/>
              <a:t>wniosek o umorzenie postępowania i zastosowanie środków zabezpieczających – art. 324</a:t>
            </a:r>
          </a:p>
          <a:p>
            <a:pPr lvl="1" algn="just"/>
            <a:r>
              <a:rPr lang="pl-PL" dirty="0"/>
              <a:t>wniosek o rozpoznanie sprawy w trybie przyspieszonym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5422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CCD84F6-1E81-4B84-8536-EA545BAEAF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Statystki prokuratorskie – skargi oskarżycielskie </a:t>
            </a:r>
            <a:endParaRPr lang="en-GB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9332F1C-7B80-4ECD-A721-C8A85BFD68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98" t="21573" r="5450" b="23296"/>
          <a:stretch/>
        </p:blipFill>
        <p:spPr>
          <a:xfrm>
            <a:off x="503434" y="1538554"/>
            <a:ext cx="11461912" cy="4009491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BD7E2400-CD2A-4DA9-93AD-CF37F15D1862}"/>
              </a:ext>
            </a:extLst>
          </p:cNvPr>
          <p:cNvSpPr txBox="1"/>
          <p:nvPr/>
        </p:nvSpPr>
        <p:spPr>
          <a:xfrm>
            <a:off x="821933" y="6010381"/>
            <a:ext cx="1114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00B050"/>
                </a:solidFill>
              </a:rPr>
              <a:t>* W 10,77% spraw skierowano wnioski o skazanie bez rozprawy (podjęto próbę rozstrzygnięcia sprawy konsensualnie </a:t>
            </a:r>
            <a:endParaRPr lang="en-GB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381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załka: w prawo 4">
            <a:extLst>
              <a:ext uri="{FF2B5EF4-FFF2-40B4-BE49-F238E27FC236}">
                <a16:creationId xmlns:a16="http://schemas.microsoft.com/office/drawing/2014/main" id="{7A31A002-949D-4BED-97C8-F308140EBB60}"/>
              </a:ext>
            </a:extLst>
          </p:cNvPr>
          <p:cNvSpPr/>
          <p:nvPr/>
        </p:nvSpPr>
        <p:spPr>
          <a:xfrm>
            <a:off x="1003442" y="2984642"/>
            <a:ext cx="9085780" cy="1551398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DCBA174A-0D1E-43AD-A92E-454A50A5DFA0}"/>
              </a:ext>
            </a:extLst>
          </p:cNvPr>
          <p:cNvSpPr txBox="1"/>
          <p:nvPr/>
        </p:nvSpPr>
        <p:spPr>
          <a:xfrm>
            <a:off x="1057465" y="62155"/>
            <a:ext cx="76850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>
                <a:solidFill>
                  <a:schemeClr val="bg1"/>
                </a:solidFill>
              </a:rPr>
              <a:t>Postępowanie przygotowawcze – przypomnienie, gdzie jesteśmy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975EE18D-B014-4AE7-9C61-B5B097D54541}"/>
              </a:ext>
            </a:extLst>
          </p:cNvPr>
          <p:cNvSpPr txBox="1"/>
          <p:nvPr/>
        </p:nvSpPr>
        <p:spPr>
          <a:xfrm>
            <a:off x="9825458" y="3969750"/>
            <a:ext cx="23322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FFFF00"/>
                </a:solidFill>
              </a:rPr>
              <a:t>Skierowanie sprawy do sądu</a:t>
            </a:r>
          </a:p>
          <a:p>
            <a:pPr algn="ctr"/>
            <a:endParaRPr lang="pl-PL" b="1" dirty="0">
              <a:solidFill>
                <a:srgbClr val="FFFF00"/>
              </a:solidFill>
            </a:endParaRPr>
          </a:p>
          <a:p>
            <a:pPr algn="ctr"/>
            <a:r>
              <a:rPr lang="pl-PL" b="1" dirty="0">
                <a:solidFill>
                  <a:srgbClr val="FFFF00"/>
                </a:solidFill>
              </a:rPr>
              <a:t>(zebranie, zabezpieczenie dowodów dla sądu)</a:t>
            </a:r>
            <a:r>
              <a:rPr lang="pl-PL" dirty="0">
                <a:solidFill>
                  <a:srgbClr val="FFFF00"/>
                </a:solidFill>
              </a:rPr>
              <a:t> 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A2664754-0AC1-4475-A23B-5FC20099EBB9}"/>
              </a:ext>
            </a:extLst>
          </p:cNvPr>
          <p:cNvSpPr txBox="1"/>
          <p:nvPr/>
        </p:nvSpPr>
        <p:spPr>
          <a:xfrm>
            <a:off x="10089222" y="2739136"/>
            <a:ext cx="1897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FFFF00"/>
                </a:solidFill>
              </a:rPr>
              <a:t>Umorzenie postępowania 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0502BA8F-F445-4D39-B92B-56423E4CAC83}"/>
              </a:ext>
            </a:extLst>
          </p:cNvPr>
          <p:cNvSpPr txBox="1"/>
          <p:nvPr/>
        </p:nvSpPr>
        <p:spPr>
          <a:xfrm rot="16200000">
            <a:off x="7985152" y="3437175"/>
            <a:ext cx="3262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u="sng" dirty="0">
                <a:solidFill>
                  <a:srgbClr val="00B050"/>
                </a:solidFill>
              </a:rPr>
              <a:t>ZAKOŃCZENIE POSTĘPOWANIA PRZYGOTOWAWCZEGO</a:t>
            </a:r>
            <a:endParaRPr lang="en-GB" b="1" u="sng" dirty="0">
              <a:solidFill>
                <a:srgbClr val="00B050"/>
              </a:solidFill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AEC7EDB8-8791-4217-9C7B-C471A641C6FF}"/>
              </a:ext>
            </a:extLst>
          </p:cNvPr>
          <p:cNvSpPr txBox="1"/>
          <p:nvPr/>
        </p:nvSpPr>
        <p:spPr>
          <a:xfrm rot="5400000">
            <a:off x="-418935" y="3412758"/>
            <a:ext cx="3491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FF0000"/>
                </a:solidFill>
              </a:rPr>
              <a:t>WSZCZĘCIE POSTĘPOWANIA PRZYGOTOWAWCZEGO – </a:t>
            </a:r>
          </a:p>
          <a:p>
            <a:pPr algn="ctr"/>
            <a:r>
              <a:rPr lang="pl-PL" b="1" dirty="0">
                <a:solidFill>
                  <a:srgbClr val="FF0000"/>
                </a:solidFill>
              </a:rPr>
              <a:t>ART. 303/308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26E458FB-2E35-4B53-A75C-4D9720960C5C}"/>
              </a:ext>
            </a:extLst>
          </p:cNvPr>
          <p:cNvSpPr txBox="1"/>
          <p:nvPr/>
        </p:nvSpPr>
        <p:spPr>
          <a:xfrm>
            <a:off x="1958365" y="2498781"/>
            <a:ext cx="32774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- Ustalenie, czy doszło do popełnienia czynu zabronionego i czy stanowi on przestępstwo</a:t>
            </a:r>
          </a:p>
          <a:p>
            <a:pPr marL="285750" indent="-285750" algn="ctr">
              <a:buFontTx/>
              <a:buChar char="-"/>
            </a:pPr>
            <a:r>
              <a:rPr lang="pl-PL" dirty="0"/>
              <a:t>Wykrycie i w razie potrzeby ujęcie sprawcy</a:t>
            </a:r>
          </a:p>
          <a:p>
            <a:pPr marL="285750" indent="-285750" algn="ctr">
              <a:buFontTx/>
              <a:buChar char="-"/>
            </a:pPr>
            <a:r>
              <a:rPr lang="pl-PL" dirty="0"/>
              <a:t>Ustalenie osób </a:t>
            </a:r>
            <a:r>
              <a:rPr lang="pl-PL" dirty="0">
                <a:solidFill>
                  <a:schemeClr val="bg1"/>
                </a:solidFill>
              </a:rPr>
              <a:t>pokrzywdzonych i rozmiarów szkody  </a:t>
            </a:r>
          </a:p>
          <a:p>
            <a:pPr algn="ctr"/>
            <a:r>
              <a:rPr lang="pl-PL" dirty="0">
                <a:solidFill>
                  <a:schemeClr val="bg1"/>
                </a:solidFill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B58BFB68-1B59-4459-BD7B-219D578C6F53}"/>
              </a:ext>
            </a:extLst>
          </p:cNvPr>
          <p:cNvSpPr txBox="1"/>
          <p:nvPr/>
        </p:nvSpPr>
        <p:spPr>
          <a:xfrm rot="16200000">
            <a:off x="-1459403" y="3390943"/>
            <a:ext cx="3811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Ewentualne czynności sprawdzające – art. 307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A188E17B-94FE-4CA3-B8A0-CFC4D6C43AB8}"/>
              </a:ext>
            </a:extLst>
          </p:cNvPr>
          <p:cNvSpPr txBox="1"/>
          <p:nvPr/>
        </p:nvSpPr>
        <p:spPr>
          <a:xfrm rot="5400000">
            <a:off x="3949186" y="3710785"/>
            <a:ext cx="3267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accent2"/>
                </a:solidFill>
              </a:rPr>
              <a:t>PRZEDSTAWIENIE ZARZUTÓW</a:t>
            </a:r>
          </a:p>
          <a:p>
            <a:pPr algn="ctr"/>
            <a:r>
              <a:rPr lang="pl-PL" b="1" dirty="0">
                <a:solidFill>
                  <a:schemeClr val="accent2"/>
                </a:solidFill>
              </a:rPr>
              <a:t>ART. 313*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CA59B5FC-53FE-4D83-BD3E-8CFF7D98A884}"/>
              </a:ext>
            </a:extLst>
          </p:cNvPr>
          <p:cNvSpPr txBox="1"/>
          <p:nvPr/>
        </p:nvSpPr>
        <p:spPr>
          <a:xfrm>
            <a:off x="442559" y="1358176"/>
            <a:ext cx="25685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W formie śledztwa/dochodzenia – cele z art. 297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AFADC0C3-32ED-4E35-A7EA-E92D6340FDA1}"/>
              </a:ext>
            </a:extLst>
          </p:cNvPr>
          <p:cNvSpPr txBox="1"/>
          <p:nvPr/>
        </p:nvSpPr>
        <p:spPr>
          <a:xfrm>
            <a:off x="4385838" y="1514066"/>
            <a:ext cx="2393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Zebranie danych </a:t>
            </a:r>
          </a:p>
          <a:p>
            <a:pPr algn="ctr"/>
            <a:r>
              <a:rPr lang="pl-PL" dirty="0">
                <a:solidFill>
                  <a:schemeClr val="bg1"/>
                </a:solidFill>
              </a:rPr>
              <a:t>o podejrzanym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7DF6C1C4-5D67-4E86-AC69-E96FDF4BBBB4}"/>
              </a:ext>
            </a:extLst>
          </p:cNvPr>
          <p:cNvSpPr txBox="1"/>
          <p:nvPr/>
        </p:nvSpPr>
        <p:spPr>
          <a:xfrm>
            <a:off x="5977273" y="2744677"/>
            <a:ext cx="30000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Od momentu przedstawienia zarzutów można stosować </a:t>
            </a:r>
            <a:r>
              <a:rPr lang="pl-PL" dirty="0"/>
              <a:t>wobec podejrzanego środki zapobiegawcze i zabezpieczenie majątkowe – </a:t>
            </a:r>
            <a:r>
              <a:rPr lang="pl-PL" dirty="0">
                <a:solidFill>
                  <a:schemeClr val="bg1"/>
                </a:solidFill>
              </a:rPr>
              <a:t>jeśli spełnione są przesłanki z art. 249 i 258/291 i 293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9" name="Nawias klamrowy otwierający 18">
            <a:extLst>
              <a:ext uri="{FF2B5EF4-FFF2-40B4-BE49-F238E27FC236}">
                <a16:creationId xmlns:a16="http://schemas.microsoft.com/office/drawing/2014/main" id="{FB88B57E-0F22-4616-9C9A-04C3AF29F2AC}"/>
              </a:ext>
            </a:extLst>
          </p:cNvPr>
          <p:cNvSpPr/>
          <p:nvPr/>
        </p:nvSpPr>
        <p:spPr>
          <a:xfrm rot="16200000">
            <a:off x="5238207" y="524119"/>
            <a:ext cx="718235" cy="9464767"/>
          </a:xfrm>
          <a:prstGeom prst="leftBrace">
            <a:avLst>
              <a:gd name="adj1" fmla="val 97273"/>
              <a:gd name="adj2" fmla="val 50000"/>
            </a:avLst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EB996A8B-DBBD-4627-B276-729360017529}"/>
              </a:ext>
            </a:extLst>
          </p:cNvPr>
          <p:cNvSpPr txBox="1"/>
          <p:nvPr/>
        </p:nvSpPr>
        <p:spPr>
          <a:xfrm>
            <a:off x="215757" y="5631762"/>
            <a:ext cx="117470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W toku całego postępowania przeprowadzane są dowody (postępowanie dowodowe). W zależności od wyników postępowania dowodowego, sprawa albo zostanie skierowana do sądu w celu dalszego rozpoznania albo postępowanie zostanie umorzone (zakończy się na etapie postępowania przygotowawczego). Możliwe jest także zawieszenie postępowania – art. 22.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195BAC08-ED7A-4183-B6C1-7E4E76009535}"/>
              </a:ext>
            </a:extLst>
          </p:cNvPr>
          <p:cNvSpPr txBox="1"/>
          <p:nvPr/>
        </p:nvSpPr>
        <p:spPr>
          <a:xfrm>
            <a:off x="7274685" y="1203399"/>
            <a:ext cx="49173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1" dirty="0">
                <a:solidFill>
                  <a:schemeClr val="accent2"/>
                </a:solidFill>
              </a:rPr>
              <a:t>*Nie zawsze w postępowaniu przygotowawczym organy ustalą, komu należy przedstawić zarzuty. Wtedy w postępowaniu nie będzie podejrzanego. </a:t>
            </a:r>
            <a:endParaRPr lang="en-GB" b="1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5135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853A56F-13B2-472C-B722-2ACE4B40A8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Wniosek o warunkowe umorzenie postępowania 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C402D4F2-F7A9-4294-AAEB-1837EBBB10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436493" cy="5584825"/>
          </a:xfrm>
        </p:spPr>
        <p:txBody>
          <a:bodyPr>
            <a:normAutofit/>
          </a:bodyPr>
          <a:lstStyle/>
          <a:p>
            <a:r>
              <a:rPr lang="pl-PL" dirty="0"/>
              <a:t>Warunkowe umorzenie postępowania – środek probacyjny z KK. Stosowany, gdy: </a:t>
            </a:r>
          </a:p>
          <a:p>
            <a:pPr marL="457200" indent="-457200">
              <a:buAutoNum type="arabicPeriod"/>
            </a:pPr>
            <a:r>
              <a:rPr lang="pl-PL" dirty="0"/>
              <a:t>sprawca nie był karany za przestępstwo umyślne</a:t>
            </a:r>
          </a:p>
          <a:p>
            <a:pPr marL="457200" indent="-457200">
              <a:buAutoNum type="arabicPeriod"/>
            </a:pPr>
            <a:r>
              <a:rPr lang="pl-PL" dirty="0"/>
              <a:t>czyn jest zagrożony karą nieprzekraczającą 5 lat pozbawienia wolności </a:t>
            </a:r>
          </a:p>
          <a:p>
            <a:pPr marL="457200" indent="-457200">
              <a:buAutoNum type="arabicPeriod"/>
            </a:pPr>
            <a:r>
              <a:rPr lang="pl-PL" dirty="0"/>
              <a:t>wina i społeczna szkodliwość czynu nie są znaczne, </a:t>
            </a:r>
          </a:p>
          <a:p>
            <a:pPr marL="457200" indent="-457200">
              <a:buAutoNum type="arabicPeriod"/>
            </a:pPr>
            <a:r>
              <a:rPr lang="pl-PL" dirty="0"/>
              <a:t>okoliczności popełnienia czynu nie budzą wątpliwości, </a:t>
            </a:r>
          </a:p>
          <a:p>
            <a:pPr marL="457200" indent="-457200">
              <a:buAutoNum type="arabicPeriod"/>
            </a:pPr>
            <a:r>
              <a:rPr lang="pl-PL" dirty="0"/>
              <a:t>właściwości i warunki osobiste oraz dotychczasowy sposób życia sprawcy uzasadniają przypuszczenie, że pomimo umorzenia postępowania będzie przestrzegał porządku prawnego, w szczególności nie popełni przestępstwa.</a:t>
            </a:r>
          </a:p>
          <a:p>
            <a:r>
              <a:rPr lang="pl-PL" dirty="0"/>
              <a:t>Art. 66 KK</a:t>
            </a:r>
          </a:p>
          <a:p>
            <a:endParaRPr lang="en-GB" dirty="0"/>
          </a:p>
        </p:txBody>
      </p:sp>
      <p:pic>
        <p:nvPicPr>
          <p:cNvPr id="4" name="Picture 2" descr="Main page | Uniwersytet Wrocławski">
            <a:extLst>
              <a:ext uri="{FF2B5EF4-FFF2-40B4-BE49-F238E27FC236}">
                <a16:creationId xmlns:a16="http://schemas.microsoft.com/office/drawing/2014/main" id="{5944F0CB-19F3-40E4-A74D-DA35FA4F1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6508" y="1"/>
            <a:ext cx="3045491" cy="137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970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99170802-518D-470B-8A81-BCB8E0B32A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Wyrok SN z 27.04.2022 r., III KK 77/22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FF32F11-BB5F-4B60-BAC4-E1B9478261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0480996" cy="558482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l-PL" dirty="0"/>
              <a:t>Podjęcie przez sąd prawidłowej decyzji w zakresie warunkowego umorzenia postępowania wymaga, aby stan faktyczny sprawy nie budził żadnych wątpliwości w świetle zebranego materiału dowodowego i dokonanej przez sąd jego oceny. To właśnie na podstawie tych dowodów sąd ustala sprawstwo oskarżonego, stopień jego zawinienia i społecznej szkodliwości czynu, a więc okoliczności, które implikują inną przesłankę warunkowego umorzenia postępowania, a mianowicie, by okoliczności popełnienia czynu nie budziły wątpliwości. Skoro jedną z przesłanek warunkowego umorzenia postępowania jest wymóg, aby </a:t>
            </a:r>
            <a:r>
              <a:rPr lang="pl-PL" b="1" dirty="0"/>
              <a:t>okoliczności popełnienia czynu nie budziły wątpliwości, sąd na podstawie zebranego materiału dowodowego musi dojść nie tylko do wniosku, że sam fakt popełnienia przestępstwa nie budzi wątpliwości, a zatem istnieją wystarczające podstawy, aby oskarżonemu przypisać popełnienie tego czynu, lecz także powinien wyjaśnić elementy przedmiotowe i podmiotowe tego czynu rzutujące na ocenę zarówno stopnia jego społecznej szkodliwości, jak i stopnia zawinienia oskarżonego.</a:t>
            </a:r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87502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AF456EF9-669F-4D96-A9C8-4B6062280D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Wniosek o warunkowe umorzenie postępowania 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199BF1F-CFC2-434D-B0E8-036493AAE9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1060093"/>
            <a:ext cx="10799495" cy="5584825"/>
          </a:xfrm>
        </p:spPr>
        <p:txBody>
          <a:bodyPr>
            <a:normAutofit lnSpcReduction="10000"/>
          </a:bodyPr>
          <a:lstStyle/>
          <a:p>
            <a:pPr algn="just"/>
            <a:r>
              <a:rPr lang="pl-PL" dirty="0"/>
              <a:t>Wniosek o warunkowe umorzenie postępowania zastępuje akt oskarżenia. </a:t>
            </a:r>
          </a:p>
          <a:p>
            <a:pPr algn="just"/>
            <a:r>
              <a:rPr lang="pl-PL" dirty="0"/>
              <a:t>Sąd rozpoznaje sprawę na posiedzeniu i orzeka WYROKIEM.</a:t>
            </a:r>
          </a:p>
          <a:p>
            <a:pPr algn="just"/>
            <a:r>
              <a:rPr lang="pl-PL" dirty="0"/>
              <a:t>Gdy nie uwzględnia wniosku – sąd zobowiązuje prokuratora do uzupełnienia wniosku o warunkowe umorzenie postępowania tak, by spełniał warunki formalne aktu oskarżenia. </a:t>
            </a:r>
          </a:p>
          <a:p>
            <a:pPr lvl="1" algn="just"/>
            <a:r>
              <a:rPr lang="pl-PL" dirty="0"/>
              <a:t>W terminie 7 dni prokurator musi uzupełnić listę osób wezwanych rozprawę i dołączyć wykaz dowodów do przeprowadzenia na rozprawie oraz wskazać listę osób z art. 350a k.p.k. (por. art. 333 </a:t>
            </a:r>
            <a:r>
              <a:rPr lang="en-GB" dirty="0"/>
              <a:t>§</a:t>
            </a:r>
            <a:r>
              <a:rPr lang="pl-PL" dirty="0"/>
              <a:t> 1 i 2 k.p.k.)</a:t>
            </a:r>
          </a:p>
          <a:p>
            <a:pPr algn="just"/>
            <a:r>
              <a:rPr lang="pl-PL" dirty="0"/>
              <a:t>Art. 341 KPK – wniosek o warunkowe umorzenie postępowania </a:t>
            </a:r>
            <a:r>
              <a:rPr lang="pl-PL" b="1" dirty="0"/>
              <a:t>rozpoznaje się na posiedzeniu. </a:t>
            </a:r>
            <a:endParaRPr lang="en-GB" b="1" dirty="0"/>
          </a:p>
          <a:p>
            <a:pPr algn="just"/>
            <a:r>
              <a:rPr lang="pl-PL" dirty="0"/>
              <a:t>Odmowa uwzględnienia wniosku o warunkowe umorzenie postępowania nie oznacza, że wyrok warunkowo umarzający postępowanie nie zapadnie po przeprowadzeniu rozprawy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65087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ED0B60A-F30C-4E3F-82FF-165D2B59F3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pl-PL" dirty="0"/>
              <a:t>Art.  336.  Warunkowe umorzenie postępowania</a:t>
            </a:r>
            <a:endParaRPr lang="en-GB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2116E677-FF02-48D1-80BE-9EBD4E5BB1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1481334"/>
            <a:ext cx="11559783" cy="5584825"/>
          </a:xfrm>
        </p:spPr>
        <p:txBody>
          <a:bodyPr>
            <a:normAutofit fontScale="92500"/>
          </a:bodyPr>
          <a:lstStyle/>
          <a:p>
            <a:pPr algn="just"/>
            <a:r>
              <a:rPr lang="pl-PL" dirty="0"/>
              <a:t>§  1. Jeżeli spełnione są przesłanki uzasadniające warunkowe umorzenie postępowania, prokurator może zamiast aktu oskarżenia sporządzić i skierować do sądu wniosek o takie umorzenie.</a:t>
            </a:r>
          </a:p>
          <a:p>
            <a:pPr algn="just"/>
            <a:r>
              <a:rPr lang="pl-PL" dirty="0"/>
              <a:t>§  2. Do wniosku stosuje się odpowiednio przepisy art. 332 § 1 pkt 1, 2, 4 i 5. Uzasadnienie wniosku można ograniczyć do wskazania dowodów świadczących o tym, że wina oskarżonego nie budzi wątpliwości, a ponadto okoliczności przemawiających za warunkowym umorzeniem.</a:t>
            </a:r>
          </a:p>
          <a:p>
            <a:pPr algn="just"/>
            <a:r>
              <a:rPr lang="pl-PL" dirty="0"/>
              <a:t>§  3. Prokurator może wskazać proponowany okres próby, obowiązki, które należy nałożyć na oskarżonego i, stosownie do okoliczności, wnioski co do dozoru.</a:t>
            </a:r>
          </a:p>
          <a:p>
            <a:pPr algn="just"/>
            <a:r>
              <a:rPr lang="pl-PL" dirty="0"/>
              <a:t>§  4. Do wniosku dołącza się, do wiadomości sądu, listę ujawnionych osób pokrzywdzonych z podaniem ich adresów. Przepis art. 334 stosuje się odpowiednio.</a:t>
            </a:r>
          </a:p>
          <a:p>
            <a:pPr algn="just"/>
            <a:r>
              <a:rPr lang="pl-PL" dirty="0"/>
              <a:t>§  5. Do wniosku o warunkowe umorzenie postępowania stosuje się odpowiednio przepisy dotyczące aktu oskarżenia zawarte w rozdziale 40.</a:t>
            </a:r>
          </a:p>
          <a:p>
            <a:pPr algn="just"/>
            <a:endParaRPr lang="en-GB" dirty="0"/>
          </a:p>
          <a:p>
            <a:endParaRPr lang="en-GB" dirty="0"/>
          </a:p>
        </p:txBody>
      </p:sp>
      <p:pic>
        <p:nvPicPr>
          <p:cNvPr id="4" name="Picture 2" descr="Main page | Uniwersytet Wrocławski">
            <a:extLst>
              <a:ext uri="{FF2B5EF4-FFF2-40B4-BE49-F238E27FC236}">
                <a16:creationId xmlns:a16="http://schemas.microsoft.com/office/drawing/2014/main" id="{FCA45E0F-43A9-4F5E-B1CC-09F076B96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6508" y="1"/>
            <a:ext cx="3045491" cy="137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3492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B36B4C14-3A13-4DE4-BBD0-466EF1E7C8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Samoistny wniosek o skazanie bez rozprawy – art. 335 </a:t>
            </a:r>
            <a:r>
              <a:rPr lang="en-GB" dirty="0"/>
              <a:t>§</a:t>
            </a:r>
            <a:r>
              <a:rPr lang="pl-PL" dirty="0"/>
              <a:t> 1</a:t>
            </a:r>
            <a:endParaRPr lang="en-GB" dirty="0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E33C2A2D-75B7-4868-A24E-7DED36A6F3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8911558" cy="5584825"/>
          </a:xfrm>
        </p:spPr>
        <p:txBody>
          <a:bodyPr/>
          <a:lstStyle/>
          <a:p>
            <a:pPr algn="just"/>
            <a:r>
              <a:rPr lang="pl-PL" dirty="0"/>
              <a:t>Jedna z form konsensualnego zakończenia postępowania karnego. Założenie – porozumienie między oskarżonym i prokuratorem, przy uwzględnieniu prawnie chronionych interesów pokrzywdzonego.</a:t>
            </a:r>
          </a:p>
          <a:p>
            <a:pPr algn="just"/>
            <a:r>
              <a:rPr lang="pl-PL" dirty="0"/>
              <a:t>Założenie: porozumienie odnośnie do kary, środków karnych, innych form reakcji prawnokarnej oraz kosztów procesu. </a:t>
            </a:r>
          </a:p>
          <a:p>
            <a:pPr algn="just"/>
            <a:r>
              <a:rPr lang="pl-PL" dirty="0"/>
              <a:t>Sąd orzeka na posiedzeniu bez przeprowadzenia rozprawy i bez przeprowadzenia JAKIEGOKOLWIEK postępowania dowodowego. Sąd akceptując wniosek z art. 335, skazuje oskarżonego na uzgodnioną wcześniej karę.  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06795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4ADE10-6D9D-42DA-B8EB-72DBC41D6C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Samoistny wniosek o skazanie bez rozprawy – przesłanki 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35F0D2DB-DBE3-4570-99AD-27BFDE89E0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8015198" cy="5584825"/>
          </a:xfrm>
        </p:spPr>
        <p:txBody>
          <a:bodyPr>
            <a:normAutofit lnSpcReduction="10000"/>
          </a:bodyPr>
          <a:lstStyle/>
          <a:p>
            <a:pPr algn="just"/>
            <a:endParaRPr lang="pl-PL" dirty="0"/>
          </a:p>
          <a:p>
            <a:pPr algn="just"/>
            <a:r>
              <a:rPr lang="pl-PL" b="1" dirty="0"/>
              <a:t>Postępowanie karne prowadzone jest w sprawie o występek</a:t>
            </a:r>
            <a:r>
              <a:rPr lang="pl-PL" b="1" dirty="0">
                <a:solidFill>
                  <a:srgbClr val="00B050"/>
                </a:solidFill>
              </a:rPr>
              <a:t>*</a:t>
            </a:r>
            <a:r>
              <a:rPr lang="pl-PL" b="1" dirty="0"/>
              <a:t>.</a:t>
            </a:r>
          </a:p>
          <a:p>
            <a:pPr algn="just"/>
            <a:r>
              <a:rPr lang="pl-PL" dirty="0"/>
              <a:t>Oskarżony przyznaje się do winy</a:t>
            </a:r>
          </a:p>
          <a:p>
            <a:pPr algn="just"/>
            <a:r>
              <a:rPr lang="pl-PL" dirty="0"/>
              <a:t>W świetle jego wyjaśnień okoliczności popełnienia przestępstwa i wina nie budzą wątpliwości,  </a:t>
            </a:r>
          </a:p>
          <a:p>
            <a:pPr algn="just"/>
            <a:r>
              <a:rPr lang="pl-PL" dirty="0"/>
              <a:t>Postawa oskarżonego wskazuje, że cele postępowania zostaną osiągnięte,</a:t>
            </a:r>
          </a:p>
          <a:p>
            <a:pPr algn="just"/>
            <a:r>
              <a:rPr lang="pl-PL" dirty="0"/>
              <a:t>Porozumiano się odnośnie do kary, środków karnych, innych form reakcji prawnokarnej oraz kosztów procesu,</a:t>
            </a:r>
          </a:p>
          <a:p>
            <a:pPr algn="just"/>
            <a:r>
              <a:rPr lang="pl-PL" dirty="0"/>
              <a:t>Interes pokrzywdzonego nie sprzeciwia się zawarciu porozumienia. </a:t>
            </a:r>
          </a:p>
          <a:p>
            <a:pPr algn="just"/>
            <a:endParaRPr lang="en-GB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39438D23-32DD-46BB-8B03-795B200A0BFF}"/>
              </a:ext>
            </a:extLst>
          </p:cNvPr>
          <p:cNvSpPr/>
          <p:nvPr/>
        </p:nvSpPr>
        <p:spPr>
          <a:xfrm>
            <a:off x="8758239" y="2798013"/>
            <a:ext cx="319881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b="1" dirty="0">
                <a:solidFill>
                  <a:srgbClr val="00B050"/>
                </a:solidFill>
              </a:rPr>
              <a:t>art. 7 </a:t>
            </a:r>
            <a:r>
              <a:rPr lang="en-GB" sz="2000" b="1" dirty="0">
                <a:solidFill>
                  <a:srgbClr val="00B050"/>
                </a:solidFill>
              </a:rPr>
              <a:t>§</a:t>
            </a:r>
            <a:r>
              <a:rPr lang="pl-PL" sz="2000" b="1" dirty="0">
                <a:solidFill>
                  <a:srgbClr val="00B050"/>
                </a:solidFill>
              </a:rPr>
              <a:t> 3 k.k. </a:t>
            </a:r>
          </a:p>
          <a:p>
            <a:pPr algn="just"/>
            <a:endParaRPr lang="pl-PL" sz="2000" b="1" dirty="0">
              <a:solidFill>
                <a:srgbClr val="00B050"/>
              </a:solidFill>
            </a:endParaRPr>
          </a:p>
          <a:p>
            <a:pPr algn="just"/>
            <a:r>
              <a:rPr lang="pl-PL" sz="2000" b="1" dirty="0">
                <a:solidFill>
                  <a:srgbClr val="00B050"/>
                </a:solidFill>
              </a:rPr>
              <a:t>Występkiem jest czyn zabroniony zagrożony grzywną powyżej 30 stawek dziennych albo powyżej 5000 złotych, karą ograniczenia wolności przekraczającą miesiąc albo karą pozbawienia wolności przekraczającą miesiąc.</a:t>
            </a:r>
            <a:endParaRPr lang="en-GB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0027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F3D9D8A-92B3-4A9E-A638-3A8BA3645D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Ograniczone postępowanie dowodowe </a:t>
            </a:r>
            <a:endParaRPr lang="en-GB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2DEF9294-E5DC-4872-9E8D-86E70DB245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8911558" cy="558482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l-PL" dirty="0"/>
              <a:t>Co do zasady nie prowadzi się szeroko zakrojonego postępowania dowodowego. </a:t>
            </a:r>
            <a:r>
              <a:rPr lang="pl-PL" b="1" dirty="0"/>
              <a:t>Wyjaśnienia podejrzanego/oskarżonego powinny wyjaśniać okoliczności sprawy. </a:t>
            </a:r>
          </a:p>
          <a:p>
            <a:pPr algn="just"/>
            <a:r>
              <a:rPr lang="pl-PL" dirty="0"/>
              <a:t>Jeżeli zachodzi potrzeba oceny wiarygodności złożonych wyjaśnień, czynności dowodowych dokonuje się jedynie w niezbędnym do tego zakresie. </a:t>
            </a:r>
          </a:p>
          <a:p>
            <a:pPr algn="just"/>
            <a:r>
              <a:rPr lang="pl-PL" dirty="0"/>
              <a:t>W każdym jednak wypadku, jeżeli jest to konieczne dla zabezpieczenia śladów i dowodów przestępstwa przed ich utratą, zniekształceniem lub zniszczeniem, należy przeprowadzić w </a:t>
            </a:r>
            <a:r>
              <a:rPr lang="pl-PL" b="1" dirty="0"/>
              <a:t>niezbędnym zakresie czynności procesowe, a zwłaszcza dokonać oględzin, w razie potrzeby z udziałem biegłego, przeszukania lub czynności wymienionych w art. 74 § 2 pkt 1 w stosunku do osoby podejrzanej</a:t>
            </a:r>
            <a:r>
              <a:rPr lang="pl-PL" dirty="0"/>
              <a:t>, a także przedsięwziąć wobec niej inne niezbędne czynności, nie wyłączając pobrania krwi, włosów i wydzielin organizmu.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35816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DC6E4DF-45BA-4DC6-81B6-E8C7839139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Samoistny wniosek o skazanie bez rozprawy </a:t>
            </a:r>
            <a:endParaRPr lang="en-GB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B5143787-923B-4DC5-A4CF-045CB8DBBF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1376855"/>
            <a:ext cx="10984430" cy="5584825"/>
          </a:xfrm>
        </p:spPr>
        <p:txBody>
          <a:bodyPr/>
          <a:lstStyle/>
          <a:p>
            <a:pPr algn="just"/>
            <a:r>
              <a:rPr lang="pl-PL" dirty="0"/>
              <a:t>Art. 335 </a:t>
            </a:r>
            <a:r>
              <a:rPr lang="en-GB" dirty="0"/>
              <a:t>§ </a:t>
            </a:r>
            <a:r>
              <a:rPr lang="pl-PL" dirty="0"/>
              <a:t> 4. W wypadku gdy sąd, nie uwzględniając wniosku, o którym mowa w § 1, </a:t>
            </a:r>
            <a:r>
              <a:rPr lang="pl-PL" b="1" dirty="0"/>
              <a:t>zwrócił sprawę prokuratorowi, ponowne wystąpienie z takim wnioskiem jest możliwe, jeżeli zwrot nastąpił z przyczyn wskazanych w art. 343 § 1, 2 lub 3</a:t>
            </a:r>
            <a:r>
              <a:rPr lang="pl-PL" dirty="0"/>
              <a:t>. Zwrot sprawy nie stoi też na przeszkodzie wystąpieniu następnie z wnioskiem, o którym mowa w § 2.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Czyli, jeśli nie zostanie uwzględniony samoistny wniosek o skazanie bez rozprawy, to można ponownie wstąpić z takim wnioskiem, ale jako załącznikiem do aktu oskarżenia. </a:t>
            </a:r>
          </a:p>
          <a:p>
            <a:pPr algn="just"/>
            <a:r>
              <a:rPr lang="pl-PL" dirty="0"/>
              <a:t>Wnioski o skazanie bez rozprawy (z art. 335 § 1 i 2) są rozpoznawane na posiedzeniu. </a:t>
            </a:r>
            <a:endParaRPr lang="en-GB" dirty="0"/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48033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B4F56ACB-4A79-4A62-810E-484BFAA6FA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Wniosek o skazanie bez rozprawy z art. 335 </a:t>
            </a:r>
            <a:r>
              <a:rPr lang="en-GB" dirty="0"/>
              <a:t>§</a:t>
            </a:r>
            <a:r>
              <a:rPr lang="pl-PL" dirty="0"/>
              <a:t> 2 k.p.k. 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E48360D-7351-4018-A845-530B10A899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426219" cy="5584825"/>
          </a:xfrm>
        </p:spPr>
        <p:txBody>
          <a:bodyPr/>
          <a:lstStyle/>
          <a:p>
            <a:r>
              <a:rPr lang="pl-PL" dirty="0"/>
              <a:t>Wniosek o skazanie bez rozprawy, będący załącznikiem do aktu oskarżenia.</a:t>
            </a:r>
          </a:p>
          <a:p>
            <a:endParaRPr lang="pl-PL" dirty="0"/>
          </a:p>
          <a:p>
            <a:r>
              <a:rPr lang="pl-PL" dirty="0"/>
              <a:t>Przesłanki: </a:t>
            </a:r>
          </a:p>
          <a:p>
            <a:pPr lvl="1"/>
            <a:r>
              <a:rPr lang="pl-PL" dirty="0"/>
              <a:t>postępowanie jest prowadzone w sprawie o występek </a:t>
            </a:r>
          </a:p>
          <a:p>
            <a:pPr lvl="1"/>
            <a:r>
              <a:rPr lang="pl-PL" dirty="0"/>
              <a:t>oświadczenia dowodowe nie są sprzeczne z ustaleniami dokonanymi w sprawie </a:t>
            </a:r>
          </a:p>
          <a:p>
            <a:pPr lvl="1"/>
            <a:r>
              <a:rPr lang="pl-PL" dirty="0"/>
              <a:t>postawa oskarżonego wskazuje, że cele postępowania zostaną osiągnięte </a:t>
            </a:r>
          </a:p>
          <a:p>
            <a:pPr lvl="1"/>
            <a:r>
              <a:rPr lang="pl-PL" dirty="0"/>
              <a:t>uzgodnione zostały kary/inne środki za przewidziany występek oraz koszty procesu</a:t>
            </a:r>
          </a:p>
          <a:p>
            <a:pPr lvl="1"/>
            <a:r>
              <a:rPr lang="pl-PL" dirty="0"/>
              <a:t>uwzględniono prawnie chronione interesy pokrzywdzonego</a:t>
            </a:r>
          </a:p>
          <a:p>
            <a:pPr lvl="1"/>
            <a:endParaRPr lang="pl-PL" dirty="0"/>
          </a:p>
          <a:p>
            <a:r>
              <a:rPr lang="pl-PL" dirty="0" err="1"/>
              <a:t>Nieuwzględniając</a:t>
            </a:r>
            <a:r>
              <a:rPr lang="pl-PL" dirty="0"/>
              <a:t> wniosku, sąd kieruje sprawę na rozprawę.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34298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B83D8000-9D12-4B01-8DB1-37D23B8F4D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4950" y="192534"/>
            <a:ext cx="8523288" cy="331788"/>
          </a:xfrm>
        </p:spPr>
        <p:txBody>
          <a:bodyPr>
            <a:normAutofit fontScale="77500" lnSpcReduction="20000"/>
          </a:bodyPr>
          <a:lstStyle/>
          <a:p>
            <a:r>
              <a:rPr lang="pl-PL" dirty="0"/>
              <a:t>Z orzecznictwa…  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FCD90A2-BDD6-4F91-AB22-1B5D89A5AC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611153" cy="5584825"/>
          </a:xfrm>
        </p:spPr>
        <p:txBody>
          <a:bodyPr>
            <a:normAutofit lnSpcReduction="10000"/>
          </a:bodyPr>
          <a:lstStyle/>
          <a:p>
            <a:pPr algn="just"/>
            <a:r>
              <a:rPr lang="pl-PL" dirty="0"/>
              <a:t>Wyrok SN z 18.01.2023 r., II KK 361/22</a:t>
            </a:r>
          </a:p>
          <a:p>
            <a:pPr algn="just"/>
            <a:r>
              <a:rPr lang="pl-PL" dirty="0"/>
              <a:t>Możliwość wydania wyroku w trybie art. 335 § 1 k.p.k. istnieje w przypadku, gdy materiał dowodowy zebrany w sprawie pozwala na stwierdzenie, że okoliczności czynu i wina oskarżonego nie budzą wątpliwości. </a:t>
            </a:r>
            <a:r>
              <a:rPr lang="pl-PL" b="1" dirty="0"/>
              <a:t>Oznacza to, że in concreto nie występują w sprawie żadne wątpliwości odnośnie do sprawstwa danego czynu, winy oskarżonego, wypełnienia znamion tego czynu wymienionych w przepisach prawa karnego materialnego, przy uwzględnieniu wszystkich dowodów, na których oparto wniosek</a:t>
            </a:r>
            <a:r>
              <a:rPr lang="pl-PL" dirty="0"/>
              <a:t>. Sąd, rozpoznający wniosek o wydanie wyroku skazującego i orzeczenie uzgodnionych z oskarżonym kar lub innych środków, zobligowany jest na podstawie art. 343 k.p.k. do dokonania kontroli zasadności i legalności wniosku. Dopiero po dokonaniu takiej kontroli możliwe jest bądź uwzględnienie wniosku i wydanie wyroku (art. 343 § 6 k.p.k.), bądź zwrot sprawy prokuratorowi i ewentualne rozpoznanie jej na zasadach ogólnych (art. 343 § 7 k.p.k.).</a:t>
            </a:r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0744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7F097AE8-D5C2-467D-9F66-EEBF5617CE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Zakończenie postępowania przygotowawczego 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5F9C143-B064-4993-971E-5288FE8670D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498138" cy="5584825"/>
          </a:xfrm>
        </p:spPr>
        <p:txBody>
          <a:bodyPr>
            <a:normAutofit lnSpcReduction="10000"/>
          </a:bodyPr>
          <a:lstStyle/>
          <a:p>
            <a:pPr algn="just"/>
            <a:r>
              <a:rPr lang="pl-PL" dirty="0"/>
              <a:t>Postępowanie przygotowawcze kończy się albo umorzeniem (wtedy kończy się również proces karny) albo czynnościami związanymi z zakończeniem postępowania przygotowawczego i wydaniem postanowienia o zamknięciu śledztwa. </a:t>
            </a:r>
          </a:p>
          <a:p>
            <a:pPr algn="just"/>
            <a:r>
              <a:rPr lang="pl-PL" dirty="0"/>
              <a:t>Czynności związane z zakończeniem postępowania przygotowawczego:</a:t>
            </a:r>
          </a:p>
          <a:p>
            <a:pPr lvl="1" algn="just"/>
            <a:r>
              <a:rPr lang="pl-PL" dirty="0"/>
              <a:t>zawiadomienie podejrzanego i jego obrońcy o czynności końcowego zaznajomienia się z materiałami postępowania przygotowawczego (art. 321, czynność obligatoryjna, jeśli podejrzany złożył wniosek o przeprowadzenie końcowego zaznajomienia);</a:t>
            </a:r>
          </a:p>
          <a:p>
            <a:pPr lvl="1" algn="just"/>
            <a:r>
              <a:rPr lang="pl-PL" dirty="0"/>
              <a:t>czynność końcowego zaznajomienia z materiałami postępowania przygotowawczego (art. 321);</a:t>
            </a:r>
          </a:p>
          <a:p>
            <a:pPr lvl="1" algn="just"/>
            <a:r>
              <a:rPr lang="pl-PL" dirty="0"/>
              <a:t>umożliwienie pokrzywdzonemu i jego pełnomocnikowi zapoznania się z aktami sprawy (art. 156 § 5)</a:t>
            </a:r>
          </a:p>
          <a:p>
            <a:pPr lvl="1" algn="just"/>
            <a:r>
              <a:rPr lang="pl-PL" dirty="0"/>
              <a:t>uzupełniające postępowanie dowodowe (art. 321 </a:t>
            </a:r>
            <a:r>
              <a:rPr lang="en-GB" dirty="0"/>
              <a:t>§  5</a:t>
            </a:r>
            <a:r>
              <a:rPr lang="pl-PL" dirty="0"/>
              <a:t>)</a:t>
            </a:r>
          </a:p>
          <a:p>
            <a:pPr lvl="1" algn="just"/>
            <a:r>
              <a:rPr lang="pl-PL" dirty="0"/>
              <a:t>zamknięcie śledztwa (art. 321 </a:t>
            </a:r>
            <a:r>
              <a:rPr lang="en-GB" dirty="0"/>
              <a:t>§  </a:t>
            </a:r>
            <a:r>
              <a:rPr lang="pl-PL" dirty="0"/>
              <a:t>6); w dochodzeniu wydanie postanowienia o zamknięciu dochodzenia nie jest konieczne, chyba że podejrzany jest tymczasowo aresztowany (art. 325g </a:t>
            </a:r>
            <a:r>
              <a:rPr lang="en-GB" dirty="0"/>
              <a:t>§  </a:t>
            </a:r>
            <a:r>
              <a:rPr lang="pl-PL" dirty="0"/>
              <a:t>1).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31489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88F7F26B-01F9-4A02-8133-9D60A9ACF6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Z orzecznictwa…  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80EEC7F-38DA-4744-BC81-D7234854FF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354299" cy="5584825"/>
          </a:xfrm>
        </p:spPr>
        <p:txBody>
          <a:bodyPr>
            <a:normAutofit/>
          </a:bodyPr>
          <a:lstStyle/>
          <a:p>
            <a:r>
              <a:rPr lang="pl-PL" dirty="0"/>
              <a:t>Wyrok SN z 8.06.2022 r., III KK 152/22</a:t>
            </a:r>
          </a:p>
          <a:p>
            <a:pPr algn="just"/>
            <a:r>
              <a:rPr lang="pl-PL" dirty="0"/>
              <a:t>Uwzględniając na podstawie art. 343 § 6 k.p.k. wniosek prokuratora o wydanie na posiedzeniu wyroku skazującego bez przeprowadzenia rozprawy i orzeczenie uzgodnionych z oskarżonym kar lub innych środków przewidzianych za dany występek (art. 335 § 1 k.p.k.), czy też wniosek prokuratora o wydanie na posiedzeniu wyroku skazującego, dołączony do aktu oskarżenia (art. 335 § 2 k.p.k.), </a:t>
            </a:r>
            <a:r>
              <a:rPr lang="pl-PL" b="1" dirty="0"/>
              <a:t>sąd związany jest treścią takiego wniosku. Oznacza to, że potrzeba dokonania w tym zakresie jakichkolwiek zmian uzależniona jest od dokonania modyfikacji treści wniosku przez strony. </a:t>
            </a:r>
            <a:r>
              <a:rPr lang="pl-PL" dirty="0"/>
              <a:t>Wydanie orzeczenia odbiegającego od uzgodnień poczynionych pomiędzy oskarżycielem publicznym a oskarżonym stanowi rażące naruszenie przepisów prawa procesowego, tj. art. 343 § 6 i § 7 k.p.k., mające istotny wpływ na treść orzeczenia.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50577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CFF3F56C-FA68-4886-AB6D-336FB73C6E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Z orzecznictwa… 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91140DC-78EB-4F1D-BFF6-7748E087B8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405670" cy="5584825"/>
          </a:xfrm>
        </p:spPr>
        <p:txBody>
          <a:bodyPr/>
          <a:lstStyle/>
          <a:p>
            <a:pPr algn="just"/>
            <a:r>
              <a:rPr lang="pl-PL" dirty="0"/>
              <a:t>Wyrok SN z 9.03.2022 r., V KK 447/21</a:t>
            </a:r>
          </a:p>
          <a:p>
            <a:pPr algn="just"/>
            <a:r>
              <a:rPr lang="pl-PL" dirty="0"/>
              <a:t>Zawarte pomiędzy prokuratorem a oskarżonym porozumienie jest wiążące w tym znaczeniu, że </a:t>
            </a:r>
            <a:r>
              <a:rPr lang="pl-PL" b="1" dirty="0"/>
              <a:t>sąd nie może wydać orzeczenia dokonując samodzielnych modyfikacji zawartego konsensusu</a:t>
            </a:r>
            <a:r>
              <a:rPr lang="pl-PL" dirty="0"/>
              <a:t>. Władny jest oczywiście do dokonywania zmian i wymierzenia innej aniżeli uzgodniona reakcji karnej, </a:t>
            </a:r>
            <a:r>
              <a:rPr lang="pl-PL" b="1" dirty="0"/>
              <a:t>jednakże jest to niedopuszczalne bez akceptacji stron zawartego uprzednio porozumienia</a:t>
            </a:r>
            <a:r>
              <a:rPr lang="pl-PL" dirty="0"/>
              <a:t>. Niespełnienie tego warunku, w przypadku zastrzeżeń powziętych w ramach kontroli wniosku, obliguje do procedowania w przedmiocie odpowiedzialności karnej na zasadach ogólnych.</a:t>
            </a:r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96249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id="{81F5567C-5276-4EF9-9E16-63CBEC3157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l-PL" dirty="0"/>
              <a:t>Wniosek o umorzenie postępowania i zastosowanie środków zabezpieczających </a:t>
            </a:r>
            <a:endParaRPr lang="en-GB" dirty="0"/>
          </a:p>
        </p:txBody>
      </p:sp>
      <p:sp>
        <p:nvSpPr>
          <p:cNvPr id="10" name="Symbol zastępczy tekstu 9">
            <a:extLst>
              <a:ext uri="{FF2B5EF4-FFF2-40B4-BE49-F238E27FC236}">
                <a16:creationId xmlns:a16="http://schemas.microsoft.com/office/drawing/2014/main" id="{7E1104CC-7450-410A-A8BA-07D7493676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1273174"/>
            <a:ext cx="11724169" cy="5584825"/>
          </a:xfrm>
        </p:spPr>
        <p:txBody>
          <a:bodyPr>
            <a:normAutofit lnSpcReduction="10000"/>
          </a:bodyPr>
          <a:lstStyle/>
          <a:p>
            <a:r>
              <a:rPr lang="pl-PL" dirty="0"/>
              <a:t>Możliwe wyłącznie wtedy, gdy sprawca czynu był niepoczytalny. Wobec sprawcy niepoczytalnego nie orzeka się kary – nie można tej osobie przypisać winy – ale stosuje się środki zabezpieczające. </a:t>
            </a:r>
          </a:p>
          <a:p>
            <a:r>
              <a:rPr lang="pl-PL" dirty="0"/>
              <a:t>Katalog środków zabezpieczających – art. 93a KK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§ 1. Środkami zabezpieczającymi są:</a:t>
            </a:r>
          </a:p>
          <a:p>
            <a:pPr marL="0" indent="0">
              <a:buNone/>
            </a:pPr>
            <a:r>
              <a:rPr lang="pl-PL" b="1" dirty="0"/>
              <a:t>1) elektroniczna kontrola miejsca pobytu;</a:t>
            </a:r>
          </a:p>
          <a:p>
            <a:pPr marL="0" indent="0">
              <a:buNone/>
            </a:pPr>
            <a:r>
              <a:rPr lang="pl-PL" b="1" dirty="0"/>
              <a:t>2) terapia; </a:t>
            </a:r>
          </a:p>
          <a:p>
            <a:pPr marL="0" indent="0">
              <a:buNone/>
            </a:pPr>
            <a:r>
              <a:rPr lang="pl-PL" b="1" dirty="0"/>
              <a:t>3) terapia uzależnień;</a:t>
            </a:r>
          </a:p>
          <a:p>
            <a:pPr marL="0" indent="0">
              <a:buNone/>
            </a:pPr>
            <a:r>
              <a:rPr lang="pl-PL" b="1" dirty="0"/>
              <a:t>4) pobyt w zakładzie psychiatrycznym.</a:t>
            </a:r>
          </a:p>
          <a:p>
            <a:pPr marL="0" indent="0">
              <a:buNone/>
            </a:pPr>
            <a:r>
              <a:rPr lang="pl-PL" dirty="0"/>
              <a:t>§ 2. Jeżeli ustawa tak stanowi, tytułem środka zabezpieczającego można orzec nakaz i zakazy określone w art. 39 pkt 2-3.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82749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21387BFA-DA9C-4D8D-A71E-C086FAFFFB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4950" y="243904"/>
            <a:ext cx="8523288" cy="331788"/>
          </a:xfrm>
        </p:spPr>
        <p:txBody>
          <a:bodyPr>
            <a:normAutofit fontScale="77500" lnSpcReduction="20000"/>
          </a:bodyPr>
          <a:lstStyle/>
          <a:p>
            <a:r>
              <a:rPr lang="pl-PL" dirty="0"/>
              <a:t>Środki zabezpieczające – przypomnienie </a:t>
            </a:r>
            <a:endParaRPr lang="en-GB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0271D99E-1414-49CE-8370-58A5E913BC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8601075" cy="5584825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l-PL" dirty="0"/>
              <a:t>Środki zabezpieczające można orzec wobec sprawcy:</a:t>
            </a:r>
          </a:p>
          <a:p>
            <a:pPr algn="just"/>
            <a:r>
              <a:rPr lang="pl-PL" dirty="0"/>
              <a:t>1) co do którego umorzono postępowanie o czyn zabroniony popełniony w stanie niepoczytalności określonej w art. 31 § 1; </a:t>
            </a:r>
          </a:p>
          <a:p>
            <a:pPr algn="just"/>
            <a:r>
              <a:rPr lang="pl-PL" dirty="0"/>
              <a:t>2) w razie skazania za przestępstwo popełnione w stanie ograniczonej poczytalności określonej w art. 31 § 2; </a:t>
            </a:r>
          </a:p>
          <a:p>
            <a:pPr algn="just"/>
            <a:r>
              <a:rPr lang="pl-PL" dirty="0"/>
              <a:t>3) w razie skazania za przestępstwo określone w art. 148, art. 156, art. 197, art. 198, art. 199 § 2 lub art. 200 § 1, popełnione w związku z zaburzeniem preferencji seksualnych</a:t>
            </a:r>
            <a:r>
              <a:rPr lang="pl-PL" dirty="0">
                <a:solidFill>
                  <a:srgbClr val="00B050"/>
                </a:solidFill>
              </a:rPr>
              <a:t>*</a:t>
            </a:r>
            <a:r>
              <a:rPr lang="pl-PL" dirty="0"/>
              <a:t>; </a:t>
            </a:r>
          </a:p>
          <a:p>
            <a:pPr algn="just"/>
            <a:r>
              <a:rPr lang="pl-PL" dirty="0"/>
              <a:t>4) w razie skazania na karę pozbawienia wolności bez warunkowego jej zawieszenia za umyślne przestępstwo określone w rozdziale XIX, XXIII, XXV lub XXVI, popełnione w związku z zaburzeniem osobowości o takim charakterze lub nasileniu, że zachodzi co najmniej wysokie prawdopodobieństwo popełnienia czynu zabronionego z użyciem przemocy lub groźbą jej użycia; </a:t>
            </a:r>
          </a:p>
          <a:p>
            <a:pPr algn="just"/>
            <a:r>
              <a:rPr lang="pl-PL" dirty="0"/>
              <a:t>5) w razie skazania za przestępstwo popełnione w związku z uzależnieniem od alkoholu, środka odurzającego lub innego podobnie działającego środka. </a:t>
            </a:r>
          </a:p>
          <a:p>
            <a:pPr algn="just"/>
            <a:endParaRPr lang="en-GB" dirty="0"/>
          </a:p>
          <a:p>
            <a:endParaRPr lang="en-GB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619CEC87-02BB-4B6B-B9F3-A51E6E6B6698}"/>
              </a:ext>
            </a:extLst>
          </p:cNvPr>
          <p:cNvSpPr/>
          <p:nvPr/>
        </p:nvSpPr>
        <p:spPr>
          <a:xfrm>
            <a:off x="8969338" y="2616150"/>
            <a:ext cx="267128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B050"/>
                </a:solidFill>
              </a:rPr>
              <a:t>Pkt 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B050"/>
                </a:solidFill>
              </a:rPr>
              <a:t>w razie skazania za przestępstwo określone w art. 148, art. 156, art. 197, art. 198, art. 199 § 2 lub art. 200 § 1, 3 lub 4, popełnione w związku z zaburzeniem preferencji seksualnych;</a:t>
            </a:r>
            <a:endParaRPr lang="en-GB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3290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9B79DC37-1814-4F69-B9E5-9E7A9D417F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l-PL" dirty="0"/>
              <a:t>Wniosek o umorzenie postępowania i zastosowanie środków zabezpieczających </a:t>
            </a:r>
            <a:endParaRPr lang="en-GB" dirty="0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5A3A68F2-32FF-40EB-B7B9-CABA0F9323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128268" cy="5584825"/>
          </a:xfrm>
        </p:spPr>
        <p:txBody>
          <a:bodyPr/>
          <a:lstStyle/>
          <a:p>
            <a:pPr algn="just"/>
            <a:r>
              <a:rPr lang="pl-PL" dirty="0"/>
              <a:t>W przedmiocie środków zabezpieczających sąd CO DO ZASADY orzeka na rozprawie, po przeprowadzeniu postępowania dowodowego i przesłuchaniu osoby, wobec której skierowano wniosek z art. 324. </a:t>
            </a:r>
            <a:r>
              <a:rPr lang="pl-PL" b="1" dirty="0"/>
              <a:t>Osoba, wobec której skierowano wniosek z art. 324 zachowuje status podejrzanego w postępowaniu – nie nabywa statusu oskarżonego – art. 354 KPK</a:t>
            </a:r>
          </a:p>
          <a:p>
            <a:pPr algn="just"/>
            <a:r>
              <a:rPr lang="pl-PL" dirty="0"/>
              <a:t>Rozprawa jest prowadzona z wyłączeniem jawności – art. 359 pkt 1 KPK.</a:t>
            </a:r>
          </a:p>
          <a:p>
            <a:pPr algn="just"/>
            <a:r>
              <a:rPr lang="pl-PL" dirty="0"/>
              <a:t>Wyjątkowo możliwe jest orzeczenie środków zabezpieczających na posiedzeniu – art. 339 § 1 pkt 1 KPK.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05269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7313E0BD-9D44-48B7-93BD-7D0BF42A2D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Postanowienie SN z 18.05.2022 r., III KK 57/22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0992906-174B-493C-9519-8BAB3F0859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076897" cy="558482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l-PL" dirty="0"/>
              <a:t>Stosownie do unormowań art. 93b k.k. sąd może orzec środek zabezpieczający tylko wówczas, gdy jest to konieczne, aby zapobiec ponownemu popełnieniu przez sprawcę czynu zabronionego, a pobyt w zakładzie psychiatrycznym może nastąpić tylko przy szczególnym uzasadnieniu prewencyjnym, tj. aby zapobiec ponownemu popełnieniu przez sprawcę czynu zabronionego o znacznej społecznej szkodliwości. Ustawodawca przewidział także wymóg stwierdzenia przez sąd okoliczności, że inne środki zabezpieczające przewidziane w Kodeksie karnym nie są wystarczające (zasada subsydiarności). Oczywistym jest bowiem, że izolacyjny środek zabezpieczający może być orzekany tylko po przeprowadzeniu rzetelnego postępowania sądowego i tylko wówczas, gdy jest to rzeczywiście konieczne i proporcjonalne, a przy tym środek ten i sposób jego wykonywania powinny być odpowiednie do stopnia społecznej szkodliwości czynu zabronionego, który sprawca może popełnić (zasada proporcjonalności), oraz prawdopodobieństwa jego popełnienia. Pamiętać trzeba, że przepis z art. 93g § 1 k.k. ma charakter gwarancyjny, a jego głównym celem jest ochrona podejrzanego przed nadużyciami stosowania form pozbawienia wolności wobec osób z zaburzeniami psychicznymi, które popadły w kolizję z normami prawa karnego.</a:t>
            </a:r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07509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07AD216-EA79-4623-8B66-008F6B403B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Do przeczytania z podręcznika</a:t>
            </a:r>
            <a:endParaRPr lang="en-GB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EF8FC6ED-B1D5-40D8-9ACE-EB3C759C33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pl-PL" dirty="0"/>
              <a:t>Rozdział II</a:t>
            </a:r>
          </a:p>
          <a:p>
            <a:pPr lvl="1"/>
            <a:r>
              <a:rPr lang="pl-PL" dirty="0"/>
              <a:t>3.1.3. </a:t>
            </a:r>
          </a:p>
          <a:p>
            <a:r>
              <a:rPr lang="pl-PL" dirty="0"/>
              <a:t>Rozdział V</a:t>
            </a:r>
          </a:p>
          <a:p>
            <a:pPr lvl="1"/>
            <a:r>
              <a:rPr lang="pl-PL" dirty="0"/>
              <a:t>7 i 9 </a:t>
            </a:r>
          </a:p>
          <a:p>
            <a:r>
              <a:rPr lang="pl-PL" dirty="0"/>
              <a:t>Rozdział VIII </a:t>
            </a:r>
          </a:p>
          <a:p>
            <a:pPr lvl="1"/>
            <a:r>
              <a:rPr lang="pl-PL" dirty="0"/>
              <a:t>3.2.</a:t>
            </a:r>
          </a:p>
          <a:p>
            <a:r>
              <a:rPr lang="pl-PL" dirty="0"/>
              <a:t>Rozdział IX </a:t>
            </a:r>
          </a:p>
          <a:p>
            <a:pPr lvl="1"/>
            <a:r>
              <a:rPr lang="pl-PL" dirty="0"/>
              <a:t>2.3.</a:t>
            </a:r>
          </a:p>
          <a:p>
            <a:pPr lvl="1"/>
            <a:r>
              <a:rPr lang="pl-PL" dirty="0"/>
              <a:t>3</a:t>
            </a:r>
          </a:p>
          <a:p>
            <a:pPr lvl="1"/>
            <a:r>
              <a:rPr lang="pl-PL" dirty="0"/>
              <a:t>4</a:t>
            </a:r>
          </a:p>
          <a:p>
            <a:r>
              <a:rPr lang="pl-PL" dirty="0"/>
              <a:t>Rozdział X </a:t>
            </a:r>
          </a:p>
          <a:p>
            <a:pPr lvl="1"/>
            <a:r>
              <a:rPr lang="pl-PL" dirty="0"/>
              <a:t>1.1.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6999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7949F179-B98D-474A-9D7D-EFC1204FBC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Końcowe zaznajomienie z materiałami postępowania 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CE89CEE-4CB5-4D7C-8F6F-5AB240EF22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611153" cy="5584825"/>
          </a:xfrm>
        </p:spPr>
        <p:txBody>
          <a:bodyPr/>
          <a:lstStyle/>
          <a:p>
            <a:pPr algn="just"/>
            <a:r>
              <a:rPr lang="pl-PL" dirty="0"/>
              <a:t>Moment, w którym postępowanie przygotowawcze otwiera się dla stron postępowania – podejrzanego (i jego obrońcy) oraz pokrzywdzonego (i jego pełnomocnika). </a:t>
            </a:r>
          </a:p>
          <a:p>
            <a:pPr algn="just"/>
            <a:r>
              <a:rPr lang="pl-PL" dirty="0"/>
              <a:t>Postępowanie przygotowawcze może być prowadzone – z wyjątkami z art. 157 – w taki sposób, że strony nie będą miały możliwości zapoznania się z aktami sprawy. </a:t>
            </a:r>
          </a:p>
          <a:p>
            <a:pPr algn="just"/>
            <a:r>
              <a:rPr lang="pl-PL" dirty="0"/>
              <a:t>Moment wyznaczenia terminu końcowego zaznajomienia z materiałami postępowania przygotowawczego otwiera postępowanie przygotowawcze dla stron tego stadium procesu. Nie można odmówić dostępu do akt sprawy, jeśli został wyznaczony termin końcowego zaznajomienia. </a:t>
            </a:r>
          </a:p>
          <a:p>
            <a:pPr algn="just"/>
            <a:r>
              <a:rPr lang="pl-PL" dirty="0"/>
              <a:t>Gwarancyjny charakter uprawnienia z art. 321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3164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A0CD2DEB-C074-47A8-A379-F688E38FBC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Końcowe zaznajomienie z materiałami postępowania - art.  321. 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FD8BCCF-9C7B-440D-9F12-995D9F8267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477589" cy="558482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l-PL" dirty="0"/>
              <a:t>§  1. Jeżeli istnieją podstawy do zamknięcia śledztwa</a:t>
            </a:r>
            <a:r>
              <a:rPr lang="pl-PL" b="1" dirty="0"/>
              <a:t>, na wniosek podejrzanego lub jego obrońcy o końcowe zaznajomienie z materiałami postępowania</a:t>
            </a:r>
            <a:r>
              <a:rPr lang="pl-PL" dirty="0"/>
              <a:t>, prowadzący postępowanie powiadamia podejrzanego i obrońcę o terminie końcowego zaznajomienia, pouczając ich o prawie uprzedniego przejrzenia akt w terminie odpowiednim do wagi lub zawiłości sprawy, określonym przez organ procesowy. W celu przejrzenia akt prokurator może udostępnić akta w postaci elektronicznej.</a:t>
            </a:r>
          </a:p>
          <a:p>
            <a:pPr marL="0" indent="0" algn="just">
              <a:buNone/>
            </a:pPr>
            <a:r>
              <a:rPr lang="pl-PL" dirty="0"/>
              <a:t>§  2. </a:t>
            </a:r>
            <a:r>
              <a:rPr lang="pl-PL" b="1" dirty="0"/>
              <a:t>Termin zaznajomienia podejrzanego z materiałami postępowania powinien być tak wyznaczony, aby od daty doręczenia zawiadomienia o nim podejrzanemu i jego obrońcy upłynęło co najmniej 7 dni.</a:t>
            </a:r>
          </a:p>
          <a:p>
            <a:pPr marL="0" indent="0" algn="just">
              <a:buNone/>
            </a:pPr>
            <a:r>
              <a:rPr lang="pl-PL" dirty="0"/>
              <a:t>§  3. W czynnościach zaznajomienia podejrzanego z materiałami postępowania ma prawo uczestniczyć obrońca.</a:t>
            </a:r>
          </a:p>
          <a:p>
            <a:pPr marL="0" indent="0" algn="just">
              <a:buNone/>
            </a:pPr>
            <a:r>
              <a:rPr lang="pl-PL" dirty="0"/>
              <a:t>§  4. </a:t>
            </a:r>
            <a:r>
              <a:rPr lang="pl-PL" b="1" dirty="0"/>
              <a:t>Nieusprawiedliwione niestawiennictwo podejrzanego lub jego obrońcy nie tamuje dalszego postępowania.</a:t>
            </a:r>
          </a:p>
          <a:p>
            <a:pPr marL="0" indent="0" algn="just">
              <a:buNone/>
            </a:pPr>
            <a:endParaRPr lang="pl-PL" b="1" dirty="0"/>
          </a:p>
          <a:p>
            <a:pPr marL="0" indent="0" algn="just">
              <a:buNone/>
            </a:pPr>
            <a:r>
              <a:rPr lang="pl-PL" dirty="0"/>
              <a:t>Z czynności końcowego zaznajomienia materiałami postępowania przygotowawczego sporządza się protokół.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5190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562A1291-B7C4-4174-9A80-7B9DDD1F35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Z orzecznictwa… 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468C2A9-75FA-4DF0-802B-22B4588B38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457041" cy="5584825"/>
          </a:xfrm>
        </p:spPr>
        <p:txBody>
          <a:bodyPr/>
          <a:lstStyle/>
          <a:p>
            <a:pPr algn="just"/>
            <a:r>
              <a:rPr lang="pl-PL" dirty="0"/>
              <a:t>Wyrok SA we Wrocławiu z 4.06.2019 r., II </a:t>
            </a:r>
            <a:r>
              <a:rPr lang="pl-PL" dirty="0" err="1"/>
              <a:t>AKa</a:t>
            </a:r>
            <a:r>
              <a:rPr lang="pl-PL" dirty="0"/>
              <a:t> 146/19</a:t>
            </a:r>
          </a:p>
          <a:p>
            <a:pPr algn="just"/>
            <a:r>
              <a:rPr lang="pl-PL" dirty="0"/>
              <a:t>W razie zaistnienia naruszenia art. 321 § 1 k.p.k. i nie dokonania przez sąd zwrotu sprawy do postępowania przygotowawczego, "przeniknięcie" tego uchybienia do postępowania sądowego, będzie mogło być - samo w sobie - uznane za uchybienie mogące mieć wpływ treść orzeczenia kończącego postępowanie sądowe. Ocena w tym zakresie jest uzależniona od tego czy brak zaznajomienia nie został konwalidowany przez przejście procesu w kolejne stadium - postępowania sądowego i jego przebieg.</a:t>
            </a:r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0287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27F29B7B-88B8-4F61-A251-FDE57299C0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pl-PL" dirty="0"/>
              <a:t>Z orzecznictwa… 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30B0F68-4EB7-4B25-BFC1-281B5DF63B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087171" cy="5584825"/>
          </a:xfrm>
        </p:spPr>
        <p:txBody>
          <a:bodyPr>
            <a:normAutofit/>
          </a:bodyPr>
          <a:lstStyle/>
          <a:p>
            <a:pPr algn="just"/>
            <a:r>
              <a:rPr lang="pl-PL" dirty="0"/>
              <a:t>Postanowienie SN z 20.05.2019 r., VI KZ 7/19</a:t>
            </a:r>
          </a:p>
          <a:p>
            <a:pPr algn="just"/>
            <a:r>
              <a:rPr lang="pl-PL" dirty="0"/>
              <a:t>Stwierdzenie zaistnienia istotnego braku postępowania przygotowawczego, nawet gdyby rzeczywiście zaistniało, nie jest wystarczające do zwrotu sprawy do uzupełnienia śledztwa. Ustawodawca wymaga bowiem w art. 344a § 1 k.p.k., aby uzupełnienie owego braku przez Sąd powodowało znaczne trudności. Za bezcelowe i sprzeczne z dyrektywą rozstrzygnięcia sprawy w rozsądnym terminie byłoby zwrócenie sprawy we wskazanym trybie w celu zaznajomienia oskarżonego lub jego obrońcy z materiałami przedmiotowej fazy postępowania karnego. Chodzi przecież o spowodowanie rzeczywistych trudności, a nie jedynie hipotetycznie możliwych (in </a:t>
            </a:r>
            <a:r>
              <a:rPr lang="pl-PL" dirty="0" err="1"/>
              <a:t>abstracto</a:t>
            </a:r>
            <a:r>
              <a:rPr lang="pl-PL" dirty="0"/>
              <a:t>), czyli zawsze odnieść należy oceny w rozpatrywanym przedmiocie, do realiów sprawy podlegającej rozstrzygnięciu przez sąd.</a:t>
            </a:r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5024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816FD306-09CE-4395-9D23-05515EB77E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Końcowe zaznajomienie z materiałami postępowania - art.  321. 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3A9A3B1-C7F0-4DD5-BDF4-8F4ABE6FA8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436493" cy="5584825"/>
          </a:xfrm>
        </p:spPr>
        <p:txBody>
          <a:bodyPr/>
          <a:lstStyle/>
          <a:p>
            <a:pPr algn="just"/>
            <a:r>
              <a:rPr lang="pl-PL" dirty="0"/>
              <a:t>Wyrok SA w Gdańsku z 8.01.2019 r., II </a:t>
            </a:r>
            <a:r>
              <a:rPr lang="pl-PL" dirty="0" err="1"/>
              <a:t>AKz</a:t>
            </a:r>
            <a:r>
              <a:rPr lang="pl-PL" dirty="0"/>
              <a:t> 1077/18</a:t>
            </a:r>
          </a:p>
          <a:p>
            <a:pPr marL="0" indent="0" algn="just">
              <a:buNone/>
            </a:pPr>
            <a:endParaRPr lang="pl-PL" dirty="0"/>
          </a:p>
          <a:p>
            <a:pPr algn="just"/>
            <a:r>
              <a:rPr lang="pl-PL" dirty="0"/>
              <a:t>Przeprowadzenie czynności końcowego zaznajomienia podejrzanego bez udziału jego obrońcy, w sytuacji gdy podejrzany o to wnosił, zaś obrońca z urzędu wyznaczony na podstawie art. 81 § 1 k.p.k. w zw. z art. 79 § 1 k.p.k. nie został w ogóle zawiadomiony o terminie tej czynności procesowej, przy jednoczesnym zaniechaniu przez organ prowadzący postępowanie przygotowawcze ustosunkowania się do wniosków dowodowych zgłoszonych w jego toku przez obronę, stanowi istotne braki postępowania przygotowawczego w rozumieniu art. 344a § 1 k.p.k. Sytuacja taka stanowi bowiem istotne naruszenie konstytucyjnego prawa do obrony.</a:t>
            </a:r>
          </a:p>
          <a:p>
            <a:pPr algn="just"/>
            <a:endParaRPr lang="pl-PL" dirty="0"/>
          </a:p>
          <a:p>
            <a:pPr marL="0" indent="0" algn="just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081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FCE1AC28-90A1-44CB-999E-E7E6819090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Końcowe zaznajomienie z materiałami postępowania - art.  321. 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87A19CD-2E89-4857-83B9-9B050F9A28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374848" cy="5584825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pl-PL" dirty="0"/>
              <a:t>Postanowienie SA w Katowicach z 13.11.2018 r., II </a:t>
            </a:r>
            <a:r>
              <a:rPr lang="pl-PL" dirty="0" err="1"/>
              <a:t>AKz</a:t>
            </a:r>
            <a:r>
              <a:rPr lang="pl-PL" dirty="0"/>
              <a:t> 907/18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Gwarancyjny charakter uprawnień zawartych w przepisie art. 321 k.p.k. powoduje, że muszą być one wykonane na określonym etapie postępowania, a więc uchybienie z tym związane nie może być konwalidowane poprzez wykonanie zbliżonych do nich rodzajowo czynności na innym etapie postępowania.</a:t>
            </a:r>
          </a:p>
          <a:p>
            <a:pPr algn="just"/>
            <a:r>
              <a:rPr lang="pl-PL" dirty="0"/>
              <a:t>Pracownik prokuratury podejmował próby telefonicznego kontaktu z podejrzanym, jednakże nie odbierał on połączeń (pozostawiono wiadomość na poczcie głosowej). Niemniej jednak taki sposób zawiadomienia, dopuszczalny w trybie art. 137 k.p.k. w wypadkach niecierpiących zwłoki nie może zostać uznany za prawidłowy w przypadku informowania o terminie czynności końcowego zaznajomienia z materiałami śledztwa.</a:t>
            </a:r>
          </a:p>
          <a:p>
            <a:pPr algn="just"/>
            <a:r>
              <a:rPr lang="pl-PL" b="1" dirty="0">
                <a:solidFill>
                  <a:srgbClr val="FF0000"/>
                </a:solidFill>
              </a:rPr>
              <a:t>Prokurator winien wyznaczyć termin przeprowadzenia czynności związanych z końcowym zaznajomieniem z materiałami postępowania w taki sposób, aby możliwe było prawidłowe zawiadomienie o nim zarówno podejrzanego jak i jego obrońcy (przy uwzględnieniu regulacji związanych z tzw. doręczeniem zastępczym, która przewiduje konieczność upływu określonego czasu celem uznania pisma za doręczone).</a:t>
            </a:r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749717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 2_wzór_gotowe_Dominika" id="{81152B84-FA29-4A86-80E3-7D4678A21B37}" vid="{CF4DD382-5600-4961-8264-520594C30080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46BED8FE1D28040827F23E4E919BC40" ma:contentTypeVersion="12" ma:contentTypeDescription="Utwórz nowy dokument." ma:contentTypeScope="" ma:versionID="073c261890061722328af46045f433bd">
  <xsd:schema xmlns:xsd="http://www.w3.org/2001/XMLSchema" xmlns:xs="http://www.w3.org/2001/XMLSchema" xmlns:p="http://schemas.microsoft.com/office/2006/metadata/properties" xmlns:ns3="0b432be1-f4d8-41a7-ad6d-68c8ff8a2c7d" xmlns:ns4="983dda8e-7067-4a22-bb77-bf72cab3dd14" targetNamespace="http://schemas.microsoft.com/office/2006/metadata/properties" ma:root="true" ma:fieldsID="3b2249332f3b5729c51d6b38beb0a8b6" ns3:_="" ns4:_="">
    <xsd:import namespace="0b432be1-f4d8-41a7-ad6d-68c8ff8a2c7d"/>
    <xsd:import namespace="983dda8e-7067-4a22-bb77-bf72cab3dd1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432be1-f4d8-41a7-ad6d-68c8ff8a2c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3dda8e-7067-4a22-bb77-bf72cab3dd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krót wskazówki dotyczącej udostępniani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333A54D-AFC7-46BB-B78F-051D15BAE852}">
  <ds:schemaRefs>
    <ds:schemaRef ds:uri="http://schemas.microsoft.com/office/2006/documentManagement/types"/>
    <ds:schemaRef ds:uri="http://schemas.openxmlformats.org/package/2006/metadata/core-properties"/>
    <ds:schemaRef ds:uri="983dda8e-7067-4a22-bb77-bf72cab3dd14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0b432be1-f4d8-41a7-ad6d-68c8ff8a2c7d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BC19CC6-FEAD-46C7-A74A-15EDA41784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432be1-f4d8-41a7-ad6d-68c8ff8a2c7d"/>
    <ds:schemaRef ds:uri="983dda8e-7067-4a22-bb77-bf72cab3dd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4539969-9CA8-4366-8AE4-B0F9F5740B9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4656</Words>
  <Application>Microsoft Office PowerPoint</Application>
  <PresentationFormat>Panoramiczny</PresentationFormat>
  <Paragraphs>233</Paragraphs>
  <Slides>36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36</vt:i4>
      </vt:variant>
    </vt:vector>
  </HeadingPairs>
  <TitlesOfParts>
    <vt:vector size="42" baseType="lpstr">
      <vt:lpstr>Arial</vt:lpstr>
      <vt:lpstr>Arial Black</vt:lpstr>
      <vt:lpstr>Calibri</vt:lpstr>
      <vt:lpstr>Calibri Light</vt:lpstr>
      <vt:lpstr>Wingdings</vt:lpstr>
      <vt:lpstr>Motyw pakietu Office</vt:lpstr>
      <vt:lpstr>Wykład 11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Wykład 10</dc:title>
  <dc:creator>Dominika Czerniak</dc:creator>
  <cp:lastModifiedBy>Dominika Czerniak</cp:lastModifiedBy>
  <cp:revision>6</cp:revision>
  <dcterms:created xsi:type="dcterms:W3CDTF">2022-01-09T23:50:39Z</dcterms:created>
  <dcterms:modified xsi:type="dcterms:W3CDTF">2025-04-08T08:07:36Z</dcterms:modified>
</cp:coreProperties>
</file>