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348" r:id="rId13"/>
    <p:sldId id="413" r:id="rId14"/>
    <p:sldId id="414" r:id="rId15"/>
    <p:sldId id="374" r:id="rId16"/>
    <p:sldId id="349" r:id="rId17"/>
    <p:sldId id="412" r:id="rId18"/>
    <p:sldId id="375" r:id="rId19"/>
    <p:sldId id="376" r:id="rId20"/>
    <p:sldId id="415" r:id="rId21"/>
    <p:sldId id="416" r:id="rId22"/>
    <p:sldId id="423" r:id="rId23"/>
    <p:sldId id="424" r:id="rId24"/>
    <p:sldId id="425" r:id="rId25"/>
    <p:sldId id="418" r:id="rId26"/>
    <p:sldId id="419" r:id="rId27"/>
    <p:sldId id="267" r:id="rId28"/>
    <p:sldId id="318" r:id="rId29"/>
    <p:sldId id="420" r:id="rId30"/>
    <p:sldId id="421" r:id="rId31"/>
    <p:sldId id="284" r:id="rId32"/>
    <p:sldId id="285" r:id="rId33"/>
    <p:sldId id="326" r:id="rId34"/>
    <p:sldId id="332" r:id="rId35"/>
    <p:sldId id="286" r:id="rId36"/>
    <p:sldId id="287" r:id="rId37"/>
    <p:sldId id="288" r:id="rId38"/>
    <p:sldId id="299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B9AAD-B184-425B-AB9B-CB2FE4DED7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7D2B8D0-8319-4619-B3FF-7B8B84291EED}">
      <dgm:prSet phldrT="[Tekst]"/>
      <dgm:spPr/>
      <dgm:t>
        <a:bodyPr/>
        <a:lstStyle/>
        <a:p>
          <a:r>
            <a:rPr lang="pl-PL" dirty="0"/>
            <a:t>rzeczowa</a:t>
          </a:r>
        </a:p>
      </dgm:t>
    </dgm:pt>
    <dgm:pt modelId="{E7CF687B-C0BE-4825-A9CD-94554D2AEF84}" type="parTrans" cxnId="{6EF95BE2-EAC9-44CD-AE41-BCACE75ED460}">
      <dgm:prSet/>
      <dgm:spPr/>
      <dgm:t>
        <a:bodyPr/>
        <a:lstStyle/>
        <a:p>
          <a:endParaRPr lang="pl-PL"/>
        </a:p>
      </dgm:t>
    </dgm:pt>
    <dgm:pt modelId="{A4817FAD-E11A-40C3-998D-385EB6A69C99}" type="sibTrans" cxnId="{6EF95BE2-EAC9-44CD-AE41-BCACE75ED460}">
      <dgm:prSet/>
      <dgm:spPr/>
      <dgm:t>
        <a:bodyPr/>
        <a:lstStyle/>
        <a:p>
          <a:endParaRPr lang="pl-PL"/>
        </a:p>
      </dgm:t>
    </dgm:pt>
    <dgm:pt modelId="{BDA2F2E7-AA2E-4494-A5DC-95F846C6B944}">
      <dgm:prSet phldrT="[Tekst]"/>
      <dgm:spPr/>
      <dgm:t>
        <a:bodyPr/>
        <a:lstStyle/>
        <a:p>
          <a:r>
            <a:rPr lang="pl-PL" dirty="0"/>
            <a:t>funkcjonalna</a:t>
          </a:r>
        </a:p>
      </dgm:t>
    </dgm:pt>
    <dgm:pt modelId="{88645130-C08D-4B36-AA75-CAB3BC306439}" type="parTrans" cxnId="{393D284A-9F2A-404B-A9AB-B803957F3997}">
      <dgm:prSet/>
      <dgm:spPr/>
      <dgm:t>
        <a:bodyPr/>
        <a:lstStyle/>
        <a:p>
          <a:endParaRPr lang="pl-PL"/>
        </a:p>
      </dgm:t>
    </dgm:pt>
    <dgm:pt modelId="{988808E1-2BE0-456E-A8E7-1281CA54B446}" type="sibTrans" cxnId="{393D284A-9F2A-404B-A9AB-B803957F3997}">
      <dgm:prSet/>
      <dgm:spPr/>
      <dgm:t>
        <a:bodyPr/>
        <a:lstStyle/>
        <a:p>
          <a:endParaRPr lang="pl-PL"/>
        </a:p>
      </dgm:t>
    </dgm:pt>
    <dgm:pt modelId="{A39F4746-BCE6-4F51-B84F-473F0B8825D6}">
      <dgm:prSet phldrT="[Tekst]"/>
      <dgm:spPr/>
      <dgm:t>
        <a:bodyPr/>
        <a:lstStyle/>
        <a:p>
          <a:r>
            <a:rPr lang="pl-PL" dirty="0"/>
            <a:t>miejscowa</a:t>
          </a:r>
        </a:p>
      </dgm:t>
    </dgm:pt>
    <dgm:pt modelId="{0E813307-86A5-4DC3-A1B4-935BB80FE52B}" type="parTrans" cxnId="{3E13F691-9A01-4856-8141-32340C94A95D}">
      <dgm:prSet/>
      <dgm:spPr/>
      <dgm:t>
        <a:bodyPr/>
        <a:lstStyle/>
        <a:p>
          <a:endParaRPr lang="pl-PL"/>
        </a:p>
      </dgm:t>
    </dgm:pt>
    <dgm:pt modelId="{A3B6EEA7-8440-4B37-AF5A-77365A31DB1E}" type="sibTrans" cxnId="{3E13F691-9A01-4856-8141-32340C94A95D}">
      <dgm:prSet/>
      <dgm:spPr/>
      <dgm:t>
        <a:bodyPr/>
        <a:lstStyle/>
        <a:p>
          <a:endParaRPr lang="pl-PL"/>
        </a:p>
      </dgm:t>
    </dgm:pt>
    <dgm:pt modelId="{98357243-0006-4544-8210-4DBC7F97565E}">
      <dgm:prSet phldrT="[Tekst]"/>
      <dgm:spPr/>
      <dgm:t>
        <a:bodyPr/>
        <a:lstStyle/>
        <a:p>
          <a:r>
            <a:rPr lang="pl-PL" dirty="0"/>
            <a:t>z delegacji</a:t>
          </a:r>
        </a:p>
      </dgm:t>
    </dgm:pt>
    <dgm:pt modelId="{B373618F-FFF9-4689-8244-2DC35EE50B1B}" type="parTrans" cxnId="{8FE0B7D5-4F4B-44B4-A450-3944B07C7470}">
      <dgm:prSet/>
      <dgm:spPr/>
      <dgm:t>
        <a:bodyPr/>
        <a:lstStyle/>
        <a:p>
          <a:endParaRPr lang="pl-PL"/>
        </a:p>
      </dgm:t>
    </dgm:pt>
    <dgm:pt modelId="{E436291D-D99E-441B-A265-2879AC42B74F}" type="sibTrans" cxnId="{8FE0B7D5-4F4B-44B4-A450-3944B07C7470}">
      <dgm:prSet/>
      <dgm:spPr/>
      <dgm:t>
        <a:bodyPr/>
        <a:lstStyle/>
        <a:p>
          <a:endParaRPr lang="pl-PL"/>
        </a:p>
      </dgm:t>
    </dgm:pt>
    <dgm:pt modelId="{D8D47E81-6B0F-49D2-8237-FC6445C8834C}">
      <dgm:prSet phldrT="[Tekst]"/>
      <dgm:spPr/>
      <dgm:t>
        <a:bodyPr/>
        <a:lstStyle/>
        <a:p>
          <a:r>
            <a:rPr lang="pl-PL" dirty="0"/>
            <a:t>z łączności spraw </a:t>
          </a:r>
        </a:p>
      </dgm:t>
    </dgm:pt>
    <dgm:pt modelId="{926E3895-5A14-4B92-9D1C-65F32A926577}" type="parTrans" cxnId="{CD2EB77B-59C8-4375-8FDA-2A11D3B96AF7}">
      <dgm:prSet/>
      <dgm:spPr/>
      <dgm:t>
        <a:bodyPr/>
        <a:lstStyle/>
        <a:p>
          <a:endParaRPr lang="pl-PL"/>
        </a:p>
      </dgm:t>
    </dgm:pt>
    <dgm:pt modelId="{949AE4D9-DE1E-45BC-B0F4-FD789E29A142}" type="sibTrans" cxnId="{CD2EB77B-59C8-4375-8FDA-2A11D3B96AF7}">
      <dgm:prSet/>
      <dgm:spPr/>
      <dgm:t>
        <a:bodyPr/>
        <a:lstStyle/>
        <a:p>
          <a:endParaRPr lang="pl-PL"/>
        </a:p>
      </dgm:t>
    </dgm:pt>
    <dgm:pt modelId="{09AAE919-3E60-49B4-87FF-A64C9BFE389C}" type="pres">
      <dgm:prSet presAssocID="{14BB9AAD-B184-425B-AB9B-CB2FE4DED711}" presName="diagram" presStyleCnt="0">
        <dgm:presLayoutVars>
          <dgm:dir/>
          <dgm:resizeHandles val="exact"/>
        </dgm:presLayoutVars>
      </dgm:prSet>
      <dgm:spPr/>
    </dgm:pt>
    <dgm:pt modelId="{CBD63A01-E0A4-4EC5-B96A-E99180CE5A6B}" type="pres">
      <dgm:prSet presAssocID="{A7D2B8D0-8319-4619-B3FF-7B8B84291EED}" presName="node" presStyleLbl="node1" presStyleIdx="0" presStyleCnt="5">
        <dgm:presLayoutVars>
          <dgm:bulletEnabled val="1"/>
        </dgm:presLayoutVars>
      </dgm:prSet>
      <dgm:spPr/>
    </dgm:pt>
    <dgm:pt modelId="{4BE29ACA-0837-4730-902B-3297552EC0F6}" type="pres">
      <dgm:prSet presAssocID="{A4817FAD-E11A-40C3-998D-385EB6A69C99}" presName="sibTrans" presStyleCnt="0"/>
      <dgm:spPr/>
    </dgm:pt>
    <dgm:pt modelId="{B2B086A3-D95D-4A50-BC68-F94485A9E196}" type="pres">
      <dgm:prSet presAssocID="{BDA2F2E7-AA2E-4494-A5DC-95F846C6B944}" presName="node" presStyleLbl="node1" presStyleIdx="1" presStyleCnt="5">
        <dgm:presLayoutVars>
          <dgm:bulletEnabled val="1"/>
        </dgm:presLayoutVars>
      </dgm:prSet>
      <dgm:spPr/>
    </dgm:pt>
    <dgm:pt modelId="{EE844C9C-EA87-4A88-8BE5-96E68F648A0F}" type="pres">
      <dgm:prSet presAssocID="{988808E1-2BE0-456E-A8E7-1281CA54B446}" presName="sibTrans" presStyleCnt="0"/>
      <dgm:spPr/>
    </dgm:pt>
    <dgm:pt modelId="{068544C6-69C1-435C-A245-65EC795B68AD}" type="pres">
      <dgm:prSet presAssocID="{A39F4746-BCE6-4F51-B84F-473F0B8825D6}" presName="node" presStyleLbl="node1" presStyleIdx="2" presStyleCnt="5">
        <dgm:presLayoutVars>
          <dgm:bulletEnabled val="1"/>
        </dgm:presLayoutVars>
      </dgm:prSet>
      <dgm:spPr/>
    </dgm:pt>
    <dgm:pt modelId="{92A188EF-F757-4DEC-86DC-F28A78AADEBC}" type="pres">
      <dgm:prSet presAssocID="{A3B6EEA7-8440-4B37-AF5A-77365A31DB1E}" presName="sibTrans" presStyleCnt="0"/>
      <dgm:spPr/>
    </dgm:pt>
    <dgm:pt modelId="{3AFACFCC-6E92-4261-9E27-5F1045CDF0A6}" type="pres">
      <dgm:prSet presAssocID="{98357243-0006-4544-8210-4DBC7F97565E}" presName="node" presStyleLbl="node1" presStyleIdx="3" presStyleCnt="5">
        <dgm:presLayoutVars>
          <dgm:bulletEnabled val="1"/>
        </dgm:presLayoutVars>
      </dgm:prSet>
      <dgm:spPr/>
    </dgm:pt>
    <dgm:pt modelId="{7A8C1D49-6680-4C6C-A4D1-91CB39DE8B47}" type="pres">
      <dgm:prSet presAssocID="{E436291D-D99E-441B-A265-2879AC42B74F}" presName="sibTrans" presStyleCnt="0"/>
      <dgm:spPr/>
    </dgm:pt>
    <dgm:pt modelId="{D494A851-A2F5-4754-B3C5-061FD169EEF0}" type="pres">
      <dgm:prSet presAssocID="{D8D47E81-6B0F-49D2-8237-FC6445C8834C}" presName="node" presStyleLbl="node1" presStyleIdx="4" presStyleCnt="5">
        <dgm:presLayoutVars>
          <dgm:bulletEnabled val="1"/>
        </dgm:presLayoutVars>
      </dgm:prSet>
      <dgm:spPr/>
    </dgm:pt>
  </dgm:ptLst>
  <dgm:cxnLst>
    <dgm:cxn modelId="{5B59850F-29B2-41F1-9037-BE172E99C3A7}" type="presOf" srcId="{D8D47E81-6B0F-49D2-8237-FC6445C8834C}" destId="{D494A851-A2F5-4754-B3C5-061FD169EEF0}" srcOrd="0" destOrd="0" presId="urn:microsoft.com/office/officeart/2005/8/layout/default"/>
    <dgm:cxn modelId="{2D8B2C38-CB2D-489E-9991-2732D220ED1E}" type="presOf" srcId="{14BB9AAD-B184-425B-AB9B-CB2FE4DED711}" destId="{09AAE919-3E60-49B4-87FF-A64C9BFE389C}" srcOrd="0" destOrd="0" presId="urn:microsoft.com/office/officeart/2005/8/layout/default"/>
    <dgm:cxn modelId="{E50FB53F-8ED1-4FB7-B244-A003D5515570}" type="presOf" srcId="{A7D2B8D0-8319-4619-B3FF-7B8B84291EED}" destId="{CBD63A01-E0A4-4EC5-B96A-E99180CE5A6B}" srcOrd="0" destOrd="0" presId="urn:microsoft.com/office/officeart/2005/8/layout/default"/>
    <dgm:cxn modelId="{393D284A-9F2A-404B-A9AB-B803957F3997}" srcId="{14BB9AAD-B184-425B-AB9B-CB2FE4DED711}" destId="{BDA2F2E7-AA2E-4494-A5DC-95F846C6B944}" srcOrd="1" destOrd="0" parTransId="{88645130-C08D-4B36-AA75-CAB3BC306439}" sibTransId="{988808E1-2BE0-456E-A8E7-1281CA54B446}"/>
    <dgm:cxn modelId="{2206D650-EA72-48C1-AC02-47069C5A360D}" type="presOf" srcId="{A39F4746-BCE6-4F51-B84F-473F0B8825D6}" destId="{068544C6-69C1-435C-A245-65EC795B68AD}" srcOrd="0" destOrd="0" presId="urn:microsoft.com/office/officeart/2005/8/layout/default"/>
    <dgm:cxn modelId="{5A403952-361E-4A1D-8969-3DFE34533E28}" type="presOf" srcId="{98357243-0006-4544-8210-4DBC7F97565E}" destId="{3AFACFCC-6E92-4261-9E27-5F1045CDF0A6}" srcOrd="0" destOrd="0" presId="urn:microsoft.com/office/officeart/2005/8/layout/default"/>
    <dgm:cxn modelId="{CD2EB77B-59C8-4375-8FDA-2A11D3B96AF7}" srcId="{14BB9AAD-B184-425B-AB9B-CB2FE4DED711}" destId="{D8D47E81-6B0F-49D2-8237-FC6445C8834C}" srcOrd="4" destOrd="0" parTransId="{926E3895-5A14-4B92-9D1C-65F32A926577}" sibTransId="{949AE4D9-DE1E-45BC-B0F4-FD789E29A142}"/>
    <dgm:cxn modelId="{3E13F691-9A01-4856-8141-32340C94A95D}" srcId="{14BB9AAD-B184-425B-AB9B-CB2FE4DED711}" destId="{A39F4746-BCE6-4F51-B84F-473F0B8825D6}" srcOrd="2" destOrd="0" parTransId="{0E813307-86A5-4DC3-A1B4-935BB80FE52B}" sibTransId="{A3B6EEA7-8440-4B37-AF5A-77365A31DB1E}"/>
    <dgm:cxn modelId="{8FE0B7D5-4F4B-44B4-A450-3944B07C7470}" srcId="{14BB9AAD-B184-425B-AB9B-CB2FE4DED711}" destId="{98357243-0006-4544-8210-4DBC7F97565E}" srcOrd="3" destOrd="0" parTransId="{B373618F-FFF9-4689-8244-2DC35EE50B1B}" sibTransId="{E436291D-D99E-441B-A265-2879AC42B74F}"/>
    <dgm:cxn modelId="{D4D1A3DF-E507-4F9F-B6B6-BA00EB7981F8}" type="presOf" srcId="{BDA2F2E7-AA2E-4494-A5DC-95F846C6B944}" destId="{B2B086A3-D95D-4A50-BC68-F94485A9E196}" srcOrd="0" destOrd="0" presId="urn:microsoft.com/office/officeart/2005/8/layout/default"/>
    <dgm:cxn modelId="{6EF95BE2-EAC9-44CD-AE41-BCACE75ED460}" srcId="{14BB9AAD-B184-425B-AB9B-CB2FE4DED711}" destId="{A7D2B8D0-8319-4619-B3FF-7B8B84291EED}" srcOrd="0" destOrd="0" parTransId="{E7CF687B-C0BE-4825-A9CD-94554D2AEF84}" sibTransId="{A4817FAD-E11A-40C3-998D-385EB6A69C99}"/>
    <dgm:cxn modelId="{75F3B252-2BC2-4D7F-AB58-80397DE73331}" type="presParOf" srcId="{09AAE919-3E60-49B4-87FF-A64C9BFE389C}" destId="{CBD63A01-E0A4-4EC5-B96A-E99180CE5A6B}" srcOrd="0" destOrd="0" presId="urn:microsoft.com/office/officeart/2005/8/layout/default"/>
    <dgm:cxn modelId="{E3F71AD7-3662-4549-9BFD-4035539C61C1}" type="presParOf" srcId="{09AAE919-3E60-49B4-87FF-A64C9BFE389C}" destId="{4BE29ACA-0837-4730-902B-3297552EC0F6}" srcOrd="1" destOrd="0" presId="urn:microsoft.com/office/officeart/2005/8/layout/default"/>
    <dgm:cxn modelId="{6CC5372F-197A-48E7-8E22-76A9098460D4}" type="presParOf" srcId="{09AAE919-3E60-49B4-87FF-A64C9BFE389C}" destId="{B2B086A3-D95D-4A50-BC68-F94485A9E196}" srcOrd="2" destOrd="0" presId="urn:microsoft.com/office/officeart/2005/8/layout/default"/>
    <dgm:cxn modelId="{E36FF88E-3FD1-4ACB-85E7-7F3A4F06D08A}" type="presParOf" srcId="{09AAE919-3E60-49B4-87FF-A64C9BFE389C}" destId="{EE844C9C-EA87-4A88-8BE5-96E68F648A0F}" srcOrd="3" destOrd="0" presId="urn:microsoft.com/office/officeart/2005/8/layout/default"/>
    <dgm:cxn modelId="{5DBBCBE8-A661-46F0-80B6-FFBADA98A585}" type="presParOf" srcId="{09AAE919-3E60-49B4-87FF-A64C9BFE389C}" destId="{068544C6-69C1-435C-A245-65EC795B68AD}" srcOrd="4" destOrd="0" presId="urn:microsoft.com/office/officeart/2005/8/layout/default"/>
    <dgm:cxn modelId="{580F33DD-A715-4D0D-B869-D8869AD2B1AC}" type="presParOf" srcId="{09AAE919-3E60-49B4-87FF-A64C9BFE389C}" destId="{92A188EF-F757-4DEC-86DC-F28A78AADEBC}" srcOrd="5" destOrd="0" presId="urn:microsoft.com/office/officeart/2005/8/layout/default"/>
    <dgm:cxn modelId="{F954AD81-88E9-49E0-8C98-9A3B3FF7297F}" type="presParOf" srcId="{09AAE919-3E60-49B4-87FF-A64C9BFE389C}" destId="{3AFACFCC-6E92-4261-9E27-5F1045CDF0A6}" srcOrd="6" destOrd="0" presId="urn:microsoft.com/office/officeart/2005/8/layout/default"/>
    <dgm:cxn modelId="{383FAC64-E873-4EDA-8061-8E9DB2F608DA}" type="presParOf" srcId="{09AAE919-3E60-49B4-87FF-A64C9BFE389C}" destId="{7A8C1D49-6680-4C6C-A4D1-91CB39DE8B47}" srcOrd="7" destOrd="0" presId="urn:microsoft.com/office/officeart/2005/8/layout/default"/>
    <dgm:cxn modelId="{1685B624-2F83-48AE-891F-F5A49DD31D68}" type="presParOf" srcId="{09AAE919-3E60-49B4-87FF-A64C9BFE389C}" destId="{D494A851-A2F5-4754-B3C5-061FD169EE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74BFC-FDBC-4A58-855B-37708ACC72E3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4B5F38C-C562-4703-BC8F-1B3E1A04086A}">
      <dgm:prSet/>
      <dgm:spPr/>
      <dgm:t>
        <a:bodyPr/>
        <a:lstStyle/>
        <a:p>
          <a:r>
            <a:rPr lang="pl-PL" b="1" dirty="0"/>
            <a:t>Właściwość z łączności rozpoznanie związanych ze sobą w ustawowo określony sposób spraw przynajmniej dwóch oskarżonych (łączność przedmiotowa), spraw o różne czyny jednego oskarżonego(łączność podmiotowa) lub łączenie spraw na podstawie obu powyższych kryteriów (tzw. łączność mieszana). </a:t>
          </a:r>
          <a:endParaRPr lang="en-US" dirty="0"/>
        </a:p>
      </dgm:t>
    </dgm:pt>
    <dgm:pt modelId="{162D8C31-A74F-47B4-95D8-4E09EC25EF85}" type="parTrans" cxnId="{8D072709-9981-4074-BD7A-173C7689D2D0}">
      <dgm:prSet/>
      <dgm:spPr/>
      <dgm:t>
        <a:bodyPr/>
        <a:lstStyle/>
        <a:p>
          <a:endParaRPr lang="en-US"/>
        </a:p>
      </dgm:t>
    </dgm:pt>
    <dgm:pt modelId="{4F0A9EC7-D8FC-4DB3-9A06-2B37F3449F82}" type="sibTrans" cxnId="{8D072709-9981-4074-BD7A-173C7689D2D0}">
      <dgm:prSet/>
      <dgm:spPr/>
      <dgm:t>
        <a:bodyPr/>
        <a:lstStyle/>
        <a:p>
          <a:endParaRPr lang="en-US"/>
        </a:p>
      </dgm:t>
    </dgm:pt>
    <dgm:pt modelId="{F539DE3E-4CF9-4175-BB2A-AB5D496D9086}">
      <dgm:prSet/>
      <dgm:spPr/>
      <dgm:t>
        <a:bodyPr/>
        <a:lstStyle/>
        <a:p>
          <a:pPr marL="360363" indent="-360363"/>
          <a:r>
            <a:rPr lang="pl-PL" dirty="0"/>
            <a:t>Art. 33 i 34</a:t>
          </a:r>
          <a:endParaRPr lang="en-US" dirty="0"/>
        </a:p>
      </dgm:t>
    </dgm:pt>
    <dgm:pt modelId="{89CDA56A-7196-45BE-AD4A-5C9BC55505E3}" type="parTrans" cxnId="{60EDCA11-C9CA-4A5E-A93F-6614F390D3AD}">
      <dgm:prSet/>
      <dgm:spPr/>
      <dgm:t>
        <a:bodyPr/>
        <a:lstStyle/>
        <a:p>
          <a:endParaRPr lang="en-US"/>
        </a:p>
      </dgm:t>
    </dgm:pt>
    <dgm:pt modelId="{725AC2F1-5C20-4482-AB47-8A791EE0E314}" type="sibTrans" cxnId="{60EDCA11-C9CA-4A5E-A93F-6614F390D3AD}">
      <dgm:prSet/>
      <dgm:spPr/>
      <dgm:t>
        <a:bodyPr/>
        <a:lstStyle/>
        <a:p>
          <a:endParaRPr lang="en-US"/>
        </a:p>
      </dgm:t>
    </dgm:pt>
    <dgm:pt modelId="{29DC8134-D8F8-4530-B23F-0F1F98B5CE9E}" type="pres">
      <dgm:prSet presAssocID="{F0F74BFC-FDBC-4A58-855B-37708ACC72E3}" presName="Name0" presStyleCnt="0">
        <dgm:presLayoutVars>
          <dgm:dir/>
          <dgm:animLvl val="lvl"/>
          <dgm:resizeHandles val="exact"/>
        </dgm:presLayoutVars>
      </dgm:prSet>
      <dgm:spPr/>
    </dgm:pt>
    <dgm:pt modelId="{9D478DB4-3C17-430F-AD3F-1B03037E29F2}" type="pres">
      <dgm:prSet presAssocID="{F539DE3E-4CF9-4175-BB2A-AB5D496D9086}" presName="boxAndChildren" presStyleCnt="0"/>
      <dgm:spPr/>
    </dgm:pt>
    <dgm:pt modelId="{DD4C7CAC-C0D4-4453-AAFE-14393A2F97C8}" type="pres">
      <dgm:prSet presAssocID="{F539DE3E-4CF9-4175-BB2A-AB5D496D9086}" presName="parentTextBox" presStyleLbl="node1" presStyleIdx="0" presStyleCnt="2"/>
      <dgm:spPr/>
    </dgm:pt>
    <dgm:pt modelId="{9956EDF2-5F8C-4654-985B-04B71789D00E}" type="pres">
      <dgm:prSet presAssocID="{4F0A9EC7-D8FC-4DB3-9A06-2B37F3449F82}" presName="sp" presStyleCnt="0"/>
      <dgm:spPr/>
    </dgm:pt>
    <dgm:pt modelId="{1320E4B0-59C6-4527-8DAB-C3F30119C310}" type="pres">
      <dgm:prSet presAssocID="{74B5F38C-C562-4703-BC8F-1B3E1A04086A}" presName="arrowAndChildren" presStyleCnt="0"/>
      <dgm:spPr/>
    </dgm:pt>
    <dgm:pt modelId="{50ABC948-731B-4520-9469-186018E10826}" type="pres">
      <dgm:prSet presAssocID="{74B5F38C-C562-4703-BC8F-1B3E1A04086A}" presName="parentTextArrow" presStyleLbl="node1" presStyleIdx="1" presStyleCnt="2"/>
      <dgm:spPr/>
    </dgm:pt>
  </dgm:ptLst>
  <dgm:cxnLst>
    <dgm:cxn modelId="{8D072709-9981-4074-BD7A-173C7689D2D0}" srcId="{F0F74BFC-FDBC-4A58-855B-37708ACC72E3}" destId="{74B5F38C-C562-4703-BC8F-1B3E1A04086A}" srcOrd="0" destOrd="0" parTransId="{162D8C31-A74F-47B4-95D8-4E09EC25EF85}" sibTransId="{4F0A9EC7-D8FC-4DB3-9A06-2B37F3449F82}"/>
    <dgm:cxn modelId="{60EDCA11-C9CA-4A5E-A93F-6614F390D3AD}" srcId="{F0F74BFC-FDBC-4A58-855B-37708ACC72E3}" destId="{F539DE3E-4CF9-4175-BB2A-AB5D496D9086}" srcOrd="1" destOrd="0" parTransId="{89CDA56A-7196-45BE-AD4A-5C9BC55505E3}" sibTransId="{725AC2F1-5C20-4482-AB47-8A791EE0E314}"/>
    <dgm:cxn modelId="{F2B61764-7283-4DD7-BD5C-35DA6841D8EC}" type="presOf" srcId="{F539DE3E-4CF9-4175-BB2A-AB5D496D9086}" destId="{DD4C7CAC-C0D4-4453-AAFE-14393A2F97C8}" srcOrd="0" destOrd="0" presId="urn:microsoft.com/office/officeart/2005/8/layout/process4"/>
    <dgm:cxn modelId="{DB3A4C4E-EF8E-4FAC-B0F6-094AAD4FA6DD}" type="presOf" srcId="{74B5F38C-C562-4703-BC8F-1B3E1A04086A}" destId="{50ABC948-731B-4520-9469-186018E10826}" srcOrd="0" destOrd="0" presId="urn:microsoft.com/office/officeart/2005/8/layout/process4"/>
    <dgm:cxn modelId="{4014DD95-0F49-448E-8431-36172EC793A2}" type="presOf" srcId="{F0F74BFC-FDBC-4A58-855B-37708ACC72E3}" destId="{29DC8134-D8F8-4530-B23F-0F1F98B5CE9E}" srcOrd="0" destOrd="0" presId="urn:microsoft.com/office/officeart/2005/8/layout/process4"/>
    <dgm:cxn modelId="{4B9E0987-C197-49BA-9B1F-DCDF15D16AE9}" type="presParOf" srcId="{29DC8134-D8F8-4530-B23F-0F1F98B5CE9E}" destId="{9D478DB4-3C17-430F-AD3F-1B03037E29F2}" srcOrd="0" destOrd="0" presId="urn:microsoft.com/office/officeart/2005/8/layout/process4"/>
    <dgm:cxn modelId="{A07F7D17-B1C6-4906-BDF9-DDF962E10942}" type="presParOf" srcId="{9D478DB4-3C17-430F-AD3F-1B03037E29F2}" destId="{DD4C7CAC-C0D4-4453-AAFE-14393A2F97C8}" srcOrd="0" destOrd="0" presId="urn:microsoft.com/office/officeart/2005/8/layout/process4"/>
    <dgm:cxn modelId="{B5880D94-D756-4361-A650-F065A9B672CF}" type="presParOf" srcId="{29DC8134-D8F8-4530-B23F-0F1F98B5CE9E}" destId="{9956EDF2-5F8C-4654-985B-04B71789D00E}" srcOrd="1" destOrd="0" presId="urn:microsoft.com/office/officeart/2005/8/layout/process4"/>
    <dgm:cxn modelId="{2961BFD9-740F-4D17-8954-A159D9D5C532}" type="presParOf" srcId="{29DC8134-D8F8-4530-B23F-0F1F98B5CE9E}" destId="{1320E4B0-59C6-4527-8DAB-C3F30119C310}" srcOrd="2" destOrd="0" presId="urn:microsoft.com/office/officeart/2005/8/layout/process4"/>
    <dgm:cxn modelId="{8B70CEC0-99F8-47C2-B007-959A0FB54D4C}" type="presParOf" srcId="{1320E4B0-59C6-4527-8DAB-C3F30119C310}" destId="{50ABC948-731B-4520-9469-186018E108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1C3FC-9A2C-4DD6-9C87-910BFE5B89AD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BC59258-29C1-4065-B670-99D6C86EBDA3}">
      <dgm:prSet phldrT="[Tekst]"/>
      <dgm:spPr/>
      <dgm:t>
        <a:bodyPr/>
        <a:lstStyle/>
        <a:p>
          <a:r>
            <a:rPr lang="pl-PL" b="1" dirty="0"/>
            <a:t>Szczególna waga lub zawiłość sprawy</a:t>
          </a:r>
        </a:p>
      </dgm:t>
    </dgm:pt>
    <dgm:pt modelId="{730C732F-840D-4F27-8911-B2E00D6582D3}" type="parTrans" cxnId="{013EA37A-85FF-4E2B-8CBF-4122D1166C76}">
      <dgm:prSet/>
      <dgm:spPr/>
      <dgm:t>
        <a:bodyPr/>
        <a:lstStyle/>
        <a:p>
          <a:endParaRPr lang="pl-PL"/>
        </a:p>
      </dgm:t>
    </dgm:pt>
    <dgm:pt modelId="{23DB3137-3379-4E27-86B8-3B1A41264AB8}" type="sibTrans" cxnId="{013EA37A-85FF-4E2B-8CBF-4122D1166C76}">
      <dgm:prSet/>
      <dgm:spPr/>
      <dgm:t>
        <a:bodyPr/>
        <a:lstStyle/>
        <a:p>
          <a:endParaRPr lang="pl-PL"/>
        </a:p>
      </dgm:t>
    </dgm:pt>
    <dgm:pt modelId="{6ED88864-1293-407B-9235-F0144DD250D9}">
      <dgm:prSet phldrT="[Tekst]"/>
      <dgm:spPr/>
      <dgm:t>
        <a:bodyPr/>
        <a:lstStyle/>
        <a:p>
          <a:r>
            <a:rPr lang="pl-PL"/>
            <a:t>Ruchoma właściwość rzeczowa (art. 25 § 2) – zmiana SR na SO </a:t>
          </a:r>
        </a:p>
      </dgm:t>
    </dgm:pt>
    <dgm:pt modelId="{59CE2584-1AE4-44DF-9AA8-1B1F4B52C902}" type="parTrans" cxnId="{549095DB-98F0-4536-976D-BDD9EB1C066A}">
      <dgm:prSet/>
      <dgm:spPr/>
      <dgm:t>
        <a:bodyPr/>
        <a:lstStyle/>
        <a:p>
          <a:endParaRPr lang="pl-PL"/>
        </a:p>
      </dgm:t>
    </dgm:pt>
    <dgm:pt modelId="{78C5072B-FD7E-4D1B-B818-51821F773267}" type="sibTrans" cxnId="{549095DB-98F0-4536-976D-BDD9EB1C066A}">
      <dgm:prSet/>
      <dgm:spPr/>
      <dgm:t>
        <a:bodyPr/>
        <a:lstStyle/>
        <a:p>
          <a:endParaRPr lang="pl-PL"/>
        </a:p>
      </dgm:t>
    </dgm:pt>
    <dgm:pt modelId="{71E36CA9-DC09-428B-AD33-4B29544F351D}">
      <dgm:prSet phldrT="[Tekst]"/>
      <dgm:spPr/>
      <dgm:t>
        <a:bodyPr/>
        <a:lstStyle/>
        <a:p>
          <a:r>
            <a:rPr lang="pl-PL" b="1" dirty="0"/>
            <a:t>Ekonomia procesowa </a:t>
          </a:r>
        </a:p>
      </dgm:t>
    </dgm:pt>
    <dgm:pt modelId="{8B2ED9B3-1116-4A2A-A331-8DBD455C4BE2}" type="parTrans" cxnId="{1ECDBAE9-552B-41D8-9BA2-763FB67728E1}">
      <dgm:prSet/>
      <dgm:spPr/>
      <dgm:t>
        <a:bodyPr/>
        <a:lstStyle/>
        <a:p>
          <a:endParaRPr lang="pl-PL"/>
        </a:p>
      </dgm:t>
    </dgm:pt>
    <dgm:pt modelId="{4B85FC90-F245-4AC6-8F16-2E2CB42A5092}" type="sibTrans" cxnId="{1ECDBAE9-552B-41D8-9BA2-763FB67728E1}">
      <dgm:prSet/>
      <dgm:spPr/>
      <dgm:t>
        <a:bodyPr/>
        <a:lstStyle/>
        <a:p>
          <a:endParaRPr lang="pl-PL"/>
        </a:p>
      </dgm:t>
    </dgm:pt>
    <dgm:pt modelId="{AA92746E-7F55-40BD-B845-6A0BEF2EFE88}">
      <dgm:prSet phldrT="[Tekst]"/>
      <dgm:spPr/>
      <dgm:t>
        <a:bodyPr/>
        <a:lstStyle/>
        <a:p>
          <a:r>
            <a:rPr lang="pl-PL"/>
            <a:t>Art. 36</a:t>
          </a:r>
        </a:p>
      </dgm:t>
    </dgm:pt>
    <dgm:pt modelId="{32354B4B-038A-49F1-9344-6B0062A5E87B}" type="parTrans" cxnId="{9DC184B5-E259-46CF-8E48-7B95035E3A61}">
      <dgm:prSet/>
      <dgm:spPr/>
      <dgm:t>
        <a:bodyPr/>
        <a:lstStyle/>
        <a:p>
          <a:endParaRPr lang="pl-PL"/>
        </a:p>
      </dgm:t>
    </dgm:pt>
    <dgm:pt modelId="{85BBE01B-019E-469A-894F-1A2EC19F541B}" type="sibTrans" cxnId="{9DC184B5-E259-46CF-8E48-7B95035E3A61}">
      <dgm:prSet/>
      <dgm:spPr/>
      <dgm:t>
        <a:bodyPr/>
        <a:lstStyle/>
        <a:p>
          <a:endParaRPr lang="pl-PL"/>
        </a:p>
      </dgm:t>
    </dgm:pt>
    <dgm:pt modelId="{56735A2D-5A96-4041-B316-24C46301F54A}">
      <dgm:prSet phldrT="[Tekst]"/>
      <dgm:spPr/>
      <dgm:t>
        <a:bodyPr/>
        <a:lstStyle/>
        <a:p>
          <a:r>
            <a:rPr lang="pl-PL" b="1" dirty="0"/>
            <a:t>Dobro wymiaru sprawiedliwości*</a:t>
          </a:r>
        </a:p>
      </dgm:t>
    </dgm:pt>
    <dgm:pt modelId="{98BD6C5D-DA6B-42CB-8FE0-79E111B33F2D}" type="parTrans" cxnId="{C9C6A0AA-369C-44C9-8DA8-05C6B3902AD8}">
      <dgm:prSet/>
      <dgm:spPr/>
      <dgm:t>
        <a:bodyPr/>
        <a:lstStyle/>
        <a:p>
          <a:endParaRPr lang="pl-PL"/>
        </a:p>
      </dgm:t>
    </dgm:pt>
    <dgm:pt modelId="{28C13553-3C22-4DAC-AB13-00F82DE79374}" type="sibTrans" cxnId="{C9C6A0AA-369C-44C9-8DA8-05C6B3902AD8}">
      <dgm:prSet/>
      <dgm:spPr/>
      <dgm:t>
        <a:bodyPr/>
        <a:lstStyle/>
        <a:p>
          <a:endParaRPr lang="pl-PL"/>
        </a:p>
      </dgm:t>
    </dgm:pt>
    <dgm:pt modelId="{7D00D9FA-664B-4F2F-BAB9-4CA9C7666466}">
      <dgm:prSet phldrT="[Tekst]"/>
      <dgm:spPr/>
      <dgm:t>
        <a:bodyPr/>
        <a:lstStyle/>
        <a:p>
          <a:r>
            <a:rPr lang="pl-PL" dirty="0"/>
            <a:t>Art. 37</a:t>
          </a:r>
        </a:p>
      </dgm:t>
    </dgm:pt>
    <dgm:pt modelId="{985558CA-5496-4472-AD0F-61EB319CF067}" type="parTrans" cxnId="{2135F88D-91D0-402B-976B-C0FC4142BEAF}">
      <dgm:prSet/>
      <dgm:spPr/>
      <dgm:t>
        <a:bodyPr/>
        <a:lstStyle/>
        <a:p>
          <a:endParaRPr lang="pl-PL"/>
        </a:p>
      </dgm:t>
    </dgm:pt>
    <dgm:pt modelId="{C8DDE54E-79DB-4F8C-8239-DA9C67247172}" type="sibTrans" cxnId="{2135F88D-91D0-402B-976B-C0FC4142BEAF}">
      <dgm:prSet/>
      <dgm:spPr/>
      <dgm:t>
        <a:bodyPr/>
        <a:lstStyle/>
        <a:p>
          <a:endParaRPr lang="pl-PL"/>
        </a:p>
      </dgm:t>
    </dgm:pt>
    <dgm:pt modelId="{4C5C24B0-CAEA-464C-9C97-F03D0843E047}">
      <dgm:prSet phldrT="[Tekst]"/>
      <dgm:spPr/>
      <dgm:t>
        <a:bodyPr/>
        <a:lstStyle/>
        <a:p>
          <a:r>
            <a:rPr lang="pl-PL" b="1" dirty="0"/>
            <a:t>Sąd apelacyjny</a:t>
          </a:r>
          <a:r>
            <a:rPr lang="pl-PL" dirty="0"/>
            <a:t>, na wniosek sądu rejonowego, może przekazać do rozpoznania sądowi okręgowemu, jako sądowi pierwszej instancji, sprawę o każde przestępstwo, ze względu na szczególną wagę lub zawiłość sprawy.</a:t>
          </a:r>
        </a:p>
      </dgm:t>
    </dgm:pt>
    <dgm:pt modelId="{F779ED8F-6422-434D-81E3-5F78D967069C}" type="parTrans" cxnId="{D14A5972-9CEB-4587-BF6B-33597C6C9D4A}">
      <dgm:prSet/>
      <dgm:spPr/>
      <dgm:t>
        <a:bodyPr/>
        <a:lstStyle/>
        <a:p>
          <a:endParaRPr lang="pl-PL"/>
        </a:p>
      </dgm:t>
    </dgm:pt>
    <dgm:pt modelId="{90B9E138-B188-420A-9560-60268B357A96}" type="sibTrans" cxnId="{D14A5972-9CEB-4587-BF6B-33597C6C9D4A}">
      <dgm:prSet/>
      <dgm:spPr/>
      <dgm:t>
        <a:bodyPr/>
        <a:lstStyle/>
        <a:p>
          <a:endParaRPr lang="pl-PL"/>
        </a:p>
      </dgm:t>
    </dgm:pt>
    <dgm:pt modelId="{688FFF7E-7055-40F7-A63F-0127C6F43999}">
      <dgm:prSet phldrT="[Tekst]"/>
      <dgm:spPr/>
      <dgm:t>
        <a:bodyPr/>
        <a:lstStyle/>
        <a:p>
          <a:r>
            <a:rPr lang="pl-PL" b="1" i="1" dirty="0"/>
            <a:t>Sąd wyższego rzędu nad sądem właściwym</a:t>
          </a:r>
          <a:r>
            <a:rPr lang="pl-PL" dirty="0"/>
            <a:t> może przekazać sprawę innemu sądowi równorzędnemu, jeżeli większość osób, które należy wezwać na rozprawę, zamieszkuje blisko tego sądu, a z dala od sądu właściwego</a:t>
          </a:r>
        </a:p>
      </dgm:t>
    </dgm:pt>
    <dgm:pt modelId="{1FD5668C-12CD-439F-98EE-799A2F1D7CF5}" type="parTrans" cxnId="{5C6034F5-12E7-46F1-90FD-E4CCC192072C}">
      <dgm:prSet/>
      <dgm:spPr/>
      <dgm:t>
        <a:bodyPr/>
        <a:lstStyle/>
        <a:p>
          <a:endParaRPr lang="pl-PL"/>
        </a:p>
      </dgm:t>
    </dgm:pt>
    <dgm:pt modelId="{9CBD4D4A-169B-4242-9D2E-D54D5010AC85}" type="sibTrans" cxnId="{5C6034F5-12E7-46F1-90FD-E4CCC192072C}">
      <dgm:prSet/>
      <dgm:spPr/>
      <dgm:t>
        <a:bodyPr/>
        <a:lstStyle/>
        <a:p>
          <a:endParaRPr lang="pl-PL"/>
        </a:p>
      </dgm:t>
    </dgm:pt>
    <dgm:pt modelId="{AE70707E-3198-4A04-88B2-1BE44732B275}">
      <dgm:prSet phldrT="[Tekst]"/>
      <dgm:spPr/>
      <dgm:t>
        <a:bodyPr/>
        <a:lstStyle/>
        <a:p>
          <a:r>
            <a:rPr lang="pl-PL" b="1"/>
            <a:t>Niemożność rozpoznania sprawy ze względu na wyłączenie sędziów </a:t>
          </a:r>
        </a:p>
      </dgm:t>
    </dgm:pt>
    <dgm:pt modelId="{035EAE1F-BABD-4753-9F03-F755754F2F90}" type="parTrans" cxnId="{94B7C106-AAB4-4252-8D2F-7A47BDA16D97}">
      <dgm:prSet/>
      <dgm:spPr/>
      <dgm:t>
        <a:bodyPr/>
        <a:lstStyle/>
        <a:p>
          <a:endParaRPr lang="pl-PL"/>
        </a:p>
      </dgm:t>
    </dgm:pt>
    <dgm:pt modelId="{C898CBBA-EEAA-4DCE-8619-CBA7E24B0ADF}" type="sibTrans" cxnId="{94B7C106-AAB4-4252-8D2F-7A47BDA16D97}">
      <dgm:prSet/>
      <dgm:spPr/>
      <dgm:t>
        <a:bodyPr/>
        <a:lstStyle/>
        <a:p>
          <a:endParaRPr lang="pl-PL"/>
        </a:p>
      </dgm:t>
    </dgm:pt>
    <dgm:pt modelId="{1D7A56D9-0320-4690-AB75-BF9FA48BC926}">
      <dgm:prSet phldrT="[Tekst]"/>
      <dgm:spPr/>
      <dgm:t>
        <a:bodyPr/>
        <a:lstStyle/>
        <a:p>
          <a:r>
            <a:rPr lang="pl-PL" b="1"/>
            <a:t>Zagrożenie przedawnieniem karalności</a:t>
          </a:r>
        </a:p>
      </dgm:t>
    </dgm:pt>
    <dgm:pt modelId="{42F87AD8-07C7-474A-9331-757C80012D7D}" type="parTrans" cxnId="{B7C855F5-8829-44C3-A629-08142784B927}">
      <dgm:prSet/>
      <dgm:spPr/>
      <dgm:t>
        <a:bodyPr/>
        <a:lstStyle/>
        <a:p>
          <a:endParaRPr lang="pl-PL"/>
        </a:p>
      </dgm:t>
    </dgm:pt>
    <dgm:pt modelId="{DCBFC028-41CD-4A7F-9861-F43348940950}" type="sibTrans" cxnId="{B7C855F5-8829-44C3-A629-08142784B927}">
      <dgm:prSet/>
      <dgm:spPr/>
      <dgm:t>
        <a:bodyPr/>
        <a:lstStyle/>
        <a:p>
          <a:endParaRPr lang="pl-PL"/>
        </a:p>
      </dgm:t>
    </dgm:pt>
    <dgm:pt modelId="{4E57203D-6442-4675-9786-DB3B4DEDB8D8}">
      <dgm:prSet phldrT="[Tekst]"/>
      <dgm:spPr/>
      <dgm:t>
        <a:bodyPr/>
        <a:lstStyle/>
        <a:p>
          <a:r>
            <a:rPr lang="pl-PL" b="0"/>
            <a:t> Art.43</a:t>
          </a:r>
          <a:endParaRPr lang="pl-PL" b="1"/>
        </a:p>
      </dgm:t>
    </dgm:pt>
    <dgm:pt modelId="{CDB1F678-596F-4E04-8B5C-5A85DC0ADD15}" type="parTrans" cxnId="{783D80BC-51AD-4EC0-8158-163B7F990F57}">
      <dgm:prSet/>
      <dgm:spPr/>
      <dgm:t>
        <a:bodyPr/>
        <a:lstStyle/>
        <a:p>
          <a:endParaRPr lang="pl-PL"/>
        </a:p>
      </dgm:t>
    </dgm:pt>
    <dgm:pt modelId="{0018D26B-D79D-4B1B-A374-45BA1599D9F3}" type="sibTrans" cxnId="{783D80BC-51AD-4EC0-8158-163B7F990F57}">
      <dgm:prSet/>
      <dgm:spPr/>
      <dgm:t>
        <a:bodyPr/>
        <a:lstStyle/>
        <a:p>
          <a:endParaRPr lang="pl-PL"/>
        </a:p>
      </dgm:t>
    </dgm:pt>
    <dgm:pt modelId="{B35AC3D2-E454-41CE-8604-E7DF14381084}">
      <dgm:prSet phldrT="[Tekst]"/>
      <dgm:spPr/>
      <dgm:t>
        <a:bodyPr/>
        <a:lstStyle/>
        <a:p>
          <a:r>
            <a:rPr lang="pl-PL" b="0" dirty="0"/>
            <a:t>Jeżeli z powodu wyłączenia sędziów rozpoznanie sprawy w danym sądzie jest niemożliwe, </a:t>
          </a:r>
          <a:r>
            <a:rPr lang="pl-PL" b="1" dirty="0"/>
            <a:t>sąd wyższego rzędu</a:t>
          </a:r>
          <a:r>
            <a:rPr lang="pl-PL" b="0" dirty="0"/>
            <a:t> przekazuje sprawę innemu sądowi równorzędnemu</a:t>
          </a:r>
          <a:r>
            <a:rPr lang="pl-PL" b="1" dirty="0"/>
            <a:t>.</a:t>
          </a:r>
        </a:p>
      </dgm:t>
    </dgm:pt>
    <dgm:pt modelId="{5A1D684B-4F52-4279-8C35-CB029EB0F46C}" type="parTrans" cxnId="{6D169305-3A55-4C98-A2A3-4092619CC17B}">
      <dgm:prSet/>
      <dgm:spPr/>
      <dgm:t>
        <a:bodyPr/>
        <a:lstStyle/>
        <a:p>
          <a:endParaRPr lang="pl-PL"/>
        </a:p>
      </dgm:t>
    </dgm:pt>
    <dgm:pt modelId="{07A3DBA9-4D3E-4F58-9A9C-A9AEB318FA47}" type="sibTrans" cxnId="{6D169305-3A55-4C98-A2A3-4092619CC17B}">
      <dgm:prSet/>
      <dgm:spPr/>
      <dgm:t>
        <a:bodyPr/>
        <a:lstStyle/>
        <a:p>
          <a:endParaRPr lang="pl-PL"/>
        </a:p>
      </dgm:t>
    </dgm:pt>
    <dgm:pt modelId="{FC039D7D-5F44-4360-83B2-CDCA1C51B47A}">
      <dgm:prSet/>
      <dgm:spPr/>
      <dgm:t>
        <a:bodyPr/>
        <a:lstStyle/>
        <a:p>
          <a:r>
            <a:rPr lang="pl-PL" dirty="0"/>
            <a:t>Art.11a </a:t>
          </a:r>
          <a:r>
            <a:rPr lang="pl-PL" dirty="0" err="1"/>
            <a:t>pwKPK</a:t>
          </a:r>
          <a:endParaRPr lang="pl-PL" dirty="0"/>
        </a:p>
      </dgm:t>
    </dgm:pt>
    <dgm:pt modelId="{8DBBB56E-6B54-4849-9FBA-4BE0233F4C5D}" type="parTrans" cxnId="{0CABABB2-6E3D-4348-BC8E-3E2FA3F9E1F1}">
      <dgm:prSet/>
      <dgm:spPr/>
      <dgm:t>
        <a:bodyPr/>
        <a:lstStyle/>
        <a:p>
          <a:endParaRPr lang="pl-PL"/>
        </a:p>
      </dgm:t>
    </dgm:pt>
    <dgm:pt modelId="{12F190D5-54D5-4F26-BCFB-6AA6FAD93AD0}" type="sibTrans" cxnId="{0CABABB2-6E3D-4348-BC8E-3E2FA3F9E1F1}">
      <dgm:prSet/>
      <dgm:spPr/>
      <dgm:t>
        <a:bodyPr/>
        <a:lstStyle/>
        <a:p>
          <a:endParaRPr lang="pl-PL"/>
        </a:p>
      </dgm:t>
    </dgm:pt>
    <dgm:pt modelId="{DC98D83B-23F9-4D81-B22F-7184EFD65C64}">
      <dgm:prSet/>
      <dgm:spPr/>
      <dgm:t>
        <a:bodyPr/>
        <a:lstStyle/>
        <a:p>
          <a:r>
            <a:rPr lang="pl-PL" dirty="0"/>
            <a:t>Jeżeli rozpoznanie sprawy w sądzie miejscowo właściwym nie jest możliwe w terminie zabezpieczającym uniknięcie przedawnienia karalności przestępstwa określonym w art. 101 Kodeksu karnego, uwzględniając wniosek sądu właściwego, </a:t>
          </a:r>
          <a:r>
            <a:rPr lang="pl-PL" b="1" dirty="0"/>
            <a:t>sąd apelacyjny </a:t>
          </a:r>
          <a:r>
            <a:rPr lang="pl-PL" dirty="0"/>
            <a:t>może przekazać taką sprawę do rozpoznania innemu sądowi równorzędnemu</a:t>
          </a:r>
        </a:p>
      </dgm:t>
    </dgm:pt>
    <dgm:pt modelId="{CAFEFAA5-A27C-4C18-BC0E-6D53B2FD59A0}" type="parTrans" cxnId="{EF32BA8C-6A6A-44A0-B5D0-88307D7BFC20}">
      <dgm:prSet/>
      <dgm:spPr/>
      <dgm:t>
        <a:bodyPr/>
        <a:lstStyle/>
        <a:p>
          <a:endParaRPr lang="pl-PL"/>
        </a:p>
      </dgm:t>
    </dgm:pt>
    <dgm:pt modelId="{C925175C-D39E-4861-94F1-03F39EF3588C}" type="sibTrans" cxnId="{EF32BA8C-6A6A-44A0-B5D0-88307D7BFC20}">
      <dgm:prSet/>
      <dgm:spPr/>
      <dgm:t>
        <a:bodyPr/>
        <a:lstStyle/>
        <a:p>
          <a:endParaRPr lang="pl-PL"/>
        </a:p>
      </dgm:t>
    </dgm:pt>
    <dgm:pt modelId="{D77B2CD7-94B9-4577-8075-A77AD5223704}">
      <dgm:prSet phldrT="[Tekst]"/>
      <dgm:spPr/>
      <dgm:t>
        <a:bodyPr/>
        <a:lstStyle/>
        <a:p>
          <a:r>
            <a:rPr lang="pl-PL" i="1" dirty="0"/>
            <a:t>§  1. Sąd Najwyższy może z inicjatywy właściwego sądu lub na wniosek prokuratora przekazać sprawę do rozpoznania innemu sądowi równorzędnemu, jeżeli wymaga tego dobro wymiaru sprawiedliwości.</a:t>
          </a:r>
          <a:endParaRPr lang="pl-PL" dirty="0"/>
        </a:p>
      </dgm:t>
    </dgm:pt>
    <dgm:pt modelId="{5D0B0465-3DF9-49DB-8D42-0ABD63073745}" type="parTrans" cxnId="{ACC5A1F1-876B-4FB1-815E-2DA5ED832D74}">
      <dgm:prSet/>
      <dgm:spPr/>
    </dgm:pt>
    <dgm:pt modelId="{281A4BBC-C133-4836-AE14-54FDDED8A9D4}" type="sibTrans" cxnId="{ACC5A1F1-876B-4FB1-815E-2DA5ED832D74}">
      <dgm:prSet/>
      <dgm:spPr/>
    </dgm:pt>
    <dgm:pt modelId="{E2B27EA4-1B9D-4CC7-8719-E8482500EA78}">
      <dgm:prSet/>
      <dgm:spPr/>
      <dgm:t>
        <a:bodyPr/>
        <a:lstStyle/>
        <a:p>
          <a:r>
            <a:rPr lang="pl-PL" i="1" dirty="0"/>
            <a:t>§  2. Właściwy sąd przekazuje wniosek prokuratora, o którym mowa w § 1, wraz z aktami sprawy, w terminie 14 dni od dnia jego otrzymania do rozpoznania Sądowi Najwyższemu, przedstawiając własne stanowisko.</a:t>
          </a:r>
        </a:p>
      </dgm:t>
    </dgm:pt>
    <dgm:pt modelId="{F01ABB2E-F852-485D-8A41-5517E4D26AE3}" type="parTrans" cxnId="{40CCDA15-D15C-4E17-9FAA-8FB4FED87F90}">
      <dgm:prSet/>
      <dgm:spPr/>
      <dgm:t>
        <a:bodyPr/>
        <a:lstStyle/>
        <a:p>
          <a:endParaRPr lang="pl-PL"/>
        </a:p>
      </dgm:t>
    </dgm:pt>
    <dgm:pt modelId="{F1E45312-B74E-4145-8BE3-5FEC7FAC3C26}" type="sibTrans" cxnId="{40CCDA15-D15C-4E17-9FAA-8FB4FED87F90}">
      <dgm:prSet/>
      <dgm:spPr/>
      <dgm:t>
        <a:bodyPr/>
        <a:lstStyle/>
        <a:p>
          <a:endParaRPr lang="pl-PL"/>
        </a:p>
      </dgm:t>
    </dgm:pt>
    <dgm:pt modelId="{242E26DB-F0B8-482B-960C-F3569D2C7FBE}" type="pres">
      <dgm:prSet presAssocID="{2471C3FC-9A2C-4DD6-9C87-910BFE5B89AD}" presName="Name0" presStyleCnt="0">
        <dgm:presLayoutVars>
          <dgm:dir/>
          <dgm:animLvl val="lvl"/>
          <dgm:resizeHandles val="exact"/>
        </dgm:presLayoutVars>
      </dgm:prSet>
      <dgm:spPr/>
    </dgm:pt>
    <dgm:pt modelId="{DACF6CD6-0F30-4BDF-8E10-DF77294ABEAC}" type="pres">
      <dgm:prSet presAssocID="{5BC59258-29C1-4065-B670-99D6C86EBDA3}" presName="composite" presStyleCnt="0"/>
      <dgm:spPr/>
    </dgm:pt>
    <dgm:pt modelId="{31E60011-6B84-44DC-AA58-B4F7ED7EA893}" type="pres">
      <dgm:prSet presAssocID="{5BC59258-29C1-4065-B670-99D6C86EBDA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1680C63-0465-4FB1-B729-F604802F23EF}" type="pres">
      <dgm:prSet presAssocID="{5BC59258-29C1-4065-B670-99D6C86EBDA3}" presName="desTx" presStyleLbl="alignAccFollowNode1" presStyleIdx="0" presStyleCnt="5">
        <dgm:presLayoutVars>
          <dgm:bulletEnabled val="1"/>
        </dgm:presLayoutVars>
      </dgm:prSet>
      <dgm:spPr/>
    </dgm:pt>
    <dgm:pt modelId="{7BB18481-47DB-4786-88BA-538A1D8EFB8F}" type="pres">
      <dgm:prSet presAssocID="{23DB3137-3379-4E27-86B8-3B1A41264AB8}" presName="space" presStyleCnt="0"/>
      <dgm:spPr/>
    </dgm:pt>
    <dgm:pt modelId="{BFBCCE29-EDE2-4151-A039-DC40CE0962DB}" type="pres">
      <dgm:prSet presAssocID="{71E36CA9-DC09-428B-AD33-4B29544F351D}" presName="composite" presStyleCnt="0"/>
      <dgm:spPr/>
    </dgm:pt>
    <dgm:pt modelId="{17B83BEF-16F8-4F8F-B801-1E9150D954C9}" type="pres">
      <dgm:prSet presAssocID="{71E36CA9-DC09-428B-AD33-4B29544F351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E719036-A852-4503-B114-EDFD9CFE41DE}" type="pres">
      <dgm:prSet presAssocID="{71E36CA9-DC09-428B-AD33-4B29544F351D}" presName="desTx" presStyleLbl="alignAccFollowNode1" presStyleIdx="1" presStyleCnt="5">
        <dgm:presLayoutVars>
          <dgm:bulletEnabled val="1"/>
        </dgm:presLayoutVars>
      </dgm:prSet>
      <dgm:spPr/>
    </dgm:pt>
    <dgm:pt modelId="{B166814E-7D8E-49EF-9425-E84418077754}" type="pres">
      <dgm:prSet presAssocID="{4B85FC90-F245-4AC6-8F16-2E2CB42A5092}" presName="space" presStyleCnt="0"/>
      <dgm:spPr/>
    </dgm:pt>
    <dgm:pt modelId="{4DB7E74C-E242-4A55-BEB8-D86005EAEC10}" type="pres">
      <dgm:prSet presAssocID="{56735A2D-5A96-4041-B316-24C46301F54A}" presName="composite" presStyleCnt="0"/>
      <dgm:spPr/>
    </dgm:pt>
    <dgm:pt modelId="{C2D1A677-FD0D-48ED-BB34-123D6744593A}" type="pres">
      <dgm:prSet presAssocID="{56735A2D-5A96-4041-B316-24C46301F54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FDC3915-A9A1-4A8A-BC74-EC251E091437}" type="pres">
      <dgm:prSet presAssocID="{56735A2D-5A96-4041-B316-24C46301F54A}" presName="desTx" presStyleLbl="alignAccFollowNode1" presStyleIdx="2" presStyleCnt="5">
        <dgm:presLayoutVars>
          <dgm:bulletEnabled val="1"/>
        </dgm:presLayoutVars>
      </dgm:prSet>
      <dgm:spPr/>
    </dgm:pt>
    <dgm:pt modelId="{8B449F24-7E8F-41AB-A2FC-9F7AC3D6AEA6}" type="pres">
      <dgm:prSet presAssocID="{28C13553-3C22-4DAC-AB13-00F82DE79374}" presName="space" presStyleCnt="0"/>
      <dgm:spPr/>
    </dgm:pt>
    <dgm:pt modelId="{210DFEE2-4A51-4054-BFBC-9752E293CBBF}" type="pres">
      <dgm:prSet presAssocID="{AE70707E-3198-4A04-88B2-1BE44732B275}" presName="composite" presStyleCnt="0"/>
      <dgm:spPr/>
    </dgm:pt>
    <dgm:pt modelId="{8CE6D862-9506-468A-B436-925F9EC8D005}" type="pres">
      <dgm:prSet presAssocID="{AE70707E-3198-4A04-88B2-1BE44732B27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7537B75-542D-4F36-A144-D5F5AF71924B}" type="pres">
      <dgm:prSet presAssocID="{AE70707E-3198-4A04-88B2-1BE44732B275}" presName="desTx" presStyleLbl="alignAccFollowNode1" presStyleIdx="3" presStyleCnt="5">
        <dgm:presLayoutVars>
          <dgm:bulletEnabled val="1"/>
        </dgm:presLayoutVars>
      </dgm:prSet>
      <dgm:spPr/>
    </dgm:pt>
    <dgm:pt modelId="{739FBE19-A0AB-4D43-B197-BBEFD65BD3FC}" type="pres">
      <dgm:prSet presAssocID="{C898CBBA-EEAA-4DCE-8619-CBA7E24B0ADF}" presName="space" presStyleCnt="0"/>
      <dgm:spPr/>
    </dgm:pt>
    <dgm:pt modelId="{2779FAA6-BCB8-4EC9-B56F-8FE8653C28E5}" type="pres">
      <dgm:prSet presAssocID="{1D7A56D9-0320-4690-AB75-BF9FA48BC926}" presName="composite" presStyleCnt="0"/>
      <dgm:spPr/>
    </dgm:pt>
    <dgm:pt modelId="{D261D709-9395-411B-8633-4F2A3C877C1F}" type="pres">
      <dgm:prSet presAssocID="{1D7A56D9-0320-4690-AB75-BF9FA48BC92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379839A-D388-4F61-A3A4-10938B956913}" type="pres">
      <dgm:prSet presAssocID="{1D7A56D9-0320-4690-AB75-BF9FA48BC92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D169305-3A55-4C98-A2A3-4092619CC17B}" srcId="{AE70707E-3198-4A04-88B2-1BE44732B275}" destId="{B35AC3D2-E454-41CE-8604-E7DF14381084}" srcOrd="1" destOrd="0" parTransId="{5A1D684B-4F52-4279-8C35-CB029EB0F46C}" sibTransId="{07A3DBA9-4D3E-4F58-9A9C-A9AEB318FA47}"/>
    <dgm:cxn modelId="{94B7C106-AAB4-4252-8D2F-7A47BDA16D97}" srcId="{2471C3FC-9A2C-4DD6-9C87-910BFE5B89AD}" destId="{AE70707E-3198-4A04-88B2-1BE44732B275}" srcOrd="3" destOrd="0" parTransId="{035EAE1F-BABD-4753-9F03-F755754F2F90}" sibTransId="{C898CBBA-EEAA-4DCE-8619-CBA7E24B0ADF}"/>
    <dgm:cxn modelId="{40CCDA15-D15C-4E17-9FAA-8FB4FED87F90}" srcId="{56735A2D-5A96-4041-B316-24C46301F54A}" destId="{E2B27EA4-1B9D-4CC7-8719-E8482500EA78}" srcOrd="2" destOrd="0" parTransId="{F01ABB2E-F852-485D-8A41-5517E4D26AE3}" sibTransId="{F1E45312-B74E-4145-8BE3-5FEC7FAC3C26}"/>
    <dgm:cxn modelId="{A927322B-FC5A-414E-ADAE-001496E14A41}" type="presOf" srcId="{7D00D9FA-664B-4F2F-BAB9-4CA9C7666466}" destId="{FFDC3915-A9A1-4A8A-BC74-EC251E091437}" srcOrd="0" destOrd="0" presId="urn:microsoft.com/office/officeart/2005/8/layout/hList1"/>
    <dgm:cxn modelId="{85926F2D-83CD-48A7-BCFD-B8EDAEF175A7}" type="presOf" srcId="{D77B2CD7-94B9-4577-8075-A77AD5223704}" destId="{FFDC3915-A9A1-4A8A-BC74-EC251E091437}" srcOrd="0" destOrd="1" presId="urn:microsoft.com/office/officeart/2005/8/layout/hList1"/>
    <dgm:cxn modelId="{A2ABE932-0083-4396-9E0E-626A29B88F17}" type="presOf" srcId="{AE70707E-3198-4A04-88B2-1BE44732B275}" destId="{8CE6D862-9506-468A-B436-925F9EC8D005}" srcOrd="0" destOrd="0" presId="urn:microsoft.com/office/officeart/2005/8/layout/hList1"/>
    <dgm:cxn modelId="{6825AD5C-3D73-4681-B203-B61240D30BAB}" type="presOf" srcId="{AA92746E-7F55-40BD-B845-6A0BEF2EFE88}" destId="{2E719036-A852-4503-B114-EDFD9CFE41DE}" srcOrd="0" destOrd="0" presId="urn:microsoft.com/office/officeart/2005/8/layout/hList1"/>
    <dgm:cxn modelId="{A9D3A161-C0D5-4586-8AE6-F7EFED8E4FD3}" type="presOf" srcId="{56735A2D-5A96-4041-B316-24C46301F54A}" destId="{C2D1A677-FD0D-48ED-BB34-123D6744593A}" srcOrd="0" destOrd="0" presId="urn:microsoft.com/office/officeart/2005/8/layout/hList1"/>
    <dgm:cxn modelId="{427E0F45-9BAA-4465-95FC-1651E82AA26F}" type="presOf" srcId="{B35AC3D2-E454-41CE-8604-E7DF14381084}" destId="{67537B75-542D-4F36-A144-D5F5AF71924B}" srcOrd="0" destOrd="1" presId="urn:microsoft.com/office/officeart/2005/8/layout/hList1"/>
    <dgm:cxn modelId="{D14A5972-9CEB-4587-BF6B-33597C6C9D4A}" srcId="{5BC59258-29C1-4065-B670-99D6C86EBDA3}" destId="{4C5C24B0-CAEA-464C-9C97-F03D0843E047}" srcOrd="1" destOrd="0" parTransId="{F779ED8F-6422-434D-81E3-5F78D967069C}" sibTransId="{90B9E138-B188-420A-9560-60268B357A96}"/>
    <dgm:cxn modelId="{09887C55-C136-4608-A1CF-9EDB0B992375}" type="presOf" srcId="{4C5C24B0-CAEA-464C-9C97-F03D0843E047}" destId="{31680C63-0465-4FB1-B729-F604802F23EF}" srcOrd="0" destOrd="1" presId="urn:microsoft.com/office/officeart/2005/8/layout/hList1"/>
    <dgm:cxn modelId="{B1853477-34A1-4A59-8902-230F94CDA11E}" type="presOf" srcId="{4E57203D-6442-4675-9786-DB3B4DEDB8D8}" destId="{67537B75-542D-4F36-A144-D5F5AF71924B}" srcOrd="0" destOrd="0" presId="urn:microsoft.com/office/officeart/2005/8/layout/hList1"/>
    <dgm:cxn modelId="{013EA37A-85FF-4E2B-8CBF-4122D1166C76}" srcId="{2471C3FC-9A2C-4DD6-9C87-910BFE5B89AD}" destId="{5BC59258-29C1-4065-B670-99D6C86EBDA3}" srcOrd="0" destOrd="0" parTransId="{730C732F-840D-4F27-8911-B2E00D6582D3}" sibTransId="{23DB3137-3379-4E27-86B8-3B1A41264AB8}"/>
    <dgm:cxn modelId="{EF32BA8C-6A6A-44A0-B5D0-88307D7BFC20}" srcId="{1D7A56D9-0320-4690-AB75-BF9FA48BC926}" destId="{DC98D83B-23F9-4D81-B22F-7184EFD65C64}" srcOrd="1" destOrd="0" parTransId="{CAFEFAA5-A27C-4C18-BC0E-6D53B2FD59A0}" sibTransId="{C925175C-D39E-4861-94F1-03F39EF3588C}"/>
    <dgm:cxn modelId="{2135F88D-91D0-402B-976B-C0FC4142BEAF}" srcId="{56735A2D-5A96-4041-B316-24C46301F54A}" destId="{7D00D9FA-664B-4F2F-BAB9-4CA9C7666466}" srcOrd="0" destOrd="0" parTransId="{985558CA-5496-4472-AD0F-61EB319CF067}" sibTransId="{C8DDE54E-79DB-4F8C-8239-DA9C67247172}"/>
    <dgm:cxn modelId="{42AAFEA5-6CEB-4A63-91BF-6AC5B5207414}" type="presOf" srcId="{71E36CA9-DC09-428B-AD33-4B29544F351D}" destId="{17B83BEF-16F8-4F8F-B801-1E9150D954C9}" srcOrd="0" destOrd="0" presId="urn:microsoft.com/office/officeart/2005/8/layout/hList1"/>
    <dgm:cxn modelId="{D227CCA7-168F-41BD-A0E6-C9910E87668C}" type="presOf" srcId="{6ED88864-1293-407B-9235-F0144DD250D9}" destId="{31680C63-0465-4FB1-B729-F604802F23EF}" srcOrd="0" destOrd="0" presId="urn:microsoft.com/office/officeart/2005/8/layout/hList1"/>
    <dgm:cxn modelId="{C9C6A0AA-369C-44C9-8DA8-05C6B3902AD8}" srcId="{2471C3FC-9A2C-4DD6-9C87-910BFE5B89AD}" destId="{56735A2D-5A96-4041-B316-24C46301F54A}" srcOrd="2" destOrd="0" parTransId="{98BD6C5D-DA6B-42CB-8FE0-79E111B33F2D}" sibTransId="{28C13553-3C22-4DAC-AB13-00F82DE79374}"/>
    <dgm:cxn modelId="{93B353AE-439D-488F-AF70-6E86DE578B79}" type="presOf" srcId="{FC039D7D-5F44-4360-83B2-CDCA1C51B47A}" destId="{B379839A-D388-4F61-A3A4-10938B956913}" srcOrd="0" destOrd="0" presId="urn:microsoft.com/office/officeart/2005/8/layout/hList1"/>
    <dgm:cxn modelId="{0CABABB2-6E3D-4348-BC8E-3E2FA3F9E1F1}" srcId="{1D7A56D9-0320-4690-AB75-BF9FA48BC926}" destId="{FC039D7D-5F44-4360-83B2-CDCA1C51B47A}" srcOrd="0" destOrd="0" parTransId="{8DBBB56E-6B54-4849-9FBA-4BE0233F4C5D}" sibTransId="{12F190D5-54D5-4F26-BCFB-6AA6FAD93AD0}"/>
    <dgm:cxn modelId="{9DC184B5-E259-46CF-8E48-7B95035E3A61}" srcId="{71E36CA9-DC09-428B-AD33-4B29544F351D}" destId="{AA92746E-7F55-40BD-B845-6A0BEF2EFE88}" srcOrd="0" destOrd="0" parTransId="{32354B4B-038A-49F1-9344-6B0062A5E87B}" sibTransId="{85BBE01B-019E-469A-894F-1A2EC19F541B}"/>
    <dgm:cxn modelId="{783D80BC-51AD-4EC0-8158-163B7F990F57}" srcId="{AE70707E-3198-4A04-88B2-1BE44732B275}" destId="{4E57203D-6442-4675-9786-DB3B4DEDB8D8}" srcOrd="0" destOrd="0" parTransId="{CDB1F678-596F-4E04-8B5C-5A85DC0ADD15}" sibTransId="{0018D26B-D79D-4B1B-A374-45BA1599D9F3}"/>
    <dgm:cxn modelId="{710303CE-C0E8-493B-89B5-E7F6638B381C}" type="presOf" srcId="{688FFF7E-7055-40F7-A63F-0127C6F43999}" destId="{2E719036-A852-4503-B114-EDFD9CFE41DE}" srcOrd="0" destOrd="1" presId="urn:microsoft.com/office/officeart/2005/8/layout/hList1"/>
    <dgm:cxn modelId="{B05827D4-E2A0-4969-8BCC-287D87EFBA7B}" type="presOf" srcId="{1D7A56D9-0320-4690-AB75-BF9FA48BC926}" destId="{D261D709-9395-411B-8633-4F2A3C877C1F}" srcOrd="0" destOrd="0" presId="urn:microsoft.com/office/officeart/2005/8/layout/hList1"/>
    <dgm:cxn modelId="{AD651AD9-8A61-42D6-A3C6-B2DCBEF23146}" type="presOf" srcId="{E2B27EA4-1B9D-4CC7-8719-E8482500EA78}" destId="{FFDC3915-A9A1-4A8A-BC74-EC251E091437}" srcOrd="0" destOrd="2" presId="urn:microsoft.com/office/officeart/2005/8/layout/hList1"/>
    <dgm:cxn modelId="{B206E2DA-C417-4D18-A634-2C9366799860}" type="presOf" srcId="{DC98D83B-23F9-4D81-B22F-7184EFD65C64}" destId="{B379839A-D388-4F61-A3A4-10938B956913}" srcOrd="0" destOrd="1" presId="urn:microsoft.com/office/officeart/2005/8/layout/hList1"/>
    <dgm:cxn modelId="{549095DB-98F0-4536-976D-BDD9EB1C066A}" srcId="{5BC59258-29C1-4065-B670-99D6C86EBDA3}" destId="{6ED88864-1293-407B-9235-F0144DD250D9}" srcOrd="0" destOrd="0" parTransId="{59CE2584-1AE4-44DF-9AA8-1B1F4B52C902}" sibTransId="{78C5072B-FD7E-4D1B-B818-51821F773267}"/>
    <dgm:cxn modelId="{1ECDBAE9-552B-41D8-9BA2-763FB67728E1}" srcId="{2471C3FC-9A2C-4DD6-9C87-910BFE5B89AD}" destId="{71E36CA9-DC09-428B-AD33-4B29544F351D}" srcOrd="1" destOrd="0" parTransId="{8B2ED9B3-1116-4A2A-A331-8DBD455C4BE2}" sibTransId="{4B85FC90-F245-4AC6-8F16-2E2CB42A5092}"/>
    <dgm:cxn modelId="{EE27B7ED-6947-49F4-9BF7-B26B473ED3AB}" type="presOf" srcId="{2471C3FC-9A2C-4DD6-9C87-910BFE5B89AD}" destId="{242E26DB-F0B8-482B-960C-F3569D2C7FBE}" srcOrd="0" destOrd="0" presId="urn:microsoft.com/office/officeart/2005/8/layout/hList1"/>
    <dgm:cxn modelId="{ACC5A1F1-876B-4FB1-815E-2DA5ED832D74}" srcId="{56735A2D-5A96-4041-B316-24C46301F54A}" destId="{D77B2CD7-94B9-4577-8075-A77AD5223704}" srcOrd="1" destOrd="0" parTransId="{5D0B0465-3DF9-49DB-8D42-0ABD63073745}" sibTransId="{281A4BBC-C133-4836-AE14-54FDDED8A9D4}"/>
    <dgm:cxn modelId="{5C6034F5-12E7-46F1-90FD-E4CCC192072C}" srcId="{71E36CA9-DC09-428B-AD33-4B29544F351D}" destId="{688FFF7E-7055-40F7-A63F-0127C6F43999}" srcOrd="1" destOrd="0" parTransId="{1FD5668C-12CD-439F-98EE-799A2F1D7CF5}" sibTransId="{9CBD4D4A-169B-4242-9D2E-D54D5010AC85}"/>
    <dgm:cxn modelId="{B7C855F5-8829-44C3-A629-08142784B927}" srcId="{2471C3FC-9A2C-4DD6-9C87-910BFE5B89AD}" destId="{1D7A56D9-0320-4690-AB75-BF9FA48BC926}" srcOrd="4" destOrd="0" parTransId="{42F87AD8-07C7-474A-9331-757C80012D7D}" sibTransId="{DCBFC028-41CD-4A7F-9861-F43348940950}"/>
    <dgm:cxn modelId="{AB645AFB-123C-402C-83EB-6577D984024C}" type="presOf" srcId="{5BC59258-29C1-4065-B670-99D6C86EBDA3}" destId="{31E60011-6B84-44DC-AA58-B4F7ED7EA893}" srcOrd="0" destOrd="0" presId="urn:microsoft.com/office/officeart/2005/8/layout/hList1"/>
    <dgm:cxn modelId="{CAFCF48B-29EC-4121-8B18-76B3B35FAAA6}" type="presParOf" srcId="{242E26DB-F0B8-482B-960C-F3569D2C7FBE}" destId="{DACF6CD6-0F30-4BDF-8E10-DF77294ABEAC}" srcOrd="0" destOrd="0" presId="urn:microsoft.com/office/officeart/2005/8/layout/hList1"/>
    <dgm:cxn modelId="{8901567E-746C-423C-93E6-7C2EEDDAFFC7}" type="presParOf" srcId="{DACF6CD6-0F30-4BDF-8E10-DF77294ABEAC}" destId="{31E60011-6B84-44DC-AA58-B4F7ED7EA893}" srcOrd="0" destOrd="0" presId="urn:microsoft.com/office/officeart/2005/8/layout/hList1"/>
    <dgm:cxn modelId="{99930348-BD39-49EB-BEE6-D7D923C2A43B}" type="presParOf" srcId="{DACF6CD6-0F30-4BDF-8E10-DF77294ABEAC}" destId="{31680C63-0465-4FB1-B729-F604802F23EF}" srcOrd="1" destOrd="0" presId="urn:microsoft.com/office/officeart/2005/8/layout/hList1"/>
    <dgm:cxn modelId="{D90B7581-B044-4AF9-B244-28471BDC794D}" type="presParOf" srcId="{242E26DB-F0B8-482B-960C-F3569D2C7FBE}" destId="{7BB18481-47DB-4786-88BA-538A1D8EFB8F}" srcOrd="1" destOrd="0" presId="urn:microsoft.com/office/officeart/2005/8/layout/hList1"/>
    <dgm:cxn modelId="{1F1EA2A4-71F3-48AC-9FF5-A56FDEE389B1}" type="presParOf" srcId="{242E26DB-F0B8-482B-960C-F3569D2C7FBE}" destId="{BFBCCE29-EDE2-4151-A039-DC40CE0962DB}" srcOrd="2" destOrd="0" presId="urn:microsoft.com/office/officeart/2005/8/layout/hList1"/>
    <dgm:cxn modelId="{3192559E-B29C-4317-892D-5676358BA17D}" type="presParOf" srcId="{BFBCCE29-EDE2-4151-A039-DC40CE0962DB}" destId="{17B83BEF-16F8-4F8F-B801-1E9150D954C9}" srcOrd="0" destOrd="0" presId="urn:microsoft.com/office/officeart/2005/8/layout/hList1"/>
    <dgm:cxn modelId="{51920FA0-A416-43EE-8C13-7B67D314D340}" type="presParOf" srcId="{BFBCCE29-EDE2-4151-A039-DC40CE0962DB}" destId="{2E719036-A852-4503-B114-EDFD9CFE41DE}" srcOrd="1" destOrd="0" presId="urn:microsoft.com/office/officeart/2005/8/layout/hList1"/>
    <dgm:cxn modelId="{BDFDCE47-D8A7-49FE-82F3-1B966697217F}" type="presParOf" srcId="{242E26DB-F0B8-482B-960C-F3569D2C7FBE}" destId="{B166814E-7D8E-49EF-9425-E84418077754}" srcOrd="3" destOrd="0" presId="urn:microsoft.com/office/officeart/2005/8/layout/hList1"/>
    <dgm:cxn modelId="{066BE7E7-D6EB-4541-A76A-2FCEF2CC1DA0}" type="presParOf" srcId="{242E26DB-F0B8-482B-960C-F3569D2C7FBE}" destId="{4DB7E74C-E242-4A55-BEB8-D86005EAEC10}" srcOrd="4" destOrd="0" presId="urn:microsoft.com/office/officeart/2005/8/layout/hList1"/>
    <dgm:cxn modelId="{69D84D5E-4412-4F1A-902E-48241E61C731}" type="presParOf" srcId="{4DB7E74C-E242-4A55-BEB8-D86005EAEC10}" destId="{C2D1A677-FD0D-48ED-BB34-123D6744593A}" srcOrd="0" destOrd="0" presId="urn:microsoft.com/office/officeart/2005/8/layout/hList1"/>
    <dgm:cxn modelId="{06A18162-F790-4DDC-AF75-9863F2E791F4}" type="presParOf" srcId="{4DB7E74C-E242-4A55-BEB8-D86005EAEC10}" destId="{FFDC3915-A9A1-4A8A-BC74-EC251E091437}" srcOrd="1" destOrd="0" presId="urn:microsoft.com/office/officeart/2005/8/layout/hList1"/>
    <dgm:cxn modelId="{CF8DA9C8-02DE-4994-9534-E3861DDAB1FE}" type="presParOf" srcId="{242E26DB-F0B8-482B-960C-F3569D2C7FBE}" destId="{8B449F24-7E8F-41AB-A2FC-9F7AC3D6AEA6}" srcOrd="5" destOrd="0" presId="urn:microsoft.com/office/officeart/2005/8/layout/hList1"/>
    <dgm:cxn modelId="{3AB5E424-6428-4949-AF96-4CD4403A641A}" type="presParOf" srcId="{242E26DB-F0B8-482B-960C-F3569D2C7FBE}" destId="{210DFEE2-4A51-4054-BFBC-9752E293CBBF}" srcOrd="6" destOrd="0" presId="urn:microsoft.com/office/officeart/2005/8/layout/hList1"/>
    <dgm:cxn modelId="{EDF18D23-BB35-440A-A630-6AE318AE058B}" type="presParOf" srcId="{210DFEE2-4A51-4054-BFBC-9752E293CBBF}" destId="{8CE6D862-9506-468A-B436-925F9EC8D005}" srcOrd="0" destOrd="0" presId="urn:microsoft.com/office/officeart/2005/8/layout/hList1"/>
    <dgm:cxn modelId="{1C5B3F7B-0EAD-4C76-B086-64EF85CDB3AB}" type="presParOf" srcId="{210DFEE2-4A51-4054-BFBC-9752E293CBBF}" destId="{67537B75-542D-4F36-A144-D5F5AF71924B}" srcOrd="1" destOrd="0" presId="urn:microsoft.com/office/officeart/2005/8/layout/hList1"/>
    <dgm:cxn modelId="{E6A62341-9E3B-4BE7-A498-EF4B4E43D7B6}" type="presParOf" srcId="{242E26DB-F0B8-482B-960C-F3569D2C7FBE}" destId="{739FBE19-A0AB-4D43-B197-BBEFD65BD3FC}" srcOrd="7" destOrd="0" presId="urn:microsoft.com/office/officeart/2005/8/layout/hList1"/>
    <dgm:cxn modelId="{0433D50E-DBED-4A36-8654-CAFEE9E8EC32}" type="presParOf" srcId="{242E26DB-F0B8-482B-960C-F3569D2C7FBE}" destId="{2779FAA6-BCB8-4EC9-B56F-8FE8653C28E5}" srcOrd="8" destOrd="0" presId="urn:microsoft.com/office/officeart/2005/8/layout/hList1"/>
    <dgm:cxn modelId="{EE712549-E159-4810-A2A3-81D38F42E7A6}" type="presParOf" srcId="{2779FAA6-BCB8-4EC9-B56F-8FE8653C28E5}" destId="{D261D709-9395-411B-8633-4F2A3C877C1F}" srcOrd="0" destOrd="0" presId="urn:microsoft.com/office/officeart/2005/8/layout/hList1"/>
    <dgm:cxn modelId="{9E69AAD2-EF3A-4068-A088-410E7E15216A}" type="presParOf" srcId="{2779FAA6-BCB8-4EC9-B56F-8FE8653C28E5}" destId="{B379839A-D388-4F61-A3A4-10938B9569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D519E-74CF-46D0-800D-C7A4B261F3A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631EBC4-93B9-4B03-BEF7-49E6CF9444D4}">
      <dgm:prSet/>
      <dgm:spPr/>
      <dgm:t>
        <a:bodyPr/>
        <a:lstStyle/>
        <a:p>
          <a:pPr rtl="0"/>
          <a:r>
            <a:rPr lang="pl-PL"/>
            <a:t>Bezpośrednie </a:t>
          </a:r>
        </a:p>
      </dgm:t>
    </dgm:pt>
    <dgm:pt modelId="{B22A41A6-6A41-4095-A7BC-EBE3A9DF05AE}" type="parTrans" cxnId="{52807143-DB27-4D40-BFF9-AD3F72E8D281}">
      <dgm:prSet/>
      <dgm:spPr/>
      <dgm:t>
        <a:bodyPr/>
        <a:lstStyle/>
        <a:p>
          <a:endParaRPr lang="pl-PL"/>
        </a:p>
      </dgm:t>
    </dgm:pt>
    <dgm:pt modelId="{B2041915-023F-4C8C-9C07-F818EFBBA3FF}" type="sibTrans" cxnId="{52807143-DB27-4D40-BFF9-AD3F72E8D281}">
      <dgm:prSet/>
      <dgm:spPr/>
      <dgm:t>
        <a:bodyPr/>
        <a:lstStyle/>
        <a:p>
          <a:endParaRPr lang="pl-PL"/>
        </a:p>
      </dgm:t>
    </dgm:pt>
    <dgm:pt modelId="{2EEAEA5A-5C4E-4EEB-92FE-81997AFA07A1}">
      <dgm:prSet/>
      <dgm:spPr/>
      <dgm:t>
        <a:bodyPr/>
        <a:lstStyle/>
        <a:p>
          <a:pPr rtl="0"/>
          <a:r>
            <a:rPr lang="pl-PL" dirty="0"/>
            <a:t>Doręczenie pośrednie </a:t>
          </a:r>
        </a:p>
      </dgm:t>
    </dgm:pt>
    <dgm:pt modelId="{5CA7FB2A-2E25-410F-AE8C-AF946365CAA0}" type="parTrans" cxnId="{04777213-2344-47C7-8C96-24A4C8360FDA}">
      <dgm:prSet/>
      <dgm:spPr/>
      <dgm:t>
        <a:bodyPr/>
        <a:lstStyle/>
        <a:p>
          <a:endParaRPr lang="pl-PL"/>
        </a:p>
      </dgm:t>
    </dgm:pt>
    <dgm:pt modelId="{26FE348B-64B2-4F8F-9A9D-FB676A53D52E}" type="sibTrans" cxnId="{04777213-2344-47C7-8C96-24A4C8360FDA}">
      <dgm:prSet/>
      <dgm:spPr/>
      <dgm:t>
        <a:bodyPr/>
        <a:lstStyle/>
        <a:p>
          <a:endParaRPr lang="pl-PL"/>
        </a:p>
      </dgm:t>
    </dgm:pt>
    <dgm:pt modelId="{BA00DF85-C1B6-4CE7-861D-F9D0519C7FFC}">
      <dgm:prSet/>
      <dgm:spPr/>
      <dgm:t>
        <a:bodyPr/>
        <a:lstStyle/>
        <a:p>
          <a:pPr rtl="0"/>
          <a:r>
            <a:rPr lang="pl-PL"/>
            <a:t>Doręczenie zastępcze </a:t>
          </a:r>
        </a:p>
      </dgm:t>
    </dgm:pt>
    <dgm:pt modelId="{7AE1B8D0-5325-4D1F-A784-2FF899F42585}" type="parTrans" cxnId="{8AD9DF02-49FD-4B55-B629-32AEB397D7C3}">
      <dgm:prSet/>
      <dgm:spPr/>
      <dgm:t>
        <a:bodyPr/>
        <a:lstStyle/>
        <a:p>
          <a:endParaRPr lang="pl-PL"/>
        </a:p>
      </dgm:t>
    </dgm:pt>
    <dgm:pt modelId="{A4E3AE6E-4725-412C-8B92-B89B792A5247}" type="sibTrans" cxnId="{8AD9DF02-49FD-4B55-B629-32AEB397D7C3}">
      <dgm:prSet/>
      <dgm:spPr/>
      <dgm:t>
        <a:bodyPr/>
        <a:lstStyle/>
        <a:p>
          <a:endParaRPr lang="pl-PL"/>
        </a:p>
      </dgm:t>
    </dgm:pt>
    <dgm:pt modelId="{A6CDA3B8-5168-4CCE-8CE0-34C9FA935E23}" type="pres">
      <dgm:prSet presAssocID="{449D519E-74CF-46D0-800D-C7A4B261F3AD}" presName="Name0" presStyleCnt="0">
        <dgm:presLayoutVars>
          <dgm:dir/>
          <dgm:animLvl val="lvl"/>
          <dgm:resizeHandles val="exact"/>
        </dgm:presLayoutVars>
      </dgm:prSet>
      <dgm:spPr/>
    </dgm:pt>
    <dgm:pt modelId="{AFFBF497-5121-4379-8D63-3F4C604F9789}" type="pres">
      <dgm:prSet presAssocID="{B631EBC4-93B9-4B03-BEF7-49E6CF9444D4}" presName="linNode" presStyleCnt="0"/>
      <dgm:spPr/>
    </dgm:pt>
    <dgm:pt modelId="{A8474520-EB06-4952-8DB2-8C9114D66762}" type="pres">
      <dgm:prSet presAssocID="{B631EBC4-93B9-4B03-BEF7-49E6CF9444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7CC6E0A-37E4-4611-A41D-3A39E15C6ACF}" type="pres">
      <dgm:prSet presAssocID="{B2041915-023F-4C8C-9C07-F818EFBBA3FF}" presName="sp" presStyleCnt="0"/>
      <dgm:spPr/>
    </dgm:pt>
    <dgm:pt modelId="{CA285426-58D4-40B9-B251-1FDDC089959C}" type="pres">
      <dgm:prSet presAssocID="{2EEAEA5A-5C4E-4EEB-92FE-81997AFA07A1}" presName="linNode" presStyleCnt="0"/>
      <dgm:spPr/>
    </dgm:pt>
    <dgm:pt modelId="{6576BC5C-F933-432A-B9BE-87124A74F0FF}" type="pres">
      <dgm:prSet presAssocID="{2EEAEA5A-5C4E-4EEB-92FE-81997AFA07A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819276-7FA4-4655-8559-78DDFC9834F4}" type="pres">
      <dgm:prSet presAssocID="{26FE348B-64B2-4F8F-9A9D-FB676A53D52E}" presName="sp" presStyleCnt="0"/>
      <dgm:spPr/>
    </dgm:pt>
    <dgm:pt modelId="{BAF6119D-3A8B-4F9C-AD72-240B779A7602}" type="pres">
      <dgm:prSet presAssocID="{BA00DF85-C1B6-4CE7-861D-F9D0519C7FFC}" presName="linNode" presStyleCnt="0"/>
      <dgm:spPr/>
    </dgm:pt>
    <dgm:pt modelId="{D830B53C-4716-4068-AC10-056DA9ECD64D}" type="pres">
      <dgm:prSet presAssocID="{BA00DF85-C1B6-4CE7-861D-F9D0519C7FF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AD9DF02-49FD-4B55-B629-32AEB397D7C3}" srcId="{449D519E-74CF-46D0-800D-C7A4B261F3AD}" destId="{BA00DF85-C1B6-4CE7-861D-F9D0519C7FFC}" srcOrd="2" destOrd="0" parTransId="{7AE1B8D0-5325-4D1F-A784-2FF899F42585}" sibTransId="{A4E3AE6E-4725-412C-8B92-B89B792A5247}"/>
    <dgm:cxn modelId="{04777213-2344-47C7-8C96-24A4C8360FDA}" srcId="{449D519E-74CF-46D0-800D-C7A4B261F3AD}" destId="{2EEAEA5A-5C4E-4EEB-92FE-81997AFA07A1}" srcOrd="1" destOrd="0" parTransId="{5CA7FB2A-2E25-410F-AE8C-AF946365CAA0}" sibTransId="{26FE348B-64B2-4F8F-9A9D-FB676A53D52E}"/>
    <dgm:cxn modelId="{52807143-DB27-4D40-BFF9-AD3F72E8D281}" srcId="{449D519E-74CF-46D0-800D-C7A4B261F3AD}" destId="{B631EBC4-93B9-4B03-BEF7-49E6CF9444D4}" srcOrd="0" destOrd="0" parTransId="{B22A41A6-6A41-4095-A7BC-EBE3A9DF05AE}" sibTransId="{B2041915-023F-4C8C-9C07-F818EFBBA3FF}"/>
    <dgm:cxn modelId="{9DCAEE66-7BD5-47EE-AF64-8A39D3E63CD1}" type="presOf" srcId="{BA00DF85-C1B6-4CE7-861D-F9D0519C7FFC}" destId="{D830B53C-4716-4068-AC10-056DA9ECD64D}" srcOrd="0" destOrd="0" presId="urn:microsoft.com/office/officeart/2005/8/layout/vList5"/>
    <dgm:cxn modelId="{A3447F6A-96F6-4681-A395-EF49E0C376F5}" type="presOf" srcId="{B631EBC4-93B9-4B03-BEF7-49E6CF9444D4}" destId="{A8474520-EB06-4952-8DB2-8C9114D66762}" srcOrd="0" destOrd="0" presId="urn:microsoft.com/office/officeart/2005/8/layout/vList5"/>
    <dgm:cxn modelId="{AD834855-296D-46AB-9F3B-A41017264031}" type="presOf" srcId="{2EEAEA5A-5C4E-4EEB-92FE-81997AFA07A1}" destId="{6576BC5C-F933-432A-B9BE-87124A74F0FF}" srcOrd="0" destOrd="0" presId="urn:microsoft.com/office/officeart/2005/8/layout/vList5"/>
    <dgm:cxn modelId="{82E464E8-090A-4ED5-B3AF-BEFB316A5BB1}" type="presOf" srcId="{449D519E-74CF-46D0-800D-C7A4B261F3AD}" destId="{A6CDA3B8-5168-4CCE-8CE0-34C9FA935E23}" srcOrd="0" destOrd="0" presId="urn:microsoft.com/office/officeart/2005/8/layout/vList5"/>
    <dgm:cxn modelId="{3F9E28E8-E346-4A97-9DBF-5CAAA8684CA4}" type="presParOf" srcId="{A6CDA3B8-5168-4CCE-8CE0-34C9FA935E23}" destId="{AFFBF497-5121-4379-8D63-3F4C604F9789}" srcOrd="0" destOrd="0" presId="urn:microsoft.com/office/officeart/2005/8/layout/vList5"/>
    <dgm:cxn modelId="{D2B64923-FC82-421C-8F2E-68E061511B7E}" type="presParOf" srcId="{AFFBF497-5121-4379-8D63-3F4C604F9789}" destId="{A8474520-EB06-4952-8DB2-8C9114D66762}" srcOrd="0" destOrd="0" presId="urn:microsoft.com/office/officeart/2005/8/layout/vList5"/>
    <dgm:cxn modelId="{781A262A-CAED-4201-A202-025EB36C62FF}" type="presParOf" srcId="{A6CDA3B8-5168-4CCE-8CE0-34C9FA935E23}" destId="{97CC6E0A-37E4-4611-A41D-3A39E15C6ACF}" srcOrd="1" destOrd="0" presId="urn:microsoft.com/office/officeart/2005/8/layout/vList5"/>
    <dgm:cxn modelId="{65DAC52A-1C45-41DD-96AD-C88A8EA4B3D9}" type="presParOf" srcId="{A6CDA3B8-5168-4CCE-8CE0-34C9FA935E23}" destId="{CA285426-58D4-40B9-B251-1FDDC089959C}" srcOrd="2" destOrd="0" presId="urn:microsoft.com/office/officeart/2005/8/layout/vList5"/>
    <dgm:cxn modelId="{11A18462-6D91-45C4-9DF9-7802467F21ED}" type="presParOf" srcId="{CA285426-58D4-40B9-B251-1FDDC089959C}" destId="{6576BC5C-F933-432A-B9BE-87124A74F0FF}" srcOrd="0" destOrd="0" presId="urn:microsoft.com/office/officeart/2005/8/layout/vList5"/>
    <dgm:cxn modelId="{4B8BFB8B-7711-4784-9D03-C3EE6B3F164A}" type="presParOf" srcId="{A6CDA3B8-5168-4CCE-8CE0-34C9FA935E23}" destId="{D8819276-7FA4-4655-8559-78DDFC9834F4}" srcOrd="3" destOrd="0" presId="urn:microsoft.com/office/officeart/2005/8/layout/vList5"/>
    <dgm:cxn modelId="{87BA6007-F29C-4DD6-BC5E-5FF7B80CDADF}" type="presParOf" srcId="{A6CDA3B8-5168-4CCE-8CE0-34C9FA935E23}" destId="{BAF6119D-3A8B-4F9C-AD72-240B779A7602}" srcOrd="4" destOrd="0" presId="urn:microsoft.com/office/officeart/2005/8/layout/vList5"/>
    <dgm:cxn modelId="{489C97A6-315A-4818-9C2E-F24BEE4F03AF}" type="presParOf" srcId="{BAF6119D-3A8B-4F9C-AD72-240B779A7602}" destId="{D830B53C-4716-4068-AC10-056DA9ECD6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3A01-E0A4-4EC5-B96A-E99180CE5A6B}">
      <dsp:nvSpPr>
        <dsp:cNvPr id="0" name=""/>
        <dsp:cNvSpPr/>
      </dsp:nvSpPr>
      <dsp:spPr>
        <a:xfrm>
          <a:off x="0" y="401561"/>
          <a:ext cx="3469025" cy="20814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rzeczowa</a:t>
          </a:r>
        </a:p>
      </dsp:txBody>
      <dsp:txXfrm>
        <a:off x="0" y="401561"/>
        <a:ext cx="3469025" cy="2081415"/>
      </dsp:txXfrm>
    </dsp:sp>
    <dsp:sp modelId="{B2B086A3-D95D-4A50-BC68-F94485A9E196}">
      <dsp:nvSpPr>
        <dsp:cNvPr id="0" name=""/>
        <dsp:cNvSpPr/>
      </dsp:nvSpPr>
      <dsp:spPr>
        <a:xfrm>
          <a:off x="3815927" y="401561"/>
          <a:ext cx="3469025" cy="208141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funkcjonalna</a:t>
          </a:r>
        </a:p>
      </dsp:txBody>
      <dsp:txXfrm>
        <a:off x="3815927" y="401561"/>
        <a:ext cx="3469025" cy="2081415"/>
      </dsp:txXfrm>
    </dsp:sp>
    <dsp:sp modelId="{068544C6-69C1-435C-A245-65EC795B68AD}">
      <dsp:nvSpPr>
        <dsp:cNvPr id="0" name=""/>
        <dsp:cNvSpPr/>
      </dsp:nvSpPr>
      <dsp:spPr>
        <a:xfrm>
          <a:off x="7631855" y="401561"/>
          <a:ext cx="3469025" cy="208141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miejscowa</a:t>
          </a:r>
        </a:p>
      </dsp:txBody>
      <dsp:txXfrm>
        <a:off x="7631855" y="401561"/>
        <a:ext cx="3469025" cy="2081415"/>
      </dsp:txXfrm>
    </dsp:sp>
    <dsp:sp modelId="{3AFACFCC-6E92-4261-9E27-5F1045CDF0A6}">
      <dsp:nvSpPr>
        <dsp:cNvPr id="0" name=""/>
        <dsp:cNvSpPr/>
      </dsp:nvSpPr>
      <dsp:spPr>
        <a:xfrm>
          <a:off x="1907963" y="2829878"/>
          <a:ext cx="3469025" cy="208141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z delegacji</a:t>
          </a:r>
        </a:p>
      </dsp:txBody>
      <dsp:txXfrm>
        <a:off x="1907963" y="2829878"/>
        <a:ext cx="3469025" cy="2081415"/>
      </dsp:txXfrm>
    </dsp:sp>
    <dsp:sp modelId="{D494A851-A2F5-4754-B3C5-061FD169EEF0}">
      <dsp:nvSpPr>
        <dsp:cNvPr id="0" name=""/>
        <dsp:cNvSpPr/>
      </dsp:nvSpPr>
      <dsp:spPr>
        <a:xfrm>
          <a:off x="5723891" y="2829878"/>
          <a:ext cx="3469025" cy="208141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z łączności spraw </a:t>
          </a:r>
        </a:p>
      </dsp:txBody>
      <dsp:txXfrm>
        <a:off x="5723891" y="2829878"/>
        <a:ext cx="3469025" cy="208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C7CAC-C0D4-4453-AAFE-14393A2F97C8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360363" lvl="0" indent="-360363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Art. 33 i 34</a:t>
          </a:r>
          <a:endParaRPr lang="en-US" sz="2400" kern="1200" dirty="0"/>
        </a:p>
      </dsp:txBody>
      <dsp:txXfrm>
        <a:off x="0" y="2626263"/>
        <a:ext cx="10515600" cy="1723112"/>
      </dsp:txXfrm>
    </dsp:sp>
    <dsp:sp modelId="{50ABC948-731B-4520-9469-186018E10826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Właściwość z łączności rozpoznanie związanych ze sobą w ustawowo określony sposób spraw przynajmniej dwóch oskarżonych (łączność przedmiotowa), spraw o różne czyny jednego oskarżonego(łączność podmiotowa) lub łączenie spraw na podstawie obu powyższych kryteriów (tzw. łączność mieszana). </a:t>
          </a:r>
          <a:endParaRPr lang="en-US" sz="2400" kern="1200" dirty="0"/>
        </a:p>
      </dsp:txBody>
      <dsp:txXfrm rot="10800000">
        <a:off x="0" y="1962"/>
        <a:ext cx="10515600" cy="1721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60011-6B84-44DC-AA58-B4F7ED7EA893}">
      <dsp:nvSpPr>
        <dsp:cNvPr id="0" name=""/>
        <dsp:cNvSpPr/>
      </dsp:nvSpPr>
      <dsp:spPr>
        <a:xfrm>
          <a:off x="5715" y="468311"/>
          <a:ext cx="2190749" cy="7513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Szczególna waga lub zawiłość sprawy</a:t>
          </a:r>
        </a:p>
      </dsp:txBody>
      <dsp:txXfrm>
        <a:off x="5715" y="468311"/>
        <a:ext cx="2190749" cy="751340"/>
      </dsp:txXfrm>
    </dsp:sp>
    <dsp:sp modelId="{31680C63-0465-4FB1-B729-F604802F23EF}">
      <dsp:nvSpPr>
        <dsp:cNvPr id="0" name=""/>
        <dsp:cNvSpPr/>
      </dsp:nvSpPr>
      <dsp:spPr>
        <a:xfrm>
          <a:off x="5715" y="1219652"/>
          <a:ext cx="2190749" cy="51700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Ruchoma właściwość rzeczowa (art. 25 § 2) – zmiana SR na SO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kern="1200" dirty="0"/>
            <a:t>Sąd apelacyjny</a:t>
          </a:r>
          <a:r>
            <a:rPr lang="pl-PL" sz="1500" kern="1200" dirty="0"/>
            <a:t>, na wniosek sądu rejonowego, może przekazać do rozpoznania sądowi okręgowemu, jako sądowi pierwszej instancji, sprawę o każde przestępstwo, ze względu na szczególną wagę lub zawiłość sprawy.</a:t>
          </a:r>
        </a:p>
      </dsp:txBody>
      <dsp:txXfrm>
        <a:off x="5715" y="1219652"/>
        <a:ext cx="2190749" cy="5170035"/>
      </dsp:txXfrm>
    </dsp:sp>
    <dsp:sp modelId="{17B83BEF-16F8-4F8F-B801-1E9150D954C9}">
      <dsp:nvSpPr>
        <dsp:cNvPr id="0" name=""/>
        <dsp:cNvSpPr/>
      </dsp:nvSpPr>
      <dsp:spPr>
        <a:xfrm>
          <a:off x="2503170" y="468311"/>
          <a:ext cx="2190749" cy="751340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Ekonomia procesowa </a:t>
          </a:r>
        </a:p>
      </dsp:txBody>
      <dsp:txXfrm>
        <a:off x="2503170" y="468311"/>
        <a:ext cx="2190749" cy="751340"/>
      </dsp:txXfrm>
    </dsp:sp>
    <dsp:sp modelId="{2E719036-A852-4503-B114-EDFD9CFE41DE}">
      <dsp:nvSpPr>
        <dsp:cNvPr id="0" name=""/>
        <dsp:cNvSpPr/>
      </dsp:nvSpPr>
      <dsp:spPr>
        <a:xfrm>
          <a:off x="2503170" y="1219652"/>
          <a:ext cx="2190749" cy="5170035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Art. 36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i="1" kern="1200" dirty="0"/>
            <a:t>Sąd wyższego rzędu nad sądem właściwym</a:t>
          </a:r>
          <a:r>
            <a:rPr lang="pl-PL" sz="1500" kern="1200" dirty="0"/>
            <a:t> może przekazać sprawę innemu sądowi równorzędnemu, jeżeli większość osób, które należy wezwać na rozprawę, zamieszkuje blisko tego sądu, a z dala od sądu właściwego</a:t>
          </a:r>
        </a:p>
      </dsp:txBody>
      <dsp:txXfrm>
        <a:off x="2503170" y="1219652"/>
        <a:ext cx="2190749" cy="5170035"/>
      </dsp:txXfrm>
    </dsp:sp>
    <dsp:sp modelId="{C2D1A677-FD0D-48ED-BB34-123D6744593A}">
      <dsp:nvSpPr>
        <dsp:cNvPr id="0" name=""/>
        <dsp:cNvSpPr/>
      </dsp:nvSpPr>
      <dsp:spPr>
        <a:xfrm>
          <a:off x="5000625" y="468311"/>
          <a:ext cx="2190749" cy="751340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Dobro wymiaru sprawiedliwości*</a:t>
          </a:r>
        </a:p>
      </dsp:txBody>
      <dsp:txXfrm>
        <a:off x="5000625" y="468311"/>
        <a:ext cx="2190749" cy="751340"/>
      </dsp:txXfrm>
    </dsp:sp>
    <dsp:sp modelId="{FFDC3915-A9A1-4A8A-BC74-EC251E091437}">
      <dsp:nvSpPr>
        <dsp:cNvPr id="0" name=""/>
        <dsp:cNvSpPr/>
      </dsp:nvSpPr>
      <dsp:spPr>
        <a:xfrm>
          <a:off x="5000625" y="1219652"/>
          <a:ext cx="2190749" cy="517003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Art. 37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i="1" kern="1200" dirty="0"/>
            <a:t>§  1. Sąd Najwyższy może z inicjatywy właściwego sądu lub na wniosek prokuratora przekazać sprawę do rozpoznania innemu sądowi równorzędnemu, jeżeli wymaga tego dobro wymiaru sprawiedliwości.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i="1" kern="1200" dirty="0"/>
            <a:t>§  2. Właściwy sąd przekazuje wniosek prokuratora, o którym mowa w § 1, wraz z aktami sprawy, w terminie 14 dni od dnia jego otrzymania do rozpoznania Sądowi Najwyższemu, przedstawiając własne stanowisko.</a:t>
          </a:r>
        </a:p>
      </dsp:txBody>
      <dsp:txXfrm>
        <a:off x="5000625" y="1219652"/>
        <a:ext cx="2190749" cy="5170035"/>
      </dsp:txXfrm>
    </dsp:sp>
    <dsp:sp modelId="{8CE6D862-9506-468A-B436-925F9EC8D005}">
      <dsp:nvSpPr>
        <dsp:cNvPr id="0" name=""/>
        <dsp:cNvSpPr/>
      </dsp:nvSpPr>
      <dsp:spPr>
        <a:xfrm>
          <a:off x="7498080" y="468311"/>
          <a:ext cx="2190749" cy="751340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Niemożność rozpoznania sprawy ze względu na wyłączenie sędziów </a:t>
          </a:r>
        </a:p>
      </dsp:txBody>
      <dsp:txXfrm>
        <a:off x="7498080" y="468311"/>
        <a:ext cx="2190749" cy="751340"/>
      </dsp:txXfrm>
    </dsp:sp>
    <dsp:sp modelId="{67537B75-542D-4F36-A144-D5F5AF71924B}">
      <dsp:nvSpPr>
        <dsp:cNvPr id="0" name=""/>
        <dsp:cNvSpPr/>
      </dsp:nvSpPr>
      <dsp:spPr>
        <a:xfrm>
          <a:off x="7498080" y="1219652"/>
          <a:ext cx="2190749" cy="5170035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kern="1200"/>
            <a:t> Art.43</a:t>
          </a:r>
          <a:endParaRPr lang="pl-PL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kern="1200" dirty="0"/>
            <a:t>Jeżeli z powodu wyłączenia sędziów rozpoznanie sprawy w danym sądzie jest niemożliwe, </a:t>
          </a:r>
          <a:r>
            <a:rPr lang="pl-PL" sz="1500" b="1" kern="1200" dirty="0"/>
            <a:t>sąd wyższego rzędu</a:t>
          </a:r>
          <a:r>
            <a:rPr lang="pl-PL" sz="1500" b="0" kern="1200" dirty="0"/>
            <a:t> przekazuje sprawę innemu sądowi równorzędnemu</a:t>
          </a:r>
          <a:r>
            <a:rPr lang="pl-PL" sz="1500" b="1" kern="1200" dirty="0"/>
            <a:t>.</a:t>
          </a:r>
        </a:p>
      </dsp:txBody>
      <dsp:txXfrm>
        <a:off x="7498080" y="1219652"/>
        <a:ext cx="2190749" cy="5170035"/>
      </dsp:txXfrm>
    </dsp:sp>
    <dsp:sp modelId="{D261D709-9395-411B-8633-4F2A3C877C1F}">
      <dsp:nvSpPr>
        <dsp:cNvPr id="0" name=""/>
        <dsp:cNvSpPr/>
      </dsp:nvSpPr>
      <dsp:spPr>
        <a:xfrm>
          <a:off x="9995535" y="468311"/>
          <a:ext cx="2190749" cy="75134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Zagrożenie przedawnieniem karalności</a:t>
          </a:r>
        </a:p>
      </dsp:txBody>
      <dsp:txXfrm>
        <a:off x="9995535" y="468311"/>
        <a:ext cx="2190749" cy="751340"/>
      </dsp:txXfrm>
    </dsp:sp>
    <dsp:sp modelId="{B379839A-D388-4F61-A3A4-10938B956913}">
      <dsp:nvSpPr>
        <dsp:cNvPr id="0" name=""/>
        <dsp:cNvSpPr/>
      </dsp:nvSpPr>
      <dsp:spPr>
        <a:xfrm>
          <a:off x="9995535" y="1219652"/>
          <a:ext cx="2190749" cy="517003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Art.11a </a:t>
          </a:r>
          <a:r>
            <a:rPr lang="pl-PL" sz="1500" kern="1200" dirty="0" err="1"/>
            <a:t>pwKPK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Jeżeli rozpoznanie sprawy w sądzie miejscowo właściwym nie jest możliwe w terminie zabezpieczającym uniknięcie przedawnienia karalności przestępstwa określonym w art. 101 Kodeksu karnego, uwzględniając wniosek sądu właściwego, </a:t>
          </a:r>
          <a:r>
            <a:rPr lang="pl-PL" sz="1500" b="1" kern="1200" dirty="0"/>
            <a:t>sąd apelacyjny </a:t>
          </a:r>
          <a:r>
            <a:rPr lang="pl-PL" sz="1500" kern="1200" dirty="0"/>
            <a:t>może przekazać taką sprawę do rozpoznania innemu sądowi równorzędnemu</a:t>
          </a:r>
        </a:p>
      </dsp:txBody>
      <dsp:txXfrm>
        <a:off x="9995535" y="1219652"/>
        <a:ext cx="2190749" cy="5170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74520-EB06-4952-8DB2-8C9114D66762}">
      <dsp:nvSpPr>
        <dsp:cNvPr id="0" name=""/>
        <dsp:cNvSpPr/>
      </dsp:nvSpPr>
      <dsp:spPr>
        <a:xfrm>
          <a:off x="3072383" y="1748"/>
          <a:ext cx="3456432" cy="1154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Bezpośrednie </a:t>
          </a:r>
        </a:p>
      </dsp:txBody>
      <dsp:txXfrm>
        <a:off x="3128725" y="58090"/>
        <a:ext cx="3343748" cy="1041478"/>
      </dsp:txXfrm>
    </dsp:sp>
    <dsp:sp modelId="{6576BC5C-F933-432A-B9BE-87124A74F0FF}">
      <dsp:nvSpPr>
        <dsp:cNvPr id="0" name=""/>
        <dsp:cNvSpPr/>
      </dsp:nvSpPr>
      <dsp:spPr>
        <a:xfrm>
          <a:off x="3072383" y="1213618"/>
          <a:ext cx="3456432" cy="11541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Doręczenie pośrednie </a:t>
          </a:r>
        </a:p>
      </dsp:txBody>
      <dsp:txXfrm>
        <a:off x="3128725" y="1269960"/>
        <a:ext cx="3343748" cy="1041478"/>
      </dsp:txXfrm>
    </dsp:sp>
    <dsp:sp modelId="{D830B53C-4716-4068-AC10-056DA9ECD64D}">
      <dsp:nvSpPr>
        <dsp:cNvPr id="0" name=""/>
        <dsp:cNvSpPr/>
      </dsp:nvSpPr>
      <dsp:spPr>
        <a:xfrm>
          <a:off x="3072383" y="2425489"/>
          <a:ext cx="3456432" cy="11541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Doręczenie zastępcze </a:t>
          </a:r>
        </a:p>
      </dsp:txBody>
      <dsp:txXfrm>
        <a:off x="3128725" y="2481831"/>
        <a:ext cx="3343748" cy="104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03AA-C4A5-44BD-94E5-8960AF0B2655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F47E-DF41-4DA0-8E53-737BBE9AD21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03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28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395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7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8146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E69BE-B68B-4D57-AF0B-7DE79556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66DCE-1BE3-4766-AFD6-7FAC1DAB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5BB31D-FD40-4F29-9896-2842EC4F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03AA-C4A5-44BD-94E5-8960AF0B2655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7C8065-B631-4A17-8317-8383DB0E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3CB6E0-DAFE-48ED-A4B0-2D1E9E29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F47E-DF41-4DA0-8E53-737BBE9AD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9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0B77062-5940-4A5D-BB0A-F67E12A7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03AA-C4A5-44BD-94E5-8960AF0B2655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DA349D-A1F5-4AB1-9331-890BD8C5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FA9B44B-CE55-4A6B-8569-84A95E94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F47E-DF41-4DA0-8E53-737BBE9AD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7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3C58C-6B0C-4DCE-A0E0-EC60A47A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5A63CD-2D3D-4C11-9E30-1FA0AD7D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93F2AB-58E8-497D-ABBC-4D8CC3E91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7A6662-9DAD-4BBF-A223-EC540F87C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FF23F04-CF7C-4580-BA39-DB0F61394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9324809-D46B-4AD5-948E-2658ADE8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03AA-C4A5-44BD-94E5-8960AF0B2655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CCC3898-F89C-4F4D-88C8-A25E085A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1F6EF94-88C8-4374-BC21-25C540FA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F47E-DF41-4DA0-8E53-737BBE9AD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7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220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619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97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02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03AA-C4A5-44BD-94E5-8960AF0B2655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F47E-DF41-4DA0-8E53-737BBE9AD21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4FB58-6A44-4270-99B3-4F4C41C5E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12 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FDF4A4-9FAD-4651-8A0D-277A5B246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Właściwość sądu. Rzeczowa, miejscowa, z delegacji i łączności spraw. Właściwość funkcjonalna (pojęcie) i przykłady spraw. Organy i strony postępowania sądowego. Forum podejmowania decyzji przez sąd. Kontrola formalna i merytoryczna skargi oskarżycielskiej. Doręczenia w procesie karnym. Kontrola stosowania środków zapobiegawczych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38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756A81-21DD-4EE1-AA2C-045CDCE58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Właściwość miejscowa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1C7296-4D22-4D60-B740-DFC293E6D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62524" cy="5584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i="1" dirty="0"/>
              <a:t>Upoważnienie sądu do rozpoznania danej sprawy ze względu na jego siedzibę oraz miejsce zdarzenia, które ma dla tej sprawy znaczenie. </a:t>
            </a:r>
          </a:p>
          <a:p>
            <a:pPr marL="0" indent="0" algn="just">
              <a:buNone/>
            </a:pPr>
            <a:endParaRPr lang="pl-PL" sz="2400" dirty="0"/>
          </a:p>
          <a:p>
            <a:pPr lvl="1" algn="just"/>
            <a:r>
              <a:rPr lang="pl-PL" sz="2000" dirty="0"/>
              <a:t>1. Każdy sąd ma określną właściwość (por. art. 20 prawa o ustroju sądów powszechnych) </a:t>
            </a:r>
          </a:p>
          <a:p>
            <a:pPr lvl="2" algn="just"/>
            <a:r>
              <a:rPr lang="pl-PL" dirty="0"/>
              <a:t>Obszary właściwości sądów powszechnych określa rozporządzenie z dnia 28 grudnia 2018 r. w sprawie ustalenia siedzib i obszarów właściwości sądów apelacyjnych, sądów okręgowych i sądów rejonowych oraz zakresu rozpoznawanych przez nie spraw</a:t>
            </a:r>
          </a:p>
          <a:p>
            <a:pPr lvl="1" algn="just"/>
            <a:r>
              <a:rPr lang="pl-PL" sz="2000" dirty="0"/>
              <a:t>2. Na właściwość miejscową sądu ma wpływ zdarzenie, które jest przedmiotem postępowania.</a:t>
            </a:r>
          </a:p>
          <a:p>
            <a:pPr marL="0" indent="0" algn="just">
              <a:buNone/>
            </a:pPr>
            <a:endParaRPr lang="pl-PL" sz="2400" dirty="0"/>
          </a:p>
          <a:p>
            <a:r>
              <a:rPr lang="pl-PL" sz="2400" b="1" dirty="0"/>
              <a:t>Zasada – sąd właściwy według miejsca popełnienia przestępstwa. </a:t>
            </a:r>
          </a:p>
          <a:p>
            <a:pPr lvl="1" algn="just"/>
            <a:r>
              <a:rPr lang="pl-PL" sz="2000" dirty="0"/>
              <a:t>Gdy miejsca popełnienia przestępstwa nie da się ustalić – sąd najbardziej właściwy dla oskarżonego ze względu na jego miejsce pobytu/zamieszkania/stałe przebywanie ewentualnie sąd właściwy dla miasta stołecznego Warszawy. </a:t>
            </a:r>
          </a:p>
          <a:p>
            <a:pPr lvl="1" algn="just"/>
            <a:r>
              <a:rPr lang="pl-PL" sz="2000" dirty="0"/>
              <a:t>Reguła wyprzedzania ma zastosowanie do kryteriów pomocniczych ustalania właściwości miejscowej.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92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C9B45-8C3A-41EC-BECA-2C2101EE1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/>
            <a:r>
              <a:rPr lang="pl-PL" b="1" dirty="0"/>
              <a:t>Właściwość miejscowa</a:t>
            </a:r>
            <a:endParaRPr lang="en-GB" sz="28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E0752B4-CD70-4647-A3FE-8ACBA37C1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8138" cy="5584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i="1" dirty="0"/>
              <a:t>Upoważnienie sądu do rozpoznania danej sprawy ze względu na jego siedzibę oraz miejsce zdarzenia, które ma dla tej sprawy znaczenie. </a:t>
            </a:r>
          </a:p>
          <a:p>
            <a:pPr marL="0" indent="0" algn="just">
              <a:buNone/>
            </a:pPr>
            <a:endParaRPr lang="pl-PL" sz="2400" b="1" dirty="0"/>
          </a:p>
          <a:p>
            <a:pPr lvl="1" algn="just"/>
            <a:r>
              <a:rPr lang="pl-PL" sz="2000" b="1" dirty="0"/>
              <a:t>Miejscowo właściwy do rozpoznania sprawy jest sąd, w którego okręgu popełniono przestępstwo (art. 31 § 1) </a:t>
            </a:r>
          </a:p>
          <a:p>
            <a:pPr lvl="1" algn="just"/>
            <a:r>
              <a:rPr lang="pl-PL" sz="2000" dirty="0"/>
              <a:t>Jeżeli przestępstwo popełniono na polskim statku wodnym lub powietrznym, </a:t>
            </a:r>
            <a:r>
              <a:rPr lang="pl-PL" sz="2000" b="1" dirty="0"/>
              <a:t>a § 1 nie może mieć zastosowania</a:t>
            </a:r>
            <a:r>
              <a:rPr lang="pl-PL" sz="2000" dirty="0"/>
              <a:t>, właściwy jest sąd macierzystego portu statku. </a:t>
            </a:r>
          </a:p>
          <a:p>
            <a:pPr lvl="1" algn="just"/>
            <a:r>
              <a:rPr lang="pl-PL" sz="2000" dirty="0"/>
              <a:t>Jeżeli nie można ustalić miejsca popełnienia przestępstwa, właściwy jest sąd, w którego okręgu: </a:t>
            </a:r>
          </a:p>
          <a:p>
            <a:pPr lvl="2" algn="just"/>
            <a:r>
              <a:rPr lang="pl-PL" dirty="0"/>
              <a:t>ujawniono przestępstwo, </a:t>
            </a:r>
          </a:p>
          <a:p>
            <a:pPr lvl="2" algn="just"/>
            <a:r>
              <a:rPr lang="pl-PL" dirty="0"/>
              <a:t>ujęto oskarżonego, </a:t>
            </a:r>
          </a:p>
          <a:p>
            <a:pPr lvl="2" algn="just"/>
            <a:r>
              <a:rPr lang="pl-PL" dirty="0"/>
              <a:t>oskarżony przed popełnieniem przestępstwa stale mieszkał lub czasowo przebywał </a:t>
            </a:r>
          </a:p>
          <a:p>
            <a:pPr marL="457200" lvl="1" indent="0" algn="just">
              <a:buNone/>
            </a:pPr>
            <a:r>
              <a:rPr lang="pl-PL" sz="2000" dirty="0"/>
              <a:t>- zależnie od tego, gdzie najpierw wszczęto postępowanie przygotowawcze (art. 32 § 1) Tzw. reguła wyprzedzania </a:t>
            </a:r>
          </a:p>
          <a:p>
            <a:pPr lvl="1" algn="just"/>
            <a:r>
              <a:rPr lang="pl-PL" sz="2000" dirty="0"/>
              <a:t>Jeżeli nie można ustalić właściwości miejscowej sądu według przepisów poprzedzających, sprawę rozpoznaje sąd właściwy dla dzielnicy Śródmieście miasta stołecznego Warszawy. (art. 32 § 3)</a:t>
            </a:r>
            <a:endParaRPr lang="en-GB" sz="2000" dirty="0"/>
          </a:p>
          <a:p>
            <a:pPr marL="0" indent="0" algn="just">
              <a:buNone/>
            </a:pPr>
            <a:endParaRPr lang="en-GB" sz="4000" dirty="0"/>
          </a:p>
          <a:p>
            <a:pPr algn="just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146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343FAC-73B8-464A-8B09-0349B3446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Właściwość z łączności spraw</a:t>
            </a:r>
            <a:endParaRPr lang="en-GB" dirty="0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44EA5E26-E02F-5184-2A2E-CD33BB7BCDE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7744386"/>
              </p:ext>
            </p:extLst>
          </p:nvPr>
        </p:nvGraphicFramePr>
        <p:xfrm>
          <a:off x="838200" y="174343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84FA48-16B3-4612-B2C8-2744F6551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Właściwość z łączności spraw – łączność podmiotowa 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1693190-E808-4E56-BDA5-B2A823ED2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65171" cy="5584825"/>
          </a:xfrm>
        </p:spPr>
        <p:txBody>
          <a:bodyPr/>
          <a:lstStyle/>
          <a:p>
            <a:pPr algn="just"/>
            <a:r>
              <a:rPr lang="pl-PL" dirty="0"/>
              <a:t>Art.  33. §  1. Jeżeli </a:t>
            </a:r>
            <a:r>
              <a:rPr lang="pl-PL" b="1" dirty="0"/>
              <a:t>tę samą osobę oskarżono o kilka przestępstw</a:t>
            </a:r>
            <a:r>
              <a:rPr lang="pl-PL" dirty="0"/>
              <a:t>, a sprawy należą do właściwości różnych sądów tego samego rzędu, właściwy jest sąd, w którego okręgu najpierw wszczęto postępowanie przygotowawcze.</a:t>
            </a:r>
          </a:p>
          <a:p>
            <a:pPr algn="just"/>
            <a:r>
              <a:rPr lang="pl-PL" dirty="0"/>
              <a:t>§  2. Jeżeli sprawy należą do właściwości </a:t>
            </a:r>
            <a:r>
              <a:rPr lang="pl-PL" b="1" dirty="0"/>
              <a:t>sądów różnego rzędu, sprawę rozpoznaje sąd wyższego rzędu.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78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9817C-B084-4C1E-98DB-91E52FEB2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 b="1"/>
              <a:t>Właściwość z łączności spraw – łączność przedmiotowa</a:t>
            </a:r>
            <a:endParaRPr lang="en-GB" sz="15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5FDDCA-4620-44EB-9FBB-65A055AACC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89913" cy="5584825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 Art. 34 § 1. Sąd właściwy dla sprawców przestępstw jest również właściwy dla pomocników, podżegaczy oraz innych osób, których przestępstwo pozostaje w ścisłym związku z przestępstwem sprawcy, jeżeli postępowanie przeciwko nim toczy się jednocześnie.</a:t>
            </a:r>
          </a:p>
          <a:p>
            <a:pPr algn="just"/>
            <a:r>
              <a:rPr lang="pl-PL" sz="2600" dirty="0"/>
              <a:t>§ 2. Sprawy osób wymienionych w § 1 powinny być połączone we wspólnym postępowaniu; przepis art. 33 stosuje się odpowiednio.</a:t>
            </a:r>
          </a:p>
          <a:p>
            <a:pPr algn="just"/>
            <a:r>
              <a:rPr lang="pl-PL" sz="2600" dirty="0"/>
              <a:t>§ 3. Jeżeli zachodzą okoliczności utrudniające łączne rozpoznanie spraw, o których mowa w § 1 i 2, można wyłączyć i odrębnie rozpoznać sprawę poszczególnych osób lub o poszczególne czyny; sprawa wyłączona podlega rozpoznaniu przez sąd właściwy według zasad ogólnych.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67350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C5CDC-AF18-434A-8BEA-05904FF50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43905"/>
            <a:ext cx="8523288" cy="331788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Właściwość z łączności spraw</a:t>
            </a:r>
            <a:endParaRPr lang="en-GB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44B946-17E1-4F74-9050-B0A4D3858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/>
              <a:t>(…) łączność spraw, o której mowa w art. 33 § 1 k.p.k. niewątpliwie w zamyśle ustawodawcy miała doprowadzić do sytuacji, aby </a:t>
            </a:r>
            <a:r>
              <a:rPr lang="pl-PL" sz="2400" b="1" dirty="0"/>
              <a:t>osoba oskarżona o różne przestępstwa</a:t>
            </a:r>
            <a:r>
              <a:rPr lang="pl-PL" sz="2400" dirty="0"/>
              <a:t>, popełnione nierzadko w tym samym czasie, w związku z prowadzeniem określonej działalności w ramach grupy przestępczej, odpowiadając w jednym procesie, </a:t>
            </a:r>
            <a:r>
              <a:rPr lang="pl-PL" sz="2400" b="1" dirty="0"/>
              <a:t>mogła spotkać się z właściwie wyważoną represją karną, uwzględniającą całokształt jej działalności przestępczej</a:t>
            </a:r>
            <a:r>
              <a:rPr lang="pl-PL" sz="2400" dirty="0"/>
              <a:t>. Z drugiej strony, jeśli postawa takiego sprawcy wskazuje na możliwość wysnucia wniosku o nagromadzeniu okoliczności łagodzących, czy ewentualności np. nadzwyczajnego złagodzenia kary, wspólne rozpoznanie sprawy o wszystkie zarzucone przestępstwa niewątpliwie leży w jego interesie. </a:t>
            </a:r>
          </a:p>
          <a:p>
            <a:pPr algn="just"/>
            <a:r>
              <a:rPr lang="pl-PL" sz="2400" b="1" dirty="0"/>
              <a:t>Łączność przedmiotowa, o której mowa w art. 34 § 1 i 2 k.p.k. powinna natomiast zabezpieczyć prawidłowość wyrokowania, trudniejszą do osiągnięcia w odrębnych procesach, oraz wyeliminować mnożenie kosztów procesu a także zapewnić szybkość postępowania. </a:t>
            </a:r>
          </a:p>
          <a:p>
            <a:pPr algn="just"/>
            <a:r>
              <a:rPr lang="pl-PL" sz="2400" dirty="0"/>
              <a:t>Odstępstwo od tej zasady przewidziane w art. 34 § 3 k.p.k. winno być wyjątkiem (…). Oczywistym bowiem jest, że taki podział przedmiotowej sprawy, spowoduje wbrew twierdzeniom Sądu I instancji zwiększenie kosztów procesu i w praktyce wydłuży czas potrzebny na jej rozpoznanie. Wbrew wywodom zawartym w uzasadnieniu zaskarżonego postanowienia, stworzenie sytuacji, w której dwaj główni oskarżeni tymczasowo aresztowani będą musieli być dowożeni na rozprawy w dwóch sądach, przy znanych powszechnie trudnościach z tym związanych, nie wpłynie na zdynamizowanie procesu, a wręcz przeciwnie, wywoła wiele perturbacji i problemów natury procesowej.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6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Właściwość z delegacji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Właściwość z delegacji polega na przekazaniu sprawy zawisłej przed sądem właściwym do rozpoznania innemu sądowi ze względu na szczególne okoliczności wskazane w ustawie</a:t>
            </a:r>
          </a:p>
        </p:txBody>
      </p:sp>
    </p:spTree>
    <p:extLst>
      <p:ext uri="{BB962C8B-B14F-4D97-AF65-F5344CB8AC3E}">
        <p14:creationId xmlns:p14="http://schemas.microsoft.com/office/powerpoint/2010/main" val="8943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459A730-A849-40BD-B429-30D73DF60765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8136036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1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4F5D2-480E-411D-A7DE-790882D38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 b="1"/>
              <a:t>Właściwość z delegacji</a:t>
            </a:r>
            <a:endParaRPr lang="en-GB" sz="15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B25610-53AF-4301-87F0-832BCC59C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143" y="977900"/>
            <a:ext cx="11395396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/>
              <a:t>Postanowienie SN z 27.08.2015 r., III KO 83/15 </a:t>
            </a:r>
          </a:p>
          <a:p>
            <a:pPr algn="just"/>
            <a:r>
              <a:rPr lang="pl-PL" sz="2400" dirty="0"/>
              <a:t>Bezsporne jest, że przepis art. 37 k.p.k. ma charakter wyjątkowy. Przewiduje bowiem odstępstwo od ustawowych reguł określenia właściwości miejscowej sądu. Stąd też jego zastosowanie może nastąpić tylko wtedy, gdy zaistniałe w sprawie okoliczności jednoznacznie świadczą o tym, że jej pozostawienie do rozpoznania sądowi miejscowo właściwemu byłoby sprzeczne z dobrem wymiaru sprawiedliwości. Takimi okolicznościami mogą zaś być tego rodzaju sytuacje, które mogą wywierać wpływ na swobodę orzekania lub stwarzać przekonanie (nawet w istocie mylne, jakkolwiek powzięte w oparciu o racjonalne przesłanki) o braku warunków do rozpoznania danej sprawy w sposób w pełni obiektywny. </a:t>
            </a:r>
          </a:p>
          <a:p>
            <a:pPr algn="just"/>
            <a:r>
              <a:rPr lang="pl-PL" sz="2400" dirty="0"/>
              <a:t>(…) przekonanie o braku możliwości do obiektywnego rozpoznania sprawy przez sąd miejscowo właściwy oparte być powinno na racjonalnych przesłankach. Przekonanie takie, oparte tylko na przypuszczeniach i założeniach o charakterze hipotetycznym, nie jest wystarczające dla odstąpienia od reguł właściwości miejscowej, których zadaniem jest między innymi gwarantowanie niezawisłości sądu. </a:t>
            </a:r>
          </a:p>
          <a:p>
            <a:pPr algn="just"/>
            <a:r>
              <a:rPr lang="pl-PL" sz="2400" dirty="0"/>
              <a:t>(…) wyjątkowy w swej istocie przepis art. 37 k.p.k. nie powinien również być traktowany jako podstawa do podejmowania prób przekazania innemu sądowi spraw o dużym stopniu uciążliwości, czy z innych względów kłopotliwych. W czasie sprawowania urzędu sędziego konieczna jest umiejętność sprostania różnym wyzwaniom.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74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4CC89-8458-4E83-8A00-0ADC8EEA8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Badanie z urzędu właściwości sądu </a:t>
            </a:r>
            <a:endParaRPr lang="en-GB" sz="15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BC1278-3FE6-474D-88ED-A9FC5FB36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>
            <a:normAutofit/>
          </a:bodyPr>
          <a:lstStyle/>
          <a:p>
            <a:r>
              <a:rPr lang="pl-PL" sz="1800"/>
              <a:t>Art. 35. § 1. Sąd bada z urzędu swą właściwość, a w razie stwierdzenia swej niewłaściwości przekazuje sprawę właściwemu sądowi lub innemu organowi. </a:t>
            </a:r>
          </a:p>
          <a:p>
            <a:r>
              <a:rPr lang="pl-PL" sz="1800"/>
              <a:t>§ 2. Jeżeli sąd na rozprawie głównej stwierdza, że nie jest właściwy miejscowo lub że właściwy jest sąd niższego rzędu, może przekazać sprawę innemu sądowi jedynie wtedy, gdy powstaje konieczność odroczenia rozprawy.</a:t>
            </a:r>
          </a:p>
          <a:p>
            <a:r>
              <a:rPr lang="pl-PL" sz="1800"/>
              <a:t>§ 3. Na postanowienie w kwestii właściwości przysługuje zażalenie.</a:t>
            </a:r>
          </a:p>
          <a:p>
            <a:endParaRPr lang="pl-PL" sz="1800"/>
          </a:p>
          <a:p>
            <a:r>
              <a:rPr lang="pl-PL" sz="1800" b="1"/>
              <a:t>Stwierdzenie niewłaściwości wymaga wydania postanowienia oraz określenia w nim sądu lub organu właściwego do rozpoznania danej sprawy.</a:t>
            </a:r>
          </a:p>
          <a:p>
            <a:endParaRPr lang="pl-PL" sz="1800"/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41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112A256-4D3B-4DAE-8C65-E9425E3D1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Właściwość sądu</a:t>
            </a:r>
            <a:endParaRPr lang="en-GB" sz="150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56118E-69CF-4762-91B3-966FE6478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26219" cy="5584825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Określenie, który sąd rozpoznaje sprawę. Za pomocą kryteriów ustalania właściwości sądu dąży się do </a:t>
            </a:r>
            <a:r>
              <a:rPr lang="pl-PL" sz="2600" b="1" dirty="0"/>
              <a:t>ustalenia konkretnego sądu uprawnionego (i zobowiązanego) do rozpoznania konkretnej sprawy w ramach wcześniejszego pozytywnego ustalenia podlegania sprawy określonemu pionowi sądownictwa (powszechnego lub szczególnego).</a:t>
            </a:r>
          </a:p>
          <a:p>
            <a:pPr algn="just"/>
            <a:r>
              <a:rPr lang="pl-PL" sz="2600" dirty="0"/>
              <a:t>Ustawowe określenie kryteriów ustalenia właściwości sądu jest jedną z gwarancji prawa do rzetelnego procesu, gwarancją prawidłowego wymiaru sprawiedliwości i jedną z gwarancji bezstronności sądu. </a:t>
            </a:r>
          </a:p>
          <a:p>
            <a:pPr algn="just"/>
            <a:r>
              <a:rPr lang="pl-PL" sz="2600" dirty="0"/>
              <a:t>Kryteria ustalenia właściwości sądu z KPK to realizacja konstytucyjnego i konwencyjnego prawa do sądu właściwego (ustanowionego ustawą).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8764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9C63E-E608-47CF-BD9E-CA763A895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Naruszenie przepisów o właściwości </a:t>
            </a:r>
            <a:endParaRPr lang="en-GB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A0F37-CB4F-4236-91F5-3048E66E2F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17994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Jeżeli sąd wyższego rzędu orzekał zamiast sądu niższego rzędu (sąd okręgowy orzekał w sprawie, w której powinien orzekać sąd rejonowy) – względna przyczyna odwoławcza, jeżeli zostanie wykazane, że naruszenie przepisów o właściwości mogło mieć wpływ na treść orzeczenia.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bardzo trudne do wykazania </a:t>
            </a:r>
          </a:p>
          <a:p>
            <a:pPr algn="just"/>
            <a:r>
              <a:rPr lang="pl-PL" dirty="0"/>
              <a:t>Jeżeli sąd niższego rzędu orzekał w sprawie, w której powinien orzekać sąd wyższego rzędu (sąd rejonowy orzekał w sprawie, w której powinien orzekać sąd okręgowy) – bezwzględna przyczyna odwoławcza, uchylenie orzeczenia niezależnie od granic zaskarżenia i podniesionych zarzutów, art. 439 § 1 pkt 4.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9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F1F27-E2B2-4042-A1F8-F09FBC537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Spory o właściwość </a:t>
            </a:r>
            <a:endParaRPr lang="en-GB" sz="15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3B101A-DDE8-4CFC-BA69-A51F6B2DA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79639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Art. 38. § 1. Spór o właściwość między sądami równorzędnymi rozstrzyga ostatecznie sąd wyższego rzędu nad sądem, który pierwszy wszczął spór. Spór o właściwość między sądem rejonowym a sądem okręgowym rozstrzyga sąd apelacyjny, a spór między sądem apelacyjnym a innym sądem powszechnym – Sąd Najwyższy. </a:t>
            </a:r>
          </a:p>
          <a:p>
            <a:pPr algn="just"/>
            <a:r>
              <a:rPr lang="pl-PL" dirty="0"/>
              <a:t>§ 2. W czasie trwania sporu każdy z tych sądów przedsiębierze czynności nie cierpiące zwłoki. </a:t>
            </a:r>
          </a:p>
          <a:p>
            <a:pPr algn="just"/>
            <a:endParaRPr lang="pl-PL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28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37DED1D-0547-47E7-BEF2-28A189D25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Organy postępowania sądowego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EDEB18-E277-418A-919F-A709343BA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25526" cy="5584825"/>
          </a:xfrm>
        </p:spPr>
        <p:txBody>
          <a:bodyPr/>
          <a:lstStyle/>
          <a:p>
            <a:r>
              <a:rPr lang="pl-PL" dirty="0"/>
              <a:t>Przypomnienie: </a:t>
            </a:r>
          </a:p>
          <a:p>
            <a:r>
              <a:rPr lang="pl-PL" dirty="0"/>
              <a:t>organ procesowy to…</a:t>
            </a:r>
          </a:p>
          <a:p>
            <a:pPr marL="457200" lvl="1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Organ państwowy, któremu z mocy przepisów powierzono występowanie w procesie karnym w oznaczonej roli. </a:t>
            </a:r>
          </a:p>
          <a:p>
            <a:pPr marL="457200" lvl="1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dirty="0"/>
              <a:t>Organy procesowe można podzielić na:</a:t>
            </a:r>
          </a:p>
          <a:p>
            <a:pPr marL="0" indent="0" algn="just">
              <a:buNone/>
            </a:pPr>
            <a:r>
              <a:rPr lang="pl-PL" dirty="0"/>
              <a:t>	organy kierujące procesem (na danym jego etapie)</a:t>
            </a:r>
          </a:p>
          <a:p>
            <a:pPr marL="0" indent="0" algn="just">
              <a:buNone/>
            </a:pPr>
            <a:r>
              <a:rPr lang="pl-PL" dirty="0"/>
              <a:t>	organy współdziałające – organy pomocnicze; współdziałają z 	organem kierującym procesem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34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D44F08D-20D1-4908-A4B6-7731517F7B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Organy postępowania sądowego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C4DCAC-3493-43B4-8791-B4E969B04A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0933059" cy="5584825"/>
          </a:xfrm>
        </p:spPr>
        <p:txBody>
          <a:bodyPr/>
          <a:lstStyle/>
          <a:p>
            <a:r>
              <a:rPr lang="pl-PL" dirty="0"/>
              <a:t>Sąd – w znaczeniu organu sprawującego wymiar sprawiedliwości, art. 175 Konstytucji </a:t>
            </a:r>
          </a:p>
          <a:p>
            <a:pPr lvl="1"/>
            <a:r>
              <a:rPr lang="pl-PL" dirty="0"/>
              <a:t>zob. skład sądu na rozprawie i posiedzeniu. </a:t>
            </a:r>
          </a:p>
          <a:p>
            <a:pPr algn="just"/>
            <a:r>
              <a:rPr lang="pl-PL" dirty="0"/>
              <a:t>Prezes sądu/przewodniczący wydziału/upoważniony sędzia – np. dokonuje kontroli formalnej aktu oskarżenia – art. 337 </a:t>
            </a:r>
          </a:p>
          <a:p>
            <a:pPr algn="just"/>
            <a:r>
              <a:rPr lang="pl-PL" dirty="0"/>
              <a:t>Przewodniczący składu orzekającego – zob. art. 366 </a:t>
            </a:r>
          </a:p>
          <a:p>
            <a:pPr algn="just"/>
            <a:r>
              <a:rPr lang="pl-PL" dirty="0"/>
              <a:t>Referendarz sądowy – zob. art. 81 </a:t>
            </a:r>
            <a:r>
              <a:rPr lang="en-GB" dirty="0"/>
              <a:t>§ </a:t>
            </a:r>
            <a:r>
              <a:rPr lang="pl-PL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66900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236B6DC-BEA6-4A2F-8AED-414E2BEE0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Strony postępowania sądowego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EACF23-BD44-401B-B9B3-8F086DBD49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8138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Strona procesowa – uczestnicy procesu/podmioty mający interes prawny w korzystnym dla siebie rozstrzygnięciu. </a:t>
            </a:r>
          </a:p>
          <a:p>
            <a:pPr algn="just"/>
            <a:r>
              <a:rPr lang="pl-PL" dirty="0"/>
              <a:t>Strony postępowania sądowego to: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Oskarżyciel</a:t>
            </a:r>
          </a:p>
          <a:p>
            <a:pPr lvl="1" algn="just"/>
            <a:r>
              <a:rPr lang="pl-PL" b="1" dirty="0">
                <a:solidFill>
                  <a:srgbClr val="FF0000"/>
                </a:solidFill>
              </a:rPr>
              <a:t>publiczny</a:t>
            </a:r>
          </a:p>
          <a:p>
            <a:pPr lvl="1" algn="just"/>
            <a:r>
              <a:rPr lang="pl-PL" b="1" dirty="0">
                <a:solidFill>
                  <a:srgbClr val="00B0F0"/>
                </a:solidFill>
              </a:rPr>
              <a:t>posiłkowy – uboczny – subsydiarny – samoistny </a:t>
            </a:r>
          </a:p>
          <a:p>
            <a:pPr lvl="1" algn="just"/>
            <a:r>
              <a:rPr lang="pl-PL" b="1" dirty="0">
                <a:solidFill>
                  <a:srgbClr val="00B0F0"/>
                </a:solidFill>
              </a:rPr>
              <a:t>prywatny </a:t>
            </a:r>
          </a:p>
          <a:p>
            <a:pPr algn="just"/>
            <a:r>
              <a:rPr lang="pl-PL" b="1" dirty="0">
                <a:solidFill>
                  <a:srgbClr val="00B050"/>
                </a:solidFill>
              </a:rPr>
              <a:t>Oskarżony </a:t>
            </a:r>
          </a:p>
          <a:p>
            <a:pPr algn="just"/>
            <a:endParaRPr lang="pl-PL" sz="3600" b="1" dirty="0">
              <a:solidFill>
                <a:srgbClr val="00B050"/>
              </a:solidFill>
            </a:endParaRPr>
          </a:p>
          <a:p>
            <a:pPr algn="just"/>
            <a:r>
              <a:rPr lang="pl-PL" sz="2400" i="1" dirty="0"/>
              <a:t>Obrońca i pełnomocnik to nie strony procesu! To reprezentanci stron procesowych. </a:t>
            </a:r>
          </a:p>
          <a:p>
            <a:pPr algn="just"/>
            <a:r>
              <a:rPr lang="pl-PL" sz="2400" i="1" dirty="0"/>
              <a:t>Pokrzywdzony nie jest stroną postępowania sądowego z mocy prawa. Może wstąpić w prawa strony – tj. w prawa oskarżyciela posiłkowego (zob. art. 54 i 55 k.p.k.).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6351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Forum podejmowania decyzji procesowych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00879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Sąd podejmuje decyzje procesowe w sposób sformalizowany. Zgodnie z art. 95 </a:t>
            </a:r>
            <a:r>
              <a:rPr lang="pl-PL" sz="2400" b="1" u="sng" dirty="0"/>
              <a:t>orzeka on na posiedzeniu a na rozprawie, tylko wtedy, gdy ustawa tego wymaga</a:t>
            </a:r>
            <a:r>
              <a:rPr lang="pl-PL" sz="2400" dirty="0"/>
              <a:t>. Orzeczenia, które zapadają na posiedzeniu, mogą zostać również wydane na rozprawie. </a:t>
            </a:r>
          </a:p>
          <a:p>
            <a:pPr lvl="1" algn="just"/>
            <a:r>
              <a:rPr lang="pl-PL" dirty="0"/>
              <a:t>Ale orzeczenia które zapadają na rozprawie, nie mogą zostać wydane na posiedzeniu </a:t>
            </a:r>
          </a:p>
          <a:p>
            <a:pPr algn="just"/>
            <a:r>
              <a:rPr lang="pl-PL" sz="2400" dirty="0"/>
              <a:t>Przeprowadzenia rozprawy wymaga: </a:t>
            </a:r>
          </a:p>
          <a:p>
            <a:pPr lvl="1" algn="just"/>
            <a:r>
              <a:rPr lang="pl-PL" sz="1700" dirty="0"/>
              <a:t>Merytoryczne rozpoznanie zarzutów wobec oskarżonego zawartych w akcie oskarżenia przed sądem I instancji w postępowaniu zwyczajnym, przyspieszonym i prywatnoskargowym </a:t>
            </a:r>
          </a:p>
          <a:p>
            <a:pPr lvl="1" algn="just"/>
            <a:r>
              <a:rPr lang="pl-PL" sz="1700" dirty="0"/>
              <a:t>Wniosek prokuratora o umorzenie postępowania z powodu niepoczytalności sprawcy i zastosowanie środków zabezpieczających </a:t>
            </a:r>
          </a:p>
          <a:p>
            <a:pPr lvl="1" algn="just"/>
            <a:r>
              <a:rPr lang="pl-PL" sz="1700" dirty="0"/>
              <a:t>Wniosek o dobrowolne poddanie się karze (art. 387), chyba że został złożony przed wyznaczenie terminu rozprawy (art. 338a)</a:t>
            </a:r>
          </a:p>
          <a:p>
            <a:pPr lvl="1" algn="just"/>
            <a:r>
              <a:rPr lang="pl-PL" sz="1700" dirty="0"/>
              <a:t>Rozpoznanie apelacji (art. 449 § 1), chyba że zachodzą tzw. bezwzględne przyczyny odwoławcze (art. 439 § 1)</a:t>
            </a:r>
          </a:p>
          <a:p>
            <a:pPr lvl="1" algn="just"/>
            <a:r>
              <a:rPr lang="pl-PL" sz="1700" dirty="0"/>
              <a:t>Rozpoznanie kasacji </a:t>
            </a:r>
          </a:p>
          <a:p>
            <a:pPr lvl="1" algn="just"/>
            <a:r>
              <a:rPr lang="pl-PL" sz="1700" dirty="0"/>
              <a:t>Wydanie wyroku łącznego (art. 573 § 1) </a:t>
            </a:r>
          </a:p>
          <a:p>
            <a:pPr lvl="0" algn="just"/>
            <a:r>
              <a:rPr lang="pl-PL" sz="2400" dirty="0"/>
              <a:t>UWAGA! Posiedzenia wyrokowe – sąd rozstrzyga o zasadności zarzutów zawartych w akcie oskarżenia, wniosku z art. 335 § 1 i 2, wniosku o warunkowe umorzenie postępowania lub wniosku z art. 338a. </a:t>
            </a:r>
            <a:r>
              <a:rPr lang="pl-PL" sz="2400" u="sng" dirty="0"/>
              <a:t>Wyrok zapada na posiedzeniu. </a:t>
            </a:r>
            <a:r>
              <a:rPr lang="pl-PL" sz="2400" dirty="0"/>
              <a:t>Do posiedzeń wyrokowych stosuje się odpowiednio przepisy regulujące przebieg rozprawy</a:t>
            </a:r>
          </a:p>
        </p:txBody>
      </p:sp>
    </p:spTree>
    <p:extLst>
      <p:ext uri="{BB962C8B-B14F-4D97-AF65-F5344CB8AC3E}">
        <p14:creationId xmlns:p14="http://schemas.microsoft.com/office/powerpoint/2010/main" val="288375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Forum podejmowania decyzji procesowych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26219" cy="5584825"/>
          </a:xfrm>
        </p:spPr>
        <p:txBody>
          <a:bodyPr>
            <a:normAutofit/>
          </a:bodyPr>
          <a:lstStyle/>
          <a:p>
            <a:pPr algn="just"/>
            <a:r>
              <a:rPr lang="pl-PL" sz="2200" dirty="0"/>
              <a:t>Posiedzenie i rozprawa różnią się: </a:t>
            </a:r>
          </a:p>
          <a:p>
            <a:pPr algn="just"/>
            <a:r>
              <a:rPr lang="pl-PL" sz="2200" dirty="0"/>
              <a:t>1. </a:t>
            </a:r>
            <a:r>
              <a:rPr lang="pl-PL" sz="2200" b="1" dirty="0"/>
              <a:t>składem sądu </a:t>
            </a:r>
            <a:r>
              <a:rPr lang="pl-PL" sz="2200" dirty="0"/>
              <a:t>– chociaż w coraz mniejszym zakresie, z uwagi na fakt, że sąd I instancji zasadniczo orzeka w składzie jednoosobowym </a:t>
            </a:r>
          </a:p>
          <a:p>
            <a:pPr algn="just"/>
            <a:r>
              <a:rPr lang="pl-PL" sz="2200" dirty="0"/>
              <a:t>2. </a:t>
            </a:r>
            <a:r>
              <a:rPr lang="pl-PL" sz="2200" b="1" dirty="0"/>
              <a:t>zasadami uczestnictwa </a:t>
            </a:r>
            <a:r>
              <a:rPr lang="pl-PL" sz="2200" dirty="0"/>
              <a:t>stron oraz osób trzecich </a:t>
            </a:r>
          </a:p>
          <a:p>
            <a:pPr lvl="1" algn="just"/>
            <a:r>
              <a:rPr lang="pl-PL" sz="2200" dirty="0"/>
              <a:t>zasada – jawność wewnętrzna (dla stron) i zewnętrzna (dla publiczności) rozprawy </a:t>
            </a:r>
          </a:p>
          <a:p>
            <a:pPr lvl="1" algn="just"/>
            <a:r>
              <a:rPr lang="pl-PL" sz="2200" dirty="0"/>
              <a:t>Posiedzenia odbywają się z wyłączeniem jawności, ale strony oraz osoby niebędące stronami mogą wziąć udział w posiedzeniu jeżeli ma to znaczenie dla ochrony ich praw lub interesów, chyba że uch udział jest obowiązkowy. W pozostałych przypadkach mogą wziąć udział jeżeli się stawią </a:t>
            </a:r>
          </a:p>
          <a:p>
            <a:pPr lvl="1" algn="just"/>
            <a:r>
              <a:rPr lang="pl-PL" sz="2200" dirty="0"/>
              <a:t>Niektóre posiedzenia są jawne zewnętrznie (tak jak rozprawa) – art. 95b § 2 </a:t>
            </a:r>
          </a:p>
          <a:p>
            <a:pPr marL="0" indent="-45720" algn="just">
              <a:buNone/>
            </a:pPr>
            <a:r>
              <a:rPr lang="pl-PL" sz="2200" dirty="0"/>
              <a:t>3. </a:t>
            </a:r>
            <a:r>
              <a:rPr lang="pl-PL" sz="2200" b="1" dirty="0"/>
              <a:t>Postępowaniem dowodowym </a:t>
            </a:r>
            <a:r>
              <a:rPr lang="pl-PL" sz="2200" dirty="0"/>
              <a:t>– na posiedzeniu zasadniczo nie prowadzi się postępowania dowodowego. Sąd może jednak skorzystać z instytucji z art. 97 – sprawdzenie okoliczności faktycznych </a:t>
            </a:r>
          </a:p>
        </p:txBody>
      </p:sp>
    </p:spTree>
    <p:extLst>
      <p:ext uri="{BB962C8B-B14F-4D97-AF65-F5344CB8AC3E}">
        <p14:creationId xmlns:p14="http://schemas.microsoft.com/office/powerpoint/2010/main" val="2816906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Zasady udziału stron i innych podmiotów w posiedzeniach sądu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Art. 96 </a:t>
            </a:r>
          </a:p>
          <a:p>
            <a:pPr algn="just"/>
            <a:r>
              <a:rPr lang="pl-PL" dirty="0"/>
              <a:t>Strony oraz osoby niebędące stronami, jeżeli wykażą interes prawny w rozstrzygnięciu, mają prawo wziąć udział w posiedzeniu wówczas, gdy ustawa tak stanowi, chyba że ich udział jest obowiązkowy. Przepis art. 451 stosuje się odpowiednio.</a:t>
            </a:r>
          </a:p>
          <a:p>
            <a:pPr algn="just"/>
            <a:r>
              <a:rPr lang="pl-PL" dirty="0"/>
              <a:t>W pozostałych wypadkach mają prawo wziąć udział jeżeli się stawią, chyba że ustawa stanowi inaczej </a:t>
            </a:r>
          </a:p>
          <a:p>
            <a:pPr lvl="1" algn="just"/>
            <a:r>
              <a:rPr lang="pl-PL" sz="2800" dirty="0"/>
              <a:t>Np. niejawne dla stron i publiczności jest posiedzenie, na którym sąd wydaje wyrok nakazowy  </a:t>
            </a:r>
          </a:p>
        </p:txBody>
      </p:sp>
    </p:spTree>
    <p:extLst>
      <p:ext uri="{BB962C8B-B14F-4D97-AF65-F5344CB8AC3E}">
        <p14:creationId xmlns:p14="http://schemas.microsoft.com/office/powerpoint/2010/main" val="11111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Zasady udziału stron i innych uczestników postępowania w posiedzeniach sądu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b="1" dirty="0"/>
              <a:t>Z art. 96 wynikają 4 zasady uczestniczenia stron i innych uczestników postępowania w posiedzeniach sądu:</a:t>
            </a:r>
          </a:p>
          <a:p>
            <a:pPr algn="just">
              <a:buFont typeface="+mj-lt"/>
              <a:buAutoNum type="arabicPeriod"/>
            </a:pPr>
            <a:r>
              <a:rPr lang="pl-PL" sz="2400" dirty="0"/>
              <a:t>Obowiązkowy udział, jeżeli ustawa tak stanowi</a:t>
            </a:r>
          </a:p>
          <a:p>
            <a:pPr lvl="1" algn="just"/>
            <a:r>
              <a:rPr lang="pl-PL" dirty="0"/>
              <a:t>stronę (innego uczestnika) </a:t>
            </a:r>
            <a:r>
              <a:rPr lang="pl-PL" b="1" dirty="0"/>
              <a:t>wzywa</a:t>
            </a:r>
            <a:r>
              <a:rPr lang="pl-PL" dirty="0"/>
              <a:t> się do udziału w czynności</a:t>
            </a:r>
          </a:p>
          <a:p>
            <a:pPr lvl="1" algn="just"/>
            <a:r>
              <a:rPr lang="pl-PL" dirty="0"/>
              <a:t>np. oskarżonego w posiedzeniu w przedmiocie zastosowania środka zapobiegawczego - art. 249 § 3</a:t>
            </a:r>
          </a:p>
          <a:p>
            <a:pPr algn="just">
              <a:buFont typeface="+mj-lt"/>
              <a:buAutoNum type="arabicPeriod"/>
            </a:pPr>
            <a:r>
              <a:rPr lang="pl-PL" sz="2400" dirty="0"/>
              <a:t>Uprawnienie do udziału w posiedzeniu, jeżeli ma to znaczenie dla ochrony ich praw i gdy ustawa tak stanowi</a:t>
            </a:r>
          </a:p>
          <a:p>
            <a:pPr lvl="1" algn="just"/>
            <a:r>
              <a:rPr lang="pl-PL" dirty="0"/>
              <a:t>należy </a:t>
            </a:r>
            <a:r>
              <a:rPr lang="pl-PL" b="1" dirty="0"/>
              <a:t>zawiadomić</a:t>
            </a:r>
            <a:r>
              <a:rPr lang="pl-PL" dirty="0"/>
              <a:t> o czasie i miejscu przeprowadzenia czynności</a:t>
            </a:r>
          </a:p>
          <a:p>
            <a:pPr lvl="1" algn="just"/>
            <a:r>
              <a:rPr lang="pl-PL" dirty="0"/>
              <a:t>bezwzględne uprawnienie do udziału w czynności </a:t>
            </a:r>
          </a:p>
          <a:p>
            <a:pPr algn="just">
              <a:buFont typeface="+mj-lt"/>
              <a:buAutoNum type="arabicPeriod"/>
            </a:pPr>
            <a:r>
              <a:rPr lang="pl-PL" sz="2400" dirty="0"/>
              <a:t>Posiedzenie odbywa się bez udziału stron/innych uczestników – strona może wziąć udziału w posiedzeniu i sąd nie może dopuścić jej do udziału w czynności nawet jeżeli się stawi </a:t>
            </a:r>
          </a:p>
          <a:p>
            <a:pPr algn="just">
              <a:buFont typeface="+mj-lt"/>
              <a:buAutoNum type="arabicPeriod"/>
            </a:pPr>
            <a:r>
              <a:rPr lang="pl-PL" sz="2400" dirty="0"/>
              <a:t>W pozostałych wypadkach strony oraz osoby niebędące stronami, jeżeli ma to znaczenie dla ochrony ich praw lub interesów, </a:t>
            </a:r>
            <a:r>
              <a:rPr lang="pl-PL" sz="2400" b="1" dirty="0"/>
              <a:t>mogą wziąć udział w posiedzeniu, jeżeli się stawią</a:t>
            </a:r>
            <a:r>
              <a:rPr lang="pl-PL" sz="2400" dirty="0"/>
              <a:t> </a:t>
            </a:r>
          </a:p>
          <a:p>
            <a:pPr lvl="1" algn="just"/>
            <a:r>
              <a:rPr lang="pl-PL" dirty="0"/>
              <a:t>nie zawiadamia się o czasie i miejscu czynności</a:t>
            </a:r>
          </a:p>
          <a:p>
            <a:pPr lvl="1" algn="just"/>
            <a:r>
              <a:rPr lang="pl-PL" dirty="0"/>
              <a:t>względne uprawnienie do udziału w czynności </a:t>
            </a:r>
          </a:p>
        </p:txBody>
      </p:sp>
    </p:spTree>
    <p:extLst>
      <p:ext uri="{BB962C8B-B14F-4D97-AF65-F5344CB8AC3E}">
        <p14:creationId xmlns:p14="http://schemas.microsoft.com/office/powerpoint/2010/main" val="723259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40242" y="251970"/>
            <a:ext cx="5326911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/>
              <a:t>Udział stron w posiedzeniach sądu (jawność wewnętrzna) 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57200" y="1200372"/>
            <a:ext cx="5209953" cy="557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Art 339 § 5 – strony, obrońcy i pełnomocnicy mogą wziąć udział w posiedzeniach, gdy: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prokurator złożył wniosek o orzeczenie środków zabezpieczających; 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zachodzi potrzeba rozważenia kwestii warunkowego umorzenie postępowania 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do aktu oskarżenia dołączono wniosek, o którym mowa w art. 335 § 2 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prokurator złożył wniosek z art. 335 § 1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Zachodzi potrzeba rozstrzygnięcia, w przedmiocie umorzenia postępowania z przyczyn wskazanych w art. 17 § 1 pkt. 2 – 11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W przedmiocie umorzenia postępowania z powodu oczywistego braku podstaw faktycznych oskarżenia</a:t>
            </a:r>
          </a:p>
          <a:p>
            <a:pPr marL="361950" lvl="1" indent="-276225" algn="just">
              <a:buFont typeface="+mj-lt"/>
              <a:buAutoNum type="arabicPeriod"/>
            </a:pPr>
            <a:r>
              <a:rPr lang="pl-PL" dirty="0"/>
              <a:t>Sąd wydaje postanowienie w przedmiocie tymczasowego aresztowania lub innego środka przymusu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6939516" y="251970"/>
            <a:ext cx="5252484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/>
              <a:t>Jawność zewnętrzna posiedzeń sądowych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7609368" y="1199265"/>
            <a:ext cx="4582632" cy="55725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Zasada – posiedzenia sądu odbywają się z wyłączeniem jawności </a:t>
            </a:r>
          </a:p>
          <a:p>
            <a:pPr algn="just"/>
            <a:r>
              <a:rPr lang="pl-PL" dirty="0"/>
              <a:t>Odstępstwa – jawne są m.in. posiedzenia – art. 95b: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/>
              <a:t>w przedmiocie umorzenia postępowania z przyczyn wskazanych w art. 17 § 1 pkt. 2 – 11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/>
              <a:t>W przedmiocie umorzenia postępowania z powodu oczywistego braku podstaw faktycznych oskarżenia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/>
              <a:t>Wydania postanowienia o zawieszeniu postepowania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/>
              <a:t>Na których rozstrzyga się w przedmiocie możliwości warunkowego umorzenia postępowania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/>
              <a:t>Tzw. posiedzenia wyrokowe – art. 343 oraz 343a  </a:t>
            </a:r>
          </a:p>
        </p:txBody>
      </p:sp>
      <p:sp>
        <p:nvSpPr>
          <p:cNvPr id="9" name="Nawias klamrowy zamykający 8"/>
          <p:cNvSpPr/>
          <p:nvPr/>
        </p:nvSpPr>
        <p:spPr>
          <a:xfrm>
            <a:off x="5142271" y="1743740"/>
            <a:ext cx="386660" cy="2051512"/>
          </a:xfrm>
          <a:prstGeom prst="rightBrace">
            <a:avLst>
              <a:gd name="adj1" fmla="val 205711"/>
              <a:gd name="adj2" fmla="val 455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Nawias klamrowy zamykający 9"/>
          <p:cNvSpPr/>
          <p:nvPr/>
        </p:nvSpPr>
        <p:spPr>
          <a:xfrm>
            <a:off x="5503942" y="4770619"/>
            <a:ext cx="136107" cy="1292902"/>
          </a:xfrm>
          <a:prstGeom prst="rightBrace">
            <a:avLst>
              <a:gd name="adj1" fmla="val 2359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528931" y="2475394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Art. 339 § 1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698763" y="4545528"/>
            <a:ext cx="2147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Może wziąć udział także </a:t>
            </a:r>
            <a:r>
              <a:rPr lang="pl-PL" sz="1200" b="1" dirty="0"/>
              <a:t>pokrzywdzony.</a:t>
            </a:r>
          </a:p>
          <a:p>
            <a:r>
              <a:rPr lang="pl-PL" sz="1200" dirty="0"/>
              <a:t>Poucza się go o możliwości zakończenia postępowania bez przeprowadzenia rozprawy i o prawie do złożenia oświadczenia o działaniu w charakterze oskarżyciela posiłkowego. </a:t>
            </a:r>
            <a:r>
              <a:rPr lang="pl-PL" sz="1200" b="1" dirty="0"/>
              <a:t> </a:t>
            </a:r>
            <a:endParaRPr lang="pl-PL" sz="1200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5065077" y="1339111"/>
            <a:ext cx="751523" cy="393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735387" y="740786"/>
            <a:ext cx="145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Obowiązkowy udział obrońcy i prokuratora, gdy orzeka się o środku z art. 93a § 1 pkt. 4 </a:t>
            </a:r>
          </a:p>
        </p:txBody>
      </p:sp>
    </p:spTree>
    <p:extLst>
      <p:ext uri="{BB962C8B-B14F-4D97-AF65-F5344CB8AC3E}">
        <p14:creationId xmlns:p14="http://schemas.microsoft.com/office/powerpoint/2010/main" val="423684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CE4CE9-A89B-4CC1-ACE1-0B1B8BEAE1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dirty="0"/>
              <a:t>Właściwość sądu </a:t>
            </a:r>
            <a:endParaRPr lang="en-GB" sz="1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76B28F-CD66-458D-BA3C-75ACC3BDD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>
            <a:normAutofit/>
          </a:bodyPr>
          <a:lstStyle/>
          <a:p>
            <a:r>
              <a:rPr lang="pl-PL" sz="2400"/>
              <a:t>Art. 45 ust. 1 Każdy ma prawo do sprawiedliwego i jawnego rozpatrzenia sprawy bez nieuzasadnionej zwłoki </a:t>
            </a:r>
            <a:r>
              <a:rPr lang="pl-PL" sz="2400" b="1"/>
              <a:t>przez właściwy</a:t>
            </a:r>
            <a:r>
              <a:rPr lang="pl-PL" sz="2400"/>
              <a:t>, niezależny, bezstronny i niezawisły sąd. </a:t>
            </a:r>
          </a:p>
          <a:p>
            <a:r>
              <a:rPr lang="pl-PL" sz="2400"/>
              <a:t>Art. 6 ust. 1 Każdy ma prawo do sprawiedliwego i publicznego rozpatrzenia jego sprawy w rozsądnym terminie przez niezawisły i bezstronny </a:t>
            </a:r>
            <a:r>
              <a:rPr lang="pl-PL" sz="2400" b="1"/>
              <a:t>sąd ustanowiony ustawą </a:t>
            </a:r>
            <a:r>
              <a:rPr lang="pl-PL" sz="2400"/>
              <a:t>przy rozstrzyganiu o jego prawach i obowiązkach o charakterze cywilnym albo o zasadności każdego oskarżenia w wytoczonej przeciwko niemu sprawie karnej.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2018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700"/>
              <a:t>Doręczenia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59783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/>
              <a:t>Dla zachowania terminu procesowego konieczne jest ustalenie momentu, od którego on biegnie. Zasadniczo będzie to od chwili promulgacji (ogłoszenia lub doręczenia) stronie danej decyzji procesowej. </a:t>
            </a:r>
          </a:p>
          <a:p>
            <a:pPr algn="just"/>
            <a:r>
              <a:rPr lang="pl-PL" sz="2400" dirty="0"/>
              <a:t>Jakie pisma podlegają doręczeniu:</a:t>
            </a:r>
          </a:p>
          <a:p>
            <a:pPr lvl="1" algn="just"/>
            <a:r>
              <a:rPr lang="pl-PL" dirty="0"/>
              <a:t>Orzeczenia</a:t>
            </a:r>
          </a:p>
          <a:p>
            <a:pPr lvl="1" algn="just"/>
            <a:r>
              <a:rPr lang="pl-PL" dirty="0"/>
              <a:t>Zarządzenia</a:t>
            </a:r>
          </a:p>
          <a:p>
            <a:pPr lvl="1" algn="just"/>
            <a:r>
              <a:rPr lang="pl-PL" dirty="0"/>
              <a:t>Wezwania</a:t>
            </a:r>
          </a:p>
          <a:p>
            <a:pPr lvl="1" algn="just"/>
            <a:r>
              <a:rPr lang="pl-PL" dirty="0"/>
              <a:t>Zawiadomienia </a:t>
            </a:r>
          </a:p>
          <a:p>
            <a:pPr algn="just"/>
            <a:r>
              <a:rPr lang="pl-PL" sz="2400" dirty="0"/>
              <a:t>Art. 131 – wezwania, zawiadomienia oraz inne pisma, od których daty doręczenia biegną terminy procesowe, doręcza się przez operatora pocztowego (Poczta Polska, </a:t>
            </a:r>
            <a:r>
              <a:rPr lang="pl-PL" sz="2400" dirty="0" err="1"/>
              <a:t>InPost</a:t>
            </a:r>
            <a:r>
              <a:rPr lang="pl-PL" sz="2400" dirty="0"/>
              <a:t>), pracownika organu wysyłającego a w razie niezbędnej konieczności przez Policję. Pisma doręcza się </a:t>
            </a:r>
            <a:r>
              <a:rPr lang="pl-PL" sz="2400" b="1" dirty="0"/>
              <a:t>za pokwitowaniem odbioru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Pisma organ procesowy doręcza na adres znany lub podany przez stronę. Strona lub inna osoba uczestnicząca w postępowaniu ma obowiązek informować o każdej zmianie miejsca zamieszkania, pod rygorem uznania pisma za doręczone (por. 139). Strona, która nie ma miejsca zamieszkania w Polsce, ma obowiązek wskazać pełnomocnika do doręczeń (osobę uprawnioną do odbioru pism) w kraju. W przeciwnym razie pisma pozostawia się w aktach sprawy ze skutkiem doręczenia. </a:t>
            </a:r>
          </a:p>
        </p:txBody>
      </p:sp>
    </p:spTree>
    <p:extLst>
      <p:ext uri="{BB962C8B-B14F-4D97-AF65-F5344CB8AC3E}">
        <p14:creationId xmlns:p14="http://schemas.microsoft.com/office/powerpoint/2010/main" val="2202111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8CC38A-24B2-48E9-B215-5FB702F4E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Rodzaje doręczeń 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6229613"/>
              </p:ext>
            </p:extLst>
          </p:nvPr>
        </p:nvGraphicFramePr>
        <p:xfrm>
          <a:off x="412679" y="1720921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4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700"/>
              <a:t>Doręczenie bezpośrednie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Art. 132 § 1 – pisma doręcza się adresatowi osobiście. </a:t>
            </a:r>
          </a:p>
          <a:p>
            <a:pPr algn="just"/>
            <a:r>
              <a:rPr lang="pl-PL" sz="2400" dirty="0"/>
              <a:t>Art. 132 § 3 – bezpośrednim doręczeniem jest również doręczenie pisma za pomocą telefaksu lub poczty elektronicznej </a:t>
            </a:r>
          </a:p>
          <a:p>
            <a:pPr algn="just"/>
            <a:r>
              <a:rPr lang="pl-PL" sz="2400" dirty="0"/>
              <a:t>Art. 134 § 3 – doręczenie pisma dla adresata niebędącego osobą fizyczną albo obrońcy poprzez przekazanie go osobie zatrudnionej w biurze </a:t>
            </a:r>
          </a:p>
          <a:p>
            <a:pPr algn="just"/>
            <a:r>
              <a:rPr lang="pl-PL" sz="2400" dirty="0"/>
              <a:t>Art. 135 – prokuratora zawiadamia się o rozprawach i posiedzenia przez doręczenie wykazu spraw, które mają być w danym dniu rozpoznane </a:t>
            </a:r>
          </a:p>
          <a:p>
            <a:pPr algn="just"/>
            <a:r>
              <a:rPr lang="pl-PL" sz="2400" dirty="0"/>
              <a:t>Art. 137 – </a:t>
            </a:r>
            <a:r>
              <a:rPr lang="pl-PL" sz="2400" b="1" dirty="0">
                <a:solidFill>
                  <a:srgbClr val="00B050"/>
                </a:solidFill>
              </a:rPr>
              <a:t>w wypadkach niecierpiących zwłoki można wezwać lub zawiadomić osoby telefonicznie albo w inny sposób stosownie do okoliczności, pozostawiając w aktach odpis nadanego komunikatu </a:t>
            </a:r>
          </a:p>
          <a:p>
            <a:pPr algn="just"/>
            <a:endParaRPr lang="pl-PL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FFC000"/>
                </a:solidFill>
              </a:rPr>
              <a:t>Uwaga na doręczenia elektroniczne – jeszcze nie obowiązują, ale teoretycznie dla adwokatów i radców prawnych powinny wejść w życie 14.03.2024 r. </a:t>
            </a:r>
          </a:p>
        </p:txBody>
      </p:sp>
    </p:spTree>
    <p:extLst>
      <p:ext uri="{BB962C8B-B14F-4D97-AF65-F5344CB8AC3E}">
        <p14:creationId xmlns:p14="http://schemas.microsoft.com/office/powerpoint/2010/main" val="561000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FDBEB6-2392-4F3F-B52D-9E523E89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Wyrok SA w Szczecinie z 21.02.2013 r., II </a:t>
            </a:r>
            <a:r>
              <a:rPr lang="pl-PL" sz="1800" b="1" dirty="0" err="1"/>
              <a:t>AKa</a:t>
            </a:r>
            <a:r>
              <a:rPr lang="pl-PL" sz="1800" b="1" dirty="0"/>
              <a:t> 7/13</a:t>
            </a:r>
          </a:p>
          <a:p>
            <a:pPr marL="0" indent="0">
              <a:buNone/>
            </a:pPr>
            <a:r>
              <a:rPr lang="pl-PL" sz="1800" dirty="0"/>
              <a:t>Z treści art. 137 k.p.k. wyraźnie wynika bowiem, że od doręczeń standardowych wezwań lub zawiadomień, jak wyraził to Sąd Najwyższy w postanowieniu z dnia 24 lutego 2005 r., sygn. V KK 293/04 (LEX nr 147239) wolno odstąpić tylko "w wypadkach niecierpiących zwłoki", a więc wówczas, gdy pilność czynności procesowych, których odłożyć się nie da, nie pozwala na zrealizowanie doręczeń w trybie przewidzianym w art. 131-135 k.p.k. (…) Przyjmuje się zaś, że z wypadkiem niecierpiącym zwłoki mamy do czynienia, gdy doręczenie wezwania lub zawiadomienia z jakimkolwiek opóźnieniem grozić może poważnymi skutkami procesowymi. (…) Za wypadek niecierpiący zwłoki nie sposób zatem uznać sytuacji, że sąd </a:t>
            </a:r>
            <a:r>
              <a:rPr lang="pl-PL" sz="1800" dirty="0" err="1"/>
              <a:t>meriti</a:t>
            </a:r>
            <a:r>
              <a:rPr lang="pl-PL" sz="1800" dirty="0"/>
              <a:t> doszedł do przekonania, że już może w sprawie wyrokować. </a:t>
            </a:r>
            <a:endParaRPr lang="en-GB" sz="1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8BA33F-2025-5D08-5049-388B7B545A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7385852" cy="43408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Doręczenie w wypadkach niecierpiących zwłoki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412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70D703-491B-45A1-BE76-F9C61AEB11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/>
              <a:t>Postanowienie SA w Gdańsku z 11.04.2001 r., II </a:t>
            </a:r>
            <a:r>
              <a:rPr lang="pl-PL" sz="2000" b="1" err="1"/>
              <a:t>AKz</a:t>
            </a:r>
            <a:r>
              <a:rPr lang="pl-PL" sz="2000" b="1"/>
              <a:t> 212/01</a:t>
            </a:r>
          </a:p>
          <a:p>
            <a:pPr marL="0" indent="0">
              <a:buNone/>
            </a:pPr>
            <a:r>
              <a:rPr lang="pl-PL" sz="2000"/>
              <a:t>Przepis art. 137 k.p.k. przewiduje wprawdzie możliwość, w wypadkach nie cierpiących zwłoki, zawiadamiania telefonicznego, albo dokonanego w inny sposób (np. telegraficznie), </a:t>
            </a:r>
            <a:r>
              <a:rPr lang="pl-PL" sz="2000" b="1"/>
              <a:t>ale oczywistym jest, że zachowane być muszą rozsądne granice czasowe, umożliwiające obrońcy podjęcie stosownych czynności. </a:t>
            </a:r>
            <a:r>
              <a:rPr lang="pl-PL" sz="2000"/>
              <a:t>Pomijając już to, że w przedmiotowej sprawie sam okres doręczania telegramu przez pocztę trwał bardzo długi okres czasu, to stwierdzić trzeba, że wysłanie telegramu w powyżej opisanym czasie, do miejscowości odległej o blisko 400, naruszało owe granice racjonalnego założenia, że obrońca będzie mógł podjąć jakiekolwiek czynności procesowe.</a:t>
            </a:r>
            <a:endParaRPr lang="en-GB" sz="20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89F7E3-F360-DF8B-11AE-DCC83F90BF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Doręczenie w trybie art. 137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811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700"/>
              <a:t>Doręczenie „do rąk własnych”- bezpośrednio do odbiorcy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44025" cy="5584825"/>
          </a:xfrm>
        </p:spPr>
        <p:txBody>
          <a:bodyPr>
            <a:normAutofit/>
          </a:bodyPr>
          <a:lstStyle/>
          <a:p>
            <a:pPr algn="just"/>
            <a:r>
              <a:rPr lang="pl-PL" sz="3200" b="1" dirty="0"/>
              <a:t>Szczególny tryb doręczenia związany ze zmianą zasad uczestnictwa oskarżonego w rozprawie głównej</a:t>
            </a:r>
          </a:p>
          <a:p>
            <a:pPr algn="just"/>
            <a:r>
              <a:rPr lang="pl-PL" sz="3200" dirty="0"/>
              <a:t>Oskarżonemu należy doręczyć osobiście i tylko w ten sposób: </a:t>
            </a:r>
          </a:p>
          <a:p>
            <a:pPr lvl="1" algn="just"/>
            <a:r>
              <a:rPr lang="pl-PL" sz="2800" dirty="0"/>
              <a:t>Zawiadomienie o terminie pierwszej rozprawy głównej </a:t>
            </a:r>
          </a:p>
          <a:p>
            <a:pPr lvl="1" algn="just"/>
            <a:r>
              <a:rPr lang="pl-PL" sz="2800" dirty="0"/>
              <a:t>Zawiadomienie o terminie posiedzenia, na którym rozpoznawany będzie wniosek o warunkowe umorzenie postępowania, wniosek o skazanie bez rozprawy (art. 335 § 1 i 2), wniosek z 338a, posiedzeniu na którym sąd będzie rozstrzygał w przedmiocie uzupełnienia wyroku (art. 420 § 1)</a:t>
            </a:r>
          </a:p>
          <a:p>
            <a:pPr lvl="1" algn="just"/>
            <a:r>
              <a:rPr lang="pl-PL" sz="2800" dirty="0"/>
              <a:t>Wyrok wydany na posiedzeniu (warunkowo umarzający postępowanie lub skazujący wydany w trybach konsensualnych) oraz wyrok nakazowy </a:t>
            </a:r>
          </a:p>
        </p:txBody>
      </p:sp>
    </p:spTree>
    <p:extLst>
      <p:ext uri="{BB962C8B-B14F-4D97-AF65-F5344CB8AC3E}">
        <p14:creationId xmlns:p14="http://schemas.microsoft.com/office/powerpoint/2010/main" val="383338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ECC548-6E60-2EE0-9648-D0D36ED01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43904"/>
            <a:ext cx="8523288" cy="331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 dirty="0"/>
              <a:t>Doręczenie pośrednie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87171" cy="5584825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Przekazanie pisma osobie trzeciej, która z uwagi na relacje jakie wiążą ją z adresatem, przekaże mu pismo.</a:t>
            </a:r>
          </a:p>
          <a:p>
            <a:pPr algn="just"/>
            <a:r>
              <a:rPr lang="pl-PL" dirty="0"/>
              <a:t>Art. 132 § 2 – w razie chwilowej nieobecności adresata w jego mieszkaniu pismo doręcza się dorosłemu domownikowi, a gdyby go nie było – administracji domu, dozorcy domu lub sołtysowi, jeże podejmą się oddać pismo adresatowi </a:t>
            </a:r>
          </a:p>
          <a:p>
            <a:pPr algn="just"/>
            <a:r>
              <a:rPr lang="pl-PL" dirty="0"/>
              <a:t>Art. 134 § 1 – pisma dla żołnierzy, funkcjonariuszy Policji, ABW, AW, SKW, SWW, CBA, SG, S.C., SW można doręczyć za pośrednictwem ich przełożonych </a:t>
            </a:r>
          </a:p>
          <a:p>
            <a:pPr algn="just"/>
            <a:r>
              <a:rPr lang="pl-PL" dirty="0"/>
              <a:t>Art. 134 § 2 – pisma dla osób pozbawionych wolności doręcza się za pośrednictwem administracji odpowiedniego zakładu </a:t>
            </a:r>
          </a:p>
        </p:txBody>
      </p:sp>
    </p:spTree>
    <p:extLst>
      <p:ext uri="{BB962C8B-B14F-4D97-AF65-F5344CB8AC3E}">
        <p14:creationId xmlns:p14="http://schemas.microsoft.com/office/powerpoint/2010/main" val="2970936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700"/>
              <a:t>Doręczenie zastępcze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8686" cy="5584825"/>
          </a:xfrm>
        </p:spPr>
        <p:txBody>
          <a:bodyPr>
            <a:normAutofit/>
          </a:bodyPr>
          <a:lstStyle/>
          <a:p>
            <a:pPr algn="just"/>
            <a:r>
              <a:rPr lang="pl-PL" sz="2600" b="1" dirty="0"/>
              <a:t>Pisma nie doręcza się do rąk adresata ani osoby trzeciej, ale adresat może i tak zapoznać się z treścią pisma. </a:t>
            </a:r>
          </a:p>
          <a:p>
            <a:pPr algn="just"/>
            <a:r>
              <a:rPr lang="pl-PL" sz="2600" dirty="0"/>
              <a:t>Art. 133 § 1 – pismo można pozostawić w najbliższej placówce pocztowej albo jednostce Policji lub urzędzie gminy </a:t>
            </a:r>
          </a:p>
          <a:p>
            <a:pPr algn="just"/>
            <a:r>
              <a:rPr lang="pl-PL" sz="2600" dirty="0"/>
              <a:t>Art. 133 § 2 – O pozostawieniu pisma w myśl § 1 doręczający umieszcza zawiadomienie w skrzynce do doręczania korespondencji bądź na drzwiach mieszkania adresata lub w innym widocznym miejscu ze wskazaniem, gdzie i kiedy pismo pozostawiono oraz że należy je odebrać w ciągu 7 dni; w razie bezskutecznego upływu tego terminu, należy czynność zawiadomienia powtórzyć jeden raz. W razie dokonania tych czynności pismo uznaje się za doręczone.</a:t>
            </a:r>
          </a:p>
          <a:p>
            <a:pPr algn="just"/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395428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700"/>
              <a:t>Doręczenia – obowiązki uczestników postępowania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Strona i osoby niebędące stronami, których prawa zostały naruszone w toku postępowania (np. osoby, u której dokonano przeszukania, osoba zatrzymana) przebywające za granicą </a:t>
            </a:r>
            <a:r>
              <a:rPr lang="pl-PL" b="1" dirty="0"/>
              <a:t>mają obowiązek wskazać adresata do doręczeń w kraju. </a:t>
            </a:r>
          </a:p>
          <a:p>
            <a:pPr lvl="1" algn="just"/>
            <a:r>
              <a:rPr lang="pl-PL" sz="2800" dirty="0"/>
              <a:t>niepodanie adresu do doręczeń w kraju – pismo nadane na ostatni znany adres uznaje się za doręczone</a:t>
            </a:r>
          </a:p>
          <a:p>
            <a:pPr marL="0" indent="-45720" algn="just">
              <a:buNone/>
            </a:pPr>
            <a:r>
              <a:rPr lang="pl-PL" dirty="0"/>
              <a:t>Strona, a także pokrzywdzony jeżeli nie jest stroną, ma obowiązek zawiadamiać o każdej zmianie miejsca zamieszkania lub zmianie miejsca stałego pobytu – por. art. 300 § 1 i 2 </a:t>
            </a:r>
          </a:p>
          <a:p>
            <a:pPr marL="297180" indent="-342900" algn="just"/>
            <a:r>
              <a:rPr lang="pl-PL" dirty="0"/>
              <a:t>jeżeli strona zmieniła miejsce zamieszkania/pobytu lub nie przebywa pod wskazanym przez siebie adresem </a:t>
            </a:r>
            <a:r>
              <a:rPr lang="pl-PL" b="1" dirty="0"/>
              <a:t>w tym także z powodu pobawienia wolności w innej sprawie</a:t>
            </a:r>
            <a:r>
              <a:rPr lang="pl-PL" dirty="0"/>
              <a:t>, pismo wysłane pod poprzedni adres uważa się za doręczone. </a:t>
            </a:r>
          </a:p>
        </p:txBody>
      </p:sp>
    </p:spTree>
    <p:extLst>
      <p:ext uri="{BB962C8B-B14F-4D97-AF65-F5344CB8AC3E}">
        <p14:creationId xmlns:p14="http://schemas.microsoft.com/office/powerpoint/2010/main" val="125129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8361C-AEC0-4914-8D30-ED93AAD4B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Właściwość sądu</a:t>
            </a:r>
            <a:endParaRPr lang="en-GB" sz="15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E8506-F067-4496-A912-006118C1A7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89913" cy="5584825"/>
          </a:xfrm>
        </p:spPr>
        <p:txBody>
          <a:bodyPr>
            <a:normAutofit/>
          </a:bodyPr>
          <a:lstStyle/>
          <a:p>
            <a:pPr algn="just"/>
            <a:r>
              <a:rPr lang="en-GB" i="1" dirty="0" err="1"/>
              <a:t>Przepisy</a:t>
            </a:r>
            <a:r>
              <a:rPr lang="en-GB" i="1" dirty="0"/>
              <a:t> o </a:t>
            </a:r>
            <a:r>
              <a:rPr lang="en-GB" i="1" dirty="0" err="1"/>
              <a:t>właściwości</a:t>
            </a:r>
            <a:r>
              <a:rPr lang="en-GB" i="1" dirty="0"/>
              <a:t> </a:t>
            </a:r>
            <a:r>
              <a:rPr lang="en-GB" i="1" dirty="0" err="1"/>
              <a:t>pełnią</a:t>
            </a:r>
            <a:r>
              <a:rPr lang="en-GB" i="1" dirty="0"/>
              <a:t> </a:t>
            </a:r>
            <a:r>
              <a:rPr lang="en-GB" i="1" dirty="0" err="1"/>
              <a:t>funkcję</a:t>
            </a:r>
            <a:r>
              <a:rPr lang="en-GB" i="1" dirty="0"/>
              <a:t> </a:t>
            </a:r>
            <a:r>
              <a:rPr lang="en-GB" i="1" dirty="0" err="1"/>
              <a:t>organizacyjną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gwarancyjną</a:t>
            </a:r>
            <a:r>
              <a:rPr lang="en-GB" i="1" dirty="0"/>
              <a:t>. </a:t>
            </a:r>
            <a:r>
              <a:rPr lang="en-GB" i="1" dirty="0" err="1"/>
              <a:t>Zapobiegają</a:t>
            </a:r>
            <a:r>
              <a:rPr lang="en-GB" i="1" dirty="0"/>
              <a:t> </a:t>
            </a:r>
            <a:r>
              <a:rPr lang="en-GB" i="1" dirty="0" err="1"/>
              <a:t>tworzeniu</a:t>
            </a:r>
            <a:r>
              <a:rPr lang="en-GB" i="1" dirty="0"/>
              <a:t> </a:t>
            </a:r>
            <a:r>
              <a:rPr lang="en-GB" i="1" dirty="0" err="1"/>
              <a:t>sądów</a:t>
            </a:r>
            <a:r>
              <a:rPr lang="en-GB" i="1" dirty="0"/>
              <a:t> ad hoc</a:t>
            </a:r>
            <a:r>
              <a:rPr lang="pl-PL" i="1" dirty="0"/>
              <a:t> </a:t>
            </a:r>
            <a:r>
              <a:rPr lang="en-GB" i="1" dirty="0" err="1"/>
              <a:t>właściwych</a:t>
            </a:r>
            <a:r>
              <a:rPr lang="en-GB" i="1" dirty="0"/>
              <a:t> do </a:t>
            </a:r>
            <a:r>
              <a:rPr lang="en-GB" i="1" dirty="0" err="1"/>
              <a:t>rozpoznania</a:t>
            </a:r>
            <a:r>
              <a:rPr lang="en-GB" i="1" dirty="0"/>
              <a:t> </a:t>
            </a:r>
            <a:r>
              <a:rPr lang="en-GB" i="1" dirty="0" err="1"/>
              <a:t>sprawy</a:t>
            </a:r>
            <a:r>
              <a:rPr lang="en-GB" i="1" dirty="0"/>
              <a:t> oraz </a:t>
            </a:r>
            <a:r>
              <a:rPr lang="en-GB" i="1" dirty="0" err="1"/>
              <a:t>pozwalają</a:t>
            </a:r>
            <a:r>
              <a:rPr lang="en-GB" i="1" dirty="0"/>
              <a:t> </a:t>
            </a:r>
            <a:r>
              <a:rPr lang="en-GB" i="1" dirty="0" err="1"/>
              <a:t>każdemu</a:t>
            </a:r>
            <a:r>
              <a:rPr lang="en-GB" i="1" dirty="0"/>
              <a:t>, </a:t>
            </a:r>
            <a:r>
              <a:rPr lang="en-GB" i="1" dirty="0" err="1"/>
              <a:t>samodzielnie</a:t>
            </a:r>
            <a:r>
              <a:rPr lang="en-GB" i="1" dirty="0"/>
              <a:t> </a:t>
            </a:r>
            <a:r>
              <a:rPr lang="en-GB" i="1" dirty="0" err="1"/>
              <a:t>ustalić</a:t>
            </a:r>
            <a:r>
              <a:rPr lang="en-GB" i="1" dirty="0"/>
              <a:t>, </a:t>
            </a:r>
            <a:r>
              <a:rPr lang="en-GB" i="1" dirty="0" err="1"/>
              <a:t>jaki</a:t>
            </a:r>
            <a:r>
              <a:rPr lang="en-GB" i="1" dirty="0"/>
              <a:t> </a:t>
            </a:r>
            <a:r>
              <a:rPr lang="en-GB" i="1" dirty="0" err="1"/>
              <a:t>sąd</a:t>
            </a:r>
            <a:r>
              <a:rPr lang="en-GB" i="1" dirty="0"/>
              <a:t> jest </a:t>
            </a:r>
            <a:r>
              <a:rPr lang="en-GB" i="1" dirty="0" err="1"/>
              <a:t>właściwy</a:t>
            </a:r>
            <a:r>
              <a:rPr lang="en-GB" i="1" dirty="0"/>
              <a:t> w </a:t>
            </a:r>
            <a:r>
              <a:rPr lang="en-GB" i="1" dirty="0" err="1"/>
              <a:t>jego</a:t>
            </a:r>
            <a:r>
              <a:rPr lang="en-GB" i="1" dirty="0"/>
              <a:t> </a:t>
            </a:r>
            <a:r>
              <a:rPr lang="en-GB" i="1" dirty="0" err="1"/>
              <a:t>sprawie</a:t>
            </a:r>
            <a:r>
              <a:rPr lang="pl-PL" i="1" dirty="0"/>
              <a:t>.</a:t>
            </a:r>
          </a:p>
          <a:p>
            <a:pPr algn="just"/>
            <a:r>
              <a:rPr lang="pl-PL" b="1" dirty="0"/>
              <a:t>Rodzaje właściwości sądu:</a:t>
            </a:r>
          </a:p>
          <a:p>
            <a:pPr lvl="1" algn="just"/>
            <a:r>
              <a:rPr lang="pl-PL" dirty="0"/>
              <a:t>Funkcjonalna </a:t>
            </a:r>
          </a:p>
          <a:p>
            <a:pPr lvl="1" algn="just"/>
            <a:r>
              <a:rPr lang="pl-PL" dirty="0"/>
              <a:t>Rzeczowa </a:t>
            </a:r>
          </a:p>
          <a:p>
            <a:pPr lvl="1" algn="just"/>
            <a:r>
              <a:rPr lang="pl-PL" dirty="0"/>
              <a:t>Miejscowa</a:t>
            </a:r>
          </a:p>
          <a:p>
            <a:pPr lvl="1" algn="just"/>
            <a:r>
              <a:rPr lang="pl-PL" dirty="0"/>
              <a:t>Z łączności spraw</a:t>
            </a:r>
          </a:p>
          <a:p>
            <a:pPr lvl="1" algn="just"/>
            <a:r>
              <a:rPr lang="pl-PL" dirty="0"/>
              <a:t>Z delegacji 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26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1F686808-1D9A-4462-8D02-C3D8D19069E4}"/>
              </a:ext>
            </a:extLst>
          </p:cNvPr>
          <p:cNvGraphicFramePr>
            <a:graphicFrameLocks/>
          </p:cNvGraphicFramePr>
          <p:nvPr/>
        </p:nvGraphicFramePr>
        <p:xfrm>
          <a:off x="545559" y="1074315"/>
          <a:ext cx="11100881" cy="531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09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E8F71B-F7D2-4D97-B230-864CF79F2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>
            <a:normAutofit fontScale="92500" lnSpcReduction="10000"/>
          </a:bodyPr>
          <a:lstStyle/>
          <a:p>
            <a:r>
              <a:rPr lang="pl-PL" sz="2000" b="1" dirty="0"/>
              <a:t>Postanowienie SA w Krakowie z 13.08.2013 r., </a:t>
            </a:r>
            <a:r>
              <a:rPr lang="pl-PL" sz="2000" b="1" dirty="0" err="1"/>
              <a:t>IIAKo</a:t>
            </a:r>
            <a:r>
              <a:rPr lang="pl-PL" sz="2000" b="1" dirty="0"/>
              <a:t> 80/13 </a:t>
            </a:r>
            <a:endParaRPr lang="en-GB" sz="2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61BCCAD-F1B4-4403-980A-222933547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26219" cy="5584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Właściwość miejscowa sądu to nie tylko uprawnienie, ale i obowiązek rozpoznania sprawy. Rozpoznanie sprawy przez sąd z góry przewidziany ustawą ma nie tyle cel porządkowy, co gwarancyjny. Nie chodzi jedynie o zapobieganie sporom kompetencyjnym, ale o to, by strony z góry wiedziały, który sąd będzie orzekał w ich sprawie</a:t>
            </a:r>
            <a:r>
              <a:rPr lang="pl-PL" dirty="0"/>
              <a:t>. Na gwarancyjną funkcję odnośnych unormowań Sąd Apelacyjny już poprzednio zwracał uwagę w swym orzecznictwie. </a:t>
            </a:r>
            <a:r>
              <a:rPr lang="pl-PL" b="1" u="sng" dirty="0"/>
              <a:t>Normy prawne kreujące właściwość miejscową sądu powinny być odczytywane w powiązaniu z art. 45 ust. 1 Konstytucji RP, który gwarantuje rozpoznawanie sprawy przez właściwy sąd. Zasadą winno być osądzenie sprawy w sądzie właściwym miejscowo do jej rozpoznania, a odejście od tej reguły powinno być wyjątkowe.</a:t>
            </a:r>
            <a:r>
              <a:rPr lang="pl-PL" b="1" dirty="0"/>
              <a:t> </a:t>
            </a:r>
            <a:r>
              <a:rPr lang="pl-PL" dirty="0"/>
              <a:t>Dlatego przepis art. 36 k.p.k., przewidujący tzw. właściwość z delegacji jako odstępstwo od właściwości miejscowej sądu uregulowanej w art. 31 k.p.k., podlega ścisłej wykładni, a korzystanie z niego powinno być ostrożne.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95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2B2FBA-13DC-48A2-A06F-67D449A25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b="1" dirty="0"/>
              <a:t>Właściwość funkcjonalna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CC0ED50-480F-4D7A-8DD7-B4BE07695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4027" cy="55848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br>
              <a:rPr lang="pl-PL" dirty="0"/>
            </a:br>
            <a:r>
              <a:rPr lang="pl-PL" b="1" i="1" dirty="0"/>
              <a:t>Uprawnienie sądu do dokonywania określonych czynności postępowania karnego</a:t>
            </a:r>
          </a:p>
          <a:p>
            <a:pPr marL="457200" lvl="1" indent="0" algn="just">
              <a:buNone/>
            </a:pPr>
            <a:br>
              <a:rPr lang="pl-PL" b="1" dirty="0"/>
            </a:br>
            <a:r>
              <a:rPr lang="pl-PL" dirty="0"/>
              <a:t>1)rozpoznawanie środków odwoławczych od orzeczeń sądu I instancji (art. 24 § 1, 25 § 3, 26, 27 KPK; </a:t>
            </a:r>
          </a:p>
          <a:p>
            <a:pPr marL="457200" lvl="1" indent="0" algn="just">
              <a:buNone/>
            </a:pPr>
            <a:r>
              <a:rPr lang="pl-PL" dirty="0"/>
              <a:t>2) rozpoznawanie nadzwyczajnych środków zaskarżenia (kasacji, wniosku o wznowienie postępowania); </a:t>
            </a:r>
          </a:p>
          <a:p>
            <a:pPr marL="457200" lvl="1" indent="0" algn="just">
              <a:buNone/>
            </a:pPr>
            <a:r>
              <a:rPr lang="pl-PL" dirty="0"/>
              <a:t>3)dokonywanie czynności w postępowaniu przygotowawczym (art.329 § 1 i 2); </a:t>
            </a:r>
          </a:p>
          <a:p>
            <a:pPr marL="457200" lvl="1" indent="0" algn="just">
              <a:buNone/>
            </a:pPr>
            <a:r>
              <a:rPr lang="pl-PL" dirty="0"/>
              <a:t>4) rozpoznawanie kwestii incydentalnych w toku postępowania jurysdykcyjnego (np. w przedmiocie stosowania środków zapobiegawczych, wyłączenia sędziego, stosowania kar porządkowych); </a:t>
            </a:r>
          </a:p>
          <a:p>
            <a:pPr marL="457200" lvl="1" indent="0" algn="just">
              <a:buNone/>
            </a:pPr>
            <a:r>
              <a:rPr lang="pl-PL" dirty="0"/>
              <a:t>5)dokonywanie czynności procesowych w postępowaniach po uprawomocnieniu się wyroku </a:t>
            </a:r>
          </a:p>
          <a:p>
            <a:pPr marL="457200" lvl="1" indent="0" algn="just">
              <a:buNone/>
            </a:pPr>
            <a:r>
              <a:rPr lang="pl-PL" dirty="0"/>
              <a:t>6) dokonywanie czynności w ramach współpracy międzynarodowej w sprawach karnych (np. wydawanie ENA, orzekanie w przedmiocie przekazania z terytorium Polski osoby ściganej ENA).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07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C9B45-8C3A-41EC-BECA-2C2101EE1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>
            <a:normAutofit lnSpcReduction="10000"/>
          </a:bodyPr>
          <a:lstStyle/>
          <a:p>
            <a:r>
              <a:rPr lang="pl-PL" sz="1800" b="1" dirty="0"/>
              <a:t>Właściwość rzeczowa</a:t>
            </a:r>
            <a:endParaRPr lang="en-GB" sz="17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9BB4C1A-F4D3-4D36-9572-0DDFCFF8E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/>
          <a:lstStyle/>
          <a:p>
            <a:pPr marL="0" indent="0" algn="just">
              <a:buNone/>
            </a:pPr>
            <a:br>
              <a:rPr lang="pl-PL" b="1" dirty="0"/>
            </a:br>
            <a:r>
              <a:rPr lang="pl-PL" b="1" i="1" dirty="0"/>
              <a:t>Upoważnienie (obowiązek) sądu do rozpoznania sprawy w I instancji</a:t>
            </a:r>
            <a:r>
              <a:rPr lang="pl-PL" i="1" dirty="0"/>
              <a:t>. </a:t>
            </a:r>
            <a:br>
              <a:rPr lang="pl-PL" dirty="0"/>
            </a:br>
            <a:endParaRPr lang="pl-PL" dirty="0"/>
          </a:p>
          <a:p>
            <a:pPr algn="just"/>
            <a:r>
              <a:rPr lang="pl-PL" dirty="0"/>
              <a:t>Art.  24.  §  1. </a:t>
            </a:r>
            <a:r>
              <a:rPr lang="pl-PL" b="1" dirty="0"/>
              <a:t>Sąd rejonowy orzeka w pierwszej instancji we wszystkich sprawach, z wyjątkiem spraw przekazanych ustawą do właściwości innego sądu</a:t>
            </a:r>
            <a:r>
              <a:rPr lang="pl-PL" dirty="0"/>
              <a:t>. </a:t>
            </a:r>
          </a:p>
          <a:p>
            <a:pPr lvl="1" algn="just"/>
            <a:r>
              <a:rPr lang="pl-PL" i="1" dirty="0"/>
              <a:t>domniemanie właściwości sądu rejonowego 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Sąd okręgowy rozpoznaje sprawy przewidziane w ustawie</a:t>
            </a:r>
            <a:r>
              <a:rPr lang="pl-PL" dirty="0"/>
              <a:t>. Sprawy o zbrodnie, o enumeratywnie wskazane występki oraz inne przestępstwa, które zostały przekazane do właściwości sądu okręgowego przez przepisy szczególne. 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43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C9B45-8C3A-41EC-BECA-2C2101EE1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Właściwość rzeczowa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D805C1-2A56-4DE2-919E-7C7D42571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24659" cy="55848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b="1" i="1" dirty="0"/>
              <a:t>Upoważnienie (obowiązek) sądu do rozpoznania sprawy w I instancji</a:t>
            </a:r>
            <a:r>
              <a:rPr lang="pl-PL" i="1" dirty="0"/>
              <a:t>. </a:t>
            </a:r>
          </a:p>
          <a:p>
            <a:pPr marL="0" indent="0" algn="just">
              <a:buNone/>
            </a:pPr>
            <a:endParaRPr lang="pl-PL" i="1" dirty="0"/>
          </a:p>
          <a:p>
            <a:pPr marL="0" indent="0" algn="just">
              <a:buNone/>
            </a:pPr>
            <a:r>
              <a:rPr lang="pl-PL" dirty="0"/>
              <a:t>Art. 25 §  1. Sąd okręgowy orzeka w pierwszej instancji w sprawach o następujące przestępstwa:</a:t>
            </a:r>
          </a:p>
          <a:p>
            <a:pPr marL="457200" lvl="1" indent="0" algn="just">
              <a:buNone/>
            </a:pPr>
            <a:r>
              <a:rPr lang="pl-PL" dirty="0"/>
              <a:t>1) </a:t>
            </a:r>
            <a:r>
              <a:rPr lang="pl-PL" b="1" dirty="0"/>
              <a:t>o zbrodnie określone w Kodeksie karnym oraz w ustawach szczególnych;</a:t>
            </a:r>
          </a:p>
          <a:p>
            <a:pPr marL="457200" lvl="1" indent="0" algn="just">
              <a:buNone/>
            </a:pPr>
            <a:r>
              <a:rPr lang="pl-PL" dirty="0"/>
              <a:t>2) o występki określone w rozdziałach XVI i XVII oraz w art. 140-142, </a:t>
            </a:r>
            <a:r>
              <a:rPr lang="pl-PL" b="1" dirty="0"/>
              <a:t>art. 148 § 4</a:t>
            </a:r>
            <a:r>
              <a:rPr lang="pl-PL" dirty="0"/>
              <a:t>, </a:t>
            </a:r>
            <a:r>
              <a:rPr lang="pl-PL" b="1" dirty="0"/>
              <a:t>art. 149</a:t>
            </a:r>
            <a:r>
              <a:rPr lang="pl-PL" dirty="0"/>
              <a:t>, </a:t>
            </a:r>
            <a:r>
              <a:rPr lang="pl-PL" b="1" dirty="0"/>
              <a:t>art. 150 § 1, art. 151-154</a:t>
            </a:r>
            <a:r>
              <a:rPr lang="pl-PL" dirty="0"/>
              <a:t>, art. 158 § 3, art. 163 § 3 i 4, art. 165 § 1, 3 i 4, art. 166 § 1, art. 173 § 3 i 4, art. 185 § 2, art. 189a § 2, art. 210 § 2, art. 211a, art. 252 § 3, art. 258 § 1-3, art. 265 § 1 i 2, art. 269</a:t>
            </a:r>
            <a:r>
              <a:rPr lang="pl-PL" b="1" dirty="0"/>
              <a:t>, art. 278 § 1 i 2 w zw. z art. 294, art. 284 § 1 i 2 w zw. z art. 294, art. 286 § 1 w zw. z art. 294, </a:t>
            </a:r>
            <a:r>
              <a:rPr lang="pl-PL" dirty="0"/>
              <a:t>art. 287 § 1 w zw. z art. 294, art. 296 § 3 oraz </a:t>
            </a:r>
            <a:r>
              <a:rPr lang="pl-PL" b="1" dirty="0"/>
              <a:t>art. 299 </a:t>
            </a:r>
            <a:r>
              <a:rPr lang="pl-PL" dirty="0"/>
              <a:t>Kodeksu karnego;</a:t>
            </a:r>
          </a:p>
          <a:p>
            <a:pPr marL="457200" lvl="1" indent="0" algn="just">
              <a:buNone/>
            </a:pPr>
            <a:r>
              <a:rPr lang="pl-PL" dirty="0"/>
              <a:t>3) o </a:t>
            </a:r>
            <a:r>
              <a:rPr lang="pl-PL" b="1" dirty="0"/>
              <a:t>występki, które z mocy przepisu szczególnego należą do właściwości sądu okręgowego</a:t>
            </a:r>
            <a:r>
              <a:rPr lang="pl-PL" dirty="0"/>
              <a:t>.</a:t>
            </a:r>
          </a:p>
          <a:p>
            <a:pPr marL="457200" lvl="1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pl-PL" sz="2600" i="1" dirty="0"/>
              <a:t>Nie ma potrzeby uczyć się całego katalogu, wystarczy znać kilka (np. 3 ) przykładów przestępstw z pkt 2.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352001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45944A0E-F130-4613-9743-3680F4E654E6}" vid="{63706564-5099-48B6-BCA0-D446B3348A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4605</Words>
  <Application>Microsoft Office PowerPoint</Application>
  <PresentationFormat>Panoramiczny</PresentationFormat>
  <Paragraphs>245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Wingdings</vt:lpstr>
      <vt:lpstr>Motyw1</vt:lpstr>
      <vt:lpstr>Wykład 12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12 </dc:title>
  <dc:creator>Dominika Czerniak</dc:creator>
  <cp:lastModifiedBy>Dominika Czerniak</cp:lastModifiedBy>
  <cp:revision>3</cp:revision>
  <dcterms:created xsi:type="dcterms:W3CDTF">2023-03-06T21:18:54Z</dcterms:created>
  <dcterms:modified xsi:type="dcterms:W3CDTF">2024-03-10T19:42:06Z</dcterms:modified>
</cp:coreProperties>
</file>