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8" r:id="rId6"/>
    <p:sldId id="260" r:id="rId7"/>
    <p:sldId id="261" r:id="rId8"/>
    <p:sldId id="262" r:id="rId9"/>
    <p:sldId id="263" r:id="rId10"/>
    <p:sldId id="264" r:id="rId11"/>
    <p:sldId id="265" r:id="rId12"/>
    <p:sldId id="266" r:id="rId13"/>
    <p:sldId id="267" r:id="rId14"/>
    <p:sldId id="269" r:id="rId15"/>
    <p:sldId id="270" r:id="rId16"/>
    <p:sldId id="271" r:id="rId17"/>
    <p:sldId id="272" r:id="rId18"/>
    <p:sldId id="273" r:id="rId19"/>
    <p:sldId id="275" r:id="rId20"/>
    <p:sldId id="282" r:id="rId21"/>
    <p:sldId id="283" r:id="rId22"/>
    <p:sldId id="284" r:id="rId23"/>
    <p:sldId id="285" r:id="rId24"/>
    <p:sldId id="276" r:id="rId25"/>
    <p:sldId id="277" r:id="rId26"/>
    <p:sldId id="278" r:id="rId27"/>
    <p:sldId id="279" r:id="rId28"/>
    <p:sldId id="280" r:id="rId29"/>
    <p:sldId id="382" r:id="rId30"/>
    <p:sldId id="383" r:id="rId31"/>
    <p:sldId id="364" r:id="rId32"/>
    <p:sldId id="366" r:id="rId33"/>
    <p:sldId id="368" r:id="rId34"/>
    <p:sldId id="384" r:id="rId35"/>
    <p:sldId id="441" r:id="rId36"/>
    <p:sldId id="442" r:id="rId37"/>
    <p:sldId id="367" r:id="rId38"/>
    <p:sldId id="369" r:id="rId39"/>
    <p:sldId id="365" r:id="rId40"/>
    <p:sldId id="370" r:id="rId41"/>
    <p:sldId id="371" r:id="rId42"/>
    <p:sldId id="372" r:id="rId43"/>
    <p:sldId id="373" r:id="rId44"/>
    <p:sldId id="374" r:id="rId45"/>
    <p:sldId id="379" r:id="rId46"/>
    <p:sldId id="380" r:id="rId47"/>
    <p:sldId id="381" r:id="rId48"/>
    <p:sldId id="377" r:id="rId49"/>
    <p:sldId id="326" r:id="rId50"/>
    <p:sldId id="327" r:id="rId51"/>
    <p:sldId id="328" r:id="rId52"/>
    <p:sldId id="329" r:id="rId53"/>
    <p:sldId id="330" r:id="rId54"/>
    <p:sldId id="331" r:id="rId55"/>
    <p:sldId id="332" r:id="rId56"/>
    <p:sldId id="357" r:id="rId57"/>
    <p:sldId id="333" r:id="rId58"/>
    <p:sldId id="378" r:id="rId59"/>
    <p:sldId id="341" r:id="rId60"/>
    <p:sldId id="335" r:id="rId61"/>
    <p:sldId id="336" r:id="rId62"/>
    <p:sldId id="340" r:id="rId63"/>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1224"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ata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4.png"/><Relationship Id="rId7" Type="http://schemas.openxmlformats.org/officeDocument/2006/relationships/image" Target="../media/image28.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15.svg"/><Relationship Id="rId9" Type="http://schemas.openxmlformats.org/officeDocument/2006/relationships/image" Target="../media/image30.png"/></Relationships>
</file>

<file path=ppt/diagrams/_rels/data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_rels/data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4" Type="http://schemas.openxmlformats.org/officeDocument/2006/relationships/image" Target="../media/image39.png"/></Relationships>
</file>

<file path=ppt/diagrams/_rels/data9.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diagrams/_rels/drawing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14.png"/><Relationship Id="rId7" Type="http://schemas.openxmlformats.org/officeDocument/2006/relationships/image" Target="../media/image28.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15.svg"/><Relationship Id="rId9" Type="http://schemas.openxmlformats.org/officeDocument/2006/relationships/image" Target="../media/image30.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_rels/drawing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 Id="rId4" Type="http://schemas.openxmlformats.org/officeDocument/2006/relationships/image" Target="../media/image39.png"/></Relationships>
</file>

<file path=ppt/diagrams/_rels/drawing9.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a:alpha val="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6E4382-1968-4BAF-98A8-7255E367760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pl-PL"/>
        </a:p>
      </dgm:t>
    </dgm:pt>
    <dgm:pt modelId="{7C76A183-431C-4EDD-89F8-26718B609397}">
      <dgm:prSet/>
      <dgm:spPr/>
      <dgm:t>
        <a:bodyPr/>
        <a:lstStyle/>
        <a:p>
          <a:pPr>
            <a:lnSpc>
              <a:spcPct val="100000"/>
            </a:lnSpc>
          </a:pPr>
          <a:r>
            <a:rPr lang="pl-PL"/>
            <a:t>Oskarżony </a:t>
          </a:r>
        </a:p>
      </dgm:t>
    </dgm:pt>
    <dgm:pt modelId="{612FA1C5-818D-4750-83B7-66442C3C830C}" type="parTrans" cxnId="{3302DD2A-6628-49A5-94EA-EE63AA16E886}">
      <dgm:prSet/>
      <dgm:spPr/>
      <dgm:t>
        <a:bodyPr/>
        <a:lstStyle/>
        <a:p>
          <a:endParaRPr lang="pl-PL"/>
        </a:p>
      </dgm:t>
    </dgm:pt>
    <dgm:pt modelId="{D621B466-7B3D-4087-B9C0-2F62097D560C}" type="sibTrans" cxnId="{3302DD2A-6628-49A5-94EA-EE63AA16E886}">
      <dgm:prSet/>
      <dgm:spPr/>
      <dgm:t>
        <a:bodyPr/>
        <a:lstStyle/>
        <a:p>
          <a:endParaRPr lang="pl-PL"/>
        </a:p>
      </dgm:t>
    </dgm:pt>
    <dgm:pt modelId="{131839AC-95B4-4B97-8B41-6B4E4EA05D59}">
      <dgm:prSet/>
      <dgm:spPr/>
      <dgm:t>
        <a:bodyPr/>
        <a:lstStyle/>
        <a:p>
          <a:pPr>
            <a:lnSpc>
              <a:spcPct val="100000"/>
            </a:lnSpc>
          </a:pPr>
          <a:r>
            <a:rPr lang="pl-PL" dirty="0"/>
            <a:t>Obrońca oskarżonego </a:t>
          </a:r>
        </a:p>
      </dgm:t>
    </dgm:pt>
    <dgm:pt modelId="{7DBF4032-57FF-44DA-ACE5-E414F2193095}" type="parTrans" cxnId="{D47E2CEA-B75E-426F-9774-241E8DB80A22}">
      <dgm:prSet/>
      <dgm:spPr/>
      <dgm:t>
        <a:bodyPr/>
        <a:lstStyle/>
        <a:p>
          <a:endParaRPr lang="pl-PL"/>
        </a:p>
      </dgm:t>
    </dgm:pt>
    <dgm:pt modelId="{D89B0257-9BB7-4948-A0E5-E34A11DC1B72}" type="sibTrans" cxnId="{D47E2CEA-B75E-426F-9774-241E8DB80A22}">
      <dgm:prSet/>
      <dgm:spPr/>
      <dgm:t>
        <a:bodyPr/>
        <a:lstStyle/>
        <a:p>
          <a:endParaRPr lang="pl-PL"/>
        </a:p>
      </dgm:t>
    </dgm:pt>
    <dgm:pt modelId="{92B4BEE0-78FB-4044-8043-4AD9532677FA}">
      <dgm:prSet/>
      <dgm:spPr/>
      <dgm:t>
        <a:bodyPr/>
        <a:lstStyle/>
        <a:p>
          <a:pPr>
            <a:lnSpc>
              <a:spcPct val="100000"/>
            </a:lnSpc>
          </a:pPr>
          <a:r>
            <a:rPr lang="pl-PL"/>
            <a:t>Oskarżyciel publiczny </a:t>
          </a:r>
        </a:p>
      </dgm:t>
    </dgm:pt>
    <dgm:pt modelId="{C5DB7EFB-1DD6-4F00-932A-506290F42104}" type="parTrans" cxnId="{DB3D15FA-C10C-4AC2-808B-DFDB673000EE}">
      <dgm:prSet/>
      <dgm:spPr/>
      <dgm:t>
        <a:bodyPr/>
        <a:lstStyle/>
        <a:p>
          <a:endParaRPr lang="pl-PL"/>
        </a:p>
      </dgm:t>
    </dgm:pt>
    <dgm:pt modelId="{16D1E845-E2BF-47DB-AD75-BA38D2849427}" type="sibTrans" cxnId="{DB3D15FA-C10C-4AC2-808B-DFDB673000EE}">
      <dgm:prSet/>
      <dgm:spPr/>
      <dgm:t>
        <a:bodyPr/>
        <a:lstStyle/>
        <a:p>
          <a:endParaRPr lang="pl-PL"/>
        </a:p>
      </dgm:t>
    </dgm:pt>
    <dgm:pt modelId="{EF173FFB-2B37-496D-9E9B-2727E9A7D7F0}">
      <dgm:prSet/>
      <dgm:spPr/>
      <dgm:t>
        <a:bodyPr/>
        <a:lstStyle/>
        <a:p>
          <a:pPr>
            <a:lnSpc>
              <a:spcPct val="100000"/>
            </a:lnSpc>
          </a:pPr>
          <a:r>
            <a:rPr lang="pl-PL"/>
            <a:t>Oskarżyciel posiłkowy, prywatny i ich pełnomocnicy </a:t>
          </a:r>
        </a:p>
      </dgm:t>
    </dgm:pt>
    <dgm:pt modelId="{45BFB02B-DF8D-412E-998D-0D8AD72BA555}" type="parTrans" cxnId="{9016B80C-CF42-419B-A178-F873231C9B33}">
      <dgm:prSet/>
      <dgm:spPr/>
      <dgm:t>
        <a:bodyPr/>
        <a:lstStyle/>
        <a:p>
          <a:endParaRPr lang="pl-PL"/>
        </a:p>
      </dgm:t>
    </dgm:pt>
    <dgm:pt modelId="{26306185-0150-4CDF-A818-AD015EF220F3}" type="sibTrans" cxnId="{9016B80C-CF42-419B-A178-F873231C9B33}">
      <dgm:prSet/>
      <dgm:spPr/>
      <dgm:t>
        <a:bodyPr/>
        <a:lstStyle/>
        <a:p>
          <a:endParaRPr lang="pl-PL"/>
        </a:p>
      </dgm:t>
    </dgm:pt>
    <dgm:pt modelId="{B3933766-0AF9-46B2-8D3D-CAD793DA7BB2}">
      <dgm:prSet/>
      <dgm:spPr/>
      <dgm:t>
        <a:bodyPr/>
        <a:lstStyle/>
        <a:p>
          <a:pPr>
            <a:lnSpc>
              <a:spcPct val="100000"/>
            </a:lnSpc>
          </a:pPr>
          <a:r>
            <a:rPr lang="pl-PL"/>
            <a:t>Zasada – prawo do uczestniczenia w rozprawie </a:t>
          </a:r>
        </a:p>
      </dgm:t>
    </dgm:pt>
    <dgm:pt modelId="{8B1BACA5-D5C1-4684-91A8-755636D6D40E}" type="parTrans" cxnId="{4FCE9269-1A0E-41B4-9647-840B2F347878}">
      <dgm:prSet/>
      <dgm:spPr/>
      <dgm:t>
        <a:bodyPr/>
        <a:lstStyle/>
        <a:p>
          <a:endParaRPr lang="pl-PL"/>
        </a:p>
      </dgm:t>
    </dgm:pt>
    <dgm:pt modelId="{496E13A9-C586-4D94-8BAE-8B588EB8B9CC}" type="sibTrans" cxnId="{4FCE9269-1A0E-41B4-9647-840B2F347878}">
      <dgm:prSet/>
      <dgm:spPr/>
      <dgm:t>
        <a:bodyPr/>
        <a:lstStyle/>
        <a:p>
          <a:endParaRPr lang="pl-PL"/>
        </a:p>
      </dgm:t>
    </dgm:pt>
    <dgm:pt modelId="{72770F97-FEC4-4D88-B852-DB476FDCBF2F}">
      <dgm:prSet/>
      <dgm:spPr/>
      <dgm:t>
        <a:bodyPr/>
        <a:lstStyle/>
        <a:p>
          <a:pPr>
            <a:lnSpc>
              <a:spcPct val="100000"/>
            </a:lnSpc>
          </a:pPr>
          <a:r>
            <a:rPr lang="pl-PL" dirty="0"/>
            <a:t>Wyjątek – obowiązkowa obecność podczas przedstawienia podstaw aktu oskarżenia i przesłuchania na pierwszej rozprawie głównej w sprawach o zbrodnie </a:t>
          </a:r>
        </a:p>
      </dgm:t>
    </dgm:pt>
    <dgm:pt modelId="{507EB46D-2E6F-40DF-9B71-04C750ACC081}" type="parTrans" cxnId="{B6EC9C2A-BC1D-4A8C-87D6-3A9F96B18384}">
      <dgm:prSet/>
      <dgm:spPr/>
      <dgm:t>
        <a:bodyPr/>
        <a:lstStyle/>
        <a:p>
          <a:endParaRPr lang="pl-PL"/>
        </a:p>
      </dgm:t>
    </dgm:pt>
    <dgm:pt modelId="{8497EBFB-D146-4B13-B952-4ACD5D86F36A}" type="sibTrans" cxnId="{B6EC9C2A-BC1D-4A8C-87D6-3A9F96B18384}">
      <dgm:prSet/>
      <dgm:spPr/>
      <dgm:t>
        <a:bodyPr/>
        <a:lstStyle/>
        <a:p>
          <a:endParaRPr lang="pl-PL"/>
        </a:p>
      </dgm:t>
    </dgm:pt>
    <dgm:pt modelId="{523F8ABF-EE84-4C39-BFB6-9A7297B11741}">
      <dgm:prSet/>
      <dgm:spPr/>
      <dgm:t>
        <a:bodyPr/>
        <a:lstStyle/>
        <a:p>
          <a:pPr>
            <a:lnSpc>
              <a:spcPct val="100000"/>
            </a:lnSpc>
          </a:pPr>
          <a:r>
            <a:rPr lang="pl-PL" dirty="0"/>
            <a:t>W przypadku obrony obligatoryjnej – obowiązkowa </a:t>
          </a:r>
        </a:p>
      </dgm:t>
    </dgm:pt>
    <dgm:pt modelId="{E0B397AB-E266-49AB-99CF-7B78D60F2095}" type="parTrans" cxnId="{5F5D3A4C-D683-4F28-89D9-48CA72A4A01C}">
      <dgm:prSet/>
      <dgm:spPr/>
      <dgm:t>
        <a:bodyPr/>
        <a:lstStyle/>
        <a:p>
          <a:endParaRPr lang="pl-PL"/>
        </a:p>
      </dgm:t>
    </dgm:pt>
    <dgm:pt modelId="{ABC94A3E-93EC-45AC-8351-D92F0E67F305}" type="sibTrans" cxnId="{5F5D3A4C-D683-4F28-89D9-48CA72A4A01C}">
      <dgm:prSet/>
      <dgm:spPr/>
      <dgm:t>
        <a:bodyPr/>
        <a:lstStyle/>
        <a:p>
          <a:endParaRPr lang="pl-PL"/>
        </a:p>
      </dgm:t>
    </dgm:pt>
    <dgm:pt modelId="{C3B7B2FC-59F7-487B-8802-3F9EF33EB4B9}">
      <dgm:prSet/>
      <dgm:spPr/>
      <dgm:t>
        <a:bodyPr/>
        <a:lstStyle/>
        <a:p>
          <a:pPr>
            <a:lnSpc>
              <a:spcPct val="100000"/>
            </a:lnSpc>
          </a:pPr>
          <a:r>
            <a:rPr lang="pl-PL"/>
            <a:t>W pozostałych wypadkach – nieobowiązkowa</a:t>
          </a:r>
        </a:p>
      </dgm:t>
    </dgm:pt>
    <dgm:pt modelId="{7AA9110D-366F-4129-8BA9-CB9995431154}" type="parTrans" cxnId="{B94D542C-1593-47F9-B2EB-CC4EEF04D884}">
      <dgm:prSet/>
      <dgm:spPr/>
      <dgm:t>
        <a:bodyPr/>
        <a:lstStyle/>
        <a:p>
          <a:endParaRPr lang="pl-PL"/>
        </a:p>
      </dgm:t>
    </dgm:pt>
    <dgm:pt modelId="{806C7F8F-529E-4DBF-926F-125205DE2960}" type="sibTrans" cxnId="{B94D542C-1593-47F9-B2EB-CC4EEF04D884}">
      <dgm:prSet/>
      <dgm:spPr/>
      <dgm:t>
        <a:bodyPr/>
        <a:lstStyle/>
        <a:p>
          <a:endParaRPr lang="pl-PL"/>
        </a:p>
      </dgm:t>
    </dgm:pt>
    <dgm:pt modelId="{C8788E38-455C-4C85-B756-AB4E755E6AFA}">
      <dgm:prSet/>
      <dgm:spPr/>
      <dgm:t>
        <a:bodyPr/>
        <a:lstStyle/>
        <a:p>
          <a:pPr>
            <a:lnSpc>
              <a:spcPct val="100000"/>
            </a:lnSpc>
          </a:pPr>
          <a:r>
            <a:rPr lang="pl-PL" dirty="0"/>
            <a:t>Chyba że usprawiedliwił swoją nieobecność i wniósł o odroczenie rozprawy (art. 117 § 1 k.p.k.)</a:t>
          </a:r>
        </a:p>
      </dgm:t>
    </dgm:pt>
    <dgm:pt modelId="{52CFE6B6-845F-4669-8D75-040D37350E4B}" type="parTrans" cxnId="{CA1DC90F-203C-4727-B29C-1640299C1DD0}">
      <dgm:prSet/>
      <dgm:spPr/>
      <dgm:t>
        <a:bodyPr/>
        <a:lstStyle/>
        <a:p>
          <a:endParaRPr lang="pl-PL"/>
        </a:p>
      </dgm:t>
    </dgm:pt>
    <dgm:pt modelId="{3697930D-2547-471C-A17F-AC140C394F5D}" type="sibTrans" cxnId="{CA1DC90F-203C-4727-B29C-1640299C1DD0}">
      <dgm:prSet/>
      <dgm:spPr/>
      <dgm:t>
        <a:bodyPr/>
        <a:lstStyle/>
        <a:p>
          <a:endParaRPr lang="pl-PL"/>
        </a:p>
      </dgm:t>
    </dgm:pt>
    <dgm:pt modelId="{5E563459-9E1E-48BF-8B54-65A3F85D47D1}">
      <dgm:prSet/>
      <dgm:spPr/>
      <dgm:t>
        <a:bodyPr/>
        <a:lstStyle/>
        <a:p>
          <a:pPr>
            <a:lnSpc>
              <a:spcPct val="100000"/>
            </a:lnSpc>
          </a:pPr>
          <a:r>
            <a:rPr lang="pl-PL"/>
            <a:t>Obligatoryjna </a:t>
          </a:r>
        </a:p>
      </dgm:t>
    </dgm:pt>
    <dgm:pt modelId="{96BF1DCB-16D8-4B0B-ACFC-6F6F0ADD30C0}" type="parTrans" cxnId="{D8BDBA7B-DF3C-4E85-ABB6-64AFCAF2ACD8}">
      <dgm:prSet/>
      <dgm:spPr/>
      <dgm:t>
        <a:bodyPr/>
        <a:lstStyle/>
        <a:p>
          <a:endParaRPr lang="pl-PL"/>
        </a:p>
      </dgm:t>
    </dgm:pt>
    <dgm:pt modelId="{378E501C-AA95-4875-8AC9-2B95512F5F95}" type="sibTrans" cxnId="{D8BDBA7B-DF3C-4E85-ABB6-64AFCAF2ACD8}">
      <dgm:prSet/>
      <dgm:spPr/>
      <dgm:t>
        <a:bodyPr/>
        <a:lstStyle/>
        <a:p>
          <a:endParaRPr lang="pl-PL"/>
        </a:p>
      </dgm:t>
    </dgm:pt>
    <dgm:pt modelId="{481FF425-2577-4E4E-9882-919FFDB55561}">
      <dgm:prSet/>
      <dgm:spPr/>
      <dgm:t>
        <a:bodyPr/>
        <a:lstStyle/>
        <a:p>
          <a:pPr>
            <a:lnSpc>
              <a:spcPct val="100000"/>
            </a:lnSpc>
          </a:pPr>
          <a:r>
            <a:rPr lang="pl-PL"/>
            <a:t>Wyjątek – jeżeli postępowanie przygotowawcze prowadzono w formie dochodzenia nieobecność oskarżyciela publicznego nie tamuje rozpoznania sprawy </a:t>
          </a:r>
        </a:p>
      </dgm:t>
    </dgm:pt>
    <dgm:pt modelId="{C9921FCB-99B6-4E3B-A478-AD6E9629250B}" type="parTrans" cxnId="{8FA75413-58CF-413A-AF52-50EBBD1F69F8}">
      <dgm:prSet/>
      <dgm:spPr/>
      <dgm:t>
        <a:bodyPr/>
        <a:lstStyle/>
        <a:p>
          <a:endParaRPr lang="pl-PL"/>
        </a:p>
      </dgm:t>
    </dgm:pt>
    <dgm:pt modelId="{99FFEE8C-7D40-4A2B-8AD8-72C7CB8D935D}" type="sibTrans" cxnId="{8FA75413-58CF-413A-AF52-50EBBD1F69F8}">
      <dgm:prSet/>
      <dgm:spPr/>
      <dgm:t>
        <a:bodyPr/>
        <a:lstStyle/>
        <a:p>
          <a:endParaRPr lang="pl-PL"/>
        </a:p>
      </dgm:t>
    </dgm:pt>
    <dgm:pt modelId="{1146D4BC-C205-4AD2-8C76-007CB831C21D}">
      <dgm:prSet/>
      <dgm:spPr/>
      <dgm:t>
        <a:bodyPr/>
        <a:lstStyle/>
        <a:p>
          <a:pPr>
            <a:lnSpc>
              <a:spcPct val="100000"/>
            </a:lnSpc>
          </a:pPr>
          <a:r>
            <a:rPr lang="pl-PL"/>
            <a:t>Co do zasady – nieobowiązkowa </a:t>
          </a:r>
        </a:p>
      </dgm:t>
    </dgm:pt>
    <dgm:pt modelId="{966589D7-39F0-47F7-B725-ABBA2346FF84}" type="parTrans" cxnId="{D8699270-AC5A-4DCC-B5ED-E442180A5CC8}">
      <dgm:prSet/>
      <dgm:spPr/>
      <dgm:t>
        <a:bodyPr/>
        <a:lstStyle/>
        <a:p>
          <a:endParaRPr lang="pl-PL"/>
        </a:p>
      </dgm:t>
    </dgm:pt>
    <dgm:pt modelId="{89B0ECE1-A02E-4344-A15A-A517CF009967}" type="sibTrans" cxnId="{D8699270-AC5A-4DCC-B5ED-E442180A5CC8}">
      <dgm:prSet/>
      <dgm:spPr/>
      <dgm:t>
        <a:bodyPr/>
        <a:lstStyle/>
        <a:p>
          <a:endParaRPr lang="pl-PL"/>
        </a:p>
      </dgm:t>
    </dgm:pt>
    <dgm:pt modelId="{0107C7B8-E76B-48E7-8C8B-F97BF498F24B}">
      <dgm:prSet/>
      <dgm:spPr/>
      <dgm:t>
        <a:bodyPr/>
        <a:lstStyle/>
        <a:p>
          <a:pPr>
            <a:lnSpc>
              <a:spcPct val="100000"/>
            </a:lnSpc>
          </a:pPr>
          <a:r>
            <a:rPr lang="pl-PL"/>
            <a:t>Przewodniczący może zarządzić obecność obowiązkową </a:t>
          </a:r>
        </a:p>
      </dgm:t>
    </dgm:pt>
    <dgm:pt modelId="{4BEC25E5-7AE6-42DC-B772-18C7CFA32A2A}" type="parTrans" cxnId="{F02556C6-42D0-4DF7-8840-4AEA7B70B54D}">
      <dgm:prSet/>
      <dgm:spPr/>
      <dgm:t>
        <a:bodyPr/>
        <a:lstStyle/>
        <a:p>
          <a:endParaRPr lang="pl-PL"/>
        </a:p>
      </dgm:t>
    </dgm:pt>
    <dgm:pt modelId="{7AC49BF0-2FA3-4A85-AD22-7C7E4170473E}" type="sibTrans" cxnId="{F02556C6-42D0-4DF7-8840-4AEA7B70B54D}">
      <dgm:prSet/>
      <dgm:spPr/>
      <dgm:t>
        <a:bodyPr/>
        <a:lstStyle/>
        <a:p>
          <a:endParaRPr lang="pl-PL"/>
        </a:p>
      </dgm:t>
    </dgm:pt>
    <dgm:pt modelId="{FE02780C-8271-4AE1-AA59-0D8C0FFC1FF1}">
      <dgm:prSet/>
      <dgm:spPr/>
      <dgm:t>
        <a:bodyPr/>
        <a:lstStyle/>
        <a:p>
          <a:pPr>
            <a:lnSpc>
              <a:spcPct val="100000"/>
            </a:lnSpc>
          </a:pPr>
          <a:r>
            <a:rPr lang="pl-PL" dirty="0"/>
            <a:t>Ważne – nieusprawiedliwione niestawiennictwo oskarżyciela prywatnego i jego pełnomocnika  na rozprawie głównej bez usprawiedliwionych przyczyn uważa się za odstąpienie od oskarżenia</a:t>
          </a:r>
        </a:p>
      </dgm:t>
    </dgm:pt>
    <dgm:pt modelId="{F9F5C451-65F9-48F2-A42E-DF0667921141}" type="parTrans" cxnId="{E4BCBF88-A040-4BBD-BA95-73FE3BAF313C}">
      <dgm:prSet/>
      <dgm:spPr/>
      <dgm:t>
        <a:bodyPr/>
        <a:lstStyle/>
        <a:p>
          <a:endParaRPr lang="pl-PL"/>
        </a:p>
      </dgm:t>
    </dgm:pt>
    <dgm:pt modelId="{79E61313-8998-4A3C-BBD6-C60198D08413}" type="sibTrans" cxnId="{E4BCBF88-A040-4BBD-BA95-73FE3BAF313C}">
      <dgm:prSet/>
      <dgm:spPr/>
      <dgm:t>
        <a:bodyPr/>
        <a:lstStyle/>
        <a:p>
          <a:endParaRPr lang="pl-PL"/>
        </a:p>
      </dgm:t>
    </dgm:pt>
    <dgm:pt modelId="{D2CAD185-1805-4913-B15B-43B752785697}">
      <dgm:prSet/>
      <dgm:spPr/>
      <dgm:t>
        <a:bodyPr/>
        <a:lstStyle/>
        <a:p>
          <a:pPr>
            <a:lnSpc>
              <a:spcPct val="100000"/>
            </a:lnSpc>
          </a:pPr>
          <a:r>
            <a:rPr lang="pl-PL"/>
            <a:t>Przewodniczący może uznać obecność oskarżonego za obowiązkową </a:t>
          </a:r>
        </a:p>
      </dgm:t>
    </dgm:pt>
    <dgm:pt modelId="{5314471A-E02D-488D-B217-D20EEAD893E9}" type="parTrans" cxnId="{85478FA4-9635-40AA-9108-EDD3C29067D3}">
      <dgm:prSet/>
      <dgm:spPr/>
      <dgm:t>
        <a:bodyPr/>
        <a:lstStyle/>
        <a:p>
          <a:endParaRPr lang="pl-PL"/>
        </a:p>
      </dgm:t>
    </dgm:pt>
    <dgm:pt modelId="{D5A5577F-EF80-450A-B04C-135AB009BE8B}" type="sibTrans" cxnId="{85478FA4-9635-40AA-9108-EDD3C29067D3}">
      <dgm:prSet/>
      <dgm:spPr/>
      <dgm:t>
        <a:bodyPr/>
        <a:lstStyle/>
        <a:p>
          <a:endParaRPr lang="pl-PL"/>
        </a:p>
      </dgm:t>
    </dgm:pt>
    <dgm:pt modelId="{4B59FFEE-5A32-4578-A560-26F3B07D738A}">
      <dgm:prSet/>
      <dgm:spPr/>
      <dgm:t>
        <a:bodyPr/>
        <a:lstStyle/>
        <a:p>
          <a:pPr>
            <a:lnSpc>
              <a:spcPct val="100000"/>
            </a:lnSpc>
          </a:pPr>
          <a:r>
            <a:rPr lang="pl-PL" dirty="0"/>
            <a:t>Art. 375 – 377, 378a, art. 390</a:t>
          </a:r>
        </a:p>
      </dgm:t>
    </dgm:pt>
    <dgm:pt modelId="{168E384E-3C6A-458B-9B4E-ED3F24836C79}" type="parTrans" cxnId="{B971ACC3-742B-45FD-89C7-F4DE15149BCF}">
      <dgm:prSet/>
      <dgm:spPr/>
      <dgm:t>
        <a:bodyPr/>
        <a:lstStyle/>
        <a:p>
          <a:endParaRPr lang="pl-PL"/>
        </a:p>
      </dgm:t>
    </dgm:pt>
    <dgm:pt modelId="{065C38B0-B559-42D6-A67C-B4E883989E70}" type="sibTrans" cxnId="{B971ACC3-742B-45FD-89C7-F4DE15149BCF}">
      <dgm:prSet/>
      <dgm:spPr/>
      <dgm:t>
        <a:bodyPr/>
        <a:lstStyle/>
        <a:p>
          <a:endParaRPr lang="pl-PL"/>
        </a:p>
      </dgm:t>
    </dgm:pt>
    <dgm:pt modelId="{694DE82E-7E00-41B9-B93C-1B83055F3242}" type="pres">
      <dgm:prSet presAssocID="{446E4382-1968-4BAF-98A8-7255E3677600}" presName="root" presStyleCnt="0">
        <dgm:presLayoutVars>
          <dgm:dir/>
          <dgm:resizeHandles val="exact"/>
        </dgm:presLayoutVars>
      </dgm:prSet>
      <dgm:spPr/>
    </dgm:pt>
    <dgm:pt modelId="{FFB2627D-6C51-44B0-855E-ACC6678F7D8E}" type="pres">
      <dgm:prSet presAssocID="{7C76A183-431C-4EDD-89F8-26718B609397}" presName="compNode" presStyleCnt="0"/>
      <dgm:spPr/>
    </dgm:pt>
    <dgm:pt modelId="{AB1B1CC2-BF25-408E-B017-EA2A5062311F}" type="pres">
      <dgm:prSet presAssocID="{7C76A183-431C-4EDD-89F8-26718B609397}" presName="bgRect" presStyleLbl="bgShp" presStyleIdx="0" presStyleCnt="4"/>
      <dgm:spPr/>
    </dgm:pt>
    <dgm:pt modelId="{9DD5B957-5C4F-4517-A9C8-B4AF995BE348}" type="pres">
      <dgm:prSet presAssocID="{7C76A183-431C-4EDD-89F8-26718B60939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A0565EFA-2D6E-4AE4-B732-7049F316ED80}" type="pres">
      <dgm:prSet presAssocID="{7C76A183-431C-4EDD-89F8-26718B609397}" presName="spaceRect" presStyleCnt="0"/>
      <dgm:spPr/>
    </dgm:pt>
    <dgm:pt modelId="{C6F9812C-5101-46CB-8A4D-541FCA263FE1}" type="pres">
      <dgm:prSet presAssocID="{7C76A183-431C-4EDD-89F8-26718B609397}" presName="parTx" presStyleLbl="revTx" presStyleIdx="0" presStyleCnt="8">
        <dgm:presLayoutVars>
          <dgm:chMax val="0"/>
          <dgm:chPref val="0"/>
        </dgm:presLayoutVars>
      </dgm:prSet>
      <dgm:spPr/>
    </dgm:pt>
    <dgm:pt modelId="{246BDF97-B4AB-4EA8-88B2-3D1EEE459F28}" type="pres">
      <dgm:prSet presAssocID="{7C76A183-431C-4EDD-89F8-26718B609397}" presName="desTx" presStyleLbl="revTx" presStyleIdx="1" presStyleCnt="8">
        <dgm:presLayoutVars/>
      </dgm:prSet>
      <dgm:spPr/>
    </dgm:pt>
    <dgm:pt modelId="{BECC542D-A36B-4069-BC88-A10871173F1B}" type="pres">
      <dgm:prSet presAssocID="{D621B466-7B3D-4087-B9C0-2F62097D560C}" presName="sibTrans" presStyleCnt="0"/>
      <dgm:spPr/>
    </dgm:pt>
    <dgm:pt modelId="{D6521944-9CCC-4B72-B57C-924728E3D2CD}" type="pres">
      <dgm:prSet presAssocID="{131839AC-95B4-4B97-8B41-6B4E4EA05D59}" presName="compNode" presStyleCnt="0"/>
      <dgm:spPr/>
    </dgm:pt>
    <dgm:pt modelId="{0761816A-01DD-4877-BC21-FE78C3A92FAD}" type="pres">
      <dgm:prSet presAssocID="{131839AC-95B4-4B97-8B41-6B4E4EA05D59}" presName="bgRect" presStyleLbl="bgShp" presStyleIdx="1" presStyleCnt="4"/>
      <dgm:spPr/>
    </dgm:pt>
    <dgm:pt modelId="{5E9D6056-BD56-4C3A-B836-5F1AB3EFD1DC}" type="pres">
      <dgm:prSet presAssocID="{131839AC-95B4-4B97-8B41-6B4E4EA05D5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9AE797F6-2882-43D0-9C22-72A359548FFD}" type="pres">
      <dgm:prSet presAssocID="{131839AC-95B4-4B97-8B41-6B4E4EA05D59}" presName="spaceRect" presStyleCnt="0"/>
      <dgm:spPr/>
    </dgm:pt>
    <dgm:pt modelId="{2A95F409-C387-4275-912B-B13742ACEEB9}" type="pres">
      <dgm:prSet presAssocID="{131839AC-95B4-4B97-8B41-6B4E4EA05D59}" presName="parTx" presStyleLbl="revTx" presStyleIdx="2" presStyleCnt="8">
        <dgm:presLayoutVars>
          <dgm:chMax val="0"/>
          <dgm:chPref val="0"/>
        </dgm:presLayoutVars>
      </dgm:prSet>
      <dgm:spPr/>
    </dgm:pt>
    <dgm:pt modelId="{37EA28DD-D127-4727-BD61-CB18E0079416}" type="pres">
      <dgm:prSet presAssocID="{131839AC-95B4-4B97-8B41-6B4E4EA05D59}" presName="desTx" presStyleLbl="revTx" presStyleIdx="3" presStyleCnt="8">
        <dgm:presLayoutVars/>
      </dgm:prSet>
      <dgm:spPr/>
    </dgm:pt>
    <dgm:pt modelId="{02DEF521-4DBE-448F-ABA8-0DCDB4D31A7D}" type="pres">
      <dgm:prSet presAssocID="{D89B0257-9BB7-4948-A0E5-E34A11DC1B72}" presName="sibTrans" presStyleCnt="0"/>
      <dgm:spPr/>
    </dgm:pt>
    <dgm:pt modelId="{724C5C64-AC00-4476-BF7F-82FB1C2E7A6B}" type="pres">
      <dgm:prSet presAssocID="{92B4BEE0-78FB-4044-8043-4AD9532677FA}" presName="compNode" presStyleCnt="0"/>
      <dgm:spPr/>
    </dgm:pt>
    <dgm:pt modelId="{95A2CAA4-EC87-40B8-9978-F6ED56D57BF4}" type="pres">
      <dgm:prSet presAssocID="{92B4BEE0-78FB-4044-8043-4AD9532677FA}" presName="bgRect" presStyleLbl="bgShp" presStyleIdx="2" presStyleCnt="4"/>
      <dgm:spPr/>
    </dgm:pt>
    <dgm:pt modelId="{458C58B9-660B-43F2-8C49-DE83FEED5352}" type="pres">
      <dgm:prSet presAssocID="{92B4BEE0-78FB-4044-8043-4AD9532677F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tective"/>
        </a:ext>
      </dgm:extLst>
    </dgm:pt>
    <dgm:pt modelId="{0F944D12-50F2-49C3-8D2E-A9C44E017A3F}" type="pres">
      <dgm:prSet presAssocID="{92B4BEE0-78FB-4044-8043-4AD9532677FA}" presName="spaceRect" presStyleCnt="0"/>
      <dgm:spPr/>
    </dgm:pt>
    <dgm:pt modelId="{F6CA4B81-D35D-4B04-A82D-C6ED966A31F3}" type="pres">
      <dgm:prSet presAssocID="{92B4BEE0-78FB-4044-8043-4AD9532677FA}" presName="parTx" presStyleLbl="revTx" presStyleIdx="4" presStyleCnt="8">
        <dgm:presLayoutVars>
          <dgm:chMax val="0"/>
          <dgm:chPref val="0"/>
        </dgm:presLayoutVars>
      </dgm:prSet>
      <dgm:spPr/>
    </dgm:pt>
    <dgm:pt modelId="{5EA04B0C-0E50-472E-9339-357D831A9C18}" type="pres">
      <dgm:prSet presAssocID="{92B4BEE0-78FB-4044-8043-4AD9532677FA}" presName="desTx" presStyleLbl="revTx" presStyleIdx="5" presStyleCnt="8">
        <dgm:presLayoutVars/>
      </dgm:prSet>
      <dgm:spPr/>
    </dgm:pt>
    <dgm:pt modelId="{871F18FB-1A95-4918-843B-234DC8D0F3F3}" type="pres">
      <dgm:prSet presAssocID="{16D1E845-E2BF-47DB-AD75-BA38D2849427}" presName="sibTrans" presStyleCnt="0"/>
      <dgm:spPr/>
    </dgm:pt>
    <dgm:pt modelId="{78069F68-5D5E-4FD0-B621-38628E41359A}" type="pres">
      <dgm:prSet presAssocID="{EF173FFB-2B37-496D-9E9B-2727E9A7D7F0}" presName="compNode" presStyleCnt="0"/>
      <dgm:spPr/>
    </dgm:pt>
    <dgm:pt modelId="{1FE9ADE4-BB27-456B-AA36-32CD916AEFA5}" type="pres">
      <dgm:prSet presAssocID="{EF173FFB-2B37-496D-9E9B-2727E9A7D7F0}" presName="bgRect" presStyleLbl="bgShp" presStyleIdx="3" presStyleCnt="4"/>
      <dgm:spPr/>
    </dgm:pt>
    <dgm:pt modelId="{FCCEE02B-0691-4D74-9E48-81D11DC05F35}" type="pres">
      <dgm:prSet presAssocID="{EF173FFB-2B37-496D-9E9B-2727E9A7D7F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Quotes"/>
        </a:ext>
      </dgm:extLst>
    </dgm:pt>
    <dgm:pt modelId="{D92CFACC-706E-425C-851C-4454CEC4ECB0}" type="pres">
      <dgm:prSet presAssocID="{EF173FFB-2B37-496D-9E9B-2727E9A7D7F0}" presName="spaceRect" presStyleCnt="0"/>
      <dgm:spPr/>
    </dgm:pt>
    <dgm:pt modelId="{C0B498BF-9548-47CE-B7F1-01A5370CB9CE}" type="pres">
      <dgm:prSet presAssocID="{EF173FFB-2B37-496D-9E9B-2727E9A7D7F0}" presName="parTx" presStyleLbl="revTx" presStyleIdx="6" presStyleCnt="8">
        <dgm:presLayoutVars>
          <dgm:chMax val="0"/>
          <dgm:chPref val="0"/>
        </dgm:presLayoutVars>
      </dgm:prSet>
      <dgm:spPr/>
    </dgm:pt>
    <dgm:pt modelId="{A6FB8007-7432-44EA-84E6-94AA9801FF03}" type="pres">
      <dgm:prSet presAssocID="{EF173FFB-2B37-496D-9E9B-2727E9A7D7F0}" presName="desTx" presStyleLbl="revTx" presStyleIdx="7" presStyleCnt="8">
        <dgm:presLayoutVars/>
      </dgm:prSet>
      <dgm:spPr/>
    </dgm:pt>
  </dgm:ptLst>
  <dgm:cxnLst>
    <dgm:cxn modelId="{E2B8800B-2AEA-4DD2-85E0-17EC61C0B50C}" type="presOf" srcId="{B3933766-0AF9-46B2-8D3D-CAD793DA7BB2}" destId="{246BDF97-B4AB-4EA8-88B2-3D1EEE459F28}" srcOrd="0" destOrd="0" presId="urn:microsoft.com/office/officeart/2018/2/layout/IconVerticalSolidList"/>
    <dgm:cxn modelId="{9016B80C-CF42-419B-A178-F873231C9B33}" srcId="{446E4382-1968-4BAF-98A8-7255E3677600}" destId="{EF173FFB-2B37-496D-9E9B-2727E9A7D7F0}" srcOrd="3" destOrd="0" parTransId="{45BFB02B-DF8D-412E-998D-0D8AD72BA555}" sibTransId="{26306185-0150-4CDF-A818-AD015EF220F3}"/>
    <dgm:cxn modelId="{CA1DC90F-203C-4727-B29C-1640299C1DD0}" srcId="{131839AC-95B4-4B97-8B41-6B4E4EA05D59}" destId="{C8788E38-455C-4C85-B756-AB4E755E6AFA}" srcOrd="2" destOrd="0" parTransId="{52CFE6B6-845F-4669-8D75-040D37350E4B}" sibTransId="{3697930D-2547-471C-A17F-AC140C394F5D}"/>
    <dgm:cxn modelId="{8FA75413-58CF-413A-AF52-50EBBD1F69F8}" srcId="{92B4BEE0-78FB-4044-8043-4AD9532677FA}" destId="{481FF425-2577-4E4E-9882-919FFDB55561}" srcOrd="1" destOrd="0" parTransId="{C9921FCB-99B6-4E3B-A478-AD6E9629250B}" sibTransId="{99FFEE8C-7D40-4A2B-8AD8-72C7CB8D935D}"/>
    <dgm:cxn modelId="{B6EC9C2A-BC1D-4A8C-87D6-3A9F96B18384}" srcId="{7C76A183-431C-4EDD-89F8-26718B609397}" destId="{72770F97-FEC4-4D88-B852-DB476FDCBF2F}" srcOrd="1" destOrd="0" parTransId="{507EB46D-2E6F-40DF-9B71-04C750ACC081}" sibTransId="{8497EBFB-D146-4B13-B952-4ACD5D86F36A}"/>
    <dgm:cxn modelId="{3302DD2A-6628-49A5-94EA-EE63AA16E886}" srcId="{446E4382-1968-4BAF-98A8-7255E3677600}" destId="{7C76A183-431C-4EDD-89F8-26718B609397}" srcOrd="0" destOrd="0" parTransId="{612FA1C5-818D-4750-83B7-66442C3C830C}" sibTransId="{D621B466-7B3D-4087-B9C0-2F62097D560C}"/>
    <dgm:cxn modelId="{B94D542C-1593-47F9-B2EB-CC4EEF04D884}" srcId="{131839AC-95B4-4B97-8B41-6B4E4EA05D59}" destId="{C3B7B2FC-59F7-487B-8802-3F9EF33EB4B9}" srcOrd="1" destOrd="0" parTransId="{7AA9110D-366F-4129-8BA9-CB9995431154}" sibTransId="{806C7F8F-529E-4DBF-926F-125205DE2960}"/>
    <dgm:cxn modelId="{11012042-50EC-4863-AA70-98339BA51CF4}" type="presOf" srcId="{C8788E38-455C-4C85-B756-AB4E755E6AFA}" destId="{37EA28DD-D127-4727-BD61-CB18E0079416}" srcOrd="0" destOrd="2" presId="urn:microsoft.com/office/officeart/2018/2/layout/IconVerticalSolidList"/>
    <dgm:cxn modelId="{28E80865-3CCD-406D-8A95-085150CE9D04}" type="presOf" srcId="{C3B7B2FC-59F7-487B-8802-3F9EF33EB4B9}" destId="{37EA28DD-D127-4727-BD61-CB18E0079416}" srcOrd="0" destOrd="1" presId="urn:microsoft.com/office/officeart/2018/2/layout/IconVerticalSolidList"/>
    <dgm:cxn modelId="{C7E16647-A4D8-41EC-9C04-F92BDB9C0226}" type="presOf" srcId="{446E4382-1968-4BAF-98A8-7255E3677600}" destId="{694DE82E-7E00-41B9-B93C-1B83055F3242}" srcOrd="0" destOrd="0" presId="urn:microsoft.com/office/officeart/2018/2/layout/IconVerticalSolidList"/>
    <dgm:cxn modelId="{33856B49-A52F-406C-A9A8-A6578F53053A}" type="presOf" srcId="{5E563459-9E1E-48BF-8B54-65A3F85D47D1}" destId="{5EA04B0C-0E50-472E-9339-357D831A9C18}" srcOrd="0" destOrd="0" presId="urn:microsoft.com/office/officeart/2018/2/layout/IconVerticalSolidList"/>
    <dgm:cxn modelId="{4FCE9269-1A0E-41B4-9647-840B2F347878}" srcId="{7C76A183-431C-4EDD-89F8-26718B609397}" destId="{B3933766-0AF9-46B2-8D3D-CAD793DA7BB2}" srcOrd="0" destOrd="0" parTransId="{8B1BACA5-D5C1-4684-91A8-755636D6D40E}" sibTransId="{496E13A9-C586-4D94-8BAE-8B588EB8B9CC}"/>
    <dgm:cxn modelId="{5F5D3A4C-D683-4F28-89D9-48CA72A4A01C}" srcId="{131839AC-95B4-4B97-8B41-6B4E4EA05D59}" destId="{523F8ABF-EE84-4C39-BFB6-9A7297B11741}" srcOrd="0" destOrd="0" parTransId="{E0B397AB-E266-49AB-99CF-7B78D60F2095}" sibTransId="{ABC94A3E-93EC-45AC-8351-D92F0E67F305}"/>
    <dgm:cxn modelId="{D8699270-AC5A-4DCC-B5ED-E442180A5CC8}" srcId="{EF173FFB-2B37-496D-9E9B-2727E9A7D7F0}" destId="{1146D4BC-C205-4AD2-8C76-007CB831C21D}" srcOrd="0" destOrd="0" parTransId="{966589D7-39F0-47F7-B725-ABBA2346FF84}" sibTransId="{89B0ECE1-A02E-4344-A15A-A517CF009967}"/>
    <dgm:cxn modelId="{1CF99458-A687-4FA4-94A9-6521990678C0}" type="presOf" srcId="{EF173FFB-2B37-496D-9E9B-2727E9A7D7F0}" destId="{C0B498BF-9548-47CE-B7F1-01A5370CB9CE}" srcOrd="0" destOrd="0" presId="urn:microsoft.com/office/officeart/2018/2/layout/IconVerticalSolidList"/>
    <dgm:cxn modelId="{D8BDBA7B-DF3C-4E85-ABB6-64AFCAF2ACD8}" srcId="{92B4BEE0-78FB-4044-8043-4AD9532677FA}" destId="{5E563459-9E1E-48BF-8B54-65A3F85D47D1}" srcOrd="0" destOrd="0" parTransId="{96BF1DCB-16D8-4B0B-ACFC-6F6F0ADD30C0}" sibTransId="{378E501C-AA95-4875-8AC9-2B95512F5F95}"/>
    <dgm:cxn modelId="{A6C5FE7B-5ED4-4BEB-9F4A-6F71575589F9}" type="presOf" srcId="{4B59FFEE-5A32-4578-A560-26F3B07D738A}" destId="{246BDF97-B4AB-4EA8-88B2-3D1EEE459F28}" srcOrd="0" destOrd="3" presId="urn:microsoft.com/office/officeart/2018/2/layout/IconVerticalSolidList"/>
    <dgm:cxn modelId="{E4BCBF88-A040-4BBD-BA95-73FE3BAF313C}" srcId="{EF173FFB-2B37-496D-9E9B-2727E9A7D7F0}" destId="{FE02780C-8271-4AE1-AA59-0D8C0FFC1FF1}" srcOrd="2" destOrd="0" parTransId="{F9F5C451-65F9-48F2-A42E-DF0667921141}" sibTransId="{79E61313-8998-4A3C-BBD6-C60198D08413}"/>
    <dgm:cxn modelId="{3D91838B-FBA8-475B-80D6-820E35464149}" type="presOf" srcId="{0107C7B8-E76B-48E7-8C8B-F97BF498F24B}" destId="{A6FB8007-7432-44EA-84E6-94AA9801FF03}" srcOrd="0" destOrd="1" presId="urn:microsoft.com/office/officeart/2018/2/layout/IconVerticalSolidList"/>
    <dgm:cxn modelId="{7C8E2A8F-2036-4688-B34B-0A545DA0B69C}" type="presOf" srcId="{523F8ABF-EE84-4C39-BFB6-9A7297B11741}" destId="{37EA28DD-D127-4727-BD61-CB18E0079416}" srcOrd="0" destOrd="0" presId="urn:microsoft.com/office/officeart/2018/2/layout/IconVerticalSolidList"/>
    <dgm:cxn modelId="{B67B0A9D-4ED2-4D28-8479-7FF903BD4263}" type="presOf" srcId="{72770F97-FEC4-4D88-B852-DB476FDCBF2F}" destId="{246BDF97-B4AB-4EA8-88B2-3D1EEE459F28}" srcOrd="0" destOrd="1" presId="urn:microsoft.com/office/officeart/2018/2/layout/IconVerticalSolidList"/>
    <dgm:cxn modelId="{85478FA4-9635-40AA-9108-EDD3C29067D3}" srcId="{7C76A183-431C-4EDD-89F8-26718B609397}" destId="{D2CAD185-1805-4913-B15B-43B752785697}" srcOrd="2" destOrd="0" parTransId="{5314471A-E02D-488D-B217-D20EEAD893E9}" sibTransId="{D5A5577F-EF80-450A-B04C-135AB009BE8B}"/>
    <dgm:cxn modelId="{FF735EAA-C635-49E4-95B1-84B7549B526F}" type="presOf" srcId="{7C76A183-431C-4EDD-89F8-26718B609397}" destId="{C6F9812C-5101-46CB-8A4D-541FCA263FE1}" srcOrd="0" destOrd="0" presId="urn:microsoft.com/office/officeart/2018/2/layout/IconVerticalSolidList"/>
    <dgm:cxn modelId="{0572A0B3-B4BE-4DCC-A156-A296F7E41FA1}" type="presOf" srcId="{FE02780C-8271-4AE1-AA59-0D8C0FFC1FF1}" destId="{A6FB8007-7432-44EA-84E6-94AA9801FF03}" srcOrd="0" destOrd="2" presId="urn:microsoft.com/office/officeart/2018/2/layout/IconVerticalSolidList"/>
    <dgm:cxn modelId="{946A56B8-DC1D-4CC4-9DA0-EFCA46322D85}" type="presOf" srcId="{481FF425-2577-4E4E-9882-919FFDB55561}" destId="{5EA04B0C-0E50-472E-9339-357D831A9C18}" srcOrd="0" destOrd="1" presId="urn:microsoft.com/office/officeart/2018/2/layout/IconVerticalSolidList"/>
    <dgm:cxn modelId="{B971ACC3-742B-45FD-89C7-F4DE15149BCF}" srcId="{7C76A183-431C-4EDD-89F8-26718B609397}" destId="{4B59FFEE-5A32-4578-A560-26F3B07D738A}" srcOrd="3" destOrd="0" parTransId="{168E384E-3C6A-458B-9B4E-ED3F24836C79}" sibTransId="{065C38B0-B559-42D6-A67C-B4E883989E70}"/>
    <dgm:cxn modelId="{F02556C6-42D0-4DF7-8840-4AEA7B70B54D}" srcId="{EF173FFB-2B37-496D-9E9B-2727E9A7D7F0}" destId="{0107C7B8-E76B-48E7-8C8B-F97BF498F24B}" srcOrd="1" destOrd="0" parTransId="{4BEC25E5-7AE6-42DC-B772-18C7CFA32A2A}" sibTransId="{7AC49BF0-2FA3-4A85-AD22-7C7E4170473E}"/>
    <dgm:cxn modelId="{01EBD3CE-31EB-42E2-9F7B-FE2F0A78C826}" type="presOf" srcId="{131839AC-95B4-4B97-8B41-6B4E4EA05D59}" destId="{2A95F409-C387-4275-912B-B13742ACEEB9}" srcOrd="0" destOrd="0" presId="urn:microsoft.com/office/officeart/2018/2/layout/IconVerticalSolidList"/>
    <dgm:cxn modelId="{D47E2CEA-B75E-426F-9774-241E8DB80A22}" srcId="{446E4382-1968-4BAF-98A8-7255E3677600}" destId="{131839AC-95B4-4B97-8B41-6B4E4EA05D59}" srcOrd="1" destOrd="0" parTransId="{7DBF4032-57FF-44DA-ACE5-E414F2193095}" sibTransId="{D89B0257-9BB7-4948-A0E5-E34A11DC1B72}"/>
    <dgm:cxn modelId="{B27FF4EC-AEEE-4B16-A717-DF6A07A62B68}" type="presOf" srcId="{92B4BEE0-78FB-4044-8043-4AD9532677FA}" destId="{F6CA4B81-D35D-4B04-A82D-C6ED966A31F3}" srcOrd="0" destOrd="0" presId="urn:microsoft.com/office/officeart/2018/2/layout/IconVerticalSolidList"/>
    <dgm:cxn modelId="{72D6E6F9-F432-4589-9EA7-E79CAB83AAEF}" type="presOf" srcId="{D2CAD185-1805-4913-B15B-43B752785697}" destId="{246BDF97-B4AB-4EA8-88B2-3D1EEE459F28}" srcOrd="0" destOrd="2" presId="urn:microsoft.com/office/officeart/2018/2/layout/IconVerticalSolidList"/>
    <dgm:cxn modelId="{DB3D15FA-C10C-4AC2-808B-DFDB673000EE}" srcId="{446E4382-1968-4BAF-98A8-7255E3677600}" destId="{92B4BEE0-78FB-4044-8043-4AD9532677FA}" srcOrd="2" destOrd="0" parTransId="{C5DB7EFB-1DD6-4F00-932A-506290F42104}" sibTransId="{16D1E845-E2BF-47DB-AD75-BA38D2849427}"/>
    <dgm:cxn modelId="{C9AB1EFD-D8C2-42E2-ACF9-366DE0880718}" type="presOf" srcId="{1146D4BC-C205-4AD2-8C76-007CB831C21D}" destId="{A6FB8007-7432-44EA-84E6-94AA9801FF03}" srcOrd="0" destOrd="0" presId="urn:microsoft.com/office/officeart/2018/2/layout/IconVerticalSolidList"/>
    <dgm:cxn modelId="{D6E0A3B7-4435-455D-9A4B-6C9F532E2495}" type="presParOf" srcId="{694DE82E-7E00-41B9-B93C-1B83055F3242}" destId="{FFB2627D-6C51-44B0-855E-ACC6678F7D8E}" srcOrd="0" destOrd="0" presId="urn:microsoft.com/office/officeart/2018/2/layout/IconVerticalSolidList"/>
    <dgm:cxn modelId="{8EE0EC6F-2553-4621-87B0-D6642C93DAC1}" type="presParOf" srcId="{FFB2627D-6C51-44B0-855E-ACC6678F7D8E}" destId="{AB1B1CC2-BF25-408E-B017-EA2A5062311F}" srcOrd="0" destOrd="0" presId="urn:microsoft.com/office/officeart/2018/2/layout/IconVerticalSolidList"/>
    <dgm:cxn modelId="{A2648B0F-3827-418F-92F8-2E5924E7FAB0}" type="presParOf" srcId="{FFB2627D-6C51-44B0-855E-ACC6678F7D8E}" destId="{9DD5B957-5C4F-4517-A9C8-B4AF995BE348}" srcOrd="1" destOrd="0" presId="urn:microsoft.com/office/officeart/2018/2/layout/IconVerticalSolidList"/>
    <dgm:cxn modelId="{4843C6ED-53B8-4DDB-95DD-849CC98746CD}" type="presParOf" srcId="{FFB2627D-6C51-44B0-855E-ACC6678F7D8E}" destId="{A0565EFA-2D6E-4AE4-B732-7049F316ED80}" srcOrd="2" destOrd="0" presId="urn:microsoft.com/office/officeart/2018/2/layout/IconVerticalSolidList"/>
    <dgm:cxn modelId="{D8ADB1AE-91C5-421D-AF69-1EC620D16B29}" type="presParOf" srcId="{FFB2627D-6C51-44B0-855E-ACC6678F7D8E}" destId="{C6F9812C-5101-46CB-8A4D-541FCA263FE1}" srcOrd="3" destOrd="0" presId="urn:microsoft.com/office/officeart/2018/2/layout/IconVerticalSolidList"/>
    <dgm:cxn modelId="{10B84A28-600E-4245-B11E-3496724F6BEB}" type="presParOf" srcId="{FFB2627D-6C51-44B0-855E-ACC6678F7D8E}" destId="{246BDF97-B4AB-4EA8-88B2-3D1EEE459F28}" srcOrd="4" destOrd="0" presId="urn:microsoft.com/office/officeart/2018/2/layout/IconVerticalSolidList"/>
    <dgm:cxn modelId="{D1F61EF9-F554-47CF-A587-A62FDC25B73B}" type="presParOf" srcId="{694DE82E-7E00-41B9-B93C-1B83055F3242}" destId="{BECC542D-A36B-4069-BC88-A10871173F1B}" srcOrd="1" destOrd="0" presId="urn:microsoft.com/office/officeart/2018/2/layout/IconVerticalSolidList"/>
    <dgm:cxn modelId="{CAE81600-9CCC-4347-AC67-71E484F44708}" type="presParOf" srcId="{694DE82E-7E00-41B9-B93C-1B83055F3242}" destId="{D6521944-9CCC-4B72-B57C-924728E3D2CD}" srcOrd="2" destOrd="0" presId="urn:microsoft.com/office/officeart/2018/2/layout/IconVerticalSolidList"/>
    <dgm:cxn modelId="{A85C2454-C9A5-471E-AA73-39BC5709C25E}" type="presParOf" srcId="{D6521944-9CCC-4B72-B57C-924728E3D2CD}" destId="{0761816A-01DD-4877-BC21-FE78C3A92FAD}" srcOrd="0" destOrd="0" presId="urn:microsoft.com/office/officeart/2018/2/layout/IconVerticalSolidList"/>
    <dgm:cxn modelId="{33994C1B-5EA1-44B3-8F7A-75813E7A6E5C}" type="presParOf" srcId="{D6521944-9CCC-4B72-B57C-924728E3D2CD}" destId="{5E9D6056-BD56-4C3A-B836-5F1AB3EFD1DC}" srcOrd="1" destOrd="0" presId="urn:microsoft.com/office/officeart/2018/2/layout/IconVerticalSolidList"/>
    <dgm:cxn modelId="{F84A82F9-AE41-40FD-998E-89D468401F36}" type="presParOf" srcId="{D6521944-9CCC-4B72-B57C-924728E3D2CD}" destId="{9AE797F6-2882-43D0-9C22-72A359548FFD}" srcOrd="2" destOrd="0" presId="urn:microsoft.com/office/officeart/2018/2/layout/IconVerticalSolidList"/>
    <dgm:cxn modelId="{D1EEAAC8-F534-47BD-8049-32E8000F771A}" type="presParOf" srcId="{D6521944-9CCC-4B72-B57C-924728E3D2CD}" destId="{2A95F409-C387-4275-912B-B13742ACEEB9}" srcOrd="3" destOrd="0" presId="urn:microsoft.com/office/officeart/2018/2/layout/IconVerticalSolidList"/>
    <dgm:cxn modelId="{A0C46C95-EC9F-4BBC-9E9D-985BD65D2738}" type="presParOf" srcId="{D6521944-9CCC-4B72-B57C-924728E3D2CD}" destId="{37EA28DD-D127-4727-BD61-CB18E0079416}" srcOrd="4" destOrd="0" presId="urn:microsoft.com/office/officeart/2018/2/layout/IconVerticalSolidList"/>
    <dgm:cxn modelId="{F274D59D-13EE-4208-8B60-848A21D035EF}" type="presParOf" srcId="{694DE82E-7E00-41B9-B93C-1B83055F3242}" destId="{02DEF521-4DBE-448F-ABA8-0DCDB4D31A7D}" srcOrd="3" destOrd="0" presId="urn:microsoft.com/office/officeart/2018/2/layout/IconVerticalSolidList"/>
    <dgm:cxn modelId="{2116FDE2-11AE-46ED-9D83-626395650C38}" type="presParOf" srcId="{694DE82E-7E00-41B9-B93C-1B83055F3242}" destId="{724C5C64-AC00-4476-BF7F-82FB1C2E7A6B}" srcOrd="4" destOrd="0" presId="urn:microsoft.com/office/officeart/2018/2/layout/IconVerticalSolidList"/>
    <dgm:cxn modelId="{1CB651D2-E547-43F3-B474-50DCB82E5517}" type="presParOf" srcId="{724C5C64-AC00-4476-BF7F-82FB1C2E7A6B}" destId="{95A2CAA4-EC87-40B8-9978-F6ED56D57BF4}" srcOrd="0" destOrd="0" presId="urn:microsoft.com/office/officeart/2018/2/layout/IconVerticalSolidList"/>
    <dgm:cxn modelId="{F173A3FB-C7C2-4C60-8D9C-2AB448EFBA0A}" type="presParOf" srcId="{724C5C64-AC00-4476-BF7F-82FB1C2E7A6B}" destId="{458C58B9-660B-43F2-8C49-DE83FEED5352}" srcOrd="1" destOrd="0" presId="urn:microsoft.com/office/officeart/2018/2/layout/IconVerticalSolidList"/>
    <dgm:cxn modelId="{F650AFA6-6885-461B-BB11-E1C1605589AB}" type="presParOf" srcId="{724C5C64-AC00-4476-BF7F-82FB1C2E7A6B}" destId="{0F944D12-50F2-49C3-8D2E-A9C44E017A3F}" srcOrd="2" destOrd="0" presId="urn:microsoft.com/office/officeart/2018/2/layout/IconVerticalSolidList"/>
    <dgm:cxn modelId="{1D1F6022-B7E7-4AD1-B04F-B735B7801C5E}" type="presParOf" srcId="{724C5C64-AC00-4476-BF7F-82FB1C2E7A6B}" destId="{F6CA4B81-D35D-4B04-A82D-C6ED966A31F3}" srcOrd="3" destOrd="0" presId="urn:microsoft.com/office/officeart/2018/2/layout/IconVerticalSolidList"/>
    <dgm:cxn modelId="{16DF0CC8-31CA-484C-BDFE-A1D986DD03AB}" type="presParOf" srcId="{724C5C64-AC00-4476-BF7F-82FB1C2E7A6B}" destId="{5EA04B0C-0E50-472E-9339-357D831A9C18}" srcOrd="4" destOrd="0" presId="urn:microsoft.com/office/officeart/2018/2/layout/IconVerticalSolidList"/>
    <dgm:cxn modelId="{5F29DA30-AAC0-4C9E-A0DD-477BB2BC3CFA}" type="presParOf" srcId="{694DE82E-7E00-41B9-B93C-1B83055F3242}" destId="{871F18FB-1A95-4918-843B-234DC8D0F3F3}" srcOrd="5" destOrd="0" presId="urn:microsoft.com/office/officeart/2018/2/layout/IconVerticalSolidList"/>
    <dgm:cxn modelId="{8D8BDCF1-D6C8-4D12-96C8-05DBC70F2355}" type="presParOf" srcId="{694DE82E-7E00-41B9-B93C-1B83055F3242}" destId="{78069F68-5D5E-4FD0-B621-38628E41359A}" srcOrd="6" destOrd="0" presId="urn:microsoft.com/office/officeart/2018/2/layout/IconVerticalSolidList"/>
    <dgm:cxn modelId="{CBA75A50-1930-4615-95AA-9DD38EF7BE3F}" type="presParOf" srcId="{78069F68-5D5E-4FD0-B621-38628E41359A}" destId="{1FE9ADE4-BB27-456B-AA36-32CD916AEFA5}" srcOrd="0" destOrd="0" presId="urn:microsoft.com/office/officeart/2018/2/layout/IconVerticalSolidList"/>
    <dgm:cxn modelId="{66E5B84A-8059-4812-B1E7-8F8837D5FF38}" type="presParOf" srcId="{78069F68-5D5E-4FD0-B621-38628E41359A}" destId="{FCCEE02B-0691-4D74-9E48-81D11DC05F35}" srcOrd="1" destOrd="0" presId="urn:microsoft.com/office/officeart/2018/2/layout/IconVerticalSolidList"/>
    <dgm:cxn modelId="{967A9622-3965-46E4-A446-52C901153206}" type="presParOf" srcId="{78069F68-5D5E-4FD0-B621-38628E41359A}" destId="{D92CFACC-706E-425C-851C-4454CEC4ECB0}" srcOrd="2" destOrd="0" presId="urn:microsoft.com/office/officeart/2018/2/layout/IconVerticalSolidList"/>
    <dgm:cxn modelId="{0074EA8B-9006-4B7F-A7BB-2494AEACC5DD}" type="presParOf" srcId="{78069F68-5D5E-4FD0-B621-38628E41359A}" destId="{C0B498BF-9548-47CE-B7F1-01A5370CB9CE}" srcOrd="3" destOrd="0" presId="urn:microsoft.com/office/officeart/2018/2/layout/IconVerticalSolidList"/>
    <dgm:cxn modelId="{DDF58F2F-2C9A-42AB-B061-811FBD58092D}" type="presParOf" srcId="{78069F68-5D5E-4FD0-B621-38628E41359A}" destId="{A6FB8007-7432-44EA-84E6-94AA9801FF03}"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AF9399-EB7B-4434-9FF6-3F06703C5495}" type="doc">
      <dgm:prSet loTypeId="urn:microsoft.com/office/officeart/2005/8/layout/vProcess5" loCatId="process" qsTypeId="urn:microsoft.com/office/officeart/2005/8/quickstyle/simple2" qsCatId="simple" csTypeId="urn:microsoft.com/office/officeart/2005/8/colors/accent0_3" csCatId="mainScheme" phldr="1"/>
      <dgm:spPr/>
      <dgm:t>
        <a:bodyPr/>
        <a:lstStyle/>
        <a:p>
          <a:endParaRPr lang="pl-PL"/>
        </a:p>
      </dgm:t>
    </dgm:pt>
    <dgm:pt modelId="{E9BD2B43-537C-4647-B02A-F19D61EA50D8}">
      <dgm:prSet/>
      <dgm:spPr/>
      <dgm:t>
        <a:bodyPr/>
        <a:lstStyle/>
        <a:p>
          <a:pPr rtl="0"/>
          <a:r>
            <a:rPr lang="pl-PL" b="1" dirty="0"/>
            <a:t>Wywołanie sprawy – art. 381</a:t>
          </a:r>
        </a:p>
      </dgm:t>
    </dgm:pt>
    <dgm:pt modelId="{9ED50007-06EB-4AA9-B540-4C9BFDBF9320}" type="parTrans" cxnId="{9B9FCE93-1CEB-4FAD-8DA2-40167DA04EEF}">
      <dgm:prSet/>
      <dgm:spPr/>
      <dgm:t>
        <a:bodyPr/>
        <a:lstStyle/>
        <a:p>
          <a:endParaRPr lang="pl-PL"/>
        </a:p>
      </dgm:t>
    </dgm:pt>
    <dgm:pt modelId="{D62E1001-8A10-42BD-AFE4-FC349098E255}" type="sibTrans" cxnId="{9B9FCE93-1CEB-4FAD-8DA2-40167DA04EEF}">
      <dgm:prSet/>
      <dgm:spPr/>
      <dgm:t>
        <a:bodyPr/>
        <a:lstStyle/>
        <a:p>
          <a:endParaRPr lang="pl-PL"/>
        </a:p>
      </dgm:t>
    </dgm:pt>
    <dgm:pt modelId="{773F69BC-9ABE-4F67-81E3-63F2B64D4963}">
      <dgm:prSet/>
      <dgm:spPr/>
      <dgm:t>
        <a:bodyPr/>
        <a:lstStyle/>
        <a:p>
          <a:pPr rtl="0"/>
          <a:r>
            <a:rPr lang="pl-PL" b="1" dirty="0"/>
            <a:t>Rozpoczęcie rozprawy (sprawdzenie obecności, prawidłowość doręczeń, inne decyzje)</a:t>
          </a:r>
        </a:p>
      </dgm:t>
    </dgm:pt>
    <dgm:pt modelId="{BADF93E7-A078-4256-808B-F2360C184FB2}" type="parTrans" cxnId="{7656C5A8-9E33-428D-8F59-0A010B14FC02}">
      <dgm:prSet/>
      <dgm:spPr/>
      <dgm:t>
        <a:bodyPr/>
        <a:lstStyle/>
        <a:p>
          <a:endParaRPr lang="pl-PL"/>
        </a:p>
      </dgm:t>
    </dgm:pt>
    <dgm:pt modelId="{FDEFABD9-B360-4B7D-A957-2DB93733CE8E}" type="sibTrans" cxnId="{7656C5A8-9E33-428D-8F59-0A010B14FC02}">
      <dgm:prSet/>
      <dgm:spPr/>
      <dgm:t>
        <a:bodyPr/>
        <a:lstStyle/>
        <a:p>
          <a:endParaRPr lang="pl-PL"/>
        </a:p>
      </dgm:t>
    </dgm:pt>
    <dgm:pt modelId="{D8F3A5B6-56C4-4BF3-93DF-31E2AD6564AC}">
      <dgm:prSet/>
      <dgm:spPr/>
      <dgm:t>
        <a:bodyPr/>
        <a:lstStyle/>
        <a:p>
          <a:pPr rtl="0"/>
          <a:r>
            <a:rPr lang="pl-PL" b="1" dirty="0"/>
            <a:t>Przewód sądowy (od przytoczenia podstaw oskarżenia do zamknięcia przewodu sądowego)</a:t>
          </a:r>
        </a:p>
      </dgm:t>
    </dgm:pt>
    <dgm:pt modelId="{6747C3AF-051C-4F48-871F-B843428D0108}" type="parTrans" cxnId="{3A6BC8F2-AC66-4A45-9061-FEBC7D042C8F}">
      <dgm:prSet/>
      <dgm:spPr/>
      <dgm:t>
        <a:bodyPr/>
        <a:lstStyle/>
        <a:p>
          <a:endParaRPr lang="pl-PL"/>
        </a:p>
      </dgm:t>
    </dgm:pt>
    <dgm:pt modelId="{F7244EBE-A8AB-42D0-8643-E383D4BECD82}" type="sibTrans" cxnId="{3A6BC8F2-AC66-4A45-9061-FEBC7D042C8F}">
      <dgm:prSet/>
      <dgm:spPr/>
      <dgm:t>
        <a:bodyPr/>
        <a:lstStyle/>
        <a:p>
          <a:endParaRPr lang="pl-PL"/>
        </a:p>
      </dgm:t>
    </dgm:pt>
    <dgm:pt modelId="{D3B6415F-0CA8-4CBD-9CD3-E4893C1C140A}">
      <dgm:prSet/>
      <dgm:spPr/>
      <dgm:t>
        <a:bodyPr/>
        <a:lstStyle/>
        <a:p>
          <a:pPr rtl="0"/>
          <a:r>
            <a:rPr lang="pl-PL" b="1" dirty="0"/>
            <a:t>Głosy stron </a:t>
          </a:r>
        </a:p>
      </dgm:t>
    </dgm:pt>
    <dgm:pt modelId="{AD2C5DAB-3008-4BB1-A199-84114D43A565}" type="parTrans" cxnId="{4AC18CEC-55D2-4765-AAA9-D7FCDC00E1AE}">
      <dgm:prSet/>
      <dgm:spPr/>
      <dgm:t>
        <a:bodyPr/>
        <a:lstStyle/>
        <a:p>
          <a:endParaRPr lang="pl-PL"/>
        </a:p>
      </dgm:t>
    </dgm:pt>
    <dgm:pt modelId="{FC1AF47B-901D-47D2-8277-8011319D3C18}" type="sibTrans" cxnId="{4AC18CEC-55D2-4765-AAA9-D7FCDC00E1AE}">
      <dgm:prSet/>
      <dgm:spPr/>
      <dgm:t>
        <a:bodyPr/>
        <a:lstStyle/>
        <a:p>
          <a:endParaRPr lang="pl-PL"/>
        </a:p>
      </dgm:t>
    </dgm:pt>
    <dgm:pt modelId="{C1450AF7-AD62-4B16-9190-84F3484B8029}">
      <dgm:prSet/>
      <dgm:spPr/>
      <dgm:t>
        <a:bodyPr/>
        <a:lstStyle/>
        <a:p>
          <a:pPr rtl="0"/>
          <a:r>
            <a:rPr lang="pl-PL" b="1" dirty="0"/>
            <a:t>Wyrokowanie (narada i głosowanie nad orzeczeniem, ogłoszenie wyroku) </a:t>
          </a:r>
        </a:p>
      </dgm:t>
    </dgm:pt>
    <dgm:pt modelId="{BDBF82BA-AB4D-428F-962F-44DEA58AC9C4}" type="parTrans" cxnId="{32C8147A-06B2-417F-8EF5-BE56C966200A}">
      <dgm:prSet/>
      <dgm:spPr/>
      <dgm:t>
        <a:bodyPr/>
        <a:lstStyle/>
        <a:p>
          <a:endParaRPr lang="pl-PL"/>
        </a:p>
      </dgm:t>
    </dgm:pt>
    <dgm:pt modelId="{E626750A-F482-404E-9EC0-9BB915980BD8}" type="sibTrans" cxnId="{32C8147A-06B2-417F-8EF5-BE56C966200A}">
      <dgm:prSet/>
      <dgm:spPr/>
      <dgm:t>
        <a:bodyPr/>
        <a:lstStyle/>
        <a:p>
          <a:endParaRPr lang="pl-PL"/>
        </a:p>
      </dgm:t>
    </dgm:pt>
    <dgm:pt modelId="{D0978339-55B1-4BD8-B12F-52530E9FC5DE}" type="pres">
      <dgm:prSet presAssocID="{E1AF9399-EB7B-4434-9FF6-3F06703C5495}" presName="outerComposite" presStyleCnt="0">
        <dgm:presLayoutVars>
          <dgm:chMax val="5"/>
          <dgm:dir/>
          <dgm:resizeHandles val="exact"/>
        </dgm:presLayoutVars>
      </dgm:prSet>
      <dgm:spPr/>
    </dgm:pt>
    <dgm:pt modelId="{F968D39D-0263-43FB-A7C7-DD6483557164}" type="pres">
      <dgm:prSet presAssocID="{E1AF9399-EB7B-4434-9FF6-3F06703C5495}" presName="dummyMaxCanvas" presStyleCnt="0">
        <dgm:presLayoutVars/>
      </dgm:prSet>
      <dgm:spPr/>
    </dgm:pt>
    <dgm:pt modelId="{6742BA09-9090-4A27-A702-7F06A03FBE18}" type="pres">
      <dgm:prSet presAssocID="{E1AF9399-EB7B-4434-9FF6-3F06703C5495}" presName="FiveNodes_1" presStyleLbl="node1" presStyleIdx="0" presStyleCnt="5">
        <dgm:presLayoutVars>
          <dgm:bulletEnabled val="1"/>
        </dgm:presLayoutVars>
      </dgm:prSet>
      <dgm:spPr/>
    </dgm:pt>
    <dgm:pt modelId="{CD35A2F3-600B-4E50-B2B8-089D8A408B31}" type="pres">
      <dgm:prSet presAssocID="{E1AF9399-EB7B-4434-9FF6-3F06703C5495}" presName="FiveNodes_2" presStyleLbl="node1" presStyleIdx="1" presStyleCnt="5">
        <dgm:presLayoutVars>
          <dgm:bulletEnabled val="1"/>
        </dgm:presLayoutVars>
      </dgm:prSet>
      <dgm:spPr/>
    </dgm:pt>
    <dgm:pt modelId="{110F3F4E-83CC-4872-9303-01125719C7F7}" type="pres">
      <dgm:prSet presAssocID="{E1AF9399-EB7B-4434-9FF6-3F06703C5495}" presName="FiveNodes_3" presStyleLbl="node1" presStyleIdx="2" presStyleCnt="5">
        <dgm:presLayoutVars>
          <dgm:bulletEnabled val="1"/>
        </dgm:presLayoutVars>
      </dgm:prSet>
      <dgm:spPr/>
    </dgm:pt>
    <dgm:pt modelId="{6FBCB7C6-32E5-48C7-8755-C754EA2E1E4C}" type="pres">
      <dgm:prSet presAssocID="{E1AF9399-EB7B-4434-9FF6-3F06703C5495}" presName="FiveNodes_4" presStyleLbl="node1" presStyleIdx="3" presStyleCnt="5">
        <dgm:presLayoutVars>
          <dgm:bulletEnabled val="1"/>
        </dgm:presLayoutVars>
      </dgm:prSet>
      <dgm:spPr/>
    </dgm:pt>
    <dgm:pt modelId="{7A216FD9-C170-46D2-9054-72CBA2E985D2}" type="pres">
      <dgm:prSet presAssocID="{E1AF9399-EB7B-4434-9FF6-3F06703C5495}" presName="FiveNodes_5" presStyleLbl="node1" presStyleIdx="4" presStyleCnt="5">
        <dgm:presLayoutVars>
          <dgm:bulletEnabled val="1"/>
        </dgm:presLayoutVars>
      </dgm:prSet>
      <dgm:spPr/>
    </dgm:pt>
    <dgm:pt modelId="{F304670C-8DF5-43BD-8DCF-A03F855A571E}" type="pres">
      <dgm:prSet presAssocID="{E1AF9399-EB7B-4434-9FF6-3F06703C5495}" presName="FiveConn_1-2" presStyleLbl="fgAccFollowNode1" presStyleIdx="0" presStyleCnt="4">
        <dgm:presLayoutVars>
          <dgm:bulletEnabled val="1"/>
        </dgm:presLayoutVars>
      </dgm:prSet>
      <dgm:spPr/>
    </dgm:pt>
    <dgm:pt modelId="{FFF7CD3F-0A31-4837-9B61-260BC5CF7273}" type="pres">
      <dgm:prSet presAssocID="{E1AF9399-EB7B-4434-9FF6-3F06703C5495}" presName="FiveConn_2-3" presStyleLbl="fgAccFollowNode1" presStyleIdx="1" presStyleCnt="4">
        <dgm:presLayoutVars>
          <dgm:bulletEnabled val="1"/>
        </dgm:presLayoutVars>
      </dgm:prSet>
      <dgm:spPr/>
    </dgm:pt>
    <dgm:pt modelId="{4F4F80C9-6A3D-440C-96B9-7E49C69B556F}" type="pres">
      <dgm:prSet presAssocID="{E1AF9399-EB7B-4434-9FF6-3F06703C5495}" presName="FiveConn_3-4" presStyleLbl="fgAccFollowNode1" presStyleIdx="2" presStyleCnt="4">
        <dgm:presLayoutVars>
          <dgm:bulletEnabled val="1"/>
        </dgm:presLayoutVars>
      </dgm:prSet>
      <dgm:spPr/>
    </dgm:pt>
    <dgm:pt modelId="{0ACA190F-D2AA-4060-90EE-9EEC62AAFF2D}" type="pres">
      <dgm:prSet presAssocID="{E1AF9399-EB7B-4434-9FF6-3F06703C5495}" presName="FiveConn_4-5" presStyleLbl="fgAccFollowNode1" presStyleIdx="3" presStyleCnt="4">
        <dgm:presLayoutVars>
          <dgm:bulletEnabled val="1"/>
        </dgm:presLayoutVars>
      </dgm:prSet>
      <dgm:spPr/>
    </dgm:pt>
    <dgm:pt modelId="{DB49008C-3D1D-4703-B5F5-5BAA4083EBC7}" type="pres">
      <dgm:prSet presAssocID="{E1AF9399-EB7B-4434-9FF6-3F06703C5495}" presName="FiveNodes_1_text" presStyleLbl="node1" presStyleIdx="4" presStyleCnt="5">
        <dgm:presLayoutVars>
          <dgm:bulletEnabled val="1"/>
        </dgm:presLayoutVars>
      </dgm:prSet>
      <dgm:spPr/>
    </dgm:pt>
    <dgm:pt modelId="{EDB7D6BF-BE71-4E5E-B7C4-FC1CEBA24F19}" type="pres">
      <dgm:prSet presAssocID="{E1AF9399-EB7B-4434-9FF6-3F06703C5495}" presName="FiveNodes_2_text" presStyleLbl="node1" presStyleIdx="4" presStyleCnt="5">
        <dgm:presLayoutVars>
          <dgm:bulletEnabled val="1"/>
        </dgm:presLayoutVars>
      </dgm:prSet>
      <dgm:spPr/>
    </dgm:pt>
    <dgm:pt modelId="{982655EE-3C5C-423E-A0BA-24D4882BC942}" type="pres">
      <dgm:prSet presAssocID="{E1AF9399-EB7B-4434-9FF6-3F06703C5495}" presName="FiveNodes_3_text" presStyleLbl="node1" presStyleIdx="4" presStyleCnt="5">
        <dgm:presLayoutVars>
          <dgm:bulletEnabled val="1"/>
        </dgm:presLayoutVars>
      </dgm:prSet>
      <dgm:spPr/>
    </dgm:pt>
    <dgm:pt modelId="{02D5984E-AF9A-4F23-9ED1-5F1423A877DE}" type="pres">
      <dgm:prSet presAssocID="{E1AF9399-EB7B-4434-9FF6-3F06703C5495}" presName="FiveNodes_4_text" presStyleLbl="node1" presStyleIdx="4" presStyleCnt="5">
        <dgm:presLayoutVars>
          <dgm:bulletEnabled val="1"/>
        </dgm:presLayoutVars>
      </dgm:prSet>
      <dgm:spPr/>
    </dgm:pt>
    <dgm:pt modelId="{8B55F39D-3BC7-41B0-81F6-D3B415349F1D}" type="pres">
      <dgm:prSet presAssocID="{E1AF9399-EB7B-4434-9FF6-3F06703C5495}" presName="FiveNodes_5_text" presStyleLbl="node1" presStyleIdx="4" presStyleCnt="5">
        <dgm:presLayoutVars>
          <dgm:bulletEnabled val="1"/>
        </dgm:presLayoutVars>
      </dgm:prSet>
      <dgm:spPr/>
    </dgm:pt>
  </dgm:ptLst>
  <dgm:cxnLst>
    <dgm:cxn modelId="{0C56DB0D-7891-44BB-A3A0-06255A43B67E}" type="presOf" srcId="{D3B6415F-0CA8-4CBD-9CD3-E4893C1C140A}" destId="{02D5984E-AF9A-4F23-9ED1-5F1423A877DE}" srcOrd="1" destOrd="0" presId="urn:microsoft.com/office/officeart/2005/8/layout/vProcess5"/>
    <dgm:cxn modelId="{AEC3901A-821A-45E0-9628-077B55E01CDF}" type="presOf" srcId="{E9BD2B43-537C-4647-B02A-F19D61EA50D8}" destId="{DB49008C-3D1D-4703-B5F5-5BAA4083EBC7}" srcOrd="1" destOrd="0" presId="urn:microsoft.com/office/officeart/2005/8/layout/vProcess5"/>
    <dgm:cxn modelId="{3B82B422-04D7-480E-9B44-DED015D193A6}" type="presOf" srcId="{773F69BC-9ABE-4F67-81E3-63F2B64D4963}" destId="{EDB7D6BF-BE71-4E5E-B7C4-FC1CEBA24F19}" srcOrd="1" destOrd="0" presId="urn:microsoft.com/office/officeart/2005/8/layout/vProcess5"/>
    <dgm:cxn modelId="{A0985D40-B619-4307-B897-B59910DAC8E0}" type="presOf" srcId="{D62E1001-8A10-42BD-AFE4-FC349098E255}" destId="{F304670C-8DF5-43BD-8DCF-A03F855A571E}" srcOrd="0" destOrd="0" presId="urn:microsoft.com/office/officeart/2005/8/layout/vProcess5"/>
    <dgm:cxn modelId="{4D90216B-C160-41C9-BB3E-5BC38D57A464}" type="presOf" srcId="{773F69BC-9ABE-4F67-81E3-63F2B64D4963}" destId="{CD35A2F3-600B-4E50-B2B8-089D8A408B31}" srcOrd="0" destOrd="0" presId="urn:microsoft.com/office/officeart/2005/8/layout/vProcess5"/>
    <dgm:cxn modelId="{213BAD4E-3E27-4798-998D-C738F2044964}" type="presOf" srcId="{FDEFABD9-B360-4B7D-A957-2DB93733CE8E}" destId="{FFF7CD3F-0A31-4837-9B61-260BC5CF7273}" srcOrd="0" destOrd="0" presId="urn:microsoft.com/office/officeart/2005/8/layout/vProcess5"/>
    <dgm:cxn modelId="{32C8147A-06B2-417F-8EF5-BE56C966200A}" srcId="{E1AF9399-EB7B-4434-9FF6-3F06703C5495}" destId="{C1450AF7-AD62-4B16-9190-84F3484B8029}" srcOrd="4" destOrd="0" parTransId="{BDBF82BA-AB4D-428F-962F-44DEA58AC9C4}" sibTransId="{E626750A-F482-404E-9EC0-9BB915980BD8}"/>
    <dgm:cxn modelId="{F8DCD887-AC8E-4FD0-81D3-5F48FC71E8E5}" type="presOf" srcId="{C1450AF7-AD62-4B16-9190-84F3484B8029}" destId="{7A216FD9-C170-46D2-9054-72CBA2E985D2}" srcOrd="0" destOrd="0" presId="urn:microsoft.com/office/officeart/2005/8/layout/vProcess5"/>
    <dgm:cxn modelId="{9B9FCE93-1CEB-4FAD-8DA2-40167DA04EEF}" srcId="{E1AF9399-EB7B-4434-9FF6-3F06703C5495}" destId="{E9BD2B43-537C-4647-B02A-F19D61EA50D8}" srcOrd="0" destOrd="0" parTransId="{9ED50007-06EB-4AA9-B540-4C9BFDBF9320}" sibTransId="{D62E1001-8A10-42BD-AFE4-FC349098E255}"/>
    <dgm:cxn modelId="{7656C5A8-9E33-428D-8F59-0A010B14FC02}" srcId="{E1AF9399-EB7B-4434-9FF6-3F06703C5495}" destId="{773F69BC-9ABE-4F67-81E3-63F2B64D4963}" srcOrd="1" destOrd="0" parTransId="{BADF93E7-A078-4256-808B-F2360C184FB2}" sibTransId="{FDEFABD9-B360-4B7D-A957-2DB93733CE8E}"/>
    <dgm:cxn modelId="{075C85B4-D704-4AB4-A66B-6BBB30152B46}" type="presOf" srcId="{D8F3A5B6-56C4-4BF3-93DF-31E2AD6564AC}" destId="{110F3F4E-83CC-4872-9303-01125719C7F7}" srcOrd="0" destOrd="0" presId="urn:microsoft.com/office/officeart/2005/8/layout/vProcess5"/>
    <dgm:cxn modelId="{D5FF75C9-5D49-4B55-8898-4D41C2C68282}" type="presOf" srcId="{E1AF9399-EB7B-4434-9FF6-3F06703C5495}" destId="{D0978339-55B1-4BD8-B12F-52530E9FC5DE}" srcOrd="0" destOrd="0" presId="urn:microsoft.com/office/officeart/2005/8/layout/vProcess5"/>
    <dgm:cxn modelId="{D8C914CE-347B-410A-8FA2-607CF0D81193}" type="presOf" srcId="{FC1AF47B-901D-47D2-8277-8011319D3C18}" destId="{0ACA190F-D2AA-4060-90EE-9EEC62AAFF2D}" srcOrd="0" destOrd="0" presId="urn:microsoft.com/office/officeart/2005/8/layout/vProcess5"/>
    <dgm:cxn modelId="{9F8077D4-A21F-4CFF-B961-139534F667D1}" type="presOf" srcId="{C1450AF7-AD62-4B16-9190-84F3484B8029}" destId="{8B55F39D-3BC7-41B0-81F6-D3B415349F1D}" srcOrd="1" destOrd="0" presId="urn:microsoft.com/office/officeart/2005/8/layout/vProcess5"/>
    <dgm:cxn modelId="{55F00DD5-B09A-496D-B037-69A2038433F1}" type="presOf" srcId="{F7244EBE-A8AB-42D0-8643-E383D4BECD82}" destId="{4F4F80C9-6A3D-440C-96B9-7E49C69B556F}" srcOrd="0" destOrd="0" presId="urn:microsoft.com/office/officeart/2005/8/layout/vProcess5"/>
    <dgm:cxn modelId="{72A9C8EB-2056-42AA-BD6C-0242AE9FCACD}" type="presOf" srcId="{D8F3A5B6-56C4-4BF3-93DF-31E2AD6564AC}" destId="{982655EE-3C5C-423E-A0BA-24D4882BC942}" srcOrd="1" destOrd="0" presId="urn:microsoft.com/office/officeart/2005/8/layout/vProcess5"/>
    <dgm:cxn modelId="{1D213AEC-60CD-4E11-AB7C-412647B4A657}" type="presOf" srcId="{E9BD2B43-537C-4647-B02A-F19D61EA50D8}" destId="{6742BA09-9090-4A27-A702-7F06A03FBE18}" srcOrd="0" destOrd="0" presId="urn:microsoft.com/office/officeart/2005/8/layout/vProcess5"/>
    <dgm:cxn modelId="{4AC18CEC-55D2-4765-AAA9-D7FCDC00E1AE}" srcId="{E1AF9399-EB7B-4434-9FF6-3F06703C5495}" destId="{D3B6415F-0CA8-4CBD-9CD3-E4893C1C140A}" srcOrd="3" destOrd="0" parTransId="{AD2C5DAB-3008-4BB1-A199-84114D43A565}" sibTransId="{FC1AF47B-901D-47D2-8277-8011319D3C18}"/>
    <dgm:cxn modelId="{3897BBF0-C883-4679-94C9-6C4A2D0044D8}" type="presOf" srcId="{D3B6415F-0CA8-4CBD-9CD3-E4893C1C140A}" destId="{6FBCB7C6-32E5-48C7-8755-C754EA2E1E4C}" srcOrd="0" destOrd="0" presId="urn:microsoft.com/office/officeart/2005/8/layout/vProcess5"/>
    <dgm:cxn modelId="{3A6BC8F2-AC66-4A45-9061-FEBC7D042C8F}" srcId="{E1AF9399-EB7B-4434-9FF6-3F06703C5495}" destId="{D8F3A5B6-56C4-4BF3-93DF-31E2AD6564AC}" srcOrd="2" destOrd="0" parTransId="{6747C3AF-051C-4F48-871F-B843428D0108}" sibTransId="{F7244EBE-A8AB-42D0-8643-E383D4BECD82}"/>
    <dgm:cxn modelId="{0BDDF4E0-7A88-4D1B-B383-4E2492B79004}" type="presParOf" srcId="{D0978339-55B1-4BD8-B12F-52530E9FC5DE}" destId="{F968D39D-0263-43FB-A7C7-DD6483557164}" srcOrd="0" destOrd="0" presId="urn:microsoft.com/office/officeart/2005/8/layout/vProcess5"/>
    <dgm:cxn modelId="{62FE1F9C-CFA0-4761-B988-14EF2B79B4DA}" type="presParOf" srcId="{D0978339-55B1-4BD8-B12F-52530E9FC5DE}" destId="{6742BA09-9090-4A27-A702-7F06A03FBE18}" srcOrd="1" destOrd="0" presId="urn:microsoft.com/office/officeart/2005/8/layout/vProcess5"/>
    <dgm:cxn modelId="{39C4F50C-BF46-4C25-B2AF-39AB11A63505}" type="presParOf" srcId="{D0978339-55B1-4BD8-B12F-52530E9FC5DE}" destId="{CD35A2F3-600B-4E50-B2B8-089D8A408B31}" srcOrd="2" destOrd="0" presId="urn:microsoft.com/office/officeart/2005/8/layout/vProcess5"/>
    <dgm:cxn modelId="{94FCBADA-D3EB-45D0-9DFA-8305F29F035D}" type="presParOf" srcId="{D0978339-55B1-4BD8-B12F-52530E9FC5DE}" destId="{110F3F4E-83CC-4872-9303-01125719C7F7}" srcOrd="3" destOrd="0" presId="urn:microsoft.com/office/officeart/2005/8/layout/vProcess5"/>
    <dgm:cxn modelId="{8D2B22CD-5861-4733-9E83-703A8F5919EA}" type="presParOf" srcId="{D0978339-55B1-4BD8-B12F-52530E9FC5DE}" destId="{6FBCB7C6-32E5-48C7-8755-C754EA2E1E4C}" srcOrd="4" destOrd="0" presId="urn:microsoft.com/office/officeart/2005/8/layout/vProcess5"/>
    <dgm:cxn modelId="{EBE2AA42-29A0-412C-8562-724E5458FF86}" type="presParOf" srcId="{D0978339-55B1-4BD8-B12F-52530E9FC5DE}" destId="{7A216FD9-C170-46D2-9054-72CBA2E985D2}" srcOrd="5" destOrd="0" presId="urn:microsoft.com/office/officeart/2005/8/layout/vProcess5"/>
    <dgm:cxn modelId="{F89A4309-1C1A-4727-BF00-2DF689F4F836}" type="presParOf" srcId="{D0978339-55B1-4BD8-B12F-52530E9FC5DE}" destId="{F304670C-8DF5-43BD-8DCF-A03F855A571E}" srcOrd="6" destOrd="0" presId="urn:microsoft.com/office/officeart/2005/8/layout/vProcess5"/>
    <dgm:cxn modelId="{568BA04A-3D31-4ECE-84D1-C5D78DA96FDA}" type="presParOf" srcId="{D0978339-55B1-4BD8-B12F-52530E9FC5DE}" destId="{FFF7CD3F-0A31-4837-9B61-260BC5CF7273}" srcOrd="7" destOrd="0" presId="urn:microsoft.com/office/officeart/2005/8/layout/vProcess5"/>
    <dgm:cxn modelId="{4280BDCE-8AE2-4946-95F7-82B996638021}" type="presParOf" srcId="{D0978339-55B1-4BD8-B12F-52530E9FC5DE}" destId="{4F4F80C9-6A3D-440C-96B9-7E49C69B556F}" srcOrd="8" destOrd="0" presId="urn:microsoft.com/office/officeart/2005/8/layout/vProcess5"/>
    <dgm:cxn modelId="{5DF055CD-E127-4BF4-8B76-43240753F182}" type="presParOf" srcId="{D0978339-55B1-4BD8-B12F-52530E9FC5DE}" destId="{0ACA190F-D2AA-4060-90EE-9EEC62AAFF2D}" srcOrd="9" destOrd="0" presId="urn:microsoft.com/office/officeart/2005/8/layout/vProcess5"/>
    <dgm:cxn modelId="{638C80D9-35F1-466A-8F33-C7D4A056A1B8}" type="presParOf" srcId="{D0978339-55B1-4BD8-B12F-52530E9FC5DE}" destId="{DB49008C-3D1D-4703-B5F5-5BAA4083EBC7}" srcOrd="10" destOrd="0" presId="urn:microsoft.com/office/officeart/2005/8/layout/vProcess5"/>
    <dgm:cxn modelId="{BD8AF32A-B8F0-4EAF-8BF6-A7B1F6B152BB}" type="presParOf" srcId="{D0978339-55B1-4BD8-B12F-52530E9FC5DE}" destId="{EDB7D6BF-BE71-4E5E-B7C4-FC1CEBA24F19}" srcOrd="11" destOrd="0" presId="urn:microsoft.com/office/officeart/2005/8/layout/vProcess5"/>
    <dgm:cxn modelId="{0A8894BD-4C5A-43F8-9FE2-8D952B2C6BEE}" type="presParOf" srcId="{D0978339-55B1-4BD8-B12F-52530E9FC5DE}" destId="{982655EE-3C5C-423E-A0BA-24D4882BC942}" srcOrd="12" destOrd="0" presId="urn:microsoft.com/office/officeart/2005/8/layout/vProcess5"/>
    <dgm:cxn modelId="{05232242-7126-4FD8-A0E7-C4B0857C31B6}" type="presParOf" srcId="{D0978339-55B1-4BD8-B12F-52530E9FC5DE}" destId="{02D5984E-AF9A-4F23-9ED1-5F1423A877DE}" srcOrd="13" destOrd="0" presId="urn:microsoft.com/office/officeart/2005/8/layout/vProcess5"/>
    <dgm:cxn modelId="{66B5CB9E-4894-409D-86E6-490CF7800B54}" type="presParOf" srcId="{D0978339-55B1-4BD8-B12F-52530E9FC5DE}" destId="{8B55F39D-3BC7-41B0-81F6-D3B415349F1D}"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84ED42-2251-4EFF-AC32-E9405789CCE5}" type="doc">
      <dgm:prSet loTypeId="urn:microsoft.com/office/officeart/2018/2/layout/IconLabelDescriptionList" loCatId="icon" qsTypeId="urn:microsoft.com/office/officeart/2005/8/quickstyle/simple1" qsCatId="simple" csTypeId="urn:microsoft.com/office/officeart/2018/5/colors/Iconchunking_neutralbg_accent0_3" csCatId="mainScheme" phldr="1"/>
      <dgm:spPr/>
      <dgm:t>
        <a:bodyPr/>
        <a:lstStyle/>
        <a:p>
          <a:endParaRPr lang="en-US"/>
        </a:p>
      </dgm:t>
    </dgm:pt>
    <dgm:pt modelId="{9CA5B6E6-5A95-4B40-9E21-1F59797DB6AA}">
      <dgm:prSet custT="1"/>
      <dgm:spPr/>
      <dgm:t>
        <a:bodyPr/>
        <a:lstStyle/>
        <a:p>
          <a:pPr>
            <a:defRPr b="1"/>
          </a:pPr>
          <a:r>
            <a:rPr lang="pl-PL" sz="1800" dirty="0"/>
            <a:t>Pokrzywdzony może do tego momentu złożyć wniosek o działaniu w charakterze oskarżyciela posiłkowego (art. 54 § 1 k.p.k.)</a:t>
          </a:r>
          <a:endParaRPr lang="en-US" sz="1800" dirty="0"/>
        </a:p>
      </dgm:t>
    </dgm:pt>
    <dgm:pt modelId="{DF2CFE95-00E3-428A-9136-006278209334}" type="parTrans" cxnId="{98EBC3EA-EFDF-4BD7-99AF-5C3880E84DF7}">
      <dgm:prSet/>
      <dgm:spPr/>
      <dgm:t>
        <a:bodyPr/>
        <a:lstStyle/>
        <a:p>
          <a:endParaRPr lang="en-US"/>
        </a:p>
      </dgm:t>
    </dgm:pt>
    <dgm:pt modelId="{8FA6181E-70F0-4158-B7AB-F00A37AA4EFA}" type="sibTrans" cxnId="{98EBC3EA-EFDF-4BD7-99AF-5C3880E84DF7}">
      <dgm:prSet/>
      <dgm:spPr/>
      <dgm:t>
        <a:bodyPr/>
        <a:lstStyle/>
        <a:p>
          <a:endParaRPr lang="en-US"/>
        </a:p>
      </dgm:t>
    </dgm:pt>
    <dgm:pt modelId="{245765CA-0D2B-4B45-A50C-7A910E5ADB20}">
      <dgm:prSet custT="1"/>
      <dgm:spPr/>
      <dgm:t>
        <a:bodyPr/>
        <a:lstStyle/>
        <a:p>
          <a:r>
            <a:rPr lang="pl-PL" sz="1400"/>
            <a:t>Ciekawe orzeczenie </a:t>
          </a:r>
          <a:r>
            <a:rPr lang="pl-PL" sz="1400">
              <a:sym typeface="Wingdings" panose="05000000000000000000" pitchFamily="2" charset="2"/>
            </a:rPr>
            <a:t></a:t>
          </a:r>
          <a:r>
            <a:rPr lang="pl-PL" sz="1400"/>
            <a:t> postanowienie SN z dnia 25 czerwca 2013 r., V KZ 43/13</a:t>
          </a:r>
          <a:endParaRPr lang="en-US" sz="1400"/>
        </a:p>
      </dgm:t>
    </dgm:pt>
    <dgm:pt modelId="{72E38F63-415A-4E3D-925F-1D76A7F08A6F}" type="parTrans" cxnId="{5F14D1C7-20BA-4812-88A0-82535EA80CA0}">
      <dgm:prSet/>
      <dgm:spPr/>
      <dgm:t>
        <a:bodyPr/>
        <a:lstStyle/>
        <a:p>
          <a:endParaRPr lang="en-US"/>
        </a:p>
      </dgm:t>
    </dgm:pt>
    <dgm:pt modelId="{08674F7C-00EC-4D2F-9002-99F8FADE639D}" type="sibTrans" cxnId="{5F14D1C7-20BA-4812-88A0-82535EA80CA0}">
      <dgm:prSet/>
      <dgm:spPr/>
      <dgm:t>
        <a:bodyPr/>
        <a:lstStyle/>
        <a:p>
          <a:endParaRPr lang="en-US"/>
        </a:p>
      </dgm:t>
    </dgm:pt>
    <dgm:pt modelId="{9BACA606-763E-43ED-B817-6B2F4029D333}">
      <dgm:prSet custT="1"/>
      <dgm:spPr/>
      <dgm:t>
        <a:bodyPr/>
        <a:lstStyle/>
        <a:p>
          <a:pPr>
            <a:defRPr b="1"/>
          </a:pPr>
          <a:r>
            <a:rPr lang="pl-PL" sz="1800"/>
            <a:t>Do tego momentu można zgłosić wniosek o wyłączenie sędziego z powodu uzasadnionych wątpliwości co do jego bezstronności (</a:t>
          </a:r>
          <a:r>
            <a:rPr lang="pl-PL" sz="1800" i="1"/>
            <a:t>iudex suspectus</a:t>
          </a:r>
          <a:r>
            <a:rPr lang="pl-PL" sz="1800"/>
            <a:t>). Później tylko wtedy, gdy strona uprawdopodobni, że okoliczność ta powstała lub stała się stronie wiadoma później (art. 41 § 2)</a:t>
          </a:r>
          <a:endParaRPr lang="en-US" sz="1800"/>
        </a:p>
      </dgm:t>
    </dgm:pt>
    <dgm:pt modelId="{411D48D3-B7F8-422D-AC2A-2630BC5E20FA}" type="parTrans" cxnId="{A6CFA00C-C698-4221-AFDF-03B11C4BD0AC}">
      <dgm:prSet/>
      <dgm:spPr/>
      <dgm:t>
        <a:bodyPr/>
        <a:lstStyle/>
        <a:p>
          <a:endParaRPr lang="en-US"/>
        </a:p>
      </dgm:t>
    </dgm:pt>
    <dgm:pt modelId="{B6B219FC-96AF-48B2-B5CA-D8D1BEE46BAA}" type="sibTrans" cxnId="{A6CFA00C-C698-4221-AFDF-03B11C4BD0AC}">
      <dgm:prSet/>
      <dgm:spPr/>
      <dgm:t>
        <a:bodyPr/>
        <a:lstStyle/>
        <a:p>
          <a:endParaRPr lang="en-US"/>
        </a:p>
      </dgm:t>
    </dgm:pt>
    <dgm:pt modelId="{86E892D0-A564-45B2-B100-ED689A99A807}">
      <dgm:prSet custT="1"/>
      <dgm:spPr/>
      <dgm:t>
        <a:bodyPr/>
        <a:lstStyle/>
        <a:p>
          <a:pPr>
            <a:defRPr b="1"/>
          </a:pPr>
          <a:r>
            <a:rPr lang="pl-PL" sz="1800"/>
            <a:t>Oskarżyciel publiczny może cofnąć akt oskarżenia – art. 14 § 2. W toku przewodu sądowego – tylko za zgodą oskarżonego </a:t>
          </a:r>
          <a:endParaRPr lang="en-US" sz="1800"/>
        </a:p>
      </dgm:t>
    </dgm:pt>
    <dgm:pt modelId="{881BAB86-E954-47FA-9D02-96A6D521D619}" type="parTrans" cxnId="{1150A722-F782-46AA-BC73-29DC224CDFAC}">
      <dgm:prSet/>
      <dgm:spPr/>
      <dgm:t>
        <a:bodyPr/>
        <a:lstStyle/>
        <a:p>
          <a:endParaRPr lang="en-US"/>
        </a:p>
      </dgm:t>
    </dgm:pt>
    <dgm:pt modelId="{1049FD9D-1A26-468C-B71A-EE33B0E17FA6}" type="sibTrans" cxnId="{1150A722-F782-46AA-BC73-29DC224CDFAC}">
      <dgm:prSet/>
      <dgm:spPr/>
      <dgm:t>
        <a:bodyPr/>
        <a:lstStyle/>
        <a:p>
          <a:endParaRPr lang="en-US"/>
        </a:p>
      </dgm:t>
    </dgm:pt>
    <dgm:pt modelId="{AAFCA4D7-93B8-4F03-B4CA-5A54594049B7}">
      <dgm:prSet custT="1"/>
      <dgm:spPr/>
      <dgm:t>
        <a:bodyPr/>
        <a:lstStyle/>
        <a:p>
          <a:pPr>
            <a:defRPr b="1"/>
          </a:pPr>
          <a:r>
            <a:rPr lang="pl-PL" sz="1800"/>
            <a:t>Oskarżyciel prywatny może odstąpić od oskarżenia niezależnie od zgody oskarżonego </a:t>
          </a:r>
          <a:endParaRPr lang="en-US" sz="1800"/>
        </a:p>
      </dgm:t>
    </dgm:pt>
    <dgm:pt modelId="{BAE92CFA-7A5A-4B5E-B3F8-632E56F17047}" type="parTrans" cxnId="{0BDE6FC3-701C-4B8F-B5BA-8C7FD4FD3335}">
      <dgm:prSet/>
      <dgm:spPr/>
      <dgm:t>
        <a:bodyPr/>
        <a:lstStyle/>
        <a:p>
          <a:endParaRPr lang="en-US"/>
        </a:p>
      </dgm:t>
    </dgm:pt>
    <dgm:pt modelId="{1391CD9D-9C39-4AD0-9516-92BE66029746}" type="sibTrans" cxnId="{0BDE6FC3-701C-4B8F-B5BA-8C7FD4FD3335}">
      <dgm:prSet/>
      <dgm:spPr/>
      <dgm:t>
        <a:bodyPr/>
        <a:lstStyle/>
        <a:p>
          <a:endParaRPr lang="en-US"/>
        </a:p>
      </dgm:t>
    </dgm:pt>
    <dgm:pt modelId="{2972ED05-1175-4F9C-9C99-61EBED70A27F}">
      <dgm:prSet custT="1"/>
      <dgm:spPr/>
      <dgm:t>
        <a:bodyPr/>
        <a:lstStyle/>
        <a:p>
          <a:pPr>
            <a:defRPr b="1"/>
          </a:pPr>
          <a:r>
            <a:rPr lang="pl-PL" sz="1800" dirty="0"/>
            <a:t>Po rozpoczęciu przewodu sądowego ma znaczenie podział na przesłanki uniewinnienia i umorzenia. Zasadą jest, że na rozprawie powinien zapaść wyrok uniewinniający. </a:t>
          </a:r>
          <a:endParaRPr lang="en-US" sz="1800" dirty="0"/>
        </a:p>
      </dgm:t>
    </dgm:pt>
    <dgm:pt modelId="{4823A452-87E5-4EA6-BE4C-F54016115274}" type="parTrans" cxnId="{69EB90D9-ACB2-424F-ADAD-1C18508BDE95}">
      <dgm:prSet/>
      <dgm:spPr/>
      <dgm:t>
        <a:bodyPr/>
        <a:lstStyle/>
        <a:p>
          <a:endParaRPr lang="en-US"/>
        </a:p>
      </dgm:t>
    </dgm:pt>
    <dgm:pt modelId="{D9017F27-6CC8-4937-A45F-44A47FE9D3F8}" type="sibTrans" cxnId="{69EB90D9-ACB2-424F-ADAD-1C18508BDE95}">
      <dgm:prSet/>
      <dgm:spPr/>
      <dgm:t>
        <a:bodyPr/>
        <a:lstStyle/>
        <a:p>
          <a:endParaRPr lang="en-US"/>
        </a:p>
      </dgm:t>
    </dgm:pt>
    <dgm:pt modelId="{24BAB6B8-2586-474D-93D8-EE5C2700F5A5}" type="pres">
      <dgm:prSet presAssocID="{AE84ED42-2251-4EFF-AC32-E9405789CCE5}" presName="root" presStyleCnt="0">
        <dgm:presLayoutVars>
          <dgm:dir/>
          <dgm:resizeHandles val="exact"/>
        </dgm:presLayoutVars>
      </dgm:prSet>
      <dgm:spPr/>
    </dgm:pt>
    <dgm:pt modelId="{7A2D8F09-C716-4AAE-9129-88C94A03A2D3}" type="pres">
      <dgm:prSet presAssocID="{9CA5B6E6-5A95-4B40-9E21-1F59797DB6AA}" presName="compNode" presStyleCnt="0"/>
      <dgm:spPr/>
    </dgm:pt>
    <dgm:pt modelId="{CF366EA3-AC97-46C2-9737-2198A581E5F2}" type="pres">
      <dgm:prSet presAssocID="{9CA5B6E6-5A95-4B40-9E21-1F59797DB6AA}"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FEB8DEAC-1C46-4CA9-BBC1-301E004C89C7}" type="pres">
      <dgm:prSet presAssocID="{9CA5B6E6-5A95-4B40-9E21-1F59797DB6AA}" presName="iconSpace" presStyleCnt="0"/>
      <dgm:spPr/>
    </dgm:pt>
    <dgm:pt modelId="{EB08F474-4D63-4D0D-A92E-F4624D5538BD}" type="pres">
      <dgm:prSet presAssocID="{9CA5B6E6-5A95-4B40-9E21-1F59797DB6AA}" presName="parTx" presStyleLbl="revTx" presStyleIdx="0" presStyleCnt="10">
        <dgm:presLayoutVars>
          <dgm:chMax val="0"/>
          <dgm:chPref val="0"/>
        </dgm:presLayoutVars>
      </dgm:prSet>
      <dgm:spPr/>
    </dgm:pt>
    <dgm:pt modelId="{AE6C1B83-5842-48A6-956A-BABD4325550E}" type="pres">
      <dgm:prSet presAssocID="{9CA5B6E6-5A95-4B40-9E21-1F59797DB6AA}" presName="txSpace" presStyleCnt="0"/>
      <dgm:spPr/>
    </dgm:pt>
    <dgm:pt modelId="{C8BA4803-B034-44FD-B7CA-98A92101507C}" type="pres">
      <dgm:prSet presAssocID="{9CA5B6E6-5A95-4B40-9E21-1F59797DB6AA}" presName="desTx" presStyleLbl="revTx" presStyleIdx="1" presStyleCnt="10">
        <dgm:presLayoutVars/>
      </dgm:prSet>
      <dgm:spPr/>
    </dgm:pt>
    <dgm:pt modelId="{94763F89-3817-4580-8989-982C3CA49E04}" type="pres">
      <dgm:prSet presAssocID="{8FA6181E-70F0-4158-B7AB-F00A37AA4EFA}" presName="sibTrans" presStyleCnt="0"/>
      <dgm:spPr/>
    </dgm:pt>
    <dgm:pt modelId="{20746E58-A8F2-4F23-8AC6-A8126CA7007A}" type="pres">
      <dgm:prSet presAssocID="{9BACA606-763E-43ED-B817-6B2F4029D333}" presName="compNode" presStyleCnt="0"/>
      <dgm:spPr/>
    </dgm:pt>
    <dgm:pt modelId="{2EBAB401-37E6-490E-995D-B291BFE48053}" type="pres">
      <dgm:prSet presAssocID="{9BACA606-763E-43ED-B817-6B2F4029D33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C63F6671-86D6-41FB-8F04-DBD263251A77}" type="pres">
      <dgm:prSet presAssocID="{9BACA606-763E-43ED-B817-6B2F4029D333}" presName="iconSpace" presStyleCnt="0"/>
      <dgm:spPr/>
    </dgm:pt>
    <dgm:pt modelId="{D8076F6A-7ADF-4D98-9B9B-F4AE675B6927}" type="pres">
      <dgm:prSet presAssocID="{9BACA606-763E-43ED-B817-6B2F4029D333}" presName="parTx" presStyleLbl="revTx" presStyleIdx="2" presStyleCnt="10">
        <dgm:presLayoutVars>
          <dgm:chMax val="0"/>
          <dgm:chPref val="0"/>
        </dgm:presLayoutVars>
      </dgm:prSet>
      <dgm:spPr/>
    </dgm:pt>
    <dgm:pt modelId="{9934908F-0D80-4459-AD54-3B87C115921D}" type="pres">
      <dgm:prSet presAssocID="{9BACA606-763E-43ED-B817-6B2F4029D333}" presName="txSpace" presStyleCnt="0"/>
      <dgm:spPr/>
    </dgm:pt>
    <dgm:pt modelId="{D7459AE3-57D6-4BF2-95D8-44FC63878E17}" type="pres">
      <dgm:prSet presAssocID="{9BACA606-763E-43ED-B817-6B2F4029D333}" presName="desTx" presStyleLbl="revTx" presStyleIdx="3" presStyleCnt="10">
        <dgm:presLayoutVars/>
      </dgm:prSet>
      <dgm:spPr/>
    </dgm:pt>
    <dgm:pt modelId="{9CD8F7EC-86B9-443A-BA94-9C12ED96C13C}" type="pres">
      <dgm:prSet presAssocID="{B6B219FC-96AF-48B2-B5CA-D8D1BEE46BAA}" presName="sibTrans" presStyleCnt="0"/>
      <dgm:spPr/>
    </dgm:pt>
    <dgm:pt modelId="{1CD736E7-FD92-4DD2-AA2F-8AC513A24DCB}" type="pres">
      <dgm:prSet presAssocID="{86E892D0-A564-45B2-B100-ED689A99A807}" presName="compNode" presStyleCnt="0"/>
      <dgm:spPr/>
    </dgm:pt>
    <dgm:pt modelId="{82749CBB-B86F-4187-9C3E-9FBDB7908B03}" type="pres">
      <dgm:prSet presAssocID="{86E892D0-A564-45B2-B100-ED689A99A80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3F816741-1B59-46F3-9287-6E0FE14C6FD6}" type="pres">
      <dgm:prSet presAssocID="{86E892D0-A564-45B2-B100-ED689A99A807}" presName="iconSpace" presStyleCnt="0"/>
      <dgm:spPr/>
    </dgm:pt>
    <dgm:pt modelId="{82427340-A0CE-4E95-8E19-A218A655D2B3}" type="pres">
      <dgm:prSet presAssocID="{86E892D0-A564-45B2-B100-ED689A99A807}" presName="parTx" presStyleLbl="revTx" presStyleIdx="4" presStyleCnt="10">
        <dgm:presLayoutVars>
          <dgm:chMax val="0"/>
          <dgm:chPref val="0"/>
        </dgm:presLayoutVars>
      </dgm:prSet>
      <dgm:spPr/>
    </dgm:pt>
    <dgm:pt modelId="{21857F3C-F412-4973-841D-43D6C69D3FC8}" type="pres">
      <dgm:prSet presAssocID="{86E892D0-A564-45B2-B100-ED689A99A807}" presName="txSpace" presStyleCnt="0"/>
      <dgm:spPr/>
    </dgm:pt>
    <dgm:pt modelId="{BE0E59D0-D30A-4E7D-80B9-5DE7DA1F7249}" type="pres">
      <dgm:prSet presAssocID="{86E892D0-A564-45B2-B100-ED689A99A807}" presName="desTx" presStyleLbl="revTx" presStyleIdx="5" presStyleCnt="10">
        <dgm:presLayoutVars/>
      </dgm:prSet>
      <dgm:spPr/>
    </dgm:pt>
    <dgm:pt modelId="{A8C9F4F3-1F31-48B5-B97C-EE0A3FEA8021}" type="pres">
      <dgm:prSet presAssocID="{1049FD9D-1A26-468C-B71A-EE33B0E17FA6}" presName="sibTrans" presStyleCnt="0"/>
      <dgm:spPr/>
    </dgm:pt>
    <dgm:pt modelId="{A7913E01-F808-48E4-80E1-2999334F6388}" type="pres">
      <dgm:prSet presAssocID="{AAFCA4D7-93B8-4F03-B4CA-5A54594049B7}" presName="compNode" presStyleCnt="0"/>
      <dgm:spPr/>
    </dgm:pt>
    <dgm:pt modelId="{99408039-EB0C-4472-9F31-05B32D7107CF}" type="pres">
      <dgm:prSet presAssocID="{AAFCA4D7-93B8-4F03-B4CA-5A54594049B7}"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vel"/>
        </a:ext>
      </dgm:extLst>
    </dgm:pt>
    <dgm:pt modelId="{B96ABFB9-DFA9-47F2-A79F-ECD0FFFBC5C2}" type="pres">
      <dgm:prSet presAssocID="{AAFCA4D7-93B8-4F03-B4CA-5A54594049B7}" presName="iconSpace" presStyleCnt="0"/>
      <dgm:spPr/>
    </dgm:pt>
    <dgm:pt modelId="{1C2C1131-AFA4-41D4-9716-42413A194DB8}" type="pres">
      <dgm:prSet presAssocID="{AAFCA4D7-93B8-4F03-B4CA-5A54594049B7}" presName="parTx" presStyleLbl="revTx" presStyleIdx="6" presStyleCnt="10">
        <dgm:presLayoutVars>
          <dgm:chMax val="0"/>
          <dgm:chPref val="0"/>
        </dgm:presLayoutVars>
      </dgm:prSet>
      <dgm:spPr/>
    </dgm:pt>
    <dgm:pt modelId="{4E18D220-A29D-4427-B9CC-56AAE252073E}" type="pres">
      <dgm:prSet presAssocID="{AAFCA4D7-93B8-4F03-B4CA-5A54594049B7}" presName="txSpace" presStyleCnt="0"/>
      <dgm:spPr/>
    </dgm:pt>
    <dgm:pt modelId="{DD8B2E3D-222F-4AC0-9E7B-83B1A192B81E}" type="pres">
      <dgm:prSet presAssocID="{AAFCA4D7-93B8-4F03-B4CA-5A54594049B7}" presName="desTx" presStyleLbl="revTx" presStyleIdx="7" presStyleCnt="10">
        <dgm:presLayoutVars/>
      </dgm:prSet>
      <dgm:spPr/>
    </dgm:pt>
    <dgm:pt modelId="{E2A2CEDD-5A1D-46F3-A972-B255F91097EE}" type="pres">
      <dgm:prSet presAssocID="{1391CD9D-9C39-4AD0-9516-92BE66029746}" presName="sibTrans" presStyleCnt="0"/>
      <dgm:spPr/>
    </dgm:pt>
    <dgm:pt modelId="{8373999F-2474-4927-B146-0827C47F57C1}" type="pres">
      <dgm:prSet presAssocID="{2972ED05-1175-4F9C-9C99-61EBED70A27F}" presName="compNode" presStyleCnt="0"/>
      <dgm:spPr/>
    </dgm:pt>
    <dgm:pt modelId="{8FF7EDFC-3EE3-400D-83A4-BFEB8B7B9600}" type="pres">
      <dgm:prSet presAssocID="{2972ED05-1175-4F9C-9C99-61EBED70A27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otes"/>
        </a:ext>
      </dgm:extLst>
    </dgm:pt>
    <dgm:pt modelId="{2059A458-6284-4FF1-8D9C-4ADD3588C935}" type="pres">
      <dgm:prSet presAssocID="{2972ED05-1175-4F9C-9C99-61EBED70A27F}" presName="iconSpace" presStyleCnt="0"/>
      <dgm:spPr/>
    </dgm:pt>
    <dgm:pt modelId="{18E84477-80DC-435A-8146-0A85903E939C}" type="pres">
      <dgm:prSet presAssocID="{2972ED05-1175-4F9C-9C99-61EBED70A27F}" presName="parTx" presStyleLbl="revTx" presStyleIdx="8" presStyleCnt="10">
        <dgm:presLayoutVars>
          <dgm:chMax val="0"/>
          <dgm:chPref val="0"/>
        </dgm:presLayoutVars>
      </dgm:prSet>
      <dgm:spPr/>
    </dgm:pt>
    <dgm:pt modelId="{2A3A7E1D-03E8-45A2-94BE-D24B2312B561}" type="pres">
      <dgm:prSet presAssocID="{2972ED05-1175-4F9C-9C99-61EBED70A27F}" presName="txSpace" presStyleCnt="0"/>
      <dgm:spPr/>
    </dgm:pt>
    <dgm:pt modelId="{A4868B6C-A385-46CC-9694-B73DBDE91F0D}" type="pres">
      <dgm:prSet presAssocID="{2972ED05-1175-4F9C-9C99-61EBED70A27F}" presName="desTx" presStyleLbl="revTx" presStyleIdx="9" presStyleCnt="10">
        <dgm:presLayoutVars/>
      </dgm:prSet>
      <dgm:spPr/>
    </dgm:pt>
  </dgm:ptLst>
  <dgm:cxnLst>
    <dgm:cxn modelId="{A6CFA00C-C698-4221-AFDF-03B11C4BD0AC}" srcId="{AE84ED42-2251-4EFF-AC32-E9405789CCE5}" destId="{9BACA606-763E-43ED-B817-6B2F4029D333}" srcOrd="1" destOrd="0" parTransId="{411D48D3-B7F8-422D-AC2A-2630BC5E20FA}" sibTransId="{B6B219FC-96AF-48B2-B5CA-D8D1BEE46BAA}"/>
    <dgm:cxn modelId="{1150A722-F782-46AA-BC73-29DC224CDFAC}" srcId="{AE84ED42-2251-4EFF-AC32-E9405789CCE5}" destId="{86E892D0-A564-45B2-B100-ED689A99A807}" srcOrd="2" destOrd="0" parTransId="{881BAB86-E954-47FA-9D02-96A6D521D619}" sibTransId="{1049FD9D-1A26-468C-B71A-EE33B0E17FA6}"/>
    <dgm:cxn modelId="{1CE5DC70-08F8-4184-BECB-1BD36E1CCA67}" type="presOf" srcId="{86E892D0-A564-45B2-B100-ED689A99A807}" destId="{82427340-A0CE-4E95-8E19-A218A655D2B3}" srcOrd="0" destOrd="0" presId="urn:microsoft.com/office/officeart/2018/2/layout/IconLabelDescriptionList"/>
    <dgm:cxn modelId="{A3583554-1C64-4D64-9C23-92BD51E5533D}" type="presOf" srcId="{AAFCA4D7-93B8-4F03-B4CA-5A54594049B7}" destId="{1C2C1131-AFA4-41D4-9716-42413A194DB8}" srcOrd="0" destOrd="0" presId="urn:microsoft.com/office/officeart/2018/2/layout/IconLabelDescriptionList"/>
    <dgm:cxn modelId="{6ECDE188-4234-48B7-863B-13E2DC29DFEB}" type="presOf" srcId="{AE84ED42-2251-4EFF-AC32-E9405789CCE5}" destId="{24BAB6B8-2586-474D-93D8-EE5C2700F5A5}" srcOrd="0" destOrd="0" presId="urn:microsoft.com/office/officeart/2018/2/layout/IconLabelDescriptionList"/>
    <dgm:cxn modelId="{27091189-34B2-4A7B-96E9-DB5642D2327F}" type="presOf" srcId="{9BACA606-763E-43ED-B817-6B2F4029D333}" destId="{D8076F6A-7ADF-4D98-9B9B-F4AE675B6927}" srcOrd="0" destOrd="0" presId="urn:microsoft.com/office/officeart/2018/2/layout/IconLabelDescriptionList"/>
    <dgm:cxn modelId="{8139A2A4-9F83-4597-A8CF-EAF713F17773}" type="presOf" srcId="{245765CA-0D2B-4B45-A50C-7A910E5ADB20}" destId="{C8BA4803-B034-44FD-B7CA-98A92101507C}" srcOrd="0" destOrd="0" presId="urn:microsoft.com/office/officeart/2018/2/layout/IconLabelDescriptionList"/>
    <dgm:cxn modelId="{0BDE6FC3-701C-4B8F-B5BA-8C7FD4FD3335}" srcId="{AE84ED42-2251-4EFF-AC32-E9405789CCE5}" destId="{AAFCA4D7-93B8-4F03-B4CA-5A54594049B7}" srcOrd="3" destOrd="0" parTransId="{BAE92CFA-7A5A-4B5E-B3F8-632E56F17047}" sibTransId="{1391CD9D-9C39-4AD0-9516-92BE66029746}"/>
    <dgm:cxn modelId="{DB824EC5-E9FE-4E5D-889B-78970CEF14EB}" type="presOf" srcId="{9CA5B6E6-5A95-4B40-9E21-1F59797DB6AA}" destId="{EB08F474-4D63-4D0D-A92E-F4624D5538BD}" srcOrd="0" destOrd="0" presId="urn:microsoft.com/office/officeart/2018/2/layout/IconLabelDescriptionList"/>
    <dgm:cxn modelId="{5F14D1C7-20BA-4812-88A0-82535EA80CA0}" srcId="{9CA5B6E6-5A95-4B40-9E21-1F59797DB6AA}" destId="{245765CA-0D2B-4B45-A50C-7A910E5ADB20}" srcOrd="0" destOrd="0" parTransId="{72E38F63-415A-4E3D-925F-1D76A7F08A6F}" sibTransId="{08674F7C-00EC-4D2F-9002-99F8FADE639D}"/>
    <dgm:cxn modelId="{B77F45CA-3FD9-41CD-8175-3FC0014900EA}" type="presOf" srcId="{2972ED05-1175-4F9C-9C99-61EBED70A27F}" destId="{18E84477-80DC-435A-8146-0A85903E939C}" srcOrd="0" destOrd="0" presId="urn:microsoft.com/office/officeart/2018/2/layout/IconLabelDescriptionList"/>
    <dgm:cxn modelId="{69EB90D9-ACB2-424F-ADAD-1C18508BDE95}" srcId="{AE84ED42-2251-4EFF-AC32-E9405789CCE5}" destId="{2972ED05-1175-4F9C-9C99-61EBED70A27F}" srcOrd="4" destOrd="0" parTransId="{4823A452-87E5-4EA6-BE4C-F54016115274}" sibTransId="{D9017F27-6CC8-4937-A45F-44A47FE9D3F8}"/>
    <dgm:cxn modelId="{98EBC3EA-EFDF-4BD7-99AF-5C3880E84DF7}" srcId="{AE84ED42-2251-4EFF-AC32-E9405789CCE5}" destId="{9CA5B6E6-5A95-4B40-9E21-1F59797DB6AA}" srcOrd="0" destOrd="0" parTransId="{DF2CFE95-00E3-428A-9136-006278209334}" sibTransId="{8FA6181E-70F0-4158-B7AB-F00A37AA4EFA}"/>
    <dgm:cxn modelId="{31319E5B-553A-4B08-99C3-8D4D51C19B47}" type="presParOf" srcId="{24BAB6B8-2586-474D-93D8-EE5C2700F5A5}" destId="{7A2D8F09-C716-4AAE-9129-88C94A03A2D3}" srcOrd="0" destOrd="0" presId="urn:microsoft.com/office/officeart/2018/2/layout/IconLabelDescriptionList"/>
    <dgm:cxn modelId="{0B10B6E1-8F42-4C3D-8BEC-1D59CD3265BE}" type="presParOf" srcId="{7A2D8F09-C716-4AAE-9129-88C94A03A2D3}" destId="{CF366EA3-AC97-46C2-9737-2198A581E5F2}" srcOrd="0" destOrd="0" presId="urn:microsoft.com/office/officeart/2018/2/layout/IconLabelDescriptionList"/>
    <dgm:cxn modelId="{690C06C8-94ED-464A-98CD-643543553E27}" type="presParOf" srcId="{7A2D8F09-C716-4AAE-9129-88C94A03A2D3}" destId="{FEB8DEAC-1C46-4CA9-BBC1-301E004C89C7}" srcOrd="1" destOrd="0" presId="urn:microsoft.com/office/officeart/2018/2/layout/IconLabelDescriptionList"/>
    <dgm:cxn modelId="{691D1387-08AA-4520-90C6-4B4C163AF4EE}" type="presParOf" srcId="{7A2D8F09-C716-4AAE-9129-88C94A03A2D3}" destId="{EB08F474-4D63-4D0D-A92E-F4624D5538BD}" srcOrd="2" destOrd="0" presId="urn:microsoft.com/office/officeart/2018/2/layout/IconLabelDescriptionList"/>
    <dgm:cxn modelId="{3DC6237A-5C1D-498B-B3A3-F9611815FAB2}" type="presParOf" srcId="{7A2D8F09-C716-4AAE-9129-88C94A03A2D3}" destId="{AE6C1B83-5842-48A6-956A-BABD4325550E}" srcOrd="3" destOrd="0" presId="urn:microsoft.com/office/officeart/2018/2/layout/IconLabelDescriptionList"/>
    <dgm:cxn modelId="{FD3B485E-E6FC-4B78-86A8-AFAC02843BFC}" type="presParOf" srcId="{7A2D8F09-C716-4AAE-9129-88C94A03A2D3}" destId="{C8BA4803-B034-44FD-B7CA-98A92101507C}" srcOrd="4" destOrd="0" presId="urn:microsoft.com/office/officeart/2018/2/layout/IconLabelDescriptionList"/>
    <dgm:cxn modelId="{377F9749-8248-4D43-8C06-5BF0741F160F}" type="presParOf" srcId="{24BAB6B8-2586-474D-93D8-EE5C2700F5A5}" destId="{94763F89-3817-4580-8989-982C3CA49E04}" srcOrd="1" destOrd="0" presId="urn:microsoft.com/office/officeart/2018/2/layout/IconLabelDescriptionList"/>
    <dgm:cxn modelId="{25A346C7-CEB1-4DB9-ACA6-37B402015AB7}" type="presParOf" srcId="{24BAB6B8-2586-474D-93D8-EE5C2700F5A5}" destId="{20746E58-A8F2-4F23-8AC6-A8126CA7007A}" srcOrd="2" destOrd="0" presId="urn:microsoft.com/office/officeart/2018/2/layout/IconLabelDescriptionList"/>
    <dgm:cxn modelId="{BA83C4D2-5A7C-4D1D-9239-D295BAD85E67}" type="presParOf" srcId="{20746E58-A8F2-4F23-8AC6-A8126CA7007A}" destId="{2EBAB401-37E6-490E-995D-B291BFE48053}" srcOrd="0" destOrd="0" presId="urn:microsoft.com/office/officeart/2018/2/layout/IconLabelDescriptionList"/>
    <dgm:cxn modelId="{B9B35423-AE66-43A2-8488-E3B8A9CB72A5}" type="presParOf" srcId="{20746E58-A8F2-4F23-8AC6-A8126CA7007A}" destId="{C63F6671-86D6-41FB-8F04-DBD263251A77}" srcOrd="1" destOrd="0" presId="urn:microsoft.com/office/officeart/2018/2/layout/IconLabelDescriptionList"/>
    <dgm:cxn modelId="{73607E43-FE4E-44A1-8919-E05E9405C6B7}" type="presParOf" srcId="{20746E58-A8F2-4F23-8AC6-A8126CA7007A}" destId="{D8076F6A-7ADF-4D98-9B9B-F4AE675B6927}" srcOrd="2" destOrd="0" presId="urn:microsoft.com/office/officeart/2018/2/layout/IconLabelDescriptionList"/>
    <dgm:cxn modelId="{EFEE86C0-91FD-49AF-B482-EEFBA83A5C39}" type="presParOf" srcId="{20746E58-A8F2-4F23-8AC6-A8126CA7007A}" destId="{9934908F-0D80-4459-AD54-3B87C115921D}" srcOrd="3" destOrd="0" presId="urn:microsoft.com/office/officeart/2018/2/layout/IconLabelDescriptionList"/>
    <dgm:cxn modelId="{A01FCC0C-C135-4623-BC0C-80797087E708}" type="presParOf" srcId="{20746E58-A8F2-4F23-8AC6-A8126CA7007A}" destId="{D7459AE3-57D6-4BF2-95D8-44FC63878E17}" srcOrd="4" destOrd="0" presId="urn:microsoft.com/office/officeart/2018/2/layout/IconLabelDescriptionList"/>
    <dgm:cxn modelId="{09FC338F-DCD8-4D88-AE69-F6B21AAA7024}" type="presParOf" srcId="{24BAB6B8-2586-474D-93D8-EE5C2700F5A5}" destId="{9CD8F7EC-86B9-443A-BA94-9C12ED96C13C}" srcOrd="3" destOrd="0" presId="urn:microsoft.com/office/officeart/2018/2/layout/IconLabelDescriptionList"/>
    <dgm:cxn modelId="{D7DD0B58-8A58-4E93-AC3C-CF64A3316DFF}" type="presParOf" srcId="{24BAB6B8-2586-474D-93D8-EE5C2700F5A5}" destId="{1CD736E7-FD92-4DD2-AA2F-8AC513A24DCB}" srcOrd="4" destOrd="0" presId="urn:microsoft.com/office/officeart/2018/2/layout/IconLabelDescriptionList"/>
    <dgm:cxn modelId="{19A2E2A5-0948-4D63-AD08-A4C3CD6BC405}" type="presParOf" srcId="{1CD736E7-FD92-4DD2-AA2F-8AC513A24DCB}" destId="{82749CBB-B86F-4187-9C3E-9FBDB7908B03}" srcOrd="0" destOrd="0" presId="urn:microsoft.com/office/officeart/2018/2/layout/IconLabelDescriptionList"/>
    <dgm:cxn modelId="{4A9DBA00-D38D-4BF9-AE13-635DAB474C87}" type="presParOf" srcId="{1CD736E7-FD92-4DD2-AA2F-8AC513A24DCB}" destId="{3F816741-1B59-46F3-9287-6E0FE14C6FD6}" srcOrd="1" destOrd="0" presId="urn:microsoft.com/office/officeart/2018/2/layout/IconLabelDescriptionList"/>
    <dgm:cxn modelId="{F9BB17C9-F79B-46B6-97F6-B48EE1C293FB}" type="presParOf" srcId="{1CD736E7-FD92-4DD2-AA2F-8AC513A24DCB}" destId="{82427340-A0CE-4E95-8E19-A218A655D2B3}" srcOrd="2" destOrd="0" presId="urn:microsoft.com/office/officeart/2018/2/layout/IconLabelDescriptionList"/>
    <dgm:cxn modelId="{806EEBB6-2041-468A-A2FF-1D3FC04B3E74}" type="presParOf" srcId="{1CD736E7-FD92-4DD2-AA2F-8AC513A24DCB}" destId="{21857F3C-F412-4973-841D-43D6C69D3FC8}" srcOrd="3" destOrd="0" presId="urn:microsoft.com/office/officeart/2018/2/layout/IconLabelDescriptionList"/>
    <dgm:cxn modelId="{23EDD522-A8D0-4A6D-94B0-E04FFFE11BF9}" type="presParOf" srcId="{1CD736E7-FD92-4DD2-AA2F-8AC513A24DCB}" destId="{BE0E59D0-D30A-4E7D-80B9-5DE7DA1F7249}" srcOrd="4" destOrd="0" presId="urn:microsoft.com/office/officeart/2018/2/layout/IconLabelDescriptionList"/>
    <dgm:cxn modelId="{525165EB-319B-4831-B2D7-E5A7F86DA49F}" type="presParOf" srcId="{24BAB6B8-2586-474D-93D8-EE5C2700F5A5}" destId="{A8C9F4F3-1F31-48B5-B97C-EE0A3FEA8021}" srcOrd="5" destOrd="0" presId="urn:microsoft.com/office/officeart/2018/2/layout/IconLabelDescriptionList"/>
    <dgm:cxn modelId="{2B029874-9E94-4EE9-A5CC-123670305F76}" type="presParOf" srcId="{24BAB6B8-2586-474D-93D8-EE5C2700F5A5}" destId="{A7913E01-F808-48E4-80E1-2999334F6388}" srcOrd="6" destOrd="0" presId="urn:microsoft.com/office/officeart/2018/2/layout/IconLabelDescriptionList"/>
    <dgm:cxn modelId="{CD4AEA34-7ED1-4FA6-BBD0-4DA652260559}" type="presParOf" srcId="{A7913E01-F808-48E4-80E1-2999334F6388}" destId="{99408039-EB0C-4472-9F31-05B32D7107CF}" srcOrd="0" destOrd="0" presId="urn:microsoft.com/office/officeart/2018/2/layout/IconLabelDescriptionList"/>
    <dgm:cxn modelId="{00517D2B-181C-4E53-BBB2-73057CD5E98F}" type="presParOf" srcId="{A7913E01-F808-48E4-80E1-2999334F6388}" destId="{B96ABFB9-DFA9-47F2-A79F-ECD0FFFBC5C2}" srcOrd="1" destOrd="0" presId="urn:microsoft.com/office/officeart/2018/2/layout/IconLabelDescriptionList"/>
    <dgm:cxn modelId="{C3C2737A-5823-42E2-BFED-91E076D129AA}" type="presParOf" srcId="{A7913E01-F808-48E4-80E1-2999334F6388}" destId="{1C2C1131-AFA4-41D4-9716-42413A194DB8}" srcOrd="2" destOrd="0" presId="urn:microsoft.com/office/officeart/2018/2/layout/IconLabelDescriptionList"/>
    <dgm:cxn modelId="{24235DB6-FF22-463C-9B8D-19D8019A88DA}" type="presParOf" srcId="{A7913E01-F808-48E4-80E1-2999334F6388}" destId="{4E18D220-A29D-4427-B9CC-56AAE252073E}" srcOrd="3" destOrd="0" presId="urn:microsoft.com/office/officeart/2018/2/layout/IconLabelDescriptionList"/>
    <dgm:cxn modelId="{A1ED8A33-1668-4C3A-AB34-D42AFCECE1FE}" type="presParOf" srcId="{A7913E01-F808-48E4-80E1-2999334F6388}" destId="{DD8B2E3D-222F-4AC0-9E7B-83B1A192B81E}" srcOrd="4" destOrd="0" presId="urn:microsoft.com/office/officeart/2018/2/layout/IconLabelDescriptionList"/>
    <dgm:cxn modelId="{F4998138-E77C-43AC-B34C-7DE013D42669}" type="presParOf" srcId="{24BAB6B8-2586-474D-93D8-EE5C2700F5A5}" destId="{E2A2CEDD-5A1D-46F3-A972-B255F91097EE}" srcOrd="7" destOrd="0" presId="urn:microsoft.com/office/officeart/2018/2/layout/IconLabelDescriptionList"/>
    <dgm:cxn modelId="{2F92D612-4851-4DB5-881A-371B266FAB97}" type="presParOf" srcId="{24BAB6B8-2586-474D-93D8-EE5C2700F5A5}" destId="{8373999F-2474-4927-B146-0827C47F57C1}" srcOrd="8" destOrd="0" presId="urn:microsoft.com/office/officeart/2018/2/layout/IconLabelDescriptionList"/>
    <dgm:cxn modelId="{4AD61AA1-533B-4C9E-9642-052DC81199A6}" type="presParOf" srcId="{8373999F-2474-4927-B146-0827C47F57C1}" destId="{8FF7EDFC-3EE3-400D-83A4-BFEB8B7B9600}" srcOrd="0" destOrd="0" presId="urn:microsoft.com/office/officeart/2018/2/layout/IconLabelDescriptionList"/>
    <dgm:cxn modelId="{B506A221-000C-4E8F-A940-A651B1660B79}" type="presParOf" srcId="{8373999F-2474-4927-B146-0827C47F57C1}" destId="{2059A458-6284-4FF1-8D9C-4ADD3588C935}" srcOrd="1" destOrd="0" presId="urn:microsoft.com/office/officeart/2018/2/layout/IconLabelDescriptionList"/>
    <dgm:cxn modelId="{D4C038C1-796C-4E62-BA66-AF4A28586F08}" type="presParOf" srcId="{8373999F-2474-4927-B146-0827C47F57C1}" destId="{18E84477-80DC-435A-8146-0A85903E939C}" srcOrd="2" destOrd="0" presId="urn:microsoft.com/office/officeart/2018/2/layout/IconLabelDescriptionList"/>
    <dgm:cxn modelId="{D63CF004-7BF6-4ECE-804C-EB75DA84151F}" type="presParOf" srcId="{8373999F-2474-4927-B146-0827C47F57C1}" destId="{2A3A7E1D-03E8-45A2-94BE-D24B2312B561}" srcOrd="3" destOrd="0" presId="urn:microsoft.com/office/officeart/2018/2/layout/IconLabelDescriptionList"/>
    <dgm:cxn modelId="{34F9303D-0DDF-4896-9839-4805CEFC68F1}" type="presParOf" srcId="{8373999F-2474-4927-B146-0827C47F57C1}" destId="{A4868B6C-A385-46CC-9694-B73DBDE91F0D}"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8E99BE-7FE2-4D96-953C-F0483764E7E2}" type="doc">
      <dgm:prSet loTypeId="urn:microsoft.com/office/officeart/2018/2/layout/IconVerticalSolidList" loCatId="icon" qsTypeId="urn:microsoft.com/office/officeart/2005/8/quickstyle/simple1" qsCatId="simple" csTypeId="urn:microsoft.com/office/officeart/2018/5/colors/Iconchunking_neutralbg_accent0_3" csCatId="mainScheme" phldr="1"/>
      <dgm:spPr/>
      <dgm:t>
        <a:bodyPr/>
        <a:lstStyle/>
        <a:p>
          <a:endParaRPr lang="pl-PL"/>
        </a:p>
      </dgm:t>
    </dgm:pt>
    <dgm:pt modelId="{45AB5980-EF8E-4D4B-ABC1-ECE00DC80B03}">
      <dgm:prSet/>
      <dgm:spPr/>
      <dgm:t>
        <a:bodyPr/>
        <a:lstStyle/>
        <a:p>
          <a:r>
            <a:rPr lang="pl-PL" dirty="0">
              <a:latin typeface="Cambria" panose="02040503050406030204" pitchFamily="18" charset="0"/>
            </a:rPr>
            <a:t>Zwięzłe przedstawienie przez oskarżyciela zarzutów oskarżenia – otwarcie przewodu sądowego </a:t>
          </a:r>
        </a:p>
      </dgm:t>
    </dgm:pt>
    <dgm:pt modelId="{A1C2F22B-6FBA-43A7-AFB3-C2E25F72EB21}" type="parTrans" cxnId="{1D8423E9-DCBB-47AC-9998-D984BD79279D}">
      <dgm:prSet/>
      <dgm:spPr/>
      <dgm:t>
        <a:bodyPr/>
        <a:lstStyle/>
        <a:p>
          <a:endParaRPr lang="pl-PL"/>
        </a:p>
      </dgm:t>
    </dgm:pt>
    <dgm:pt modelId="{A75C30CE-1A35-4E40-8D47-BF64F7CA3CC8}" type="sibTrans" cxnId="{1D8423E9-DCBB-47AC-9998-D984BD79279D}">
      <dgm:prSet/>
      <dgm:spPr/>
      <dgm:t>
        <a:bodyPr/>
        <a:lstStyle/>
        <a:p>
          <a:endParaRPr lang="pl-PL"/>
        </a:p>
      </dgm:t>
    </dgm:pt>
    <dgm:pt modelId="{5B21BA90-CDB3-413F-AFDF-4473B354E03E}">
      <dgm:prSet/>
      <dgm:spPr/>
      <dgm:t>
        <a:bodyPr/>
        <a:lstStyle/>
        <a:p>
          <a:r>
            <a:rPr lang="pl-PL" b="1" dirty="0">
              <a:latin typeface="Cambria" panose="02040503050406030204" pitchFamily="18" charset="0"/>
            </a:rPr>
            <a:t>Jeżeli oskarżony bierze udział w rozprawie – pouczenie o prawie do składania wyjaśnień, odmowy składania wyjaśnień, odmowy odpowiedzi na pytanie </a:t>
          </a:r>
          <a:r>
            <a:rPr lang="pl-PL" b="1" dirty="0">
              <a:latin typeface="Cambria" panose="02040503050406030204" pitchFamily="18" charset="0"/>
              <a:sym typeface="Wingdings" panose="05000000000000000000" pitchFamily="2" charset="2"/>
            </a:rPr>
            <a:t></a:t>
          </a:r>
          <a:r>
            <a:rPr lang="pl-PL" b="1" dirty="0">
              <a:latin typeface="Cambria" panose="02040503050406030204" pitchFamily="18" charset="0"/>
            </a:rPr>
            <a:t> przesłuchanie oskarżonego </a:t>
          </a:r>
        </a:p>
      </dgm:t>
    </dgm:pt>
    <dgm:pt modelId="{DDBF4F5C-56A5-442B-A85E-BDCD895B8776}" type="parTrans" cxnId="{95851710-BF9C-439A-96AD-0A75AD56B5A8}">
      <dgm:prSet/>
      <dgm:spPr/>
      <dgm:t>
        <a:bodyPr/>
        <a:lstStyle/>
        <a:p>
          <a:endParaRPr lang="pl-PL"/>
        </a:p>
      </dgm:t>
    </dgm:pt>
    <dgm:pt modelId="{83CE5F92-0059-4201-AD46-57324CF77DAE}" type="sibTrans" cxnId="{95851710-BF9C-439A-96AD-0A75AD56B5A8}">
      <dgm:prSet/>
      <dgm:spPr/>
      <dgm:t>
        <a:bodyPr/>
        <a:lstStyle/>
        <a:p>
          <a:endParaRPr lang="pl-PL"/>
        </a:p>
      </dgm:t>
    </dgm:pt>
    <dgm:pt modelId="{2023AFDC-28EB-4B19-BD06-D622FD101AA3}">
      <dgm:prSet/>
      <dgm:spPr/>
      <dgm:t>
        <a:bodyPr/>
        <a:lstStyle/>
        <a:p>
          <a:r>
            <a:rPr lang="pl-PL" b="1" dirty="0">
              <a:latin typeface="Cambria" panose="02040503050406030204" pitchFamily="18" charset="0"/>
            </a:rPr>
            <a:t>Postępowanie dowodowe </a:t>
          </a:r>
        </a:p>
      </dgm:t>
    </dgm:pt>
    <dgm:pt modelId="{DB3FB707-E0F4-4A95-BF02-69C2F6E14122}" type="parTrans" cxnId="{0BD35935-2628-4212-94E3-97856D0ECF38}">
      <dgm:prSet/>
      <dgm:spPr/>
      <dgm:t>
        <a:bodyPr/>
        <a:lstStyle/>
        <a:p>
          <a:endParaRPr lang="pl-PL"/>
        </a:p>
      </dgm:t>
    </dgm:pt>
    <dgm:pt modelId="{C9849820-41D3-4B49-9F0E-AC293584C177}" type="sibTrans" cxnId="{0BD35935-2628-4212-94E3-97856D0ECF38}">
      <dgm:prSet/>
      <dgm:spPr/>
      <dgm:t>
        <a:bodyPr/>
        <a:lstStyle/>
        <a:p>
          <a:endParaRPr lang="pl-PL"/>
        </a:p>
      </dgm:t>
    </dgm:pt>
    <dgm:pt modelId="{097DE250-EC80-4310-ADAA-C02A45AC50A4}">
      <dgm:prSet custT="1"/>
      <dgm:spPr/>
      <dgm:t>
        <a:bodyPr/>
        <a:lstStyle/>
        <a:p>
          <a:r>
            <a:rPr lang="pl-PL" sz="1600" dirty="0">
              <a:latin typeface="Cambria" panose="02040503050406030204" pitchFamily="18" charset="0"/>
            </a:rPr>
            <a:t>Redukcja postępowania dowodowego (fakultatywne)</a:t>
          </a:r>
        </a:p>
      </dgm:t>
    </dgm:pt>
    <dgm:pt modelId="{33693517-6EBD-4F12-B189-F1426EFFABC3}" type="parTrans" cxnId="{2FB73B39-961D-47FA-A0AD-0E65169F5D9B}">
      <dgm:prSet/>
      <dgm:spPr/>
      <dgm:t>
        <a:bodyPr/>
        <a:lstStyle/>
        <a:p>
          <a:endParaRPr lang="pl-PL"/>
        </a:p>
      </dgm:t>
    </dgm:pt>
    <dgm:pt modelId="{FD6AE211-7F23-4040-A3C1-4079D6DC9392}" type="sibTrans" cxnId="{2FB73B39-961D-47FA-A0AD-0E65169F5D9B}">
      <dgm:prSet/>
      <dgm:spPr/>
      <dgm:t>
        <a:bodyPr/>
        <a:lstStyle/>
        <a:p>
          <a:endParaRPr lang="pl-PL"/>
        </a:p>
      </dgm:t>
    </dgm:pt>
    <dgm:pt modelId="{06ADC093-726B-4933-8BDF-8EB3645973C1}">
      <dgm:prSet custT="1"/>
      <dgm:spPr/>
      <dgm:t>
        <a:bodyPr/>
        <a:lstStyle/>
        <a:p>
          <a:r>
            <a:rPr lang="pl-PL" sz="1600" dirty="0">
              <a:latin typeface="Cambria" panose="02040503050406030204" pitchFamily="18" charset="0"/>
            </a:rPr>
            <a:t>Rozszerzenie oskarżenia (fakultatywne)</a:t>
          </a:r>
        </a:p>
      </dgm:t>
    </dgm:pt>
    <dgm:pt modelId="{B155D4D3-76D5-4AD2-BEC7-5877EEAEFE5E}" type="parTrans" cxnId="{CC6A4B7A-23FA-42BA-AB36-B184BC7A854F}">
      <dgm:prSet/>
      <dgm:spPr/>
      <dgm:t>
        <a:bodyPr/>
        <a:lstStyle/>
        <a:p>
          <a:endParaRPr lang="pl-PL"/>
        </a:p>
      </dgm:t>
    </dgm:pt>
    <dgm:pt modelId="{4204F5F1-378E-4115-9733-2B6D63B2DECD}" type="sibTrans" cxnId="{CC6A4B7A-23FA-42BA-AB36-B184BC7A854F}">
      <dgm:prSet/>
      <dgm:spPr/>
      <dgm:t>
        <a:bodyPr/>
        <a:lstStyle/>
        <a:p>
          <a:endParaRPr lang="pl-PL"/>
        </a:p>
      </dgm:t>
    </dgm:pt>
    <dgm:pt modelId="{1D0D40B2-D6A0-482D-ABE9-81C96E70F773}">
      <dgm:prSet custT="1"/>
      <dgm:spPr/>
      <dgm:t>
        <a:bodyPr/>
        <a:lstStyle/>
        <a:p>
          <a:r>
            <a:rPr lang="pl-PL" sz="1600" dirty="0">
              <a:latin typeface="Cambria" panose="02040503050406030204" pitchFamily="18" charset="0"/>
            </a:rPr>
            <a:t>Zmiana kwalifikacji prawnej czynu (fakultatywne)</a:t>
          </a:r>
        </a:p>
      </dgm:t>
    </dgm:pt>
    <dgm:pt modelId="{FCF5E3D5-BAF9-49AC-B757-A405088B09A1}" type="parTrans" cxnId="{7DEF16C7-79BD-44A1-A3F4-7D9E8612DED7}">
      <dgm:prSet/>
      <dgm:spPr/>
      <dgm:t>
        <a:bodyPr/>
        <a:lstStyle/>
        <a:p>
          <a:endParaRPr lang="pl-PL"/>
        </a:p>
      </dgm:t>
    </dgm:pt>
    <dgm:pt modelId="{132FC3B7-A604-4BE2-A745-758BE94B003C}" type="sibTrans" cxnId="{7DEF16C7-79BD-44A1-A3F4-7D9E8612DED7}">
      <dgm:prSet/>
      <dgm:spPr/>
      <dgm:t>
        <a:bodyPr/>
        <a:lstStyle/>
        <a:p>
          <a:endParaRPr lang="pl-PL"/>
        </a:p>
      </dgm:t>
    </dgm:pt>
    <dgm:pt modelId="{71F6A15E-6E7A-4302-B5A7-521A91D1826C}">
      <dgm:prSet/>
      <dgm:spPr/>
      <dgm:t>
        <a:bodyPr/>
        <a:lstStyle/>
        <a:p>
          <a:r>
            <a:rPr lang="pl-PL" b="1" dirty="0">
              <a:latin typeface="Cambria" panose="02040503050406030204" pitchFamily="18" charset="0"/>
            </a:rPr>
            <a:t>Przerwa i odroczenie rozprawy </a:t>
          </a:r>
          <a:r>
            <a:rPr lang="pl-PL" dirty="0">
              <a:latin typeface="Cambria" panose="02040503050406030204" pitchFamily="18" charset="0"/>
            </a:rPr>
            <a:t>(fakultatywne</a:t>
          </a:r>
          <a:r>
            <a:rPr lang="pl-PL" b="1" dirty="0">
              <a:latin typeface="Cambria" panose="02040503050406030204" pitchFamily="18" charset="0"/>
            </a:rPr>
            <a:t>) </a:t>
          </a:r>
        </a:p>
      </dgm:t>
    </dgm:pt>
    <dgm:pt modelId="{7432C2F6-2E50-457D-A012-B32C120F1260}" type="parTrans" cxnId="{72C0FA3C-73BF-43BC-BDEA-3180B27C4614}">
      <dgm:prSet/>
      <dgm:spPr/>
      <dgm:t>
        <a:bodyPr/>
        <a:lstStyle/>
        <a:p>
          <a:endParaRPr lang="pl-PL"/>
        </a:p>
      </dgm:t>
    </dgm:pt>
    <dgm:pt modelId="{4F26EA34-54C2-45CB-8B1D-13E15C59AB9A}" type="sibTrans" cxnId="{72C0FA3C-73BF-43BC-BDEA-3180B27C4614}">
      <dgm:prSet/>
      <dgm:spPr/>
      <dgm:t>
        <a:bodyPr/>
        <a:lstStyle/>
        <a:p>
          <a:endParaRPr lang="pl-PL"/>
        </a:p>
      </dgm:t>
    </dgm:pt>
    <dgm:pt modelId="{A6BADCE5-3931-4339-B813-A47DBB51BD65}">
      <dgm:prSet/>
      <dgm:spPr/>
      <dgm:t>
        <a:bodyPr/>
        <a:lstStyle/>
        <a:p>
          <a:r>
            <a:rPr lang="pl-PL" b="1" dirty="0">
              <a:latin typeface="Cambria" panose="02040503050406030204" pitchFamily="18" charset="0"/>
            </a:rPr>
            <a:t>Zamknięcie przewodu sądowego </a:t>
          </a:r>
        </a:p>
      </dgm:t>
    </dgm:pt>
    <dgm:pt modelId="{FFB4E424-1730-40A0-BF09-82D2FCB3FF1F}" type="parTrans" cxnId="{4D3D08FF-21F6-4794-8538-2658B80F0F3F}">
      <dgm:prSet/>
      <dgm:spPr/>
      <dgm:t>
        <a:bodyPr/>
        <a:lstStyle/>
        <a:p>
          <a:endParaRPr lang="pl-PL"/>
        </a:p>
      </dgm:t>
    </dgm:pt>
    <dgm:pt modelId="{C457DC8B-591F-4ED9-8DC0-60A273219DC4}" type="sibTrans" cxnId="{4D3D08FF-21F6-4794-8538-2658B80F0F3F}">
      <dgm:prSet/>
      <dgm:spPr/>
      <dgm:t>
        <a:bodyPr/>
        <a:lstStyle/>
        <a:p>
          <a:endParaRPr lang="pl-PL"/>
        </a:p>
      </dgm:t>
    </dgm:pt>
    <dgm:pt modelId="{9DD5A4FE-B9F1-4CF3-A181-275C62D9892D}">
      <dgm:prSet custT="1"/>
      <dgm:spPr/>
      <dgm:t>
        <a:bodyPr/>
        <a:lstStyle/>
        <a:p>
          <a:r>
            <a:rPr lang="pl-PL" sz="1600" dirty="0">
              <a:latin typeface="Cambria" panose="02040503050406030204" pitchFamily="18" charset="0"/>
            </a:rPr>
            <a:t>Zlecenie prokuratorowi wykonania określonych czynności procesowych – art. 396a (fakultatywne)</a:t>
          </a:r>
          <a:endParaRPr lang="pl-PL" sz="1200" dirty="0">
            <a:latin typeface="Cambria" panose="02040503050406030204" pitchFamily="18" charset="0"/>
          </a:endParaRPr>
        </a:p>
      </dgm:t>
    </dgm:pt>
    <dgm:pt modelId="{B9E16E83-FBB3-44A1-AF87-FDFFAA00DA0F}" type="parTrans" cxnId="{40DE5710-DB3A-4CDB-9CA4-259C8456131E}">
      <dgm:prSet/>
      <dgm:spPr/>
      <dgm:t>
        <a:bodyPr/>
        <a:lstStyle/>
        <a:p>
          <a:endParaRPr lang="pl-PL"/>
        </a:p>
      </dgm:t>
    </dgm:pt>
    <dgm:pt modelId="{A07DAE61-861E-42AB-802E-43625E444444}" type="sibTrans" cxnId="{40DE5710-DB3A-4CDB-9CA4-259C8456131E}">
      <dgm:prSet/>
      <dgm:spPr/>
      <dgm:t>
        <a:bodyPr/>
        <a:lstStyle/>
        <a:p>
          <a:endParaRPr lang="pl-PL"/>
        </a:p>
      </dgm:t>
    </dgm:pt>
    <dgm:pt modelId="{AEB8D0AF-BDDC-431F-A0CA-6D5C78792685}" type="pres">
      <dgm:prSet presAssocID="{0E8E99BE-7FE2-4D96-953C-F0483764E7E2}" presName="root" presStyleCnt="0">
        <dgm:presLayoutVars>
          <dgm:dir/>
          <dgm:resizeHandles val="exact"/>
        </dgm:presLayoutVars>
      </dgm:prSet>
      <dgm:spPr/>
    </dgm:pt>
    <dgm:pt modelId="{61BC6463-6E10-44F9-AA06-2E6240768663}" type="pres">
      <dgm:prSet presAssocID="{45AB5980-EF8E-4D4B-ABC1-ECE00DC80B03}" presName="compNode" presStyleCnt="0"/>
      <dgm:spPr/>
    </dgm:pt>
    <dgm:pt modelId="{5C3DBC00-A0C7-4B7A-9599-BC5FED972232}" type="pres">
      <dgm:prSet presAssocID="{45AB5980-EF8E-4D4B-ABC1-ECE00DC80B03}" presName="bgRect" presStyleLbl="bgShp" presStyleIdx="0" presStyleCnt="5"/>
      <dgm:spPr/>
    </dgm:pt>
    <dgm:pt modelId="{ABEA909C-E6AC-466C-AF72-A97C026D65EE}" type="pres">
      <dgm:prSet presAssocID="{45AB5980-EF8E-4D4B-ABC1-ECE00DC80B0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rritant"/>
        </a:ext>
      </dgm:extLst>
    </dgm:pt>
    <dgm:pt modelId="{F8BCE957-F2E6-4A96-B4B6-3B3D242A2DEE}" type="pres">
      <dgm:prSet presAssocID="{45AB5980-EF8E-4D4B-ABC1-ECE00DC80B03}" presName="spaceRect" presStyleCnt="0"/>
      <dgm:spPr/>
    </dgm:pt>
    <dgm:pt modelId="{BFE96262-0312-4304-BB4C-61C228E0F376}" type="pres">
      <dgm:prSet presAssocID="{45AB5980-EF8E-4D4B-ABC1-ECE00DC80B03}" presName="parTx" presStyleLbl="revTx" presStyleIdx="0" presStyleCnt="6">
        <dgm:presLayoutVars>
          <dgm:chMax val="0"/>
          <dgm:chPref val="0"/>
        </dgm:presLayoutVars>
      </dgm:prSet>
      <dgm:spPr/>
    </dgm:pt>
    <dgm:pt modelId="{5E93595A-C1D8-4605-9F07-8EA7A8EDEB93}" type="pres">
      <dgm:prSet presAssocID="{A75C30CE-1A35-4E40-8D47-BF64F7CA3CC8}" presName="sibTrans" presStyleCnt="0"/>
      <dgm:spPr/>
    </dgm:pt>
    <dgm:pt modelId="{4EAB0B40-42F0-492B-8982-B40C3451FA22}" type="pres">
      <dgm:prSet presAssocID="{5B21BA90-CDB3-413F-AFDF-4473B354E03E}" presName="compNode" presStyleCnt="0"/>
      <dgm:spPr/>
    </dgm:pt>
    <dgm:pt modelId="{9A5E42B2-1DB8-432F-910E-CC6EEA33D4F9}" type="pres">
      <dgm:prSet presAssocID="{5B21BA90-CDB3-413F-AFDF-4473B354E03E}" presName="bgRect" presStyleLbl="bgShp" presStyleIdx="1" presStyleCnt="5"/>
      <dgm:spPr/>
    </dgm:pt>
    <dgm:pt modelId="{5DFA1EC7-EAA5-4097-93FE-30494AB79C13}" type="pres">
      <dgm:prSet presAssocID="{5B21BA90-CDB3-413F-AFDF-4473B354E03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0F206BD6-E96B-4913-8D94-2BD852BAD255}" type="pres">
      <dgm:prSet presAssocID="{5B21BA90-CDB3-413F-AFDF-4473B354E03E}" presName="spaceRect" presStyleCnt="0"/>
      <dgm:spPr/>
    </dgm:pt>
    <dgm:pt modelId="{876265FC-9078-4240-9C42-4C5B7C65DB56}" type="pres">
      <dgm:prSet presAssocID="{5B21BA90-CDB3-413F-AFDF-4473B354E03E}" presName="parTx" presStyleLbl="revTx" presStyleIdx="1" presStyleCnt="6">
        <dgm:presLayoutVars>
          <dgm:chMax val="0"/>
          <dgm:chPref val="0"/>
        </dgm:presLayoutVars>
      </dgm:prSet>
      <dgm:spPr/>
    </dgm:pt>
    <dgm:pt modelId="{E01AD3D1-1491-445F-AEBA-B8BB3A4764BE}" type="pres">
      <dgm:prSet presAssocID="{83CE5F92-0059-4201-AD46-57324CF77DAE}" presName="sibTrans" presStyleCnt="0"/>
      <dgm:spPr/>
    </dgm:pt>
    <dgm:pt modelId="{53C2C995-0F3D-4659-BE1A-3E73E0C2E58D}" type="pres">
      <dgm:prSet presAssocID="{2023AFDC-28EB-4B19-BD06-D622FD101AA3}" presName="compNode" presStyleCnt="0"/>
      <dgm:spPr/>
    </dgm:pt>
    <dgm:pt modelId="{E91DBCCE-23D1-413B-9CF8-7CB1F08DCE8D}" type="pres">
      <dgm:prSet presAssocID="{2023AFDC-28EB-4B19-BD06-D622FD101AA3}" presName="bgRect" presStyleLbl="bgShp" presStyleIdx="2" presStyleCnt="5"/>
      <dgm:spPr/>
    </dgm:pt>
    <dgm:pt modelId="{9CABD50F-1D7E-4B41-9392-D234926801A8}" type="pres">
      <dgm:prSet presAssocID="{2023AFDC-28EB-4B19-BD06-D622FD101AA3}"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resentation with Checklist"/>
        </a:ext>
      </dgm:extLst>
    </dgm:pt>
    <dgm:pt modelId="{884755D9-292D-472C-B6BF-B3FEBD617E4D}" type="pres">
      <dgm:prSet presAssocID="{2023AFDC-28EB-4B19-BD06-D622FD101AA3}" presName="spaceRect" presStyleCnt="0"/>
      <dgm:spPr/>
    </dgm:pt>
    <dgm:pt modelId="{AEC2C1F9-9C12-4432-A3FB-FF6931B82B88}" type="pres">
      <dgm:prSet presAssocID="{2023AFDC-28EB-4B19-BD06-D622FD101AA3}" presName="parTx" presStyleLbl="revTx" presStyleIdx="2" presStyleCnt="6">
        <dgm:presLayoutVars>
          <dgm:chMax val="0"/>
          <dgm:chPref val="0"/>
        </dgm:presLayoutVars>
      </dgm:prSet>
      <dgm:spPr/>
    </dgm:pt>
    <dgm:pt modelId="{4674B4DD-13AF-48CD-B748-8809749A8204}" type="pres">
      <dgm:prSet presAssocID="{2023AFDC-28EB-4B19-BD06-D622FD101AA3}" presName="desTx" presStyleLbl="revTx" presStyleIdx="3" presStyleCnt="6" custScaleX="155826" custScaleY="156549">
        <dgm:presLayoutVars/>
      </dgm:prSet>
      <dgm:spPr/>
    </dgm:pt>
    <dgm:pt modelId="{63711851-8767-4A05-842A-F6A687F26287}" type="pres">
      <dgm:prSet presAssocID="{C9849820-41D3-4B49-9F0E-AC293584C177}" presName="sibTrans" presStyleCnt="0"/>
      <dgm:spPr/>
    </dgm:pt>
    <dgm:pt modelId="{4FB94C40-4F74-4412-A23F-9BE5720E12E5}" type="pres">
      <dgm:prSet presAssocID="{71F6A15E-6E7A-4302-B5A7-521A91D1826C}" presName="compNode" presStyleCnt="0"/>
      <dgm:spPr/>
    </dgm:pt>
    <dgm:pt modelId="{567CAE9C-BC5E-4647-8964-E6E2528241E0}" type="pres">
      <dgm:prSet presAssocID="{71F6A15E-6E7A-4302-B5A7-521A91D1826C}" presName="bgRect" presStyleLbl="bgShp" presStyleIdx="3" presStyleCnt="5"/>
      <dgm:spPr/>
    </dgm:pt>
    <dgm:pt modelId="{2D5D0DA5-988F-41DC-98FC-7F1FD40056B7}" type="pres">
      <dgm:prSet presAssocID="{71F6A15E-6E7A-4302-B5A7-521A91D1826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itcoin"/>
        </a:ext>
      </dgm:extLst>
    </dgm:pt>
    <dgm:pt modelId="{951EEA92-981E-4A61-914A-8042EC81E530}" type="pres">
      <dgm:prSet presAssocID="{71F6A15E-6E7A-4302-B5A7-521A91D1826C}" presName="spaceRect" presStyleCnt="0"/>
      <dgm:spPr/>
    </dgm:pt>
    <dgm:pt modelId="{92F2116A-2478-4BB1-8514-CEBB656876AF}" type="pres">
      <dgm:prSet presAssocID="{71F6A15E-6E7A-4302-B5A7-521A91D1826C}" presName="parTx" presStyleLbl="revTx" presStyleIdx="4" presStyleCnt="6">
        <dgm:presLayoutVars>
          <dgm:chMax val="0"/>
          <dgm:chPref val="0"/>
        </dgm:presLayoutVars>
      </dgm:prSet>
      <dgm:spPr/>
    </dgm:pt>
    <dgm:pt modelId="{3CCEB5F1-371D-4D8A-B6CB-ECEEBBA4FF1E}" type="pres">
      <dgm:prSet presAssocID="{4F26EA34-54C2-45CB-8B1D-13E15C59AB9A}" presName="sibTrans" presStyleCnt="0"/>
      <dgm:spPr/>
    </dgm:pt>
    <dgm:pt modelId="{8B0AA031-A77E-4C54-B0AB-E2EA677E6A4A}" type="pres">
      <dgm:prSet presAssocID="{A6BADCE5-3931-4339-B813-A47DBB51BD65}" presName="compNode" presStyleCnt="0"/>
      <dgm:spPr/>
    </dgm:pt>
    <dgm:pt modelId="{22187A11-FE91-491B-AFA7-2D0EA232D017}" type="pres">
      <dgm:prSet presAssocID="{A6BADCE5-3931-4339-B813-A47DBB51BD65}" presName="bgRect" presStyleLbl="bgShp" presStyleIdx="4" presStyleCnt="5"/>
      <dgm:spPr/>
    </dgm:pt>
    <dgm:pt modelId="{2FD279D1-5DCA-41CA-9F4D-88BE45DA9D64}" type="pres">
      <dgm:prSet presAssocID="{A6BADCE5-3931-4339-B813-A47DBB51BD6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Forbidden"/>
        </a:ext>
      </dgm:extLst>
    </dgm:pt>
    <dgm:pt modelId="{6DE653C0-C468-4453-B6E6-49844B394D78}" type="pres">
      <dgm:prSet presAssocID="{A6BADCE5-3931-4339-B813-A47DBB51BD65}" presName="spaceRect" presStyleCnt="0"/>
      <dgm:spPr/>
    </dgm:pt>
    <dgm:pt modelId="{AB026B77-D681-4193-A58F-A3AED8AFC741}" type="pres">
      <dgm:prSet presAssocID="{A6BADCE5-3931-4339-B813-A47DBB51BD65}" presName="parTx" presStyleLbl="revTx" presStyleIdx="5" presStyleCnt="6">
        <dgm:presLayoutVars>
          <dgm:chMax val="0"/>
          <dgm:chPref val="0"/>
        </dgm:presLayoutVars>
      </dgm:prSet>
      <dgm:spPr/>
    </dgm:pt>
  </dgm:ptLst>
  <dgm:cxnLst>
    <dgm:cxn modelId="{95851710-BF9C-439A-96AD-0A75AD56B5A8}" srcId="{0E8E99BE-7FE2-4D96-953C-F0483764E7E2}" destId="{5B21BA90-CDB3-413F-AFDF-4473B354E03E}" srcOrd="1" destOrd="0" parTransId="{DDBF4F5C-56A5-442B-A85E-BDCD895B8776}" sibTransId="{83CE5F92-0059-4201-AD46-57324CF77DAE}"/>
    <dgm:cxn modelId="{40DE5710-DB3A-4CDB-9CA4-259C8456131E}" srcId="{2023AFDC-28EB-4B19-BD06-D622FD101AA3}" destId="{9DD5A4FE-B9F1-4CF3-A181-275C62D9892D}" srcOrd="3" destOrd="0" parTransId="{B9E16E83-FBB3-44A1-AF87-FDFFAA00DA0F}" sibTransId="{A07DAE61-861E-42AB-802E-43625E444444}"/>
    <dgm:cxn modelId="{495F4411-8751-4EA4-B42E-7E57BC9CDF2C}" type="presOf" srcId="{1D0D40B2-D6A0-482D-ABE9-81C96E70F773}" destId="{4674B4DD-13AF-48CD-B748-8809749A8204}" srcOrd="0" destOrd="2" presId="urn:microsoft.com/office/officeart/2018/2/layout/IconVerticalSolidList"/>
    <dgm:cxn modelId="{0BD35935-2628-4212-94E3-97856D0ECF38}" srcId="{0E8E99BE-7FE2-4D96-953C-F0483764E7E2}" destId="{2023AFDC-28EB-4B19-BD06-D622FD101AA3}" srcOrd="2" destOrd="0" parTransId="{DB3FB707-E0F4-4A95-BF02-69C2F6E14122}" sibTransId="{C9849820-41D3-4B49-9F0E-AC293584C177}"/>
    <dgm:cxn modelId="{2FB73B39-961D-47FA-A0AD-0E65169F5D9B}" srcId="{2023AFDC-28EB-4B19-BD06-D622FD101AA3}" destId="{097DE250-EC80-4310-ADAA-C02A45AC50A4}" srcOrd="0" destOrd="0" parTransId="{33693517-6EBD-4F12-B189-F1426EFFABC3}" sibTransId="{FD6AE211-7F23-4040-A3C1-4079D6DC9392}"/>
    <dgm:cxn modelId="{72C0FA3C-73BF-43BC-BDEA-3180B27C4614}" srcId="{0E8E99BE-7FE2-4D96-953C-F0483764E7E2}" destId="{71F6A15E-6E7A-4302-B5A7-521A91D1826C}" srcOrd="3" destOrd="0" parTransId="{7432C2F6-2E50-457D-A012-B32C120F1260}" sibTransId="{4F26EA34-54C2-45CB-8B1D-13E15C59AB9A}"/>
    <dgm:cxn modelId="{E1731D51-9780-439D-A2EB-56FF47A80043}" type="presOf" srcId="{097DE250-EC80-4310-ADAA-C02A45AC50A4}" destId="{4674B4DD-13AF-48CD-B748-8809749A8204}" srcOrd="0" destOrd="0" presId="urn:microsoft.com/office/officeart/2018/2/layout/IconVerticalSolidList"/>
    <dgm:cxn modelId="{CC6A4B7A-23FA-42BA-AB36-B184BC7A854F}" srcId="{2023AFDC-28EB-4B19-BD06-D622FD101AA3}" destId="{06ADC093-726B-4933-8BDF-8EB3645973C1}" srcOrd="1" destOrd="0" parTransId="{B155D4D3-76D5-4AD2-BEC7-5877EEAEFE5E}" sibTransId="{4204F5F1-378E-4115-9733-2B6D63B2DECD}"/>
    <dgm:cxn modelId="{BB4CD67B-94C7-4852-95A8-12C672C85641}" type="presOf" srcId="{9DD5A4FE-B9F1-4CF3-A181-275C62D9892D}" destId="{4674B4DD-13AF-48CD-B748-8809749A8204}" srcOrd="0" destOrd="3" presId="urn:microsoft.com/office/officeart/2018/2/layout/IconVerticalSolidList"/>
    <dgm:cxn modelId="{95C5068F-E193-45B8-A01E-871E03EC3B42}" type="presOf" srcId="{5B21BA90-CDB3-413F-AFDF-4473B354E03E}" destId="{876265FC-9078-4240-9C42-4C5B7C65DB56}" srcOrd="0" destOrd="0" presId="urn:microsoft.com/office/officeart/2018/2/layout/IconVerticalSolidList"/>
    <dgm:cxn modelId="{17DD0FA0-5A46-4D92-83C9-EF4F54805037}" type="presOf" srcId="{2023AFDC-28EB-4B19-BD06-D622FD101AA3}" destId="{AEC2C1F9-9C12-4432-A3FB-FF6931B82B88}" srcOrd="0" destOrd="0" presId="urn:microsoft.com/office/officeart/2018/2/layout/IconVerticalSolidList"/>
    <dgm:cxn modelId="{5C1650A0-F2D5-44C4-94E7-FFA34211DCC4}" type="presOf" srcId="{45AB5980-EF8E-4D4B-ABC1-ECE00DC80B03}" destId="{BFE96262-0312-4304-BB4C-61C228E0F376}" srcOrd="0" destOrd="0" presId="urn:microsoft.com/office/officeart/2018/2/layout/IconVerticalSolidList"/>
    <dgm:cxn modelId="{D7EB14B8-0313-459B-88E1-121A7AB75EE1}" type="presOf" srcId="{06ADC093-726B-4933-8BDF-8EB3645973C1}" destId="{4674B4DD-13AF-48CD-B748-8809749A8204}" srcOrd="0" destOrd="1" presId="urn:microsoft.com/office/officeart/2018/2/layout/IconVerticalSolidList"/>
    <dgm:cxn modelId="{7DEF16C7-79BD-44A1-A3F4-7D9E8612DED7}" srcId="{2023AFDC-28EB-4B19-BD06-D622FD101AA3}" destId="{1D0D40B2-D6A0-482D-ABE9-81C96E70F773}" srcOrd="2" destOrd="0" parTransId="{FCF5E3D5-BAF9-49AC-B757-A405088B09A1}" sibTransId="{132FC3B7-A604-4BE2-A745-758BE94B003C}"/>
    <dgm:cxn modelId="{9DAC24D8-6FCB-43C7-A251-4F8480A2D670}" type="presOf" srcId="{71F6A15E-6E7A-4302-B5A7-521A91D1826C}" destId="{92F2116A-2478-4BB1-8514-CEBB656876AF}" srcOrd="0" destOrd="0" presId="urn:microsoft.com/office/officeart/2018/2/layout/IconVerticalSolidList"/>
    <dgm:cxn modelId="{54C37ADD-ED6D-4182-BA1B-14F28D9DAF56}" type="presOf" srcId="{0E8E99BE-7FE2-4D96-953C-F0483764E7E2}" destId="{AEB8D0AF-BDDC-431F-A0CA-6D5C78792685}" srcOrd="0" destOrd="0" presId="urn:microsoft.com/office/officeart/2018/2/layout/IconVerticalSolidList"/>
    <dgm:cxn modelId="{1D8423E9-DCBB-47AC-9998-D984BD79279D}" srcId="{0E8E99BE-7FE2-4D96-953C-F0483764E7E2}" destId="{45AB5980-EF8E-4D4B-ABC1-ECE00DC80B03}" srcOrd="0" destOrd="0" parTransId="{A1C2F22B-6FBA-43A7-AFB3-C2E25F72EB21}" sibTransId="{A75C30CE-1A35-4E40-8D47-BF64F7CA3CC8}"/>
    <dgm:cxn modelId="{191019EC-D782-469D-9583-404A79FF5CC5}" type="presOf" srcId="{A6BADCE5-3931-4339-B813-A47DBB51BD65}" destId="{AB026B77-D681-4193-A58F-A3AED8AFC741}" srcOrd="0" destOrd="0" presId="urn:microsoft.com/office/officeart/2018/2/layout/IconVerticalSolidList"/>
    <dgm:cxn modelId="{4D3D08FF-21F6-4794-8538-2658B80F0F3F}" srcId="{0E8E99BE-7FE2-4D96-953C-F0483764E7E2}" destId="{A6BADCE5-3931-4339-B813-A47DBB51BD65}" srcOrd="4" destOrd="0" parTransId="{FFB4E424-1730-40A0-BF09-82D2FCB3FF1F}" sibTransId="{C457DC8B-591F-4ED9-8DC0-60A273219DC4}"/>
    <dgm:cxn modelId="{FC29DEF7-4274-4BE3-B1F2-69E0B1007DD7}" type="presParOf" srcId="{AEB8D0AF-BDDC-431F-A0CA-6D5C78792685}" destId="{61BC6463-6E10-44F9-AA06-2E6240768663}" srcOrd="0" destOrd="0" presId="urn:microsoft.com/office/officeart/2018/2/layout/IconVerticalSolidList"/>
    <dgm:cxn modelId="{BC52026D-BA42-48E0-9471-C7EC59A8D8DE}" type="presParOf" srcId="{61BC6463-6E10-44F9-AA06-2E6240768663}" destId="{5C3DBC00-A0C7-4B7A-9599-BC5FED972232}" srcOrd="0" destOrd="0" presId="urn:microsoft.com/office/officeart/2018/2/layout/IconVerticalSolidList"/>
    <dgm:cxn modelId="{EE9347C8-D381-4C1F-85F4-8064DAB21AEC}" type="presParOf" srcId="{61BC6463-6E10-44F9-AA06-2E6240768663}" destId="{ABEA909C-E6AC-466C-AF72-A97C026D65EE}" srcOrd="1" destOrd="0" presId="urn:microsoft.com/office/officeart/2018/2/layout/IconVerticalSolidList"/>
    <dgm:cxn modelId="{FC3479EC-BC08-44EA-9356-AA788FEB98F9}" type="presParOf" srcId="{61BC6463-6E10-44F9-AA06-2E6240768663}" destId="{F8BCE957-F2E6-4A96-B4B6-3B3D242A2DEE}" srcOrd="2" destOrd="0" presId="urn:microsoft.com/office/officeart/2018/2/layout/IconVerticalSolidList"/>
    <dgm:cxn modelId="{A7E3B3F2-CBD2-4B9A-A389-68D8185C0F01}" type="presParOf" srcId="{61BC6463-6E10-44F9-AA06-2E6240768663}" destId="{BFE96262-0312-4304-BB4C-61C228E0F376}" srcOrd="3" destOrd="0" presId="urn:microsoft.com/office/officeart/2018/2/layout/IconVerticalSolidList"/>
    <dgm:cxn modelId="{DE877C9A-836C-4EC0-9C8A-A7A7728DAF23}" type="presParOf" srcId="{AEB8D0AF-BDDC-431F-A0CA-6D5C78792685}" destId="{5E93595A-C1D8-4605-9F07-8EA7A8EDEB93}" srcOrd="1" destOrd="0" presId="urn:microsoft.com/office/officeart/2018/2/layout/IconVerticalSolidList"/>
    <dgm:cxn modelId="{F1ADC838-0445-4D9C-A6A4-D317796AA1BE}" type="presParOf" srcId="{AEB8D0AF-BDDC-431F-A0CA-6D5C78792685}" destId="{4EAB0B40-42F0-492B-8982-B40C3451FA22}" srcOrd="2" destOrd="0" presId="urn:microsoft.com/office/officeart/2018/2/layout/IconVerticalSolidList"/>
    <dgm:cxn modelId="{D5478BA9-5D11-4FF9-8D3C-B37D43FB4C64}" type="presParOf" srcId="{4EAB0B40-42F0-492B-8982-B40C3451FA22}" destId="{9A5E42B2-1DB8-432F-910E-CC6EEA33D4F9}" srcOrd="0" destOrd="0" presId="urn:microsoft.com/office/officeart/2018/2/layout/IconVerticalSolidList"/>
    <dgm:cxn modelId="{EFE01B5E-B2AD-479F-A146-1EA69CE7E013}" type="presParOf" srcId="{4EAB0B40-42F0-492B-8982-B40C3451FA22}" destId="{5DFA1EC7-EAA5-4097-93FE-30494AB79C13}" srcOrd="1" destOrd="0" presId="urn:microsoft.com/office/officeart/2018/2/layout/IconVerticalSolidList"/>
    <dgm:cxn modelId="{65F41010-64AB-489C-A255-FA762F04DE38}" type="presParOf" srcId="{4EAB0B40-42F0-492B-8982-B40C3451FA22}" destId="{0F206BD6-E96B-4913-8D94-2BD852BAD255}" srcOrd="2" destOrd="0" presId="urn:microsoft.com/office/officeart/2018/2/layout/IconVerticalSolidList"/>
    <dgm:cxn modelId="{2C8C611B-6325-47BE-B2C3-84FBE242C28E}" type="presParOf" srcId="{4EAB0B40-42F0-492B-8982-B40C3451FA22}" destId="{876265FC-9078-4240-9C42-4C5B7C65DB56}" srcOrd="3" destOrd="0" presId="urn:microsoft.com/office/officeart/2018/2/layout/IconVerticalSolidList"/>
    <dgm:cxn modelId="{F70EB01E-0ECE-4323-A4FA-523F6349462C}" type="presParOf" srcId="{AEB8D0AF-BDDC-431F-A0CA-6D5C78792685}" destId="{E01AD3D1-1491-445F-AEBA-B8BB3A4764BE}" srcOrd="3" destOrd="0" presId="urn:microsoft.com/office/officeart/2018/2/layout/IconVerticalSolidList"/>
    <dgm:cxn modelId="{B46731B4-AC3D-45A6-8B19-E12EC812B518}" type="presParOf" srcId="{AEB8D0AF-BDDC-431F-A0CA-6D5C78792685}" destId="{53C2C995-0F3D-4659-BE1A-3E73E0C2E58D}" srcOrd="4" destOrd="0" presId="urn:microsoft.com/office/officeart/2018/2/layout/IconVerticalSolidList"/>
    <dgm:cxn modelId="{3332A6D5-13F2-49B1-82E9-81C05375A83E}" type="presParOf" srcId="{53C2C995-0F3D-4659-BE1A-3E73E0C2E58D}" destId="{E91DBCCE-23D1-413B-9CF8-7CB1F08DCE8D}" srcOrd="0" destOrd="0" presId="urn:microsoft.com/office/officeart/2018/2/layout/IconVerticalSolidList"/>
    <dgm:cxn modelId="{EEDD7787-F6C1-4764-9CAD-C3AB5CB9440F}" type="presParOf" srcId="{53C2C995-0F3D-4659-BE1A-3E73E0C2E58D}" destId="{9CABD50F-1D7E-4B41-9392-D234926801A8}" srcOrd="1" destOrd="0" presId="urn:microsoft.com/office/officeart/2018/2/layout/IconVerticalSolidList"/>
    <dgm:cxn modelId="{D76328A4-3812-4592-8315-7167818960C7}" type="presParOf" srcId="{53C2C995-0F3D-4659-BE1A-3E73E0C2E58D}" destId="{884755D9-292D-472C-B6BF-B3FEBD617E4D}" srcOrd="2" destOrd="0" presId="urn:microsoft.com/office/officeart/2018/2/layout/IconVerticalSolidList"/>
    <dgm:cxn modelId="{393A5007-D373-4957-B532-FC728FDB5DBE}" type="presParOf" srcId="{53C2C995-0F3D-4659-BE1A-3E73E0C2E58D}" destId="{AEC2C1F9-9C12-4432-A3FB-FF6931B82B88}" srcOrd="3" destOrd="0" presId="urn:microsoft.com/office/officeart/2018/2/layout/IconVerticalSolidList"/>
    <dgm:cxn modelId="{14BBF838-C5B7-4FD2-827D-29B868388A18}" type="presParOf" srcId="{53C2C995-0F3D-4659-BE1A-3E73E0C2E58D}" destId="{4674B4DD-13AF-48CD-B748-8809749A8204}" srcOrd="4" destOrd="0" presId="urn:microsoft.com/office/officeart/2018/2/layout/IconVerticalSolidList"/>
    <dgm:cxn modelId="{28B9ECC1-35FA-4142-B303-E7B09742C032}" type="presParOf" srcId="{AEB8D0AF-BDDC-431F-A0CA-6D5C78792685}" destId="{63711851-8767-4A05-842A-F6A687F26287}" srcOrd="5" destOrd="0" presId="urn:microsoft.com/office/officeart/2018/2/layout/IconVerticalSolidList"/>
    <dgm:cxn modelId="{B27A014C-20B1-4DA6-BD9B-B9F7FBF70ED1}" type="presParOf" srcId="{AEB8D0AF-BDDC-431F-A0CA-6D5C78792685}" destId="{4FB94C40-4F74-4412-A23F-9BE5720E12E5}" srcOrd="6" destOrd="0" presId="urn:microsoft.com/office/officeart/2018/2/layout/IconVerticalSolidList"/>
    <dgm:cxn modelId="{E6313BE2-F782-43C1-A331-A672682C034A}" type="presParOf" srcId="{4FB94C40-4F74-4412-A23F-9BE5720E12E5}" destId="{567CAE9C-BC5E-4647-8964-E6E2528241E0}" srcOrd="0" destOrd="0" presId="urn:microsoft.com/office/officeart/2018/2/layout/IconVerticalSolidList"/>
    <dgm:cxn modelId="{861C00F1-E4C7-4E7A-9463-7511542D126F}" type="presParOf" srcId="{4FB94C40-4F74-4412-A23F-9BE5720E12E5}" destId="{2D5D0DA5-988F-41DC-98FC-7F1FD40056B7}" srcOrd="1" destOrd="0" presId="urn:microsoft.com/office/officeart/2018/2/layout/IconVerticalSolidList"/>
    <dgm:cxn modelId="{2337F98D-A824-44EF-B64F-2EDFD5D98B1C}" type="presParOf" srcId="{4FB94C40-4F74-4412-A23F-9BE5720E12E5}" destId="{951EEA92-981E-4A61-914A-8042EC81E530}" srcOrd="2" destOrd="0" presId="urn:microsoft.com/office/officeart/2018/2/layout/IconVerticalSolidList"/>
    <dgm:cxn modelId="{FB0567D3-AC7C-4B09-AA02-72464EB842E0}" type="presParOf" srcId="{4FB94C40-4F74-4412-A23F-9BE5720E12E5}" destId="{92F2116A-2478-4BB1-8514-CEBB656876AF}" srcOrd="3" destOrd="0" presId="urn:microsoft.com/office/officeart/2018/2/layout/IconVerticalSolidList"/>
    <dgm:cxn modelId="{ECA48BCC-4F8F-4F77-8CBB-21F7A435C709}" type="presParOf" srcId="{AEB8D0AF-BDDC-431F-A0CA-6D5C78792685}" destId="{3CCEB5F1-371D-4D8A-B6CB-ECEEBBA4FF1E}" srcOrd="7" destOrd="0" presId="urn:microsoft.com/office/officeart/2018/2/layout/IconVerticalSolidList"/>
    <dgm:cxn modelId="{7C7C35CB-B2B0-48A2-8727-D102B9BE15D4}" type="presParOf" srcId="{AEB8D0AF-BDDC-431F-A0CA-6D5C78792685}" destId="{8B0AA031-A77E-4C54-B0AB-E2EA677E6A4A}" srcOrd="8" destOrd="0" presId="urn:microsoft.com/office/officeart/2018/2/layout/IconVerticalSolidList"/>
    <dgm:cxn modelId="{6566030C-A038-408D-BCC3-427776B63AE3}" type="presParOf" srcId="{8B0AA031-A77E-4C54-B0AB-E2EA677E6A4A}" destId="{22187A11-FE91-491B-AFA7-2D0EA232D017}" srcOrd="0" destOrd="0" presId="urn:microsoft.com/office/officeart/2018/2/layout/IconVerticalSolidList"/>
    <dgm:cxn modelId="{2A03B730-99CC-4410-8FE8-775DEBAF4B64}" type="presParOf" srcId="{8B0AA031-A77E-4C54-B0AB-E2EA677E6A4A}" destId="{2FD279D1-5DCA-41CA-9F4D-88BE45DA9D64}" srcOrd="1" destOrd="0" presId="urn:microsoft.com/office/officeart/2018/2/layout/IconVerticalSolidList"/>
    <dgm:cxn modelId="{3BEEDF43-CEF1-4822-B75D-0C1431E5EFEF}" type="presParOf" srcId="{8B0AA031-A77E-4C54-B0AB-E2EA677E6A4A}" destId="{6DE653C0-C468-4453-B6E6-49844B394D78}" srcOrd="2" destOrd="0" presId="urn:microsoft.com/office/officeart/2018/2/layout/IconVerticalSolidList"/>
    <dgm:cxn modelId="{752A9999-523C-434E-8643-6794D4A65068}" type="presParOf" srcId="{8B0AA031-A77E-4C54-B0AB-E2EA677E6A4A}" destId="{AB026B77-D681-4193-A58F-A3AED8AFC741}"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0888D18-1EA2-4174-B974-E04E306289D4}"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ED225C54-3B20-4F71-9B70-58918EDE6828}">
      <dgm:prSet/>
      <dgm:spPr/>
      <dgm:t>
        <a:bodyPr/>
        <a:lstStyle/>
        <a:p>
          <a:pPr>
            <a:defRPr b="1"/>
          </a:pPr>
          <a:r>
            <a:rPr lang="pl-PL" dirty="0"/>
            <a:t>Tryb konsensualny – dobrowolne poddanie się odpowiedzialności karnej (art. 387)</a:t>
          </a:r>
          <a:endParaRPr lang="en-US" dirty="0"/>
        </a:p>
      </dgm:t>
    </dgm:pt>
    <dgm:pt modelId="{A20B6A7E-7A16-4715-9C2D-252A62418979}" type="parTrans" cxnId="{890D985D-24C0-4088-B0A2-C293F1C10020}">
      <dgm:prSet/>
      <dgm:spPr/>
      <dgm:t>
        <a:bodyPr/>
        <a:lstStyle/>
        <a:p>
          <a:endParaRPr lang="en-US"/>
        </a:p>
      </dgm:t>
    </dgm:pt>
    <dgm:pt modelId="{D8099EA0-E77E-4370-A0A9-62B2BF2FF328}" type="sibTrans" cxnId="{890D985D-24C0-4088-B0A2-C293F1C10020}">
      <dgm:prSet/>
      <dgm:spPr/>
      <dgm:t>
        <a:bodyPr/>
        <a:lstStyle/>
        <a:p>
          <a:endParaRPr lang="en-US"/>
        </a:p>
      </dgm:t>
    </dgm:pt>
    <dgm:pt modelId="{12F6A61A-3FDA-474F-A573-FCC930A565A9}">
      <dgm:prSet custT="1"/>
      <dgm:spPr/>
      <dgm:t>
        <a:bodyPr/>
        <a:lstStyle/>
        <a:p>
          <a:r>
            <a:rPr lang="pl-PL" sz="1800" dirty="0"/>
            <a:t>Oskarżony może </a:t>
          </a:r>
          <a:r>
            <a:rPr lang="pl-PL" sz="1800" b="1" dirty="0"/>
            <a:t>do chwili zakończenia pierwszego przesłuchania wszystkich oskarżonych na rozprawie głównej</a:t>
          </a:r>
          <a:r>
            <a:rPr lang="pl-PL" sz="1800" dirty="0"/>
            <a:t> oskarżony może złożyć wniosek o wydanie wyroku skazującego i wymierzenie mu określonej kary lub środka karnego, orzeczenie przepadku lub środka kompensacyjnego bez przeprowadzenia postępowania dowodowego. Wniosek może dotyczyć również rozstrzygnięcia w przedmiocie kosztów procesu. </a:t>
          </a:r>
          <a:endParaRPr lang="en-US" sz="1800" dirty="0"/>
        </a:p>
      </dgm:t>
    </dgm:pt>
    <dgm:pt modelId="{8B2F620A-68D7-4796-99AC-5ACC96B0AC37}" type="parTrans" cxnId="{BE5853F2-9861-4847-96B4-E363949E638D}">
      <dgm:prSet/>
      <dgm:spPr/>
      <dgm:t>
        <a:bodyPr/>
        <a:lstStyle/>
        <a:p>
          <a:endParaRPr lang="en-US"/>
        </a:p>
      </dgm:t>
    </dgm:pt>
    <dgm:pt modelId="{B613C6D3-5A0E-4242-B0FC-103859065827}" type="sibTrans" cxnId="{BE5853F2-9861-4847-96B4-E363949E638D}">
      <dgm:prSet/>
      <dgm:spPr/>
      <dgm:t>
        <a:bodyPr/>
        <a:lstStyle/>
        <a:p>
          <a:endParaRPr lang="en-US"/>
        </a:p>
      </dgm:t>
    </dgm:pt>
    <dgm:pt modelId="{7EDB22FC-2230-43E6-BE0D-60988B054414}">
      <dgm:prSet/>
      <dgm:spPr/>
      <dgm:t>
        <a:bodyPr/>
        <a:lstStyle/>
        <a:p>
          <a:pPr>
            <a:defRPr b="1"/>
          </a:pPr>
          <a:r>
            <a:rPr lang="pl-PL"/>
            <a:t>Skrócona rozprawa – art. 388</a:t>
          </a:r>
          <a:endParaRPr lang="en-US"/>
        </a:p>
      </dgm:t>
    </dgm:pt>
    <dgm:pt modelId="{ABDDE0A3-8BF5-4901-9FC2-62BD7A9D1ECA}" type="parTrans" cxnId="{400711E3-2EF9-48E8-A26D-5B2518A5992A}">
      <dgm:prSet/>
      <dgm:spPr/>
      <dgm:t>
        <a:bodyPr/>
        <a:lstStyle/>
        <a:p>
          <a:endParaRPr lang="en-US"/>
        </a:p>
      </dgm:t>
    </dgm:pt>
    <dgm:pt modelId="{90A1CD59-E9A4-4E0D-A079-015FFE41A9F3}" type="sibTrans" cxnId="{400711E3-2EF9-48E8-A26D-5B2518A5992A}">
      <dgm:prSet/>
      <dgm:spPr/>
      <dgm:t>
        <a:bodyPr/>
        <a:lstStyle/>
        <a:p>
          <a:endParaRPr lang="en-US"/>
        </a:p>
      </dgm:t>
    </dgm:pt>
    <dgm:pt modelId="{CED33CDF-1D54-4015-8180-A6B116DF2F6F}">
      <dgm:prSet custT="1"/>
      <dgm:spPr/>
      <dgm:t>
        <a:bodyPr/>
        <a:lstStyle/>
        <a:p>
          <a:r>
            <a:rPr lang="pl-PL" sz="1800" dirty="0"/>
            <a:t>Za </a:t>
          </a:r>
          <a:r>
            <a:rPr lang="pl-PL" sz="1800" b="1" dirty="0"/>
            <a:t>zgodą obecnych stron </a:t>
          </a:r>
          <a:r>
            <a:rPr lang="pl-PL" sz="1800" dirty="0"/>
            <a:t>sąd może przeprowadzić postępowanie dowodowe tylko częściowo, jeżeli wyjaśnienia oskarżonego przyznającego się do winy nie budzą wątpliwości </a:t>
          </a:r>
          <a:endParaRPr lang="en-US" sz="1800" dirty="0"/>
        </a:p>
      </dgm:t>
    </dgm:pt>
    <dgm:pt modelId="{885D84FA-BE39-41F7-8CA2-263646F67E6A}" type="parTrans" cxnId="{C2864FAF-68ED-4576-8CAA-FF408E0C5334}">
      <dgm:prSet/>
      <dgm:spPr/>
      <dgm:t>
        <a:bodyPr/>
        <a:lstStyle/>
        <a:p>
          <a:endParaRPr lang="en-US"/>
        </a:p>
      </dgm:t>
    </dgm:pt>
    <dgm:pt modelId="{D05B911E-7747-4054-84C8-0C0EEE9D6552}" type="sibTrans" cxnId="{C2864FAF-68ED-4576-8CAA-FF408E0C5334}">
      <dgm:prSet/>
      <dgm:spPr/>
      <dgm:t>
        <a:bodyPr/>
        <a:lstStyle/>
        <a:p>
          <a:endParaRPr lang="en-US"/>
        </a:p>
      </dgm:t>
    </dgm:pt>
    <dgm:pt modelId="{5A78E959-0E37-44B2-9BD5-A4DA371CA99F}">
      <dgm:prSet custT="1"/>
      <dgm:spPr/>
      <dgm:t>
        <a:bodyPr/>
        <a:lstStyle/>
        <a:p>
          <a:r>
            <a:rPr lang="pl-PL" sz="1800"/>
            <a:t>Coś na wzór </a:t>
          </a:r>
          <a:r>
            <a:rPr lang="pl-PL" sz="1800" i="1"/>
            <a:t>guilty plea</a:t>
          </a:r>
          <a:endParaRPr lang="en-US" sz="1800"/>
        </a:p>
      </dgm:t>
    </dgm:pt>
    <dgm:pt modelId="{8188ECC7-9BD7-4BB0-BBF6-354BB4E09256}" type="parTrans" cxnId="{DFF29B28-2F2F-4179-B01F-2D5B87589505}">
      <dgm:prSet/>
      <dgm:spPr/>
      <dgm:t>
        <a:bodyPr/>
        <a:lstStyle/>
        <a:p>
          <a:endParaRPr lang="en-US"/>
        </a:p>
      </dgm:t>
    </dgm:pt>
    <dgm:pt modelId="{65D6AD1D-8402-4E6F-9268-C256A1379815}" type="sibTrans" cxnId="{DFF29B28-2F2F-4179-B01F-2D5B87589505}">
      <dgm:prSet/>
      <dgm:spPr/>
      <dgm:t>
        <a:bodyPr/>
        <a:lstStyle/>
        <a:p>
          <a:endParaRPr lang="en-US"/>
        </a:p>
      </dgm:t>
    </dgm:pt>
    <dgm:pt modelId="{B68E5C73-793B-4EE4-9065-4E2FC004D939}">
      <dgm:prSet custT="1"/>
      <dgm:spPr/>
      <dgm:t>
        <a:bodyPr/>
        <a:lstStyle/>
        <a:p>
          <a:r>
            <a:rPr lang="pl-PL" sz="1800" b="1" dirty="0"/>
            <a:t>Przyznanie się musi nastąpić w granicach i w rozumieniu aktu oskarżenia</a:t>
          </a:r>
          <a:endParaRPr lang="en-US" sz="1800" b="1" dirty="0"/>
        </a:p>
      </dgm:t>
    </dgm:pt>
    <dgm:pt modelId="{7F23DCDB-062A-4914-8D49-D0509106099E}" type="parTrans" cxnId="{3FCD1280-4679-4F2E-BC21-FEAF93DE6524}">
      <dgm:prSet/>
      <dgm:spPr/>
      <dgm:t>
        <a:bodyPr/>
        <a:lstStyle/>
        <a:p>
          <a:endParaRPr lang="en-US"/>
        </a:p>
      </dgm:t>
    </dgm:pt>
    <dgm:pt modelId="{83D5BD05-964B-4984-BF2F-14F2A79C098B}" type="sibTrans" cxnId="{3FCD1280-4679-4F2E-BC21-FEAF93DE6524}">
      <dgm:prSet/>
      <dgm:spPr/>
      <dgm:t>
        <a:bodyPr/>
        <a:lstStyle/>
        <a:p>
          <a:endParaRPr lang="en-US"/>
        </a:p>
      </dgm:t>
    </dgm:pt>
    <dgm:pt modelId="{1AAFC3CA-8CE8-4AC5-B0D9-D1AB5B368C15}">
      <dgm:prSet custT="1"/>
      <dgm:spPr/>
      <dgm:t>
        <a:bodyPr/>
        <a:lstStyle/>
        <a:p>
          <a:r>
            <a:rPr lang="pl-PL" sz="1800" b="1" dirty="0"/>
            <a:t>Trzeba jednak jakiś dowód </a:t>
          </a:r>
          <a:r>
            <a:rPr lang="pl-PL" sz="1800" dirty="0"/>
            <a:t>– oprócz wyjaśnień oskarżonego – przeprowadzić np. przesłuchać pokrzywdzonego </a:t>
          </a:r>
          <a:endParaRPr lang="en-US" sz="1800" dirty="0"/>
        </a:p>
      </dgm:t>
    </dgm:pt>
    <dgm:pt modelId="{B63C26D1-0B47-4E16-AF64-AEC3878AC5EA}" type="parTrans" cxnId="{1AE545CC-7149-4379-80DC-C16F91ACFD78}">
      <dgm:prSet/>
      <dgm:spPr/>
      <dgm:t>
        <a:bodyPr/>
        <a:lstStyle/>
        <a:p>
          <a:endParaRPr lang="en-US"/>
        </a:p>
      </dgm:t>
    </dgm:pt>
    <dgm:pt modelId="{B2DAD48B-EA4C-4E94-BAEF-EA74365EB304}" type="sibTrans" cxnId="{1AE545CC-7149-4379-80DC-C16F91ACFD78}">
      <dgm:prSet/>
      <dgm:spPr/>
      <dgm:t>
        <a:bodyPr/>
        <a:lstStyle/>
        <a:p>
          <a:endParaRPr lang="en-US"/>
        </a:p>
      </dgm:t>
    </dgm:pt>
    <dgm:pt modelId="{F48BE344-87D0-4820-A620-261D16C41544}" type="pres">
      <dgm:prSet presAssocID="{D0888D18-1EA2-4174-B974-E04E306289D4}" presName="root" presStyleCnt="0">
        <dgm:presLayoutVars>
          <dgm:dir/>
          <dgm:resizeHandles val="exact"/>
        </dgm:presLayoutVars>
      </dgm:prSet>
      <dgm:spPr/>
    </dgm:pt>
    <dgm:pt modelId="{ADEB2E93-2276-4BFA-84E0-36962B5CAB79}" type="pres">
      <dgm:prSet presAssocID="{ED225C54-3B20-4F71-9B70-58918EDE6828}" presName="compNode" presStyleCnt="0"/>
      <dgm:spPr/>
    </dgm:pt>
    <dgm:pt modelId="{0F35FD2F-BDA6-4162-A0FE-2009E8E7E3A8}" type="pres">
      <dgm:prSet presAssocID="{ED225C54-3B20-4F71-9B70-58918EDE682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4A85D374-23F4-46B3-B1E4-618E6AEA9829}" type="pres">
      <dgm:prSet presAssocID="{ED225C54-3B20-4F71-9B70-58918EDE6828}" presName="iconSpace" presStyleCnt="0"/>
      <dgm:spPr/>
    </dgm:pt>
    <dgm:pt modelId="{68081707-215A-4A4A-ACA7-BAB84E364BA0}" type="pres">
      <dgm:prSet presAssocID="{ED225C54-3B20-4F71-9B70-58918EDE6828}" presName="parTx" presStyleLbl="revTx" presStyleIdx="0" presStyleCnt="4">
        <dgm:presLayoutVars>
          <dgm:chMax val="0"/>
          <dgm:chPref val="0"/>
        </dgm:presLayoutVars>
      </dgm:prSet>
      <dgm:spPr/>
    </dgm:pt>
    <dgm:pt modelId="{CEE3BC27-1884-4356-BA73-E83DE4E9AD51}" type="pres">
      <dgm:prSet presAssocID="{ED225C54-3B20-4F71-9B70-58918EDE6828}" presName="txSpace" presStyleCnt="0"/>
      <dgm:spPr/>
    </dgm:pt>
    <dgm:pt modelId="{13795247-FC6F-4EE8-BB9E-3D2E4D33805A}" type="pres">
      <dgm:prSet presAssocID="{ED225C54-3B20-4F71-9B70-58918EDE6828}" presName="desTx" presStyleLbl="revTx" presStyleIdx="1" presStyleCnt="4">
        <dgm:presLayoutVars/>
      </dgm:prSet>
      <dgm:spPr/>
    </dgm:pt>
    <dgm:pt modelId="{EC803617-98F9-4243-BCB0-B5BA4D6E495F}" type="pres">
      <dgm:prSet presAssocID="{D8099EA0-E77E-4370-A0A9-62B2BF2FF328}" presName="sibTrans" presStyleCnt="0"/>
      <dgm:spPr/>
    </dgm:pt>
    <dgm:pt modelId="{B4484350-E510-4C01-810F-BD782B401371}" type="pres">
      <dgm:prSet presAssocID="{7EDB22FC-2230-43E6-BE0D-60988B054414}" presName="compNode" presStyleCnt="0"/>
      <dgm:spPr/>
    </dgm:pt>
    <dgm:pt modelId="{2EA56CC5-6E45-4919-A35C-C2802BB7DCFB}" type="pres">
      <dgm:prSet presAssocID="{7EDB22FC-2230-43E6-BE0D-60988B05441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esentation with Checklist"/>
        </a:ext>
      </dgm:extLst>
    </dgm:pt>
    <dgm:pt modelId="{6CC0E775-857D-43C4-B940-07E901A4CEE5}" type="pres">
      <dgm:prSet presAssocID="{7EDB22FC-2230-43E6-BE0D-60988B054414}" presName="iconSpace" presStyleCnt="0"/>
      <dgm:spPr/>
    </dgm:pt>
    <dgm:pt modelId="{90295B65-34AC-4108-A92C-C87974C38B59}" type="pres">
      <dgm:prSet presAssocID="{7EDB22FC-2230-43E6-BE0D-60988B054414}" presName="parTx" presStyleLbl="revTx" presStyleIdx="2" presStyleCnt="4">
        <dgm:presLayoutVars>
          <dgm:chMax val="0"/>
          <dgm:chPref val="0"/>
        </dgm:presLayoutVars>
      </dgm:prSet>
      <dgm:spPr/>
    </dgm:pt>
    <dgm:pt modelId="{C383961B-1A4E-4F32-B0B3-AA648F97F636}" type="pres">
      <dgm:prSet presAssocID="{7EDB22FC-2230-43E6-BE0D-60988B054414}" presName="txSpace" presStyleCnt="0"/>
      <dgm:spPr/>
    </dgm:pt>
    <dgm:pt modelId="{520F3B46-3194-4837-BBB9-DE51E8F36BAC}" type="pres">
      <dgm:prSet presAssocID="{7EDB22FC-2230-43E6-BE0D-60988B054414}" presName="desTx" presStyleLbl="revTx" presStyleIdx="3" presStyleCnt="4">
        <dgm:presLayoutVars/>
      </dgm:prSet>
      <dgm:spPr/>
    </dgm:pt>
  </dgm:ptLst>
  <dgm:cxnLst>
    <dgm:cxn modelId="{DFF29B28-2F2F-4179-B01F-2D5B87589505}" srcId="{CED33CDF-1D54-4015-8180-A6B116DF2F6F}" destId="{5A78E959-0E37-44B2-9BD5-A4DA371CA99F}" srcOrd="0" destOrd="0" parTransId="{8188ECC7-9BD7-4BB0-BBF6-354BB4E09256}" sibTransId="{65D6AD1D-8402-4E6F-9268-C256A1379815}"/>
    <dgm:cxn modelId="{FE63AF30-C027-4420-A39D-5279FA870694}" type="presOf" srcId="{12F6A61A-3FDA-474F-A573-FCC930A565A9}" destId="{13795247-FC6F-4EE8-BB9E-3D2E4D33805A}" srcOrd="0" destOrd="0" presId="urn:microsoft.com/office/officeart/2018/5/layout/CenteredIconLabelDescriptionList"/>
    <dgm:cxn modelId="{890D985D-24C0-4088-B0A2-C293F1C10020}" srcId="{D0888D18-1EA2-4174-B974-E04E306289D4}" destId="{ED225C54-3B20-4F71-9B70-58918EDE6828}" srcOrd="0" destOrd="0" parTransId="{A20B6A7E-7A16-4715-9C2D-252A62418979}" sibTransId="{D8099EA0-E77E-4370-A0A9-62B2BF2FF328}"/>
    <dgm:cxn modelId="{31C57541-C671-4525-88EF-66FD04E55E35}" type="presOf" srcId="{D0888D18-1EA2-4174-B974-E04E306289D4}" destId="{F48BE344-87D0-4820-A620-261D16C41544}" srcOrd="0" destOrd="0" presId="urn:microsoft.com/office/officeart/2018/5/layout/CenteredIconLabelDescriptionList"/>
    <dgm:cxn modelId="{33ECE86C-66A1-4C5A-86CA-D444C219AF91}" type="presOf" srcId="{B68E5C73-793B-4EE4-9065-4E2FC004D939}" destId="{520F3B46-3194-4837-BBB9-DE51E8F36BAC}" srcOrd="0" destOrd="2" presId="urn:microsoft.com/office/officeart/2018/5/layout/CenteredIconLabelDescriptionList"/>
    <dgm:cxn modelId="{446E647D-483E-43B8-88E9-8B97AD70E67A}" type="presOf" srcId="{5A78E959-0E37-44B2-9BD5-A4DA371CA99F}" destId="{520F3B46-3194-4837-BBB9-DE51E8F36BAC}" srcOrd="0" destOrd="1" presId="urn:microsoft.com/office/officeart/2018/5/layout/CenteredIconLabelDescriptionList"/>
    <dgm:cxn modelId="{3FCD1280-4679-4F2E-BC21-FEAF93DE6524}" srcId="{CED33CDF-1D54-4015-8180-A6B116DF2F6F}" destId="{B68E5C73-793B-4EE4-9065-4E2FC004D939}" srcOrd="1" destOrd="0" parTransId="{7F23DCDB-062A-4914-8D49-D0509106099E}" sibTransId="{83D5BD05-964B-4984-BF2F-14F2A79C098B}"/>
    <dgm:cxn modelId="{A1574297-C5A7-4B07-81E6-F1B95EFAFFD7}" type="presOf" srcId="{CED33CDF-1D54-4015-8180-A6B116DF2F6F}" destId="{520F3B46-3194-4837-BBB9-DE51E8F36BAC}" srcOrd="0" destOrd="0" presId="urn:microsoft.com/office/officeart/2018/5/layout/CenteredIconLabelDescriptionList"/>
    <dgm:cxn modelId="{4FC34AA0-91AC-45A1-B4CD-BFE8FBD95DC2}" type="presOf" srcId="{7EDB22FC-2230-43E6-BE0D-60988B054414}" destId="{90295B65-34AC-4108-A92C-C87974C38B59}" srcOrd="0" destOrd="0" presId="urn:microsoft.com/office/officeart/2018/5/layout/CenteredIconLabelDescriptionList"/>
    <dgm:cxn modelId="{86AB43AE-5FE8-44B3-B15D-3FB74128089B}" type="presOf" srcId="{ED225C54-3B20-4F71-9B70-58918EDE6828}" destId="{68081707-215A-4A4A-ACA7-BAB84E364BA0}" srcOrd="0" destOrd="0" presId="urn:microsoft.com/office/officeart/2018/5/layout/CenteredIconLabelDescriptionList"/>
    <dgm:cxn modelId="{C2864FAF-68ED-4576-8CAA-FF408E0C5334}" srcId="{7EDB22FC-2230-43E6-BE0D-60988B054414}" destId="{CED33CDF-1D54-4015-8180-A6B116DF2F6F}" srcOrd="0" destOrd="0" parTransId="{885D84FA-BE39-41F7-8CA2-263646F67E6A}" sibTransId="{D05B911E-7747-4054-84C8-0C0EEE9D6552}"/>
    <dgm:cxn modelId="{1AE545CC-7149-4379-80DC-C16F91ACFD78}" srcId="{7EDB22FC-2230-43E6-BE0D-60988B054414}" destId="{1AAFC3CA-8CE8-4AC5-B0D9-D1AB5B368C15}" srcOrd="1" destOrd="0" parTransId="{B63C26D1-0B47-4E16-AF64-AEC3878AC5EA}" sibTransId="{B2DAD48B-EA4C-4E94-BAEF-EA74365EB304}"/>
    <dgm:cxn modelId="{380496E0-81BA-4A0A-A6C5-0BD33557CCAB}" type="presOf" srcId="{1AAFC3CA-8CE8-4AC5-B0D9-D1AB5B368C15}" destId="{520F3B46-3194-4837-BBB9-DE51E8F36BAC}" srcOrd="0" destOrd="3" presId="urn:microsoft.com/office/officeart/2018/5/layout/CenteredIconLabelDescriptionList"/>
    <dgm:cxn modelId="{400711E3-2EF9-48E8-A26D-5B2518A5992A}" srcId="{D0888D18-1EA2-4174-B974-E04E306289D4}" destId="{7EDB22FC-2230-43E6-BE0D-60988B054414}" srcOrd="1" destOrd="0" parTransId="{ABDDE0A3-8BF5-4901-9FC2-62BD7A9D1ECA}" sibTransId="{90A1CD59-E9A4-4E0D-A079-015FFE41A9F3}"/>
    <dgm:cxn modelId="{BE5853F2-9861-4847-96B4-E363949E638D}" srcId="{ED225C54-3B20-4F71-9B70-58918EDE6828}" destId="{12F6A61A-3FDA-474F-A573-FCC930A565A9}" srcOrd="0" destOrd="0" parTransId="{8B2F620A-68D7-4796-99AC-5ACC96B0AC37}" sibTransId="{B613C6D3-5A0E-4242-B0FC-103859065827}"/>
    <dgm:cxn modelId="{AD58330C-BA6A-487D-A0C3-40B1F96626C1}" type="presParOf" srcId="{F48BE344-87D0-4820-A620-261D16C41544}" destId="{ADEB2E93-2276-4BFA-84E0-36962B5CAB79}" srcOrd="0" destOrd="0" presId="urn:microsoft.com/office/officeart/2018/5/layout/CenteredIconLabelDescriptionList"/>
    <dgm:cxn modelId="{1FDA50B9-065F-49F2-B8DC-2D636CDED3BE}" type="presParOf" srcId="{ADEB2E93-2276-4BFA-84E0-36962B5CAB79}" destId="{0F35FD2F-BDA6-4162-A0FE-2009E8E7E3A8}" srcOrd="0" destOrd="0" presId="urn:microsoft.com/office/officeart/2018/5/layout/CenteredIconLabelDescriptionList"/>
    <dgm:cxn modelId="{71560F2F-F93D-4EB4-B607-79E7BABAAFE4}" type="presParOf" srcId="{ADEB2E93-2276-4BFA-84E0-36962B5CAB79}" destId="{4A85D374-23F4-46B3-B1E4-618E6AEA9829}" srcOrd="1" destOrd="0" presId="urn:microsoft.com/office/officeart/2018/5/layout/CenteredIconLabelDescriptionList"/>
    <dgm:cxn modelId="{20C47092-558C-46B1-92F6-D570C633E1C5}" type="presParOf" srcId="{ADEB2E93-2276-4BFA-84E0-36962B5CAB79}" destId="{68081707-215A-4A4A-ACA7-BAB84E364BA0}" srcOrd="2" destOrd="0" presId="urn:microsoft.com/office/officeart/2018/5/layout/CenteredIconLabelDescriptionList"/>
    <dgm:cxn modelId="{B4DC589C-AF09-41C6-9B78-A46F0A5AF436}" type="presParOf" srcId="{ADEB2E93-2276-4BFA-84E0-36962B5CAB79}" destId="{CEE3BC27-1884-4356-BA73-E83DE4E9AD51}" srcOrd="3" destOrd="0" presId="urn:microsoft.com/office/officeart/2018/5/layout/CenteredIconLabelDescriptionList"/>
    <dgm:cxn modelId="{81056C5B-AF80-4282-8250-F18BDABCC337}" type="presParOf" srcId="{ADEB2E93-2276-4BFA-84E0-36962B5CAB79}" destId="{13795247-FC6F-4EE8-BB9E-3D2E4D33805A}" srcOrd="4" destOrd="0" presId="urn:microsoft.com/office/officeart/2018/5/layout/CenteredIconLabelDescriptionList"/>
    <dgm:cxn modelId="{C1721C14-72EA-4835-8E9A-A7F1668D2ED5}" type="presParOf" srcId="{F48BE344-87D0-4820-A620-261D16C41544}" destId="{EC803617-98F9-4243-BCB0-B5BA4D6E495F}" srcOrd="1" destOrd="0" presId="urn:microsoft.com/office/officeart/2018/5/layout/CenteredIconLabelDescriptionList"/>
    <dgm:cxn modelId="{9594CC44-B7F1-4919-8411-CA3E90E1C3D9}" type="presParOf" srcId="{F48BE344-87D0-4820-A620-261D16C41544}" destId="{B4484350-E510-4C01-810F-BD782B401371}" srcOrd="2" destOrd="0" presId="urn:microsoft.com/office/officeart/2018/5/layout/CenteredIconLabelDescriptionList"/>
    <dgm:cxn modelId="{D8EB40DC-006A-48DF-B3BA-F76C721B64B9}" type="presParOf" srcId="{B4484350-E510-4C01-810F-BD782B401371}" destId="{2EA56CC5-6E45-4919-A35C-C2802BB7DCFB}" srcOrd="0" destOrd="0" presId="urn:microsoft.com/office/officeart/2018/5/layout/CenteredIconLabelDescriptionList"/>
    <dgm:cxn modelId="{3CED3B91-1F22-47F0-8C11-C18EBF214C97}" type="presParOf" srcId="{B4484350-E510-4C01-810F-BD782B401371}" destId="{6CC0E775-857D-43C4-B940-07E901A4CEE5}" srcOrd="1" destOrd="0" presId="urn:microsoft.com/office/officeart/2018/5/layout/CenteredIconLabelDescriptionList"/>
    <dgm:cxn modelId="{7BEAA9C7-F42B-4924-A3A9-28223351A0F7}" type="presParOf" srcId="{B4484350-E510-4C01-810F-BD782B401371}" destId="{90295B65-34AC-4108-A92C-C87974C38B59}" srcOrd="2" destOrd="0" presId="urn:microsoft.com/office/officeart/2018/5/layout/CenteredIconLabelDescriptionList"/>
    <dgm:cxn modelId="{F381F2D2-4E7A-425F-B48D-03B9BEE4CD02}" type="presParOf" srcId="{B4484350-E510-4C01-810F-BD782B401371}" destId="{C383961B-1A4E-4F32-B0B3-AA648F97F636}" srcOrd="3" destOrd="0" presId="urn:microsoft.com/office/officeart/2018/5/layout/CenteredIconLabelDescriptionList"/>
    <dgm:cxn modelId="{A8BA3938-5CC2-43EE-87DA-985BFB3F5513}" type="presParOf" srcId="{B4484350-E510-4C01-810F-BD782B401371}" destId="{520F3B46-3194-4837-BBB9-DE51E8F36BAC}"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86C023-0F46-4452-B7F5-84AA1ECA9C55}" type="doc">
      <dgm:prSet loTypeId="urn:microsoft.com/office/officeart/2008/layout/LinedList" loCatId="list" qsTypeId="urn:microsoft.com/office/officeart/2005/8/quickstyle/simple2" qsCatId="simple" csTypeId="urn:microsoft.com/office/officeart/2005/8/colors/accent2_2" csCatId="accent2" phldr="1"/>
      <dgm:spPr/>
      <dgm:t>
        <a:bodyPr/>
        <a:lstStyle/>
        <a:p>
          <a:endParaRPr lang="en-US"/>
        </a:p>
      </dgm:t>
    </dgm:pt>
    <dgm:pt modelId="{89581323-FB4E-4AB0-8A74-A865EE51DD81}">
      <dgm:prSet/>
      <dgm:spPr/>
      <dgm:t>
        <a:bodyPr/>
        <a:lstStyle/>
        <a:p>
          <a:pPr>
            <a:defRPr cap="all"/>
          </a:pPr>
          <a:r>
            <a:rPr lang="pl-PL"/>
            <a:t>Sąd </a:t>
          </a:r>
          <a:r>
            <a:rPr lang="pl-PL" b="1"/>
            <a:t>dopiero na etapie rozprawy głównej </a:t>
          </a:r>
          <a:r>
            <a:rPr lang="pl-PL"/>
            <a:t>dostrzega braki/błędy w postępowaniu przygotowawczym (braki dowodowe), których usunięcie na rozprawie wiązałoby się z nadmiernymi trudnościami i prowadziłoby do przewlekłości postępowania.</a:t>
          </a:r>
          <a:endParaRPr lang="en-US"/>
        </a:p>
      </dgm:t>
    </dgm:pt>
    <dgm:pt modelId="{A3E9F122-1D41-43C7-A87B-3B3EAA305FE0}" type="parTrans" cxnId="{19F2AB6D-1133-4BFC-A5A4-0644D845B73A}">
      <dgm:prSet/>
      <dgm:spPr/>
      <dgm:t>
        <a:bodyPr/>
        <a:lstStyle/>
        <a:p>
          <a:endParaRPr lang="en-US"/>
        </a:p>
      </dgm:t>
    </dgm:pt>
    <dgm:pt modelId="{1C6DC5E0-D090-4006-8F69-6EAAE4FC0B8B}" type="sibTrans" cxnId="{19F2AB6D-1133-4BFC-A5A4-0644D845B73A}">
      <dgm:prSet/>
      <dgm:spPr/>
      <dgm:t>
        <a:bodyPr/>
        <a:lstStyle/>
        <a:p>
          <a:endParaRPr lang="en-US"/>
        </a:p>
      </dgm:t>
    </dgm:pt>
    <dgm:pt modelId="{A23AFDDF-61BC-4E31-8139-7A2A34F2B965}">
      <dgm:prSet/>
      <dgm:spPr/>
      <dgm:t>
        <a:bodyPr/>
        <a:lstStyle/>
        <a:p>
          <a:pPr>
            <a:defRPr cap="all"/>
          </a:pPr>
          <a:r>
            <a:rPr lang="pl-PL" dirty="0"/>
            <a:t>Zleca prokuratorowi określone czynności dowodowe do wykonania – ściśle określone w postanowieniu i prokurator może wykonać tylko to, co było wskazane w postanowieniu. </a:t>
          </a:r>
          <a:endParaRPr lang="en-US" dirty="0"/>
        </a:p>
      </dgm:t>
    </dgm:pt>
    <dgm:pt modelId="{D7E81D4E-9289-4F90-B99F-7E54BD8883D6}" type="parTrans" cxnId="{78313D6F-5DE2-415B-A988-569FC1F39C22}">
      <dgm:prSet/>
      <dgm:spPr/>
      <dgm:t>
        <a:bodyPr/>
        <a:lstStyle/>
        <a:p>
          <a:endParaRPr lang="en-US"/>
        </a:p>
      </dgm:t>
    </dgm:pt>
    <dgm:pt modelId="{0EA59960-C275-41F5-A795-8156263E4642}" type="sibTrans" cxnId="{78313D6F-5DE2-415B-A988-569FC1F39C22}">
      <dgm:prSet/>
      <dgm:spPr/>
      <dgm:t>
        <a:bodyPr/>
        <a:lstStyle/>
        <a:p>
          <a:endParaRPr lang="en-US"/>
        </a:p>
      </dgm:t>
    </dgm:pt>
    <dgm:pt modelId="{1F387865-6C52-4A53-B9D5-4773CD544AFE}">
      <dgm:prSet/>
      <dgm:spPr/>
      <dgm:t>
        <a:bodyPr/>
        <a:lstStyle/>
        <a:p>
          <a:pPr>
            <a:defRPr cap="all"/>
          </a:pPr>
          <a:r>
            <a:rPr lang="pl-PL"/>
            <a:t>Nie ustaje stan zawisłości sprawy w postępowaniu sądowym </a:t>
          </a:r>
          <a:endParaRPr lang="en-US"/>
        </a:p>
      </dgm:t>
    </dgm:pt>
    <dgm:pt modelId="{EB557143-FD4D-4A9B-8501-7DCAF5412771}" type="parTrans" cxnId="{FE650CF5-3F68-44E7-8495-AE812FA72C28}">
      <dgm:prSet/>
      <dgm:spPr/>
      <dgm:t>
        <a:bodyPr/>
        <a:lstStyle/>
        <a:p>
          <a:endParaRPr lang="en-US"/>
        </a:p>
      </dgm:t>
    </dgm:pt>
    <dgm:pt modelId="{60913AF6-DD7A-4155-81EC-8A113ACC37DE}" type="sibTrans" cxnId="{FE650CF5-3F68-44E7-8495-AE812FA72C28}">
      <dgm:prSet/>
      <dgm:spPr/>
      <dgm:t>
        <a:bodyPr/>
        <a:lstStyle/>
        <a:p>
          <a:endParaRPr lang="en-US"/>
        </a:p>
      </dgm:t>
    </dgm:pt>
    <dgm:pt modelId="{D4061F82-CFC2-4C81-9A88-76A8F8BE13AD}" type="pres">
      <dgm:prSet presAssocID="{7686C023-0F46-4452-B7F5-84AA1ECA9C55}" presName="vert0" presStyleCnt="0">
        <dgm:presLayoutVars>
          <dgm:dir/>
          <dgm:animOne val="branch"/>
          <dgm:animLvl val="lvl"/>
        </dgm:presLayoutVars>
      </dgm:prSet>
      <dgm:spPr/>
    </dgm:pt>
    <dgm:pt modelId="{FE1B5618-3BF6-48A2-9B2D-1EB9F51A0487}" type="pres">
      <dgm:prSet presAssocID="{89581323-FB4E-4AB0-8A74-A865EE51DD81}" presName="thickLine" presStyleLbl="alignNode1" presStyleIdx="0" presStyleCnt="3"/>
      <dgm:spPr/>
    </dgm:pt>
    <dgm:pt modelId="{3DE22CDF-D85D-4C99-A579-EB8C1A8B3E81}" type="pres">
      <dgm:prSet presAssocID="{89581323-FB4E-4AB0-8A74-A865EE51DD81}" presName="horz1" presStyleCnt="0"/>
      <dgm:spPr/>
    </dgm:pt>
    <dgm:pt modelId="{6759E462-39E9-4C6D-8418-8B64DA7E5F33}" type="pres">
      <dgm:prSet presAssocID="{89581323-FB4E-4AB0-8A74-A865EE51DD81}" presName="tx1" presStyleLbl="revTx" presStyleIdx="0" presStyleCnt="3"/>
      <dgm:spPr/>
    </dgm:pt>
    <dgm:pt modelId="{5188ED40-032E-4272-9837-4B0E595B0DEC}" type="pres">
      <dgm:prSet presAssocID="{89581323-FB4E-4AB0-8A74-A865EE51DD81}" presName="vert1" presStyleCnt="0"/>
      <dgm:spPr/>
    </dgm:pt>
    <dgm:pt modelId="{567A8E5A-A61D-4220-ACF9-1F6DF770315E}" type="pres">
      <dgm:prSet presAssocID="{A23AFDDF-61BC-4E31-8139-7A2A34F2B965}" presName="thickLine" presStyleLbl="alignNode1" presStyleIdx="1" presStyleCnt="3"/>
      <dgm:spPr/>
    </dgm:pt>
    <dgm:pt modelId="{2F5ED957-3762-44FC-A331-C9625EDC40EE}" type="pres">
      <dgm:prSet presAssocID="{A23AFDDF-61BC-4E31-8139-7A2A34F2B965}" presName="horz1" presStyleCnt="0"/>
      <dgm:spPr/>
    </dgm:pt>
    <dgm:pt modelId="{6776CE07-80C9-467C-AE6C-34A27274C605}" type="pres">
      <dgm:prSet presAssocID="{A23AFDDF-61BC-4E31-8139-7A2A34F2B965}" presName="tx1" presStyleLbl="revTx" presStyleIdx="1" presStyleCnt="3"/>
      <dgm:spPr/>
    </dgm:pt>
    <dgm:pt modelId="{C12FF6BE-E337-40BF-9834-AFC4B93933A2}" type="pres">
      <dgm:prSet presAssocID="{A23AFDDF-61BC-4E31-8139-7A2A34F2B965}" presName="vert1" presStyleCnt="0"/>
      <dgm:spPr/>
    </dgm:pt>
    <dgm:pt modelId="{12AF8F81-F6DD-4399-8FC0-EADB0B971B42}" type="pres">
      <dgm:prSet presAssocID="{1F387865-6C52-4A53-B9D5-4773CD544AFE}" presName="thickLine" presStyleLbl="alignNode1" presStyleIdx="2" presStyleCnt="3"/>
      <dgm:spPr/>
    </dgm:pt>
    <dgm:pt modelId="{B7E04E0E-97CE-45D3-8D52-7596C4ADB839}" type="pres">
      <dgm:prSet presAssocID="{1F387865-6C52-4A53-B9D5-4773CD544AFE}" presName="horz1" presStyleCnt="0"/>
      <dgm:spPr/>
    </dgm:pt>
    <dgm:pt modelId="{54A7FEFB-C71A-4AE5-8DDF-D622B00A8690}" type="pres">
      <dgm:prSet presAssocID="{1F387865-6C52-4A53-B9D5-4773CD544AFE}" presName="tx1" presStyleLbl="revTx" presStyleIdx="2" presStyleCnt="3"/>
      <dgm:spPr/>
    </dgm:pt>
    <dgm:pt modelId="{8E19D650-43C0-4092-A8B2-16EFB6611F91}" type="pres">
      <dgm:prSet presAssocID="{1F387865-6C52-4A53-B9D5-4773CD544AFE}" presName="vert1" presStyleCnt="0"/>
      <dgm:spPr/>
    </dgm:pt>
  </dgm:ptLst>
  <dgm:cxnLst>
    <dgm:cxn modelId="{B22D6904-3CCA-4D0F-9450-4D306C75D865}" type="presOf" srcId="{89581323-FB4E-4AB0-8A74-A865EE51DD81}" destId="{6759E462-39E9-4C6D-8418-8B64DA7E5F33}" srcOrd="0" destOrd="0" presId="urn:microsoft.com/office/officeart/2008/layout/LinedList"/>
    <dgm:cxn modelId="{E499C31B-639F-4292-A1AB-7D056C9B5D2E}" type="presOf" srcId="{7686C023-0F46-4452-B7F5-84AA1ECA9C55}" destId="{D4061F82-CFC2-4C81-9A88-76A8F8BE13AD}" srcOrd="0" destOrd="0" presId="urn:microsoft.com/office/officeart/2008/layout/LinedList"/>
    <dgm:cxn modelId="{19F2AB6D-1133-4BFC-A5A4-0644D845B73A}" srcId="{7686C023-0F46-4452-B7F5-84AA1ECA9C55}" destId="{89581323-FB4E-4AB0-8A74-A865EE51DD81}" srcOrd="0" destOrd="0" parTransId="{A3E9F122-1D41-43C7-A87B-3B3EAA305FE0}" sibTransId="{1C6DC5E0-D090-4006-8F69-6EAAE4FC0B8B}"/>
    <dgm:cxn modelId="{78313D6F-5DE2-415B-A988-569FC1F39C22}" srcId="{7686C023-0F46-4452-B7F5-84AA1ECA9C55}" destId="{A23AFDDF-61BC-4E31-8139-7A2A34F2B965}" srcOrd="1" destOrd="0" parTransId="{D7E81D4E-9289-4F90-B99F-7E54BD8883D6}" sibTransId="{0EA59960-C275-41F5-A795-8156263E4642}"/>
    <dgm:cxn modelId="{25A585DE-AA2F-4299-8EEA-AC06398F66CE}" type="presOf" srcId="{1F387865-6C52-4A53-B9D5-4773CD544AFE}" destId="{54A7FEFB-C71A-4AE5-8DDF-D622B00A8690}" srcOrd="0" destOrd="0" presId="urn:microsoft.com/office/officeart/2008/layout/LinedList"/>
    <dgm:cxn modelId="{FE650CF5-3F68-44E7-8495-AE812FA72C28}" srcId="{7686C023-0F46-4452-B7F5-84AA1ECA9C55}" destId="{1F387865-6C52-4A53-B9D5-4773CD544AFE}" srcOrd="2" destOrd="0" parTransId="{EB557143-FD4D-4A9B-8501-7DCAF5412771}" sibTransId="{60913AF6-DD7A-4155-81EC-8A113ACC37DE}"/>
    <dgm:cxn modelId="{FB0BEBFA-FDDF-4950-A946-D4DCCE5BCCC3}" type="presOf" srcId="{A23AFDDF-61BC-4E31-8139-7A2A34F2B965}" destId="{6776CE07-80C9-467C-AE6C-34A27274C605}" srcOrd="0" destOrd="0" presId="urn:microsoft.com/office/officeart/2008/layout/LinedList"/>
    <dgm:cxn modelId="{641A01BC-FABE-4DB5-99BC-890E76370A9D}" type="presParOf" srcId="{D4061F82-CFC2-4C81-9A88-76A8F8BE13AD}" destId="{FE1B5618-3BF6-48A2-9B2D-1EB9F51A0487}" srcOrd="0" destOrd="0" presId="urn:microsoft.com/office/officeart/2008/layout/LinedList"/>
    <dgm:cxn modelId="{A3DD5790-05DB-470F-8555-03C502B8D33F}" type="presParOf" srcId="{D4061F82-CFC2-4C81-9A88-76A8F8BE13AD}" destId="{3DE22CDF-D85D-4C99-A579-EB8C1A8B3E81}" srcOrd="1" destOrd="0" presId="urn:microsoft.com/office/officeart/2008/layout/LinedList"/>
    <dgm:cxn modelId="{44C23AC2-B9F4-45D5-9AD3-A9328C26B8E2}" type="presParOf" srcId="{3DE22CDF-D85D-4C99-A579-EB8C1A8B3E81}" destId="{6759E462-39E9-4C6D-8418-8B64DA7E5F33}" srcOrd="0" destOrd="0" presId="urn:microsoft.com/office/officeart/2008/layout/LinedList"/>
    <dgm:cxn modelId="{86FF3BD9-A1B4-486E-A927-DF9EA668C5A4}" type="presParOf" srcId="{3DE22CDF-D85D-4C99-A579-EB8C1A8B3E81}" destId="{5188ED40-032E-4272-9837-4B0E595B0DEC}" srcOrd="1" destOrd="0" presId="urn:microsoft.com/office/officeart/2008/layout/LinedList"/>
    <dgm:cxn modelId="{7AD2C880-1553-42DA-BFF8-29C8360D5468}" type="presParOf" srcId="{D4061F82-CFC2-4C81-9A88-76A8F8BE13AD}" destId="{567A8E5A-A61D-4220-ACF9-1F6DF770315E}" srcOrd="2" destOrd="0" presId="urn:microsoft.com/office/officeart/2008/layout/LinedList"/>
    <dgm:cxn modelId="{40B9D097-2973-45BB-90F2-9C384649C9CE}" type="presParOf" srcId="{D4061F82-CFC2-4C81-9A88-76A8F8BE13AD}" destId="{2F5ED957-3762-44FC-A331-C9625EDC40EE}" srcOrd="3" destOrd="0" presId="urn:microsoft.com/office/officeart/2008/layout/LinedList"/>
    <dgm:cxn modelId="{9B95BFD8-B133-4FC4-8CDE-101EF406C9C4}" type="presParOf" srcId="{2F5ED957-3762-44FC-A331-C9625EDC40EE}" destId="{6776CE07-80C9-467C-AE6C-34A27274C605}" srcOrd="0" destOrd="0" presId="urn:microsoft.com/office/officeart/2008/layout/LinedList"/>
    <dgm:cxn modelId="{C8467407-A5E1-409B-872A-BA3242D1C7EE}" type="presParOf" srcId="{2F5ED957-3762-44FC-A331-C9625EDC40EE}" destId="{C12FF6BE-E337-40BF-9834-AFC4B93933A2}" srcOrd="1" destOrd="0" presId="urn:microsoft.com/office/officeart/2008/layout/LinedList"/>
    <dgm:cxn modelId="{BBF268B3-077E-4153-B1DC-91EFB7B35CD6}" type="presParOf" srcId="{D4061F82-CFC2-4C81-9A88-76A8F8BE13AD}" destId="{12AF8F81-F6DD-4399-8FC0-EADB0B971B42}" srcOrd="4" destOrd="0" presId="urn:microsoft.com/office/officeart/2008/layout/LinedList"/>
    <dgm:cxn modelId="{754A626D-DC4B-4C52-AC09-7F2C8118E652}" type="presParOf" srcId="{D4061F82-CFC2-4C81-9A88-76A8F8BE13AD}" destId="{B7E04E0E-97CE-45D3-8D52-7596C4ADB839}" srcOrd="5" destOrd="0" presId="urn:microsoft.com/office/officeart/2008/layout/LinedList"/>
    <dgm:cxn modelId="{F5981904-3561-471F-9630-EFF8083E0D1E}" type="presParOf" srcId="{B7E04E0E-97CE-45D3-8D52-7596C4ADB839}" destId="{54A7FEFB-C71A-4AE5-8DDF-D622B00A8690}" srcOrd="0" destOrd="0" presId="urn:microsoft.com/office/officeart/2008/layout/LinedList"/>
    <dgm:cxn modelId="{C4968F95-06F2-47FA-AAAB-FCEF1E9DF216}" type="presParOf" srcId="{B7E04E0E-97CE-45D3-8D52-7596C4ADB839}" destId="{8E19D650-43C0-4092-A8B2-16EFB6611F9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5772273-BDBA-458E-BC8D-61A585002162}" type="doc">
      <dgm:prSet loTypeId="urn:microsoft.com/office/officeart/2005/8/layout/hList7" loCatId="process" qsTypeId="urn:microsoft.com/office/officeart/2005/8/quickstyle/simple2" qsCatId="simple" csTypeId="urn:microsoft.com/office/officeart/2005/8/colors/colorful1" csCatId="colorful" phldr="1"/>
      <dgm:spPr/>
      <dgm:t>
        <a:bodyPr/>
        <a:lstStyle/>
        <a:p>
          <a:endParaRPr lang="pl-PL"/>
        </a:p>
      </dgm:t>
    </dgm:pt>
    <dgm:pt modelId="{139DC3B4-FE68-4CD7-A772-F0787125A365}">
      <dgm:prSet/>
      <dgm:spPr/>
      <dgm:t>
        <a:bodyPr/>
        <a:lstStyle/>
        <a:p>
          <a:pPr rtl="0"/>
          <a:r>
            <a:rPr lang="pl-PL" dirty="0"/>
            <a:t>Narada</a:t>
          </a:r>
        </a:p>
      </dgm:t>
    </dgm:pt>
    <dgm:pt modelId="{8D459A84-1ED2-4CE2-A602-5E929A0B299F}" type="parTrans" cxnId="{45642414-FCF9-400B-9F09-AEBFF6EFA226}">
      <dgm:prSet/>
      <dgm:spPr/>
      <dgm:t>
        <a:bodyPr/>
        <a:lstStyle/>
        <a:p>
          <a:endParaRPr lang="pl-PL"/>
        </a:p>
      </dgm:t>
    </dgm:pt>
    <dgm:pt modelId="{D04AB16E-70FA-4C4F-A21E-4673CA3468E1}" type="sibTrans" cxnId="{45642414-FCF9-400B-9F09-AEBFF6EFA226}">
      <dgm:prSet/>
      <dgm:spPr/>
      <dgm:t>
        <a:bodyPr/>
        <a:lstStyle/>
        <a:p>
          <a:endParaRPr lang="pl-PL"/>
        </a:p>
      </dgm:t>
    </dgm:pt>
    <dgm:pt modelId="{A44A6DC4-C9E6-446F-AC69-6C13886BA3E6}">
      <dgm:prSet/>
      <dgm:spPr/>
      <dgm:t>
        <a:bodyPr/>
        <a:lstStyle/>
        <a:p>
          <a:pPr rtl="0"/>
          <a:r>
            <a:rPr lang="pl-PL"/>
            <a:t>Głosowanie </a:t>
          </a:r>
        </a:p>
      </dgm:t>
    </dgm:pt>
    <dgm:pt modelId="{F08ECEA5-DEF4-4432-A467-435EA1E19BE1}" type="parTrans" cxnId="{30052959-CA23-4DBF-9653-47ADB749B7F8}">
      <dgm:prSet/>
      <dgm:spPr/>
      <dgm:t>
        <a:bodyPr/>
        <a:lstStyle/>
        <a:p>
          <a:endParaRPr lang="pl-PL"/>
        </a:p>
      </dgm:t>
    </dgm:pt>
    <dgm:pt modelId="{B6E3F1FF-E7F3-41BC-98C3-A238D587C51D}" type="sibTrans" cxnId="{30052959-CA23-4DBF-9653-47ADB749B7F8}">
      <dgm:prSet/>
      <dgm:spPr/>
      <dgm:t>
        <a:bodyPr/>
        <a:lstStyle/>
        <a:p>
          <a:endParaRPr lang="pl-PL"/>
        </a:p>
      </dgm:t>
    </dgm:pt>
    <dgm:pt modelId="{B1E7A615-A3DE-4425-9036-2A2820174DCD}">
      <dgm:prSet/>
      <dgm:spPr/>
      <dgm:t>
        <a:bodyPr/>
        <a:lstStyle/>
        <a:p>
          <a:pPr rtl="0"/>
          <a:r>
            <a:rPr lang="pl-PL"/>
            <a:t>Sporządzenie wyroku na piśmie </a:t>
          </a:r>
        </a:p>
      </dgm:t>
    </dgm:pt>
    <dgm:pt modelId="{581162D4-7768-4B11-9A30-AD5A7B421326}" type="parTrans" cxnId="{2CB0BAB1-90E3-4CA3-B0A7-4EE7CE2B78DB}">
      <dgm:prSet/>
      <dgm:spPr/>
      <dgm:t>
        <a:bodyPr/>
        <a:lstStyle/>
        <a:p>
          <a:endParaRPr lang="pl-PL"/>
        </a:p>
      </dgm:t>
    </dgm:pt>
    <dgm:pt modelId="{2DABF83D-D5B0-4614-8F4C-3A9799B415D0}" type="sibTrans" cxnId="{2CB0BAB1-90E3-4CA3-B0A7-4EE7CE2B78DB}">
      <dgm:prSet/>
      <dgm:spPr/>
      <dgm:t>
        <a:bodyPr/>
        <a:lstStyle/>
        <a:p>
          <a:endParaRPr lang="pl-PL"/>
        </a:p>
      </dgm:t>
    </dgm:pt>
    <dgm:pt modelId="{74E443B7-AE9A-4AD8-BE8A-936CC8ACC3E7}">
      <dgm:prSet/>
      <dgm:spPr/>
      <dgm:t>
        <a:bodyPr/>
        <a:lstStyle/>
        <a:p>
          <a:pPr rtl="0"/>
          <a:r>
            <a:rPr lang="pl-PL"/>
            <a:t>Promulgacja wyroku (ogłoszenie i pouczenie o środkach zaskarżenia)</a:t>
          </a:r>
        </a:p>
      </dgm:t>
    </dgm:pt>
    <dgm:pt modelId="{DDA66472-7991-47A0-844B-1439410FE600}" type="parTrans" cxnId="{C3108C1B-6FEE-44D7-AF60-C7ED4FE3026A}">
      <dgm:prSet/>
      <dgm:spPr/>
      <dgm:t>
        <a:bodyPr/>
        <a:lstStyle/>
        <a:p>
          <a:endParaRPr lang="pl-PL"/>
        </a:p>
      </dgm:t>
    </dgm:pt>
    <dgm:pt modelId="{C4EEB069-9A4C-4F7B-84D7-60B5EC0ECAC8}" type="sibTrans" cxnId="{C3108C1B-6FEE-44D7-AF60-C7ED4FE3026A}">
      <dgm:prSet/>
      <dgm:spPr/>
      <dgm:t>
        <a:bodyPr/>
        <a:lstStyle/>
        <a:p>
          <a:endParaRPr lang="pl-PL"/>
        </a:p>
      </dgm:t>
    </dgm:pt>
    <dgm:pt modelId="{36B000EA-D307-4B66-9671-95A431DFCCB4}" type="pres">
      <dgm:prSet presAssocID="{A5772273-BDBA-458E-BC8D-61A585002162}" presName="Name0" presStyleCnt="0">
        <dgm:presLayoutVars>
          <dgm:dir/>
          <dgm:resizeHandles val="exact"/>
        </dgm:presLayoutVars>
      </dgm:prSet>
      <dgm:spPr/>
    </dgm:pt>
    <dgm:pt modelId="{94DE84CD-906C-42E4-B400-708250C85247}" type="pres">
      <dgm:prSet presAssocID="{A5772273-BDBA-458E-BC8D-61A585002162}" presName="fgShape" presStyleLbl="fgShp" presStyleIdx="0" presStyleCnt="1"/>
      <dgm:spPr/>
    </dgm:pt>
    <dgm:pt modelId="{E642E975-4E69-4A7E-BC26-1B522E7D5A68}" type="pres">
      <dgm:prSet presAssocID="{A5772273-BDBA-458E-BC8D-61A585002162}" presName="linComp" presStyleCnt="0"/>
      <dgm:spPr/>
    </dgm:pt>
    <dgm:pt modelId="{F1795DCB-D5E3-4FEF-99D0-BBCD572E7879}" type="pres">
      <dgm:prSet presAssocID="{139DC3B4-FE68-4CD7-A772-F0787125A365}" presName="compNode" presStyleCnt="0"/>
      <dgm:spPr/>
    </dgm:pt>
    <dgm:pt modelId="{0E5D6B6C-F531-4518-8D33-94061BE2F3F1}" type="pres">
      <dgm:prSet presAssocID="{139DC3B4-FE68-4CD7-A772-F0787125A365}" presName="bkgdShape" presStyleLbl="node1" presStyleIdx="0" presStyleCnt="4" custLinFactNeighborX="770" custLinFactNeighborY="-624"/>
      <dgm:spPr/>
    </dgm:pt>
    <dgm:pt modelId="{A2FCBC51-643A-43C2-B3AD-FC819736A395}" type="pres">
      <dgm:prSet presAssocID="{139DC3B4-FE68-4CD7-A772-F0787125A365}" presName="nodeTx" presStyleLbl="node1" presStyleIdx="0" presStyleCnt="4">
        <dgm:presLayoutVars>
          <dgm:bulletEnabled val="1"/>
        </dgm:presLayoutVars>
      </dgm:prSet>
      <dgm:spPr/>
    </dgm:pt>
    <dgm:pt modelId="{DCF6859A-B867-4869-A214-7AC6AE795783}" type="pres">
      <dgm:prSet presAssocID="{139DC3B4-FE68-4CD7-A772-F0787125A365}" presName="invisiNode" presStyleLbl="node1" presStyleIdx="0" presStyleCnt="4"/>
      <dgm:spPr/>
    </dgm:pt>
    <dgm:pt modelId="{D6E5B640-9928-413B-ACF0-53B5314A4628}" type="pres">
      <dgm:prSet presAssocID="{139DC3B4-FE68-4CD7-A772-F0787125A365}" presName="imagNode" presStyleLbl="fgImgPlace1" presStyleIdx="0" presStyleCnt="4"/>
      <dgm:spPr>
        <a:blipFill rotWithShape="1">
          <a:blip xmlns:r="http://schemas.openxmlformats.org/officeDocument/2006/relationships" r:embed="rId1"/>
          <a:srcRect/>
          <a:stretch>
            <a:fillRect l="-17000" r="-17000"/>
          </a:stretch>
        </a:blipFill>
      </dgm:spPr>
    </dgm:pt>
    <dgm:pt modelId="{F58A159F-DEE3-4DC1-AED8-F27DDEBB7EFA}" type="pres">
      <dgm:prSet presAssocID="{D04AB16E-70FA-4C4F-A21E-4673CA3468E1}" presName="sibTrans" presStyleLbl="sibTrans2D1" presStyleIdx="0" presStyleCnt="0"/>
      <dgm:spPr/>
    </dgm:pt>
    <dgm:pt modelId="{5DC664D8-981E-47C8-B039-6861842C7C56}" type="pres">
      <dgm:prSet presAssocID="{A44A6DC4-C9E6-446F-AC69-6C13886BA3E6}" presName="compNode" presStyleCnt="0"/>
      <dgm:spPr/>
    </dgm:pt>
    <dgm:pt modelId="{FDF96D0B-6047-418B-BB5C-B31288CD334E}" type="pres">
      <dgm:prSet presAssocID="{A44A6DC4-C9E6-446F-AC69-6C13886BA3E6}" presName="bkgdShape" presStyleLbl="node1" presStyleIdx="1" presStyleCnt="4"/>
      <dgm:spPr/>
    </dgm:pt>
    <dgm:pt modelId="{5D0E3F5D-9A2A-4D96-AEAE-F3329CCEDF9A}" type="pres">
      <dgm:prSet presAssocID="{A44A6DC4-C9E6-446F-AC69-6C13886BA3E6}" presName="nodeTx" presStyleLbl="node1" presStyleIdx="1" presStyleCnt="4">
        <dgm:presLayoutVars>
          <dgm:bulletEnabled val="1"/>
        </dgm:presLayoutVars>
      </dgm:prSet>
      <dgm:spPr/>
    </dgm:pt>
    <dgm:pt modelId="{44C25BBD-2480-4ECE-A3F2-30E44B6BC860}" type="pres">
      <dgm:prSet presAssocID="{A44A6DC4-C9E6-446F-AC69-6C13886BA3E6}" presName="invisiNode" presStyleLbl="node1" presStyleIdx="1" presStyleCnt="4"/>
      <dgm:spPr/>
    </dgm:pt>
    <dgm:pt modelId="{76C08F5E-6B72-499F-8AF6-FA781F2A716A}" type="pres">
      <dgm:prSet presAssocID="{A44A6DC4-C9E6-446F-AC69-6C13886BA3E6}" presName="imagNode" presStyleLbl="fgImgPlace1" presStyleIdx="1" presStyleCnt="4"/>
      <dgm:spPr>
        <a:blipFill rotWithShape="1">
          <a:blip xmlns:r="http://schemas.openxmlformats.org/officeDocument/2006/relationships" r:embed="rId2"/>
          <a:srcRect/>
          <a:stretch>
            <a:fillRect l="-21000" r="-21000"/>
          </a:stretch>
        </a:blipFill>
      </dgm:spPr>
    </dgm:pt>
    <dgm:pt modelId="{7DCC0F14-4BB6-4D57-AB18-78F5B673A248}" type="pres">
      <dgm:prSet presAssocID="{B6E3F1FF-E7F3-41BC-98C3-A238D587C51D}" presName="sibTrans" presStyleLbl="sibTrans2D1" presStyleIdx="0" presStyleCnt="0"/>
      <dgm:spPr/>
    </dgm:pt>
    <dgm:pt modelId="{CFE4CEC0-A3B8-472A-A745-54D8E055AFBD}" type="pres">
      <dgm:prSet presAssocID="{B1E7A615-A3DE-4425-9036-2A2820174DCD}" presName="compNode" presStyleCnt="0"/>
      <dgm:spPr/>
    </dgm:pt>
    <dgm:pt modelId="{E9FE4E77-1B55-4630-AE13-0F02B35E2562}" type="pres">
      <dgm:prSet presAssocID="{B1E7A615-A3DE-4425-9036-2A2820174DCD}" presName="bkgdShape" presStyleLbl="node1" presStyleIdx="2" presStyleCnt="4"/>
      <dgm:spPr/>
    </dgm:pt>
    <dgm:pt modelId="{4C5F1C43-36DB-4093-A966-19B3C8897A67}" type="pres">
      <dgm:prSet presAssocID="{B1E7A615-A3DE-4425-9036-2A2820174DCD}" presName="nodeTx" presStyleLbl="node1" presStyleIdx="2" presStyleCnt="4">
        <dgm:presLayoutVars>
          <dgm:bulletEnabled val="1"/>
        </dgm:presLayoutVars>
      </dgm:prSet>
      <dgm:spPr/>
    </dgm:pt>
    <dgm:pt modelId="{7578F087-55D1-452E-8653-15769B315101}" type="pres">
      <dgm:prSet presAssocID="{B1E7A615-A3DE-4425-9036-2A2820174DCD}" presName="invisiNode" presStyleLbl="node1" presStyleIdx="2" presStyleCnt="4"/>
      <dgm:spPr/>
    </dgm:pt>
    <dgm:pt modelId="{9E7A37BD-095D-4B4C-BA8C-992BDD97F8A0}" type="pres">
      <dgm:prSet presAssocID="{B1E7A615-A3DE-4425-9036-2A2820174DCD}" presName="imagNode" presStyleLbl="fgImgPlace1" presStyleIdx="2" presStyleCnt="4"/>
      <dgm:spPr>
        <a:blipFill rotWithShape="1">
          <a:blip xmlns:r="http://schemas.openxmlformats.org/officeDocument/2006/relationships" r:embed="rId3"/>
          <a:srcRect/>
          <a:stretch>
            <a:fillRect l="-25000" r="-25000"/>
          </a:stretch>
        </a:blipFill>
      </dgm:spPr>
    </dgm:pt>
    <dgm:pt modelId="{D075E768-E58F-48B7-BAA0-8D1FBD4DD1EA}" type="pres">
      <dgm:prSet presAssocID="{2DABF83D-D5B0-4614-8F4C-3A9799B415D0}" presName="sibTrans" presStyleLbl="sibTrans2D1" presStyleIdx="0" presStyleCnt="0"/>
      <dgm:spPr/>
    </dgm:pt>
    <dgm:pt modelId="{405D52A3-5AD5-46EA-8F62-7294A1F85A48}" type="pres">
      <dgm:prSet presAssocID="{74E443B7-AE9A-4AD8-BE8A-936CC8ACC3E7}" presName="compNode" presStyleCnt="0"/>
      <dgm:spPr/>
    </dgm:pt>
    <dgm:pt modelId="{02813DA9-C1BF-4505-B9C9-9DA4480C00A5}" type="pres">
      <dgm:prSet presAssocID="{74E443B7-AE9A-4AD8-BE8A-936CC8ACC3E7}" presName="bkgdShape" presStyleLbl="node1" presStyleIdx="3" presStyleCnt="4"/>
      <dgm:spPr/>
    </dgm:pt>
    <dgm:pt modelId="{506B42F1-51EF-4932-8B60-4EB4308E0E08}" type="pres">
      <dgm:prSet presAssocID="{74E443B7-AE9A-4AD8-BE8A-936CC8ACC3E7}" presName="nodeTx" presStyleLbl="node1" presStyleIdx="3" presStyleCnt="4">
        <dgm:presLayoutVars>
          <dgm:bulletEnabled val="1"/>
        </dgm:presLayoutVars>
      </dgm:prSet>
      <dgm:spPr/>
    </dgm:pt>
    <dgm:pt modelId="{F56533BF-68D7-4177-8578-29C65792218B}" type="pres">
      <dgm:prSet presAssocID="{74E443B7-AE9A-4AD8-BE8A-936CC8ACC3E7}" presName="invisiNode" presStyleLbl="node1" presStyleIdx="3" presStyleCnt="4"/>
      <dgm:spPr/>
    </dgm:pt>
    <dgm:pt modelId="{2523E062-5C96-4A33-94AA-BE5CEA471727}" type="pres">
      <dgm:prSet presAssocID="{74E443B7-AE9A-4AD8-BE8A-936CC8ACC3E7}" presName="imagNode" presStyleLbl="fgImgPlace1" presStyleIdx="3" presStyleCnt="4"/>
      <dgm:spPr>
        <a:blipFill rotWithShape="1">
          <a:blip xmlns:r="http://schemas.openxmlformats.org/officeDocument/2006/relationships" r:embed="rId4"/>
          <a:srcRect/>
          <a:stretch>
            <a:fillRect t="-22000" b="-22000"/>
          </a:stretch>
        </a:blipFill>
      </dgm:spPr>
    </dgm:pt>
  </dgm:ptLst>
  <dgm:cxnLst>
    <dgm:cxn modelId="{0093F812-9B52-42DF-9F3C-AF0DD1F23FAA}" type="presOf" srcId="{2DABF83D-D5B0-4614-8F4C-3A9799B415D0}" destId="{D075E768-E58F-48B7-BAA0-8D1FBD4DD1EA}" srcOrd="0" destOrd="0" presId="urn:microsoft.com/office/officeart/2005/8/layout/hList7"/>
    <dgm:cxn modelId="{45642414-FCF9-400B-9F09-AEBFF6EFA226}" srcId="{A5772273-BDBA-458E-BC8D-61A585002162}" destId="{139DC3B4-FE68-4CD7-A772-F0787125A365}" srcOrd="0" destOrd="0" parTransId="{8D459A84-1ED2-4CE2-A602-5E929A0B299F}" sibTransId="{D04AB16E-70FA-4C4F-A21E-4673CA3468E1}"/>
    <dgm:cxn modelId="{C3108C1B-6FEE-44D7-AF60-C7ED4FE3026A}" srcId="{A5772273-BDBA-458E-BC8D-61A585002162}" destId="{74E443B7-AE9A-4AD8-BE8A-936CC8ACC3E7}" srcOrd="3" destOrd="0" parTransId="{DDA66472-7991-47A0-844B-1439410FE600}" sibTransId="{C4EEB069-9A4C-4F7B-84D7-60B5EC0ECAC8}"/>
    <dgm:cxn modelId="{3D0B9B1D-2053-4D27-A257-C845E9CD5957}" type="presOf" srcId="{A44A6DC4-C9E6-446F-AC69-6C13886BA3E6}" destId="{FDF96D0B-6047-418B-BB5C-B31288CD334E}" srcOrd="0" destOrd="0" presId="urn:microsoft.com/office/officeart/2005/8/layout/hList7"/>
    <dgm:cxn modelId="{CC70371E-9ECF-4359-AB69-DC8F959ECB2D}" type="presOf" srcId="{74E443B7-AE9A-4AD8-BE8A-936CC8ACC3E7}" destId="{506B42F1-51EF-4932-8B60-4EB4308E0E08}" srcOrd="1" destOrd="0" presId="urn:microsoft.com/office/officeart/2005/8/layout/hList7"/>
    <dgm:cxn modelId="{05097835-62A4-40EF-8798-3DEB40E350B3}" type="presOf" srcId="{D04AB16E-70FA-4C4F-A21E-4673CA3468E1}" destId="{F58A159F-DEE3-4DC1-AED8-F27DDEBB7EFA}" srcOrd="0" destOrd="0" presId="urn:microsoft.com/office/officeart/2005/8/layout/hList7"/>
    <dgm:cxn modelId="{308D853B-D68B-48E7-90CC-2C96A8B9F364}" type="presOf" srcId="{A5772273-BDBA-458E-BC8D-61A585002162}" destId="{36B000EA-D307-4B66-9671-95A431DFCCB4}" srcOrd="0" destOrd="0" presId="urn:microsoft.com/office/officeart/2005/8/layout/hList7"/>
    <dgm:cxn modelId="{CC706A55-E91E-4D0D-8831-53F784C4D72A}" type="presOf" srcId="{B6E3F1FF-E7F3-41BC-98C3-A238D587C51D}" destId="{7DCC0F14-4BB6-4D57-AB18-78F5B673A248}" srcOrd="0" destOrd="0" presId="urn:microsoft.com/office/officeart/2005/8/layout/hList7"/>
    <dgm:cxn modelId="{6D382E56-6B51-4616-B8F2-6B8179C95C27}" type="presOf" srcId="{B1E7A615-A3DE-4425-9036-2A2820174DCD}" destId="{4C5F1C43-36DB-4093-A966-19B3C8897A67}" srcOrd="1" destOrd="0" presId="urn:microsoft.com/office/officeart/2005/8/layout/hList7"/>
    <dgm:cxn modelId="{6C5E0677-282F-4B1B-AFBA-F02D38C8DDDF}" type="presOf" srcId="{139DC3B4-FE68-4CD7-A772-F0787125A365}" destId="{A2FCBC51-643A-43C2-B3AD-FC819736A395}" srcOrd="1" destOrd="0" presId="urn:microsoft.com/office/officeart/2005/8/layout/hList7"/>
    <dgm:cxn modelId="{30052959-CA23-4DBF-9653-47ADB749B7F8}" srcId="{A5772273-BDBA-458E-BC8D-61A585002162}" destId="{A44A6DC4-C9E6-446F-AC69-6C13886BA3E6}" srcOrd="1" destOrd="0" parTransId="{F08ECEA5-DEF4-4432-A467-435EA1E19BE1}" sibTransId="{B6E3F1FF-E7F3-41BC-98C3-A238D587C51D}"/>
    <dgm:cxn modelId="{C6C62E7C-06F1-40B3-AE5B-CC09416CBCAA}" type="presOf" srcId="{A44A6DC4-C9E6-446F-AC69-6C13886BA3E6}" destId="{5D0E3F5D-9A2A-4D96-AEAE-F3329CCEDF9A}" srcOrd="1" destOrd="0" presId="urn:microsoft.com/office/officeart/2005/8/layout/hList7"/>
    <dgm:cxn modelId="{741E0880-ABDF-4A27-BB2D-7298055D1D89}" type="presOf" srcId="{139DC3B4-FE68-4CD7-A772-F0787125A365}" destId="{0E5D6B6C-F531-4518-8D33-94061BE2F3F1}" srcOrd="0" destOrd="0" presId="urn:microsoft.com/office/officeart/2005/8/layout/hList7"/>
    <dgm:cxn modelId="{33CBBB92-9B53-49B0-88B2-3224DEEE8262}" type="presOf" srcId="{74E443B7-AE9A-4AD8-BE8A-936CC8ACC3E7}" destId="{02813DA9-C1BF-4505-B9C9-9DA4480C00A5}" srcOrd="0" destOrd="0" presId="urn:microsoft.com/office/officeart/2005/8/layout/hList7"/>
    <dgm:cxn modelId="{23A04798-CD2C-4F10-8292-3F218752C564}" type="presOf" srcId="{B1E7A615-A3DE-4425-9036-2A2820174DCD}" destId="{E9FE4E77-1B55-4630-AE13-0F02B35E2562}" srcOrd="0" destOrd="0" presId="urn:microsoft.com/office/officeart/2005/8/layout/hList7"/>
    <dgm:cxn modelId="{2CB0BAB1-90E3-4CA3-B0A7-4EE7CE2B78DB}" srcId="{A5772273-BDBA-458E-BC8D-61A585002162}" destId="{B1E7A615-A3DE-4425-9036-2A2820174DCD}" srcOrd="2" destOrd="0" parTransId="{581162D4-7768-4B11-9A30-AD5A7B421326}" sibTransId="{2DABF83D-D5B0-4614-8F4C-3A9799B415D0}"/>
    <dgm:cxn modelId="{36C0F030-2FAC-4C82-B8F2-F7A0524D4D50}" type="presParOf" srcId="{36B000EA-D307-4B66-9671-95A431DFCCB4}" destId="{94DE84CD-906C-42E4-B400-708250C85247}" srcOrd="0" destOrd="0" presId="urn:microsoft.com/office/officeart/2005/8/layout/hList7"/>
    <dgm:cxn modelId="{6DE07AF7-0B2E-4849-9E27-CCA0F6A4D8E7}" type="presParOf" srcId="{36B000EA-D307-4B66-9671-95A431DFCCB4}" destId="{E642E975-4E69-4A7E-BC26-1B522E7D5A68}" srcOrd="1" destOrd="0" presId="urn:microsoft.com/office/officeart/2005/8/layout/hList7"/>
    <dgm:cxn modelId="{CB673C22-AA47-4FD9-9266-FAAB7FF5F5DA}" type="presParOf" srcId="{E642E975-4E69-4A7E-BC26-1B522E7D5A68}" destId="{F1795DCB-D5E3-4FEF-99D0-BBCD572E7879}" srcOrd="0" destOrd="0" presId="urn:microsoft.com/office/officeart/2005/8/layout/hList7"/>
    <dgm:cxn modelId="{1B3E2315-3F03-4D83-8547-8BA6A3D1C392}" type="presParOf" srcId="{F1795DCB-D5E3-4FEF-99D0-BBCD572E7879}" destId="{0E5D6B6C-F531-4518-8D33-94061BE2F3F1}" srcOrd="0" destOrd="0" presId="urn:microsoft.com/office/officeart/2005/8/layout/hList7"/>
    <dgm:cxn modelId="{12CD681E-524A-4ADB-9EDE-A6D70D239FF8}" type="presParOf" srcId="{F1795DCB-D5E3-4FEF-99D0-BBCD572E7879}" destId="{A2FCBC51-643A-43C2-B3AD-FC819736A395}" srcOrd="1" destOrd="0" presId="urn:microsoft.com/office/officeart/2005/8/layout/hList7"/>
    <dgm:cxn modelId="{0C644BCF-1C5A-4DE7-8257-2BCAF7845770}" type="presParOf" srcId="{F1795DCB-D5E3-4FEF-99D0-BBCD572E7879}" destId="{DCF6859A-B867-4869-A214-7AC6AE795783}" srcOrd="2" destOrd="0" presId="urn:microsoft.com/office/officeart/2005/8/layout/hList7"/>
    <dgm:cxn modelId="{3E276DD2-41D9-430A-84AE-F13364C94A57}" type="presParOf" srcId="{F1795DCB-D5E3-4FEF-99D0-BBCD572E7879}" destId="{D6E5B640-9928-413B-ACF0-53B5314A4628}" srcOrd="3" destOrd="0" presId="urn:microsoft.com/office/officeart/2005/8/layout/hList7"/>
    <dgm:cxn modelId="{C4165657-9DA7-4512-8E38-4CBF642CC1A6}" type="presParOf" srcId="{E642E975-4E69-4A7E-BC26-1B522E7D5A68}" destId="{F58A159F-DEE3-4DC1-AED8-F27DDEBB7EFA}" srcOrd="1" destOrd="0" presId="urn:microsoft.com/office/officeart/2005/8/layout/hList7"/>
    <dgm:cxn modelId="{9D1C2C84-BFAA-4416-BAB5-5A995F8AF509}" type="presParOf" srcId="{E642E975-4E69-4A7E-BC26-1B522E7D5A68}" destId="{5DC664D8-981E-47C8-B039-6861842C7C56}" srcOrd="2" destOrd="0" presId="urn:microsoft.com/office/officeart/2005/8/layout/hList7"/>
    <dgm:cxn modelId="{27EA9463-5537-43A9-A209-196B63495436}" type="presParOf" srcId="{5DC664D8-981E-47C8-B039-6861842C7C56}" destId="{FDF96D0B-6047-418B-BB5C-B31288CD334E}" srcOrd="0" destOrd="0" presId="urn:microsoft.com/office/officeart/2005/8/layout/hList7"/>
    <dgm:cxn modelId="{FB283D0D-60FB-45D5-ADA4-34CF79183D1E}" type="presParOf" srcId="{5DC664D8-981E-47C8-B039-6861842C7C56}" destId="{5D0E3F5D-9A2A-4D96-AEAE-F3329CCEDF9A}" srcOrd="1" destOrd="0" presId="urn:microsoft.com/office/officeart/2005/8/layout/hList7"/>
    <dgm:cxn modelId="{4488DAAD-577A-4257-BCE2-0C213769CA90}" type="presParOf" srcId="{5DC664D8-981E-47C8-B039-6861842C7C56}" destId="{44C25BBD-2480-4ECE-A3F2-30E44B6BC860}" srcOrd="2" destOrd="0" presId="urn:microsoft.com/office/officeart/2005/8/layout/hList7"/>
    <dgm:cxn modelId="{D22EE90C-09C4-42B1-8BC7-E25659DF8E3F}" type="presParOf" srcId="{5DC664D8-981E-47C8-B039-6861842C7C56}" destId="{76C08F5E-6B72-499F-8AF6-FA781F2A716A}" srcOrd="3" destOrd="0" presId="urn:microsoft.com/office/officeart/2005/8/layout/hList7"/>
    <dgm:cxn modelId="{D49DF836-721E-410F-A7D8-5D2F8D0A03AF}" type="presParOf" srcId="{E642E975-4E69-4A7E-BC26-1B522E7D5A68}" destId="{7DCC0F14-4BB6-4D57-AB18-78F5B673A248}" srcOrd="3" destOrd="0" presId="urn:microsoft.com/office/officeart/2005/8/layout/hList7"/>
    <dgm:cxn modelId="{36E61726-4F1A-4F87-973F-34182A75BF3F}" type="presParOf" srcId="{E642E975-4E69-4A7E-BC26-1B522E7D5A68}" destId="{CFE4CEC0-A3B8-472A-A745-54D8E055AFBD}" srcOrd="4" destOrd="0" presId="urn:microsoft.com/office/officeart/2005/8/layout/hList7"/>
    <dgm:cxn modelId="{D7CC166F-BFE0-495B-AC81-826C77EAC344}" type="presParOf" srcId="{CFE4CEC0-A3B8-472A-A745-54D8E055AFBD}" destId="{E9FE4E77-1B55-4630-AE13-0F02B35E2562}" srcOrd="0" destOrd="0" presId="urn:microsoft.com/office/officeart/2005/8/layout/hList7"/>
    <dgm:cxn modelId="{94444996-B6B7-4ADC-BCE2-BABFEF9B0445}" type="presParOf" srcId="{CFE4CEC0-A3B8-472A-A745-54D8E055AFBD}" destId="{4C5F1C43-36DB-4093-A966-19B3C8897A67}" srcOrd="1" destOrd="0" presId="urn:microsoft.com/office/officeart/2005/8/layout/hList7"/>
    <dgm:cxn modelId="{559B8A95-B001-4397-9D92-EE06BD165AB4}" type="presParOf" srcId="{CFE4CEC0-A3B8-472A-A745-54D8E055AFBD}" destId="{7578F087-55D1-452E-8653-15769B315101}" srcOrd="2" destOrd="0" presId="urn:microsoft.com/office/officeart/2005/8/layout/hList7"/>
    <dgm:cxn modelId="{60C33D3D-2113-4E06-8614-569E58A0C221}" type="presParOf" srcId="{CFE4CEC0-A3B8-472A-A745-54D8E055AFBD}" destId="{9E7A37BD-095D-4B4C-BA8C-992BDD97F8A0}" srcOrd="3" destOrd="0" presId="urn:microsoft.com/office/officeart/2005/8/layout/hList7"/>
    <dgm:cxn modelId="{8FDB738F-1E10-434C-91F0-565D5D630AB6}" type="presParOf" srcId="{E642E975-4E69-4A7E-BC26-1B522E7D5A68}" destId="{D075E768-E58F-48B7-BAA0-8D1FBD4DD1EA}" srcOrd="5" destOrd="0" presId="urn:microsoft.com/office/officeart/2005/8/layout/hList7"/>
    <dgm:cxn modelId="{C6F5E384-8C47-4120-BFE4-6875496A2024}" type="presParOf" srcId="{E642E975-4E69-4A7E-BC26-1B522E7D5A68}" destId="{405D52A3-5AD5-46EA-8F62-7294A1F85A48}" srcOrd="6" destOrd="0" presId="urn:microsoft.com/office/officeart/2005/8/layout/hList7"/>
    <dgm:cxn modelId="{F31EA9B6-B7CE-4EEA-A96E-F3D2116886BF}" type="presParOf" srcId="{405D52A3-5AD5-46EA-8F62-7294A1F85A48}" destId="{02813DA9-C1BF-4505-B9C9-9DA4480C00A5}" srcOrd="0" destOrd="0" presId="urn:microsoft.com/office/officeart/2005/8/layout/hList7"/>
    <dgm:cxn modelId="{095A32E4-60E1-4837-9A0D-2B6C8EE783B5}" type="presParOf" srcId="{405D52A3-5AD5-46EA-8F62-7294A1F85A48}" destId="{506B42F1-51EF-4932-8B60-4EB4308E0E08}" srcOrd="1" destOrd="0" presId="urn:microsoft.com/office/officeart/2005/8/layout/hList7"/>
    <dgm:cxn modelId="{E2DD4360-8BFD-4D58-B562-C990C0B676FA}" type="presParOf" srcId="{405D52A3-5AD5-46EA-8F62-7294A1F85A48}" destId="{F56533BF-68D7-4177-8578-29C65792218B}" srcOrd="2" destOrd="0" presId="urn:microsoft.com/office/officeart/2005/8/layout/hList7"/>
    <dgm:cxn modelId="{2DB05614-A6E5-4C89-A567-1FD3C8FAB54B}" type="presParOf" srcId="{405D52A3-5AD5-46EA-8F62-7294A1F85A48}" destId="{2523E062-5C96-4A33-94AA-BE5CEA471727}"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E814C2-CF10-4999-AADA-301641E001DF}"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pl-PL"/>
        </a:p>
      </dgm:t>
    </dgm:pt>
    <dgm:pt modelId="{DDAB8D77-E98F-44E9-BFDF-7D0A184071DF}">
      <dgm:prSet/>
      <dgm:spPr/>
      <dgm:t>
        <a:bodyPr/>
        <a:lstStyle/>
        <a:p>
          <a:pPr rtl="0"/>
          <a:r>
            <a:rPr lang="pl-PL" dirty="0"/>
            <a:t>Wina i kwalifikacja prawna</a:t>
          </a:r>
        </a:p>
      </dgm:t>
    </dgm:pt>
    <dgm:pt modelId="{8BF5FC66-B363-45E1-9609-1F678BB6D6B3}" type="parTrans" cxnId="{90FB6A52-4283-455F-A022-28BD94AEA824}">
      <dgm:prSet/>
      <dgm:spPr/>
      <dgm:t>
        <a:bodyPr/>
        <a:lstStyle/>
        <a:p>
          <a:endParaRPr lang="pl-PL"/>
        </a:p>
      </dgm:t>
    </dgm:pt>
    <dgm:pt modelId="{162D1D06-DA41-4985-9E77-5C28DBE01490}" type="sibTrans" cxnId="{90FB6A52-4283-455F-A022-28BD94AEA824}">
      <dgm:prSet/>
      <dgm:spPr/>
      <dgm:t>
        <a:bodyPr/>
        <a:lstStyle/>
        <a:p>
          <a:endParaRPr lang="pl-PL"/>
        </a:p>
      </dgm:t>
    </dgm:pt>
    <dgm:pt modelId="{44B97F89-968D-4F13-AB34-3A16E6A6D003}">
      <dgm:prSet/>
      <dgm:spPr/>
      <dgm:t>
        <a:bodyPr/>
        <a:lstStyle/>
        <a:p>
          <a:pPr rtl="0"/>
          <a:r>
            <a:rPr lang="pl-PL" dirty="0"/>
            <a:t>Kara </a:t>
          </a:r>
        </a:p>
      </dgm:t>
    </dgm:pt>
    <dgm:pt modelId="{24F9CA56-5D91-4992-B768-87B258FEAFF0}" type="parTrans" cxnId="{B7310430-0551-47E0-A7C2-614381DBF645}">
      <dgm:prSet/>
      <dgm:spPr/>
      <dgm:t>
        <a:bodyPr/>
        <a:lstStyle/>
        <a:p>
          <a:endParaRPr lang="pl-PL"/>
        </a:p>
      </dgm:t>
    </dgm:pt>
    <dgm:pt modelId="{5CEB2612-17B5-4102-A3DA-55192A4806C5}" type="sibTrans" cxnId="{B7310430-0551-47E0-A7C2-614381DBF645}">
      <dgm:prSet/>
      <dgm:spPr/>
      <dgm:t>
        <a:bodyPr/>
        <a:lstStyle/>
        <a:p>
          <a:endParaRPr lang="pl-PL"/>
        </a:p>
      </dgm:t>
    </dgm:pt>
    <dgm:pt modelId="{CC3A056F-39A9-4708-B6A7-FF1372A241EE}">
      <dgm:prSet/>
      <dgm:spPr/>
      <dgm:t>
        <a:bodyPr/>
        <a:lstStyle/>
        <a:p>
          <a:pPr rtl="0"/>
          <a:r>
            <a:rPr lang="pl-PL" dirty="0"/>
            <a:t>Środki karne </a:t>
          </a:r>
        </a:p>
      </dgm:t>
    </dgm:pt>
    <dgm:pt modelId="{B0EB1784-C354-41DD-87E2-2B64ED0990C9}" type="parTrans" cxnId="{209C69C0-F0CA-4563-9622-31DEFCC425A1}">
      <dgm:prSet/>
      <dgm:spPr/>
      <dgm:t>
        <a:bodyPr/>
        <a:lstStyle/>
        <a:p>
          <a:endParaRPr lang="pl-PL"/>
        </a:p>
      </dgm:t>
    </dgm:pt>
    <dgm:pt modelId="{9A6DCAFC-8772-4B75-A873-AE7D82BB2F63}" type="sibTrans" cxnId="{209C69C0-F0CA-4563-9622-31DEFCC425A1}">
      <dgm:prSet/>
      <dgm:spPr/>
      <dgm:t>
        <a:bodyPr/>
        <a:lstStyle/>
        <a:p>
          <a:endParaRPr lang="pl-PL"/>
        </a:p>
      </dgm:t>
    </dgm:pt>
    <dgm:pt modelId="{1F284013-5BD5-470F-BB59-1C368E70250A}">
      <dgm:prSet/>
      <dgm:spPr/>
      <dgm:t>
        <a:bodyPr/>
        <a:lstStyle/>
        <a:p>
          <a:pPr rtl="0"/>
          <a:r>
            <a:rPr lang="pl-PL"/>
            <a:t>Przepadek</a:t>
          </a:r>
          <a:endParaRPr lang="pl-PL" dirty="0"/>
        </a:p>
      </dgm:t>
    </dgm:pt>
    <dgm:pt modelId="{E0A9B1AB-E224-4A09-9CE7-EB91A10AA776}" type="parTrans" cxnId="{30E2BB89-C1A6-4F2E-8763-51B749AEB86F}">
      <dgm:prSet/>
      <dgm:spPr/>
      <dgm:t>
        <a:bodyPr/>
        <a:lstStyle/>
        <a:p>
          <a:endParaRPr lang="pl-PL"/>
        </a:p>
      </dgm:t>
    </dgm:pt>
    <dgm:pt modelId="{F2D8C3CB-F361-4252-825F-8B6FBD44CBA8}" type="sibTrans" cxnId="{30E2BB89-C1A6-4F2E-8763-51B749AEB86F}">
      <dgm:prSet/>
      <dgm:spPr/>
      <dgm:t>
        <a:bodyPr/>
        <a:lstStyle/>
        <a:p>
          <a:endParaRPr lang="pl-PL"/>
        </a:p>
      </dgm:t>
    </dgm:pt>
    <dgm:pt modelId="{D65E1489-222C-4457-B695-2D2327BB652A}">
      <dgm:prSet/>
      <dgm:spPr/>
      <dgm:t>
        <a:bodyPr/>
        <a:lstStyle/>
        <a:p>
          <a:pPr rtl="0"/>
          <a:r>
            <a:rPr lang="pl-PL"/>
            <a:t>Środki </a:t>
          </a:r>
          <a:r>
            <a:rPr lang="pl-PL" dirty="0"/>
            <a:t>kompensacyjne </a:t>
          </a:r>
        </a:p>
      </dgm:t>
    </dgm:pt>
    <dgm:pt modelId="{423A2F65-F403-430D-BC19-FD595532FF39}" type="parTrans" cxnId="{025546D1-78F8-447A-BEE9-94C9BC62A7CF}">
      <dgm:prSet/>
      <dgm:spPr/>
      <dgm:t>
        <a:bodyPr/>
        <a:lstStyle/>
        <a:p>
          <a:endParaRPr lang="pl-PL"/>
        </a:p>
      </dgm:t>
    </dgm:pt>
    <dgm:pt modelId="{F62FACCA-9703-4B8B-B4CE-4D9268C8A5EE}" type="sibTrans" cxnId="{025546D1-78F8-447A-BEE9-94C9BC62A7CF}">
      <dgm:prSet/>
      <dgm:spPr/>
      <dgm:t>
        <a:bodyPr/>
        <a:lstStyle/>
        <a:p>
          <a:endParaRPr lang="pl-PL"/>
        </a:p>
      </dgm:t>
    </dgm:pt>
    <dgm:pt modelId="{90C5F93A-0BC0-4521-8D29-A9FDCB635748}">
      <dgm:prSet/>
      <dgm:spPr/>
      <dgm:t>
        <a:bodyPr/>
        <a:lstStyle/>
        <a:p>
          <a:pPr rtl="0"/>
          <a:r>
            <a:rPr lang="pl-PL" dirty="0"/>
            <a:t>Pozostałe kwestie</a:t>
          </a:r>
        </a:p>
      </dgm:t>
    </dgm:pt>
    <dgm:pt modelId="{8B995C95-7968-47F2-A7EE-296C6D5D3D5E}" type="parTrans" cxnId="{912253EC-695D-41F3-8D4A-BAAF080992AC}">
      <dgm:prSet/>
      <dgm:spPr/>
      <dgm:t>
        <a:bodyPr/>
        <a:lstStyle/>
        <a:p>
          <a:endParaRPr lang="pl-PL"/>
        </a:p>
      </dgm:t>
    </dgm:pt>
    <dgm:pt modelId="{D6638EDA-A600-4D21-9D6B-50847C502B0D}" type="sibTrans" cxnId="{912253EC-695D-41F3-8D4A-BAAF080992AC}">
      <dgm:prSet/>
      <dgm:spPr/>
      <dgm:t>
        <a:bodyPr/>
        <a:lstStyle/>
        <a:p>
          <a:endParaRPr lang="pl-PL"/>
        </a:p>
      </dgm:t>
    </dgm:pt>
    <dgm:pt modelId="{8079610E-EBDA-4EA8-B13A-0294DE01B772}" type="pres">
      <dgm:prSet presAssocID="{55E814C2-CF10-4999-AADA-301641E001DF}" presName="Name0" presStyleCnt="0">
        <dgm:presLayoutVars>
          <dgm:dir/>
          <dgm:animLvl val="lvl"/>
          <dgm:resizeHandles val="exact"/>
        </dgm:presLayoutVars>
      </dgm:prSet>
      <dgm:spPr/>
    </dgm:pt>
    <dgm:pt modelId="{920766E1-6B36-46FA-86EC-D371FD095B60}" type="pres">
      <dgm:prSet presAssocID="{DDAB8D77-E98F-44E9-BFDF-7D0A184071DF}" presName="linNode" presStyleCnt="0"/>
      <dgm:spPr/>
    </dgm:pt>
    <dgm:pt modelId="{279EFD64-8CC2-4974-B423-76BCBC67948C}" type="pres">
      <dgm:prSet presAssocID="{DDAB8D77-E98F-44E9-BFDF-7D0A184071DF}" presName="parentText" presStyleLbl="node1" presStyleIdx="0" presStyleCnt="6">
        <dgm:presLayoutVars>
          <dgm:chMax val="1"/>
          <dgm:bulletEnabled val="1"/>
        </dgm:presLayoutVars>
      </dgm:prSet>
      <dgm:spPr/>
    </dgm:pt>
    <dgm:pt modelId="{69AB91A9-D3C6-4556-8C93-B8D64EF105D5}" type="pres">
      <dgm:prSet presAssocID="{162D1D06-DA41-4985-9E77-5C28DBE01490}" presName="sp" presStyleCnt="0"/>
      <dgm:spPr/>
    </dgm:pt>
    <dgm:pt modelId="{CF7DD035-A703-4CB9-8444-2093B5BF33CC}" type="pres">
      <dgm:prSet presAssocID="{44B97F89-968D-4F13-AB34-3A16E6A6D003}" presName="linNode" presStyleCnt="0"/>
      <dgm:spPr/>
    </dgm:pt>
    <dgm:pt modelId="{3D8B479A-9F09-4213-90A9-2D963D1E89AD}" type="pres">
      <dgm:prSet presAssocID="{44B97F89-968D-4F13-AB34-3A16E6A6D003}" presName="parentText" presStyleLbl="node1" presStyleIdx="1" presStyleCnt="6">
        <dgm:presLayoutVars>
          <dgm:chMax val="1"/>
          <dgm:bulletEnabled val="1"/>
        </dgm:presLayoutVars>
      </dgm:prSet>
      <dgm:spPr/>
    </dgm:pt>
    <dgm:pt modelId="{D010816B-7489-40D6-8B8A-88792CAB53B7}" type="pres">
      <dgm:prSet presAssocID="{5CEB2612-17B5-4102-A3DA-55192A4806C5}" presName="sp" presStyleCnt="0"/>
      <dgm:spPr/>
    </dgm:pt>
    <dgm:pt modelId="{B4AABD45-B6C7-4117-ADC9-99025A80F538}" type="pres">
      <dgm:prSet presAssocID="{CC3A056F-39A9-4708-B6A7-FF1372A241EE}" presName="linNode" presStyleCnt="0"/>
      <dgm:spPr/>
    </dgm:pt>
    <dgm:pt modelId="{14075084-56EC-4DFB-8292-7D05A9556CF2}" type="pres">
      <dgm:prSet presAssocID="{CC3A056F-39A9-4708-B6A7-FF1372A241EE}" presName="parentText" presStyleLbl="node1" presStyleIdx="2" presStyleCnt="6">
        <dgm:presLayoutVars>
          <dgm:chMax val="1"/>
          <dgm:bulletEnabled val="1"/>
        </dgm:presLayoutVars>
      </dgm:prSet>
      <dgm:spPr/>
    </dgm:pt>
    <dgm:pt modelId="{97A5C7D0-417D-4DBD-A4C9-6ED81FEEA78C}" type="pres">
      <dgm:prSet presAssocID="{9A6DCAFC-8772-4B75-A873-AE7D82BB2F63}" presName="sp" presStyleCnt="0"/>
      <dgm:spPr/>
    </dgm:pt>
    <dgm:pt modelId="{B99FA0F8-B9CD-4412-8989-3EC6316DD9A1}" type="pres">
      <dgm:prSet presAssocID="{1F284013-5BD5-470F-BB59-1C368E70250A}" presName="linNode" presStyleCnt="0"/>
      <dgm:spPr/>
    </dgm:pt>
    <dgm:pt modelId="{B4F65A0F-1FC1-4100-A396-133AB176531F}" type="pres">
      <dgm:prSet presAssocID="{1F284013-5BD5-470F-BB59-1C368E70250A}" presName="parentText" presStyleLbl="node1" presStyleIdx="3" presStyleCnt="6">
        <dgm:presLayoutVars>
          <dgm:chMax val="1"/>
          <dgm:bulletEnabled val="1"/>
        </dgm:presLayoutVars>
      </dgm:prSet>
      <dgm:spPr/>
    </dgm:pt>
    <dgm:pt modelId="{C8CF6D54-4481-4876-99B4-614F3F31EEC8}" type="pres">
      <dgm:prSet presAssocID="{F2D8C3CB-F361-4252-825F-8B6FBD44CBA8}" presName="sp" presStyleCnt="0"/>
      <dgm:spPr/>
    </dgm:pt>
    <dgm:pt modelId="{02AC8527-1301-41D1-A11C-EB5DA143BCDF}" type="pres">
      <dgm:prSet presAssocID="{D65E1489-222C-4457-B695-2D2327BB652A}" presName="linNode" presStyleCnt="0"/>
      <dgm:spPr/>
    </dgm:pt>
    <dgm:pt modelId="{96E143DE-E9CC-4D35-A49E-59CFE797A1E0}" type="pres">
      <dgm:prSet presAssocID="{D65E1489-222C-4457-B695-2D2327BB652A}" presName="parentText" presStyleLbl="node1" presStyleIdx="4" presStyleCnt="6">
        <dgm:presLayoutVars>
          <dgm:chMax val="1"/>
          <dgm:bulletEnabled val="1"/>
        </dgm:presLayoutVars>
      </dgm:prSet>
      <dgm:spPr/>
    </dgm:pt>
    <dgm:pt modelId="{000CE4FE-244A-43C6-BA6E-DE9DA74DF6E5}" type="pres">
      <dgm:prSet presAssocID="{F62FACCA-9703-4B8B-B4CE-4D9268C8A5EE}" presName="sp" presStyleCnt="0"/>
      <dgm:spPr/>
    </dgm:pt>
    <dgm:pt modelId="{214D2096-563D-4B4C-AC0C-DD4E26A50414}" type="pres">
      <dgm:prSet presAssocID="{90C5F93A-0BC0-4521-8D29-A9FDCB635748}" presName="linNode" presStyleCnt="0"/>
      <dgm:spPr/>
    </dgm:pt>
    <dgm:pt modelId="{4E076C1A-1F55-4571-86E4-4CAE0306C4FF}" type="pres">
      <dgm:prSet presAssocID="{90C5F93A-0BC0-4521-8D29-A9FDCB635748}" presName="parentText" presStyleLbl="node1" presStyleIdx="5" presStyleCnt="6">
        <dgm:presLayoutVars>
          <dgm:chMax val="1"/>
          <dgm:bulletEnabled val="1"/>
        </dgm:presLayoutVars>
      </dgm:prSet>
      <dgm:spPr/>
    </dgm:pt>
  </dgm:ptLst>
  <dgm:cxnLst>
    <dgm:cxn modelId="{D460A223-8CA9-49C9-AA5B-6D391EE348EF}" type="presOf" srcId="{CC3A056F-39A9-4708-B6A7-FF1372A241EE}" destId="{14075084-56EC-4DFB-8292-7D05A9556CF2}" srcOrd="0" destOrd="0" presId="urn:microsoft.com/office/officeart/2005/8/layout/vList5"/>
    <dgm:cxn modelId="{B7310430-0551-47E0-A7C2-614381DBF645}" srcId="{55E814C2-CF10-4999-AADA-301641E001DF}" destId="{44B97F89-968D-4F13-AB34-3A16E6A6D003}" srcOrd="1" destOrd="0" parTransId="{24F9CA56-5D91-4992-B768-87B258FEAFF0}" sibTransId="{5CEB2612-17B5-4102-A3DA-55192A4806C5}"/>
    <dgm:cxn modelId="{E547AD60-844B-4F89-A1B5-E79585BAF379}" type="presOf" srcId="{55E814C2-CF10-4999-AADA-301641E001DF}" destId="{8079610E-EBDA-4EA8-B13A-0294DE01B772}" srcOrd="0" destOrd="0" presId="urn:microsoft.com/office/officeart/2005/8/layout/vList5"/>
    <dgm:cxn modelId="{AC7ABC42-CD38-4D2D-8EA3-6E482BC1A678}" type="presOf" srcId="{D65E1489-222C-4457-B695-2D2327BB652A}" destId="{96E143DE-E9CC-4D35-A49E-59CFE797A1E0}" srcOrd="0" destOrd="0" presId="urn:microsoft.com/office/officeart/2005/8/layout/vList5"/>
    <dgm:cxn modelId="{32B96170-E343-404B-A2E9-77F71FB3BC4D}" type="presOf" srcId="{1F284013-5BD5-470F-BB59-1C368E70250A}" destId="{B4F65A0F-1FC1-4100-A396-133AB176531F}" srcOrd="0" destOrd="0" presId="urn:microsoft.com/office/officeart/2005/8/layout/vList5"/>
    <dgm:cxn modelId="{90FB6A52-4283-455F-A022-28BD94AEA824}" srcId="{55E814C2-CF10-4999-AADA-301641E001DF}" destId="{DDAB8D77-E98F-44E9-BFDF-7D0A184071DF}" srcOrd="0" destOrd="0" parTransId="{8BF5FC66-B363-45E1-9609-1F678BB6D6B3}" sibTransId="{162D1D06-DA41-4985-9E77-5C28DBE01490}"/>
    <dgm:cxn modelId="{30E2BB89-C1A6-4F2E-8763-51B749AEB86F}" srcId="{55E814C2-CF10-4999-AADA-301641E001DF}" destId="{1F284013-5BD5-470F-BB59-1C368E70250A}" srcOrd="3" destOrd="0" parTransId="{E0A9B1AB-E224-4A09-9CE7-EB91A10AA776}" sibTransId="{F2D8C3CB-F361-4252-825F-8B6FBD44CBA8}"/>
    <dgm:cxn modelId="{209C69C0-F0CA-4563-9622-31DEFCC425A1}" srcId="{55E814C2-CF10-4999-AADA-301641E001DF}" destId="{CC3A056F-39A9-4708-B6A7-FF1372A241EE}" srcOrd="2" destOrd="0" parTransId="{B0EB1784-C354-41DD-87E2-2B64ED0990C9}" sibTransId="{9A6DCAFC-8772-4B75-A873-AE7D82BB2F63}"/>
    <dgm:cxn modelId="{025546D1-78F8-447A-BEE9-94C9BC62A7CF}" srcId="{55E814C2-CF10-4999-AADA-301641E001DF}" destId="{D65E1489-222C-4457-B695-2D2327BB652A}" srcOrd="4" destOrd="0" parTransId="{423A2F65-F403-430D-BC19-FD595532FF39}" sibTransId="{F62FACCA-9703-4B8B-B4CE-4D9268C8A5EE}"/>
    <dgm:cxn modelId="{912253EC-695D-41F3-8D4A-BAAF080992AC}" srcId="{55E814C2-CF10-4999-AADA-301641E001DF}" destId="{90C5F93A-0BC0-4521-8D29-A9FDCB635748}" srcOrd="5" destOrd="0" parTransId="{8B995C95-7968-47F2-A7EE-296C6D5D3D5E}" sibTransId="{D6638EDA-A600-4D21-9D6B-50847C502B0D}"/>
    <dgm:cxn modelId="{018B3FF9-4893-463D-807F-C4130D8B6EA6}" type="presOf" srcId="{90C5F93A-0BC0-4521-8D29-A9FDCB635748}" destId="{4E076C1A-1F55-4571-86E4-4CAE0306C4FF}" srcOrd="0" destOrd="0" presId="urn:microsoft.com/office/officeart/2005/8/layout/vList5"/>
    <dgm:cxn modelId="{094E26FA-2690-49CA-9FA7-184C04F0C643}" type="presOf" srcId="{44B97F89-968D-4F13-AB34-3A16E6A6D003}" destId="{3D8B479A-9F09-4213-90A9-2D963D1E89AD}" srcOrd="0" destOrd="0" presId="urn:microsoft.com/office/officeart/2005/8/layout/vList5"/>
    <dgm:cxn modelId="{6E929DFF-D0F4-44C2-A707-4783DCF6E122}" type="presOf" srcId="{DDAB8D77-E98F-44E9-BFDF-7D0A184071DF}" destId="{279EFD64-8CC2-4974-B423-76BCBC67948C}" srcOrd="0" destOrd="0" presId="urn:microsoft.com/office/officeart/2005/8/layout/vList5"/>
    <dgm:cxn modelId="{4EB17D3A-E4EC-423C-927A-13D28A541C95}" type="presParOf" srcId="{8079610E-EBDA-4EA8-B13A-0294DE01B772}" destId="{920766E1-6B36-46FA-86EC-D371FD095B60}" srcOrd="0" destOrd="0" presId="urn:microsoft.com/office/officeart/2005/8/layout/vList5"/>
    <dgm:cxn modelId="{579C333F-3507-4C85-A661-057CED75AB44}" type="presParOf" srcId="{920766E1-6B36-46FA-86EC-D371FD095B60}" destId="{279EFD64-8CC2-4974-B423-76BCBC67948C}" srcOrd="0" destOrd="0" presId="urn:microsoft.com/office/officeart/2005/8/layout/vList5"/>
    <dgm:cxn modelId="{550DC9A3-8596-45EE-88AE-74B8A1DA9C2F}" type="presParOf" srcId="{8079610E-EBDA-4EA8-B13A-0294DE01B772}" destId="{69AB91A9-D3C6-4556-8C93-B8D64EF105D5}" srcOrd="1" destOrd="0" presId="urn:microsoft.com/office/officeart/2005/8/layout/vList5"/>
    <dgm:cxn modelId="{F074C2EB-EE87-4164-A0B3-E6128F17B32A}" type="presParOf" srcId="{8079610E-EBDA-4EA8-B13A-0294DE01B772}" destId="{CF7DD035-A703-4CB9-8444-2093B5BF33CC}" srcOrd="2" destOrd="0" presId="urn:microsoft.com/office/officeart/2005/8/layout/vList5"/>
    <dgm:cxn modelId="{C9B5DF9D-EA2A-47E3-9A8F-2326C9D19D0B}" type="presParOf" srcId="{CF7DD035-A703-4CB9-8444-2093B5BF33CC}" destId="{3D8B479A-9F09-4213-90A9-2D963D1E89AD}" srcOrd="0" destOrd="0" presId="urn:microsoft.com/office/officeart/2005/8/layout/vList5"/>
    <dgm:cxn modelId="{70DC8FA5-CC2E-4AD1-AD5D-13F7DA87E09E}" type="presParOf" srcId="{8079610E-EBDA-4EA8-B13A-0294DE01B772}" destId="{D010816B-7489-40D6-8B8A-88792CAB53B7}" srcOrd="3" destOrd="0" presId="urn:microsoft.com/office/officeart/2005/8/layout/vList5"/>
    <dgm:cxn modelId="{B4E76B8F-B429-4501-A374-1999A6BB0F1B}" type="presParOf" srcId="{8079610E-EBDA-4EA8-B13A-0294DE01B772}" destId="{B4AABD45-B6C7-4117-ADC9-99025A80F538}" srcOrd="4" destOrd="0" presId="urn:microsoft.com/office/officeart/2005/8/layout/vList5"/>
    <dgm:cxn modelId="{11A86332-3634-4664-BB5B-168ADF6D1083}" type="presParOf" srcId="{B4AABD45-B6C7-4117-ADC9-99025A80F538}" destId="{14075084-56EC-4DFB-8292-7D05A9556CF2}" srcOrd="0" destOrd="0" presId="urn:microsoft.com/office/officeart/2005/8/layout/vList5"/>
    <dgm:cxn modelId="{2A9480DA-CD7C-40AA-BB62-23BA81790C12}" type="presParOf" srcId="{8079610E-EBDA-4EA8-B13A-0294DE01B772}" destId="{97A5C7D0-417D-4DBD-A4C9-6ED81FEEA78C}" srcOrd="5" destOrd="0" presId="urn:microsoft.com/office/officeart/2005/8/layout/vList5"/>
    <dgm:cxn modelId="{5D37FFC4-2C48-4752-9065-803820DFA9FD}" type="presParOf" srcId="{8079610E-EBDA-4EA8-B13A-0294DE01B772}" destId="{B99FA0F8-B9CD-4412-8989-3EC6316DD9A1}" srcOrd="6" destOrd="0" presId="urn:microsoft.com/office/officeart/2005/8/layout/vList5"/>
    <dgm:cxn modelId="{E9A6D81D-5927-42AE-BDC0-76C785BDD089}" type="presParOf" srcId="{B99FA0F8-B9CD-4412-8989-3EC6316DD9A1}" destId="{B4F65A0F-1FC1-4100-A396-133AB176531F}" srcOrd="0" destOrd="0" presId="urn:microsoft.com/office/officeart/2005/8/layout/vList5"/>
    <dgm:cxn modelId="{C63A32A0-D6DD-4081-A737-F6F5138DD189}" type="presParOf" srcId="{8079610E-EBDA-4EA8-B13A-0294DE01B772}" destId="{C8CF6D54-4481-4876-99B4-614F3F31EEC8}" srcOrd="7" destOrd="0" presId="urn:microsoft.com/office/officeart/2005/8/layout/vList5"/>
    <dgm:cxn modelId="{64C096DC-9B1C-4F36-8285-E3E3E5A4E1FD}" type="presParOf" srcId="{8079610E-EBDA-4EA8-B13A-0294DE01B772}" destId="{02AC8527-1301-41D1-A11C-EB5DA143BCDF}" srcOrd="8" destOrd="0" presId="urn:microsoft.com/office/officeart/2005/8/layout/vList5"/>
    <dgm:cxn modelId="{37C2D3FF-F69D-4F9E-9B3D-797ED24AF462}" type="presParOf" srcId="{02AC8527-1301-41D1-A11C-EB5DA143BCDF}" destId="{96E143DE-E9CC-4D35-A49E-59CFE797A1E0}" srcOrd="0" destOrd="0" presId="urn:microsoft.com/office/officeart/2005/8/layout/vList5"/>
    <dgm:cxn modelId="{90D85A41-9200-4EB2-B81B-3A71C56DE04D}" type="presParOf" srcId="{8079610E-EBDA-4EA8-B13A-0294DE01B772}" destId="{000CE4FE-244A-43C6-BA6E-DE9DA74DF6E5}" srcOrd="9" destOrd="0" presId="urn:microsoft.com/office/officeart/2005/8/layout/vList5"/>
    <dgm:cxn modelId="{E791988A-A1C5-403D-BBBE-7A5996D294D0}" type="presParOf" srcId="{8079610E-EBDA-4EA8-B13A-0294DE01B772}" destId="{214D2096-563D-4B4C-AC0C-DD4E26A50414}" srcOrd="10" destOrd="0" presId="urn:microsoft.com/office/officeart/2005/8/layout/vList5"/>
    <dgm:cxn modelId="{C2FDF653-D6D0-4267-BF41-BFF199FAF71A}" type="presParOf" srcId="{214D2096-563D-4B4C-AC0C-DD4E26A50414}" destId="{4E076C1A-1F55-4571-86E4-4CAE0306C4FF}"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F0CD083-31E2-4339-8570-C23E54145D55}" type="doc">
      <dgm:prSet loTypeId="urn:microsoft.com/office/officeart/2018/2/layout/IconVerticalSolidList" loCatId="icon" qsTypeId="urn:microsoft.com/office/officeart/2005/8/quickstyle/simple1" qsCatId="simple" csTypeId="urn:microsoft.com/office/officeart/2018/5/colors/Iconchunking_neutralbg_accent4_2" csCatId="accent4" phldr="1"/>
      <dgm:spPr/>
      <dgm:t>
        <a:bodyPr/>
        <a:lstStyle/>
        <a:p>
          <a:endParaRPr lang="pl-PL"/>
        </a:p>
      </dgm:t>
    </dgm:pt>
    <dgm:pt modelId="{33B1FA94-A15A-4516-9CED-5C6E5EB16F8E}">
      <dgm:prSet phldrT="[Tekst]"/>
      <dgm:spPr/>
      <dgm:t>
        <a:bodyPr/>
        <a:lstStyle/>
        <a:p>
          <a:pPr>
            <a:lnSpc>
              <a:spcPct val="100000"/>
            </a:lnSpc>
          </a:pPr>
          <a:r>
            <a:rPr lang="pl-PL" b="1">
              <a:latin typeface="Cambria" panose="02040503050406030204" pitchFamily="18" charset="0"/>
            </a:rPr>
            <a:t>Umorzenie </a:t>
          </a:r>
        </a:p>
      </dgm:t>
    </dgm:pt>
    <dgm:pt modelId="{69328E2F-3C84-40C0-8F34-910055755CEE}" type="parTrans" cxnId="{D02528A6-057C-4BA0-864F-4D6869878F21}">
      <dgm:prSet/>
      <dgm:spPr/>
      <dgm:t>
        <a:bodyPr/>
        <a:lstStyle/>
        <a:p>
          <a:endParaRPr lang="pl-PL"/>
        </a:p>
      </dgm:t>
    </dgm:pt>
    <dgm:pt modelId="{F91C069A-90B1-4947-8042-91BF3AFCA8A5}" type="sibTrans" cxnId="{D02528A6-057C-4BA0-864F-4D6869878F21}">
      <dgm:prSet/>
      <dgm:spPr/>
      <dgm:t>
        <a:bodyPr/>
        <a:lstStyle/>
        <a:p>
          <a:endParaRPr lang="pl-PL"/>
        </a:p>
      </dgm:t>
    </dgm:pt>
    <dgm:pt modelId="{BEA6A64B-9D41-4242-8960-21288B699691}">
      <dgm:prSet phldrT="[Tekst]"/>
      <dgm:spPr/>
      <dgm:t>
        <a:bodyPr/>
        <a:lstStyle/>
        <a:p>
          <a:pPr>
            <a:lnSpc>
              <a:spcPct val="100000"/>
            </a:lnSpc>
          </a:pPr>
          <a:r>
            <a:rPr lang="pl-PL">
              <a:latin typeface="Cambria" panose="02040503050406030204" pitchFamily="18" charset="0"/>
            </a:rPr>
            <a:t>Art. 17 </a:t>
          </a:r>
          <a:r>
            <a:rPr lang="pl-PL">
              <a:latin typeface="Cambria" panose="02040503050406030204" pitchFamily="18" charset="0"/>
              <a:cs typeface="Times New Roman" panose="02020603050405020304" pitchFamily="18" charset="0"/>
            </a:rPr>
            <a:t>§ 1 pkt 3-10 </a:t>
          </a:r>
          <a:endParaRPr lang="pl-PL">
            <a:latin typeface="Cambria" panose="02040503050406030204" pitchFamily="18" charset="0"/>
          </a:endParaRPr>
        </a:p>
      </dgm:t>
    </dgm:pt>
    <dgm:pt modelId="{6D22D2A6-4095-4BE9-83B7-A671CA9EB4C1}" type="parTrans" cxnId="{79D5B23D-F670-4027-AC8E-5828EA4FC4CB}">
      <dgm:prSet/>
      <dgm:spPr/>
      <dgm:t>
        <a:bodyPr/>
        <a:lstStyle/>
        <a:p>
          <a:endParaRPr lang="pl-PL"/>
        </a:p>
      </dgm:t>
    </dgm:pt>
    <dgm:pt modelId="{B1AC8875-36D5-42F0-8E7C-FE8C124EEB75}" type="sibTrans" cxnId="{79D5B23D-F670-4027-AC8E-5828EA4FC4CB}">
      <dgm:prSet/>
      <dgm:spPr/>
      <dgm:t>
        <a:bodyPr/>
        <a:lstStyle/>
        <a:p>
          <a:endParaRPr lang="pl-PL"/>
        </a:p>
      </dgm:t>
    </dgm:pt>
    <dgm:pt modelId="{8B58725C-62FE-45B7-893B-10BC96711A6E}">
      <dgm:prSet phldrT="[Tekst]"/>
      <dgm:spPr/>
      <dgm:t>
        <a:bodyPr/>
        <a:lstStyle/>
        <a:p>
          <a:pPr>
            <a:lnSpc>
              <a:spcPct val="100000"/>
            </a:lnSpc>
          </a:pPr>
          <a:r>
            <a:rPr lang="pl-PL">
              <a:latin typeface="Cambria" panose="02040503050406030204" pitchFamily="18" charset="0"/>
            </a:rPr>
            <a:t>Z powodu negatywnej przesłanki procesowej </a:t>
          </a:r>
        </a:p>
      </dgm:t>
    </dgm:pt>
    <dgm:pt modelId="{0418B20C-C10A-4354-BAE5-C3469FE0B72F}" type="parTrans" cxnId="{655965D1-4F06-4DCF-A431-5779E9EB21DD}">
      <dgm:prSet/>
      <dgm:spPr/>
      <dgm:t>
        <a:bodyPr/>
        <a:lstStyle/>
        <a:p>
          <a:endParaRPr lang="pl-PL"/>
        </a:p>
      </dgm:t>
    </dgm:pt>
    <dgm:pt modelId="{D776E04A-5019-46EF-9FAC-50575D25B47C}" type="sibTrans" cxnId="{655965D1-4F06-4DCF-A431-5779E9EB21DD}">
      <dgm:prSet/>
      <dgm:spPr/>
      <dgm:t>
        <a:bodyPr/>
        <a:lstStyle/>
        <a:p>
          <a:endParaRPr lang="pl-PL"/>
        </a:p>
      </dgm:t>
    </dgm:pt>
    <dgm:pt modelId="{10FD4AF1-7DBF-4067-AA1D-BB520769B080}">
      <dgm:prSet phldrT="[Tekst]"/>
      <dgm:spPr/>
      <dgm:t>
        <a:bodyPr/>
        <a:lstStyle/>
        <a:p>
          <a:pPr>
            <a:lnSpc>
              <a:spcPct val="100000"/>
            </a:lnSpc>
          </a:pPr>
          <a:r>
            <a:rPr lang="pl-PL" b="1">
              <a:latin typeface="Cambria" panose="02040503050406030204" pitchFamily="18" charset="0"/>
            </a:rPr>
            <a:t>Uniewinnienie </a:t>
          </a:r>
        </a:p>
      </dgm:t>
    </dgm:pt>
    <dgm:pt modelId="{BB185E69-8ACD-4C5F-9588-979AD7B71516}" type="parTrans" cxnId="{3A8AC3F2-E0B3-4811-B471-ED7BE54A4882}">
      <dgm:prSet/>
      <dgm:spPr/>
      <dgm:t>
        <a:bodyPr/>
        <a:lstStyle/>
        <a:p>
          <a:endParaRPr lang="pl-PL"/>
        </a:p>
      </dgm:t>
    </dgm:pt>
    <dgm:pt modelId="{A14C933D-65C0-445E-92FC-7C23C97FA4EC}" type="sibTrans" cxnId="{3A8AC3F2-E0B3-4811-B471-ED7BE54A4882}">
      <dgm:prSet/>
      <dgm:spPr/>
      <dgm:t>
        <a:bodyPr/>
        <a:lstStyle/>
        <a:p>
          <a:endParaRPr lang="pl-PL"/>
        </a:p>
      </dgm:t>
    </dgm:pt>
    <dgm:pt modelId="{577E693D-94C9-4B80-828E-4B29CDA5E3EF}">
      <dgm:prSet phldrT="[Tekst]"/>
      <dgm:spPr/>
      <dgm:t>
        <a:bodyPr/>
        <a:lstStyle/>
        <a:p>
          <a:pPr>
            <a:lnSpc>
              <a:spcPct val="100000"/>
            </a:lnSpc>
          </a:pPr>
          <a:r>
            <a:rPr lang="pl-PL" dirty="0">
              <a:latin typeface="Cambria" panose="02040503050406030204" pitchFamily="18" charset="0"/>
            </a:rPr>
            <a:t>Gdy oskarżony nie popełnił zarzucanego mu czynu albo czyn nie zawiera znamion czynu zabronionego </a:t>
          </a:r>
        </a:p>
      </dgm:t>
    </dgm:pt>
    <dgm:pt modelId="{423CD0B6-75C4-4742-A2B2-D5E4E2A86C4D}" type="parTrans" cxnId="{69286B4B-BD15-4A92-B18E-23F45B5E0685}">
      <dgm:prSet/>
      <dgm:spPr/>
      <dgm:t>
        <a:bodyPr/>
        <a:lstStyle/>
        <a:p>
          <a:endParaRPr lang="pl-PL"/>
        </a:p>
      </dgm:t>
    </dgm:pt>
    <dgm:pt modelId="{B1566CDD-98AC-4418-A3DD-D8DA57E7EC62}" type="sibTrans" cxnId="{69286B4B-BD15-4A92-B18E-23F45B5E0685}">
      <dgm:prSet/>
      <dgm:spPr/>
      <dgm:t>
        <a:bodyPr/>
        <a:lstStyle/>
        <a:p>
          <a:endParaRPr lang="pl-PL"/>
        </a:p>
      </dgm:t>
    </dgm:pt>
    <dgm:pt modelId="{91AFB56C-C22B-4372-A25A-F523D98D4A2E}">
      <dgm:prSet phldrT="[Tekst]"/>
      <dgm:spPr/>
      <dgm:t>
        <a:bodyPr/>
        <a:lstStyle/>
        <a:p>
          <a:pPr>
            <a:lnSpc>
              <a:spcPct val="100000"/>
            </a:lnSpc>
          </a:pPr>
          <a:r>
            <a:rPr lang="pl-PL">
              <a:latin typeface="Cambria" panose="02040503050406030204" pitchFamily="18" charset="0"/>
            </a:rPr>
            <a:t>Art. 17 </a:t>
          </a:r>
          <a:r>
            <a:rPr lang="pl-PL">
              <a:latin typeface="Cambria" panose="02040503050406030204" pitchFamily="18" charset="0"/>
              <a:cs typeface="Times New Roman" panose="02020603050405020304" pitchFamily="18" charset="0"/>
            </a:rPr>
            <a:t>§ 1 pkt 1 i 2 </a:t>
          </a:r>
          <a:endParaRPr lang="pl-PL">
            <a:latin typeface="Cambria" panose="02040503050406030204" pitchFamily="18" charset="0"/>
          </a:endParaRPr>
        </a:p>
      </dgm:t>
    </dgm:pt>
    <dgm:pt modelId="{9D142372-4763-4491-9025-BD77E2150236}" type="parTrans" cxnId="{9760C1A7-6742-42EC-8730-96D0FB87DD03}">
      <dgm:prSet/>
      <dgm:spPr/>
      <dgm:t>
        <a:bodyPr/>
        <a:lstStyle/>
        <a:p>
          <a:endParaRPr lang="pl-PL"/>
        </a:p>
      </dgm:t>
    </dgm:pt>
    <dgm:pt modelId="{7503A665-9BC8-4A2B-A6BA-FC511A9A7700}" type="sibTrans" cxnId="{9760C1A7-6742-42EC-8730-96D0FB87DD03}">
      <dgm:prSet/>
      <dgm:spPr/>
      <dgm:t>
        <a:bodyPr/>
        <a:lstStyle/>
        <a:p>
          <a:endParaRPr lang="pl-PL"/>
        </a:p>
      </dgm:t>
    </dgm:pt>
    <dgm:pt modelId="{ED1BD555-99B4-45E1-9966-F3FE902EAEEC}">
      <dgm:prSet phldrT="[Tekst]"/>
      <dgm:spPr/>
      <dgm:t>
        <a:bodyPr/>
        <a:lstStyle/>
        <a:p>
          <a:pPr>
            <a:lnSpc>
              <a:spcPct val="100000"/>
            </a:lnSpc>
          </a:pPr>
          <a:r>
            <a:rPr lang="pl-PL" b="1">
              <a:latin typeface="Cambria" panose="02040503050406030204" pitchFamily="18" charset="0"/>
            </a:rPr>
            <a:t>Warunkowe umorzenie</a:t>
          </a:r>
        </a:p>
      </dgm:t>
    </dgm:pt>
    <dgm:pt modelId="{5EFC86AA-97A5-4BB6-93E5-151E457FA60E}" type="parTrans" cxnId="{DA231AC0-8F9C-49A0-AF1E-FE340A8613D1}">
      <dgm:prSet/>
      <dgm:spPr/>
      <dgm:t>
        <a:bodyPr/>
        <a:lstStyle/>
        <a:p>
          <a:endParaRPr lang="pl-PL"/>
        </a:p>
      </dgm:t>
    </dgm:pt>
    <dgm:pt modelId="{1499C2C0-5C41-4C34-9406-BC604C08E447}" type="sibTrans" cxnId="{DA231AC0-8F9C-49A0-AF1E-FE340A8613D1}">
      <dgm:prSet/>
      <dgm:spPr/>
      <dgm:t>
        <a:bodyPr/>
        <a:lstStyle/>
        <a:p>
          <a:endParaRPr lang="pl-PL"/>
        </a:p>
      </dgm:t>
    </dgm:pt>
    <dgm:pt modelId="{BAF959DC-4CC9-4830-92AD-FD6F52C23ED3}">
      <dgm:prSet phldrT="[Tekst]"/>
      <dgm:spPr/>
      <dgm:t>
        <a:bodyPr/>
        <a:lstStyle/>
        <a:p>
          <a:pPr>
            <a:lnSpc>
              <a:spcPct val="100000"/>
            </a:lnSpc>
          </a:pPr>
          <a:r>
            <a:rPr lang="pl-PL">
              <a:latin typeface="Cambria" panose="02040503050406030204" pitchFamily="18" charset="0"/>
            </a:rPr>
            <a:t>Gdy spełnione zostały przesłanki z art. 66 k.k. </a:t>
          </a:r>
        </a:p>
      </dgm:t>
    </dgm:pt>
    <dgm:pt modelId="{5FA5B162-008A-48AC-8665-64B950649E19}" type="parTrans" cxnId="{9C472084-E635-4802-BA9B-9185C8461182}">
      <dgm:prSet/>
      <dgm:spPr/>
      <dgm:t>
        <a:bodyPr/>
        <a:lstStyle/>
        <a:p>
          <a:endParaRPr lang="pl-PL"/>
        </a:p>
      </dgm:t>
    </dgm:pt>
    <dgm:pt modelId="{4DEFD779-647D-42E9-8A85-BB3A9D9CA5FA}" type="sibTrans" cxnId="{9C472084-E635-4802-BA9B-9185C8461182}">
      <dgm:prSet/>
      <dgm:spPr/>
      <dgm:t>
        <a:bodyPr/>
        <a:lstStyle/>
        <a:p>
          <a:endParaRPr lang="pl-PL"/>
        </a:p>
      </dgm:t>
    </dgm:pt>
    <dgm:pt modelId="{ECF07629-A23F-4C65-A326-DCCBE7031E27}">
      <dgm:prSet phldrT="[Tekst]"/>
      <dgm:spPr/>
      <dgm:t>
        <a:bodyPr/>
        <a:lstStyle/>
        <a:p>
          <a:pPr>
            <a:lnSpc>
              <a:spcPct val="100000"/>
            </a:lnSpc>
          </a:pPr>
          <a:r>
            <a:rPr lang="pl-PL">
              <a:latin typeface="Cambria" panose="02040503050406030204" pitchFamily="18" charset="0"/>
            </a:rPr>
            <a:t>Sąd umarza postępowanie także wtedy, gdy po otwarciu przewodu sądowego okazało się, że oskarżony jest niepoczytalny </a:t>
          </a:r>
        </a:p>
      </dgm:t>
    </dgm:pt>
    <dgm:pt modelId="{E863E0F6-FA22-4D69-BFAC-4D8BDE4B7BC5}" type="parTrans" cxnId="{C60081CF-356E-45DD-9F2B-6F1CB54D162C}">
      <dgm:prSet/>
      <dgm:spPr/>
      <dgm:t>
        <a:bodyPr/>
        <a:lstStyle/>
        <a:p>
          <a:endParaRPr lang="pl-PL"/>
        </a:p>
      </dgm:t>
    </dgm:pt>
    <dgm:pt modelId="{7C2DD12C-1751-49AF-8F6F-43CD33F9DC98}" type="sibTrans" cxnId="{C60081CF-356E-45DD-9F2B-6F1CB54D162C}">
      <dgm:prSet/>
      <dgm:spPr/>
      <dgm:t>
        <a:bodyPr/>
        <a:lstStyle/>
        <a:p>
          <a:endParaRPr lang="pl-PL"/>
        </a:p>
      </dgm:t>
    </dgm:pt>
    <dgm:pt modelId="{501C92AC-2297-40CB-9E69-45780AFCBF60}">
      <dgm:prSet phldrT="[Tekst]"/>
      <dgm:spPr/>
      <dgm:t>
        <a:bodyPr/>
        <a:lstStyle/>
        <a:p>
          <a:pPr>
            <a:lnSpc>
              <a:spcPct val="100000"/>
            </a:lnSpc>
          </a:pPr>
          <a:r>
            <a:rPr lang="pl-PL" b="1">
              <a:latin typeface="Cambria" panose="02040503050406030204" pitchFamily="18" charset="0"/>
            </a:rPr>
            <a:t>Skazanie </a:t>
          </a:r>
        </a:p>
      </dgm:t>
    </dgm:pt>
    <dgm:pt modelId="{2EE26C01-554B-46B5-9B20-FAFF281D157B}" type="parTrans" cxnId="{B13178FF-0D97-4DB9-A572-DDF64223C18A}">
      <dgm:prSet/>
      <dgm:spPr/>
      <dgm:t>
        <a:bodyPr/>
        <a:lstStyle/>
        <a:p>
          <a:endParaRPr lang="pl-PL"/>
        </a:p>
      </dgm:t>
    </dgm:pt>
    <dgm:pt modelId="{EF27FCFE-E6CF-47D2-A456-BB40FDEC507C}" type="sibTrans" cxnId="{B13178FF-0D97-4DB9-A572-DDF64223C18A}">
      <dgm:prSet/>
      <dgm:spPr/>
      <dgm:t>
        <a:bodyPr/>
        <a:lstStyle/>
        <a:p>
          <a:endParaRPr lang="pl-PL"/>
        </a:p>
      </dgm:t>
    </dgm:pt>
    <dgm:pt modelId="{4F0CF953-CCBF-438B-9833-C9529E8D6FD0}">
      <dgm:prSet phldrT="[Tekst]"/>
      <dgm:spPr/>
      <dgm:t>
        <a:bodyPr/>
        <a:lstStyle/>
        <a:p>
          <a:pPr>
            <a:lnSpc>
              <a:spcPct val="100000"/>
            </a:lnSpc>
          </a:pPr>
          <a:r>
            <a:rPr lang="pl-PL">
              <a:latin typeface="Cambria" panose="02040503050406030204" pitchFamily="18" charset="0"/>
            </a:rPr>
            <a:t>Gdy w postępowaniu dowodowym, przeprowadzonym przed sądem okazało się, że oskarżony popełnił zarzucone mu przestępstwo i nie zachodzi żadna przeszkoda procesowa </a:t>
          </a:r>
        </a:p>
      </dgm:t>
    </dgm:pt>
    <dgm:pt modelId="{1C31B02A-8367-4108-9629-EFA09CCD2A16}" type="parTrans" cxnId="{E20DFFF1-99A7-4CB8-AE5D-E83F6BEB1D45}">
      <dgm:prSet/>
      <dgm:spPr/>
      <dgm:t>
        <a:bodyPr/>
        <a:lstStyle/>
        <a:p>
          <a:endParaRPr lang="pl-PL"/>
        </a:p>
      </dgm:t>
    </dgm:pt>
    <dgm:pt modelId="{03CDC7B9-9819-4E29-8D95-F680C33C6BEE}" type="sibTrans" cxnId="{E20DFFF1-99A7-4CB8-AE5D-E83F6BEB1D45}">
      <dgm:prSet/>
      <dgm:spPr/>
      <dgm:t>
        <a:bodyPr/>
        <a:lstStyle/>
        <a:p>
          <a:endParaRPr lang="pl-PL"/>
        </a:p>
      </dgm:t>
    </dgm:pt>
    <dgm:pt modelId="{D3663B05-7494-4A50-9071-2C0E34F60A5D}" type="pres">
      <dgm:prSet presAssocID="{DF0CD083-31E2-4339-8570-C23E54145D55}" presName="root" presStyleCnt="0">
        <dgm:presLayoutVars>
          <dgm:dir/>
          <dgm:resizeHandles val="exact"/>
        </dgm:presLayoutVars>
      </dgm:prSet>
      <dgm:spPr/>
    </dgm:pt>
    <dgm:pt modelId="{5629C1E8-AE67-45EC-856C-7D6C76729FD2}" type="pres">
      <dgm:prSet presAssocID="{33B1FA94-A15A-4516-9CED-5C6E5EB16F8E}" presName="compNode" presStyleCnt="0"/>
      <dgm:spPr/>
    </dgm:pt>
    <dgm:pt modelId="{6CA4238C-A455-429C-91BA-F2960E3CE45C}" type="pres">
      <dgm:prSet presAssocID="{33B1FA94-A15A-4516-9CED-5C6E5EB16F8E}" presName="bgRect" presStyleLbl="bgShp" presStyleIdx="0" presStyleCnt="4"/>
      <dgm:spPr/>
    </dgm:pt>
    <dgm:pt modelId="{BF3597A5-4A53-444A-B289-4D8CCC658A78}" type="pres">
      <dgm:prSet presAssocID="{33B1FA94-A15A-4516-9CED-5C6E5EB16F8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enn Diagram"/>
        </a:ext>
      </dgm:extLst>
    </dgm:pt>
    <dgm:pt modelId="{82CFFB28-FDB7-430B-8A83-915A8B94B7AE}" type="pres">
      <dgm:prSet presAssocID="{33B1FA94-A15A-4516-9CED-5C6E5EB16F8E}" presName="spaceRect" presStyleCnt="0"/>
      <dgm:spPr/>
    </dgm:pt>
    <dgm:pt modelId="{4AE6D4B5-06BE-4606-ABA0-8D9A4CDE35D8}" type="pres">
      <dgm:prSet presAssocID="{33B1FA94-A15A-4516-9CED-5C6E5EB16F8E}" presName="parTx" presStyleLbl="revTx" presStyleIdx="0" presStyleCnt="8">
        <dgm:presLayoutVars>
          <dgm:chMax val="0"/>
          <dgm:chPref val="0"/>
        </dgm:presLayoutVars>
      </dgm:prSet>
      <dgm:spPr/>
    </dgm:pt>
    <dgm:pt modelId="{532143A0-7B33-4F5E-85D7-9A893AB09079}" type="pres">
      <dgm:prSet presAssocID="{33B1FA94-A15A-4516-9CED-5C6E5EB16F8E}" presName="desTx" presStyleLbl="revTx" presStyleIdx="1" presStyleCnt="8">
        <dgm:presLayoutVars/>
      </dgm:prSet>
      <dgm:spPr/>
    </dgm:pt>
    <dgm:pt modelId="{77BB7D20-7E42-4CC5-9096-AC109B7580B8}" type="pres">
      <dgm:prSet presAssocID="{F91C069A-90B1-4947-8042-91BF3AFCA8A5}" presName="sibTrans" presStyleCnt="0"/>
      <dgm:spPr/>
    </dgm:pt>
    <dgm:pt modelId="{AE27AD04-34E9-4E95-B623-5FF857967EDD}" type="pres">
      <dgm:prSet presAssocID="{10FD4AF1-7DBF-4067-AA1D-BB520769B080}" presName="compNode" presStyleCnt="0"/>
      <dgm:spPr/>
    </dgm:pt>
    <dgm:pt modelId="{778809CD-D309-47A1-A5ED-FC2886766016}" type="pres">
      <dgm:prSet presAssocID="{10FD4AF1-7DBF-4067-AA1D-BB520769B080}" presName="bgRect" presStyleLbl="bgShp" presStyleIdx="1" presStyleCnt="4"/>
      <dgm:spPr/>
    </dgm:pt>
    <dgm:pt modelId="{11CD9088-9CC2-4CAA-B88E-CB2DD5F238F7}" type="pres">
      <dgm:prSet presAssocID="{10FD4AF1-7DBF-4067-AA1D-BB520769B08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Wstecz (od prawej do lewej)"/>
        </a:ext>
      </dgm:extLst>
    </dgm:pt>
    <dgm:pt modelId="{17815C6B-A2F4-4783-87B1-66EF521D1557}" type="pres">
      <dgm:prSet presAssocID="{10FD4AF1-7DBF-4067-AA1D-BB520769B080}" presName="spaceRect" presStyleCnt="0"/>
      <dgm:spPr/>
    </dgm:pt>
    <dgm:pt modelId="{337585B0-5466-4189-BC47-EE79E29790BF}" type="pres">
      <dgm:prSet presAssocID="{10FD4AF1-7DBF-4067-AA1D-BB520769B080}" presName="parTx" presStyleLbl="revTx" presStyleIdx="2" presStyleCnt="8">
        <dgm:presLayoutVars>
          <dgm:chMax val="0"/>
          <dgm:chPref val="0"/>
        </dgm:presLayoutVars>
      </dgm:prSet>
      <dgm:spPr/>
    </dgm:pt>
    <dgm:pt modelId="{35A7D2A3-CB19-4885-B3F9-E1171B726B1E}" type="pres">
      <dgm:prSet presAssocID="{10FD4AF1-7DBF-4067-AA1D-BB520769B080}" presName="desTx" presStyleLbl="revTx" presStyleIdx="3" presStyleCnt="8">
        <dgm:presLayoutVars/>
      </dgm:prSet>
      <dgm:spPr/>
    </dgm:pt>
    <dgm:pt modelId="{D00B63C5-B744-4FC7-862C-4E23AD6BB0BE}" type="pres">
      <dgm:prSet presAssocID="{A14C933D-65C0-445E-92FC-7C23C97FA4EC}" presName="sibTrans" presStyleCnt="0"/>
      <dgm:spPr/>
    </dgm:pt>
    <dgm:pt modelId="{33462BFE-E8A9-4311-B53D-E32E7797D488}" type="pres">
      <dgm:prSet presAssocID="{ED1BD555-99B4-45E1-9966-F3FE902EAEEC}" presName="compNode" presStyleCnt="0"/>
      <dgm:spPr/>
    </dgm:pt>
    <dgm:pt modelId="{7DF51D57-C10C-4C73-B9AC-945FDAAC68F0}" type="pres">
      <dgm:prSet presAssocID="{ED1BD555-99B4-45E1-9966-F3FE902EAEEC}" presName="bgRect" presStyleLbl="bgShp" presStyleIdx="2" presStyleCnt="4"/>
      <dgm:spPr/>
    </dgm:pt>
    <dgm:pt modelId="{5FDF422C-BD1A-485B-84B9-583693106443}" type="pres">
      <dgm:prSet presAssocID="{ED1BD555-99B4-45E1-9966-F3FE902EAEE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se"/>
        </a:ext>
      </dgm:extLst>
    </dgm:pt>
    <dgm:pt modelId="{39266102-0419-4DE2-95A2-68CBF13586AC}" type="pres">
      <dgm:prSet presAssocID="{ED1BD555-99B4-45E1-9966-F3FE902EAEEC}" presName="spaceRect" presStyleCnt="0"/>
      <dgm:spPr/>
    </dgm:pt>
    <dgm:pt modelId="{3F0C4AA9-EFE6-4684-9529-8CC038168D8E}" type="pres">
      <dgm:prSet presAssocID="{ED1BD555-99B4-45E1-9966-F3FE902EAEEC}" presName="parTx" presStyleLbl="revTx" presStyleIdx="4" presStyleCnt="8">
        <dgm:presLayoutVars>
          <dgm:chMax val="0"/>
          <dgm:chPref val="0"/>
        </dgm:presLayoutVars>
      </dgm:prSet>
      <dgm:spPr/>
    </dgm:pt>
    <dgm:pt modelId="{FCA8B212-745F-4C3E-B58C-C8C4CB9613A3}" type="pres">
      <dgm:prSet presAssocID="{ED1BD555-99B4-45E1-9966-F3FE902EAEEC}" presName="desTx" presStyleLbl="revTx" presStyleIdx="5" presStyleCnt="8">
        <dgm:presLayoutVars/>
      </dgm:prSet>
      <dgm:spPr/>
    </dgm:pt>
    <dgm:pt modelId="{E60D8916-834E-401B-B0FA-936C84288E32}" type="pres">
      <dgm:prSet presAssocID="{1499C2C0-5C41-4C34-9406-BC604C08E447}" presName="sibTrans" presStyleCnt="0"/>
      <dgm:spPr/>
    </dgm:pt>
    <dgm:pt modelId="{9A4B4DAF-D067-405D-9507-4D4FF43705B2}" type="pres">
      <dgm:prSet presAssocID="{501C92AC-2297-40CB-9E69-45780AFCBF60}" presName="compNode" presStyleCnt="0"/>
      <dgm:spPr/>
    </dgm:pt>
    <dgm:pt modelId="{B5FBBA26-D606-42FC-855B-11F467BA2C82}" type="pres">
      <dgm:prSet presAssocID="{501C92AC-2297-40CB-9E69-45780AFCBF60}" presName="bgRect" presStyleLbl="bgShp" presStyleIdx="3" presStyleCnt="4"/>
      <dgm:spPr/>
    </dgm:pt>
    <dgm:pt modelId="{C989D166-A88B-4FF1-84F1-DF0819C7CFFC}" type="pres">
      <dgm:prSet presAssocID="{501C92AC-2297-40CB-9E69-45780AFCBF6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Kajdanki"/>
        </a:ext>
      </dgm:extLst>
    </dgm:pt>
    <dgm:pt modelId="{B3388EE8-334E-420F-87A7-9E6CB3D59B8F}" type="pres">
      <dgm:prSet presAssocID="{501C92AC-2297-40CB-9E69-45780AFCBF60}" presName="spaceRect" presStyleCnt="0"/>
      <dgm:spPr/>
    </dgm:pt>
    <dgm:pt modelId="{9A77D4EC-CEED-4729-9664-325645ED5F63}" type="pres">
      <dgm:prSet presAssocID="{501C92AC-2297-40CB-9E69-45780AFCBF60}" presName="parTx" presStyleLbl="revTx" presStyleIdx="6" presStyleCnt="8">
        <dgm:presLayoutVars>
          <dgm:chMax val="0"/>
          <dgm:chPref val="0"/>
        </dgm:presLayoutVars>
      </dgm:prSet>
      <dgm:spPr/>
    </dgm:pt>
    <dgm:pt modelId="{BDFB6F51-FF70-45AF-9D1C-E1919143A92C}" type="pres">
      <dgm:prSet presAssocID="{501C92AC-2297-40CB-9E69-45780AFCBF60}" presName="desTx" presStyleLbl="revTx" presStyleIdx="7" presStyleCnt="8">
        <dgm:presLayoutVars/>
      </dgm:prSet>
      <dgm:spPr/>
    </dgm:pt>
  </dgm:ptLst>
  <dgm:cxnLst>
    <dgm:cxn modelId="{36A5E518-00C1-4295-BD90-D98382606586}" type="presOf" srcId="{577E693D-94C9-4B80-828E-4B29CDA5E3EF}" destId="{35A7D2A3-CB19-4885-B3F9-E1171B726B1E}" srcOrd="0" destOrd="0" presId="urn:microsoft.com/office/officeart/2018/2/layout/IconVerticalSolidList"/>
    <dgm:cxn modelId="{EBAA9E25-B093-4F38-B275-F18886BCBB09}" type="presOf" srcId="{10FD4AF1-7DBF-4067-AA1D-BB520769B080}" destId="{337585B0-5466-4189-BC47-EE79E29790BF}" srcOrd="0" destOrd="0" presId="urn:microsoft.com/office/officeart/2018/2/layout/IconVerticalSolidList"/>
    <dgm:cxn modelId="{4B20AC2E-8F32-47A8-BFD1-FE48B9A33F92}" type="presOf" srcId="{ED1BD555-99B4-45E1-9966-F3FE902EAEEC}" destId="{3F0C4AA9-EFE6-4684-9529-8CC038168D8E}" srcOrd="0" destOrd="0" presId="urn:microsoft.com/office/officeart/2018/2/layout/IconVerticalSolidList"/>
    <dgm:cxn modelId="{7F07D333-96A5-4934-B49F-917D4DDE43CA}" type="presOf" srcId="{4F0CF953-CCBF-438B-9833-C9529E8D6FD0}" destId="{BDFB6F51-FF70-45AF-9D1C-E1919143A92C}" srcOrd="0" destOrd="0" presId="urn:microsoft.com/office/officeart/2018/2/layout/IconVerticalSolidList"/>
    <dgm:cxn modelId="{FBCA3635-6A8E-4365-9359-F8FCAA55337E}" type="presOf" srcId="{DF0CD083-31E2-4339-8570-C23E54145D55}" destId="{D3663B05-7494-4A50-9071-2C0E34F60A5D}" srcOrd="0" destOrd="0" presId="urn:microsoft.com/office/officeart/2018/2/layout/IconVerticalSolidList"/>
    <dgm:cxn modelId="{79D5B23D-F670-4027-AC8E-5828EA4FC4CB}" srcId="{33B1FA94-A15A-4516-9CED-5C6E5EB16F8E}" destId="{BEA6A64B-9D41-4242-8960-21288B699691}" srcOrd="0" destOrd="0" parTransId="{6D22D2A6-4095-4BE9-83B7-A671CA9EB4C1}" sibTransId="{B1AC8875-36D5-42F0-8E7C-FE8C124EEB75}"/>
    <dgm:cxn modelId="{69286B4B-BD15-4A92-B18E-23F45B5E0685}" srcId="{10FD4AF1-7DBF-4067-AA1D-BB520769B080}" destId="{577E693D-94C9-4B80-828E-4B29CDA5E3EF}" srcOrd="0" destOrd="0" parTransId="{423CD0B6-75C4-4742-A2B2-D5E4E2A86C4D}" sibTransId="{B1566CDD-98AC-4418-A3DD-D8DA57E7EC62}"/>
    <dgm:cxn modelId="{3A74DD76-FD1B-4958-A4D4-25A029C2130E}" type="presOf" srcId="{BAF959DC-4CC9-4830-92AD-FD6F52C23ED3}" destId="{FCA8B212-745F-4C3E-B58C-C8C4CB9613A3}" srcOrd="0" destOrd="0" presId="urn:microsoft.com/office/officeart/2018/2/layout/IconVerticalSolidList"/>
    <dgm:cxn modelId="{9C472084-E635-4802-BA9B-9185C8461182}" srcId="{ED1BD555-99B4-45E1-9966-F3FE902EAEEC}" destId="{BAF959DC-4CC9-4830-92AD-FD6F52C23ED3}" srcOrd="0" destOrd="0" parTransId="{5FA5B162-008A-48AC-8665-64B950649E19}" sibTransId="{4DEFD779-647D-42E9-8A85-BB3A9D9CA5FA}"/>
    <dgm:cxn modelId="{97EE3DA3-78D6-49A8-A0CA-506458D06CBA}" type="presOf" srcId="{501C92AC-2297-40CB-9E69-45780AFCBF60}" destId="{9A77D4EC-CEED-4729-9664-325645ED5F63}" srcOrd="0" destOrd="0" presId="urn:microsoft.com/office/officeart/2018/2/layout/IconVerticalSolidList"/>
    <dgm:cxn modelId="{D02528A6-057C-4BA0-864F-4D6869878F21}" srcId="{DF0CD083-31E2-4339-8570-C23E54145D55}" destId="{33B1FA94-A15A-4516-9CED-5C6E5EB16F8E}" srcOrd="0" destOrd="0" parTransId="{69328E2F-3C84-40C0-8F34-910055755CEE}" sibTransId="{F91C069A-90B1-4947-8042-91BF3AFCA8A5}"/>
    <dgm:cxn modelId="{6EAC9FA6-EA44-44C5-A555-49EEB8731FFD}" type="presOf" srcId="{91AFB56C-C22B-4372-A25A-F523D98D4A2E}" destId="{35A7D2A3-CB19-4885-B3F9-E1171B726B1E}" srcOrd="0" destOrd="1" presId="urn:microsoft.com/office/officeart/2018/2/layout/IconVerticalSolidList"/>
    <dgm:cxn modelId="{9760C1A7-6742-42EC-8730-96D0FB87DD03}" srcId="{10FD4AF1-7DBF-4067-AA1D-BB520769B080}" destId="{91AFB56C-C22B-4372-A25A-F523D98D4A2E}" srcOrd="1" destOrd="0" parTransId="{9D142372-4763-4491-9025-BD77E2150236}" sibTransId="{7503A665-9BC8-4A2B-A6BA-FC511A9A7700}"/>
    <dgm:cxn modelId="{FB3756B2-44C2-4166-AE40-4E2DA0626DAF}" type="presOf" srcId="{BEA6A64B-9D41-4242-8960-21288B699691}" destId="{532143A0-7B33-4F5E-85D7-9A893AB09079}" srcOrd="0" destOrd="0" presId="urn:microsoft.com/office/officeart/2018/2/layout/IconVerticalSolidList"/>
    <dgm:cxn modelId="{DA231AC0-8F9C-49A0-AF1E-FE340A8613D1}" srcId="{DF0CD083-31E2-4339-8570-C23E54145D55}" destId="{ED1BD555-99B4-45E1-9966-F3FE902EAEEC}" srcOrd="2" destOrd="0" parTransId="{5EFC86AA-97A5-4BB6-93E5-151E457FA60E}" sibTransId="{1499C2C0-5C41-4C34-9406-BC604C08E447}"/>
    <dgm:cxn modelId="{8B47A3C4-68D6-477D-9D06-A76784CD8E85}" type="presOf" srcId="{8B58725C-62FE-45B7-893B-10BC96711A6E}" destId="{532143A0-7B33-4F5E-85D7-9A893AB09079}" srcOrd="0" destOrd="1" presId="urn:microsoft.com/office/officeart/2018/2/layout/IconVerticalSolidList"/>
    <dgm:cxn modelId="{C60081CF-356E-45DD-9F2B-6F1CB54D162C}" srcId="{33B1FA94-A15A-4516-9CED-5C6E5EB16F8E}" destId="{ECF07629-A23F-4C65-A326-DCCBE7031E27}" srcOrd="2" destOrd="0" parTransId="{E863E0F6-FA22-4D69-BFAC-4D8BDE4B7BC5}" sibTransId="{7C2DD12C-1751-49AF-8F6F-43CD33F9DC98}"/>
    <dgm:cxn modelId="{655965D1-4F06-4DCF-A431-5779E9EB21DD}" srcId="{33B1FA94-A15A-4516-9CED-5C6E5EB16F8E}" destId="{8B58725C-62FE-45B7-893B-10BC96711A6E}" srcOrd="1" destOrd="0" parTransId="{0418B20C-C10A-4354-BAE5-C3469FE0B72F}" sibTransId="{D776E04A-5019-46EF-9FAC-50575D25B47C}"/>
    <dgm:cxn modelId="{98F827E4-D20A-4195-ACE9-1C6456F171CF}" type="presOf" srcId="{33B1FA94-A15A-4516-9CED-5C6E5EB16F8E}" destId="{4AE6D4B5-06BE-4606-ABA0-8D9A4CDE35D8}" srcOrd="0" destOrd="0" presId="urn:microsoft.com/office/officeart/2018/2/layout/IconVerticalSolidList"/>
    <dgm:cxn modelId="{E20DFFF1-99A7-4CB8-AE5D-E83F6BEB1D45}" srcId="{501C92AC-2297-40CB-9E69-45780AFCBF60}" destId="{4F0CF953-CCBF-438B-9833-C9529E8D6FD0}" srcOrd="0" destOrd="0" parTransId="{1C31B02A-8367-4108-9629-EFA09CCD2A16}" sibTransId="{03CDC7B9-9819-4E29-8D95-F680C33C6BEE}"/>
    <dgm:cxn modelId="{3A8AC3F2-E0B3-4811-B471-ED7BE54A4882}" srcId="{DF0CD083-31E2-4339-8570-C23E54145D55}" destId="{10FD4AF1-7DBF-4067-AA1D-BB520769B080}" srcOrd="1" destOrd="0" parTransId="{BB185E69-8ACD-4C5F-9588-979AD7B71516}" sibTransId="{A14C933D-65C0-445E-92FC-7C23C97FA4EC}"/>
    <dgm:cxn modelId="{34E01EFF-5F6E-4B50-8025-9177B055C7C0}" type="presOf" srcId="{ECF07629-A23F-4C65-A326-DCCBE7031E27}" destId="{532143A0-7B33-4F5E-85D7-9A893AB09079}" srcOrd="0" destOrd="2" presId="urn:microsoft.com/office/officeart/2018/2/layout/IconVerticalSolidList"/>
    <dgm:cxn modelId="{B13178FF-0D97-4DB9-A572-DDF64223C18A}" srcId="{DF0CD083-31E2-4339-8570-C23E54145D55}" destId="{501C92AC-2297-40CB-9E69-45780AFCBF60}" srcOrd="3" destOrd="0" parTransId="{2EE26C01-554B-46B5-9B20-FAFF281D157B}" sibTransId="{EF27FCFE-E6CF-47D2-A456-BB40FDEC507C}"/>
    <dgm:cxn modelId="{1B274165-21EF-4A58-B204-6E4DEAAB937F}" type="presParOf" srcId="{D3663B05-7494-4A50-9071-2C0E34F60A5D}" destId="{5629C1E8-AE67-45EC-856C-7D6C76729FD2}" srcOrd="0" destOrd="0" presId="urn:microsoft.com/office/officeart/2018/2/layout/IconVerticalSolidList"/>
    <dgm:cxn modelId="{BA861EB3-6268-4D43-BF86-2390B415F7E4}" type="presParOf" srcId="{5629C1E8-AE67-45EC-856C-7D6C76729FD2}" destId="{6CA4238C-A455-429C-91BA-F2960E3CE45C}" srcOrd="0" destOrd="0" presId="urn:microsoft.com/office/officeart/2018/2/layout/IconVerticalSolidList"/>
    <dgm:cxn modelId="{B615009C-48FF-4C7D-8F0A-F906DDDB5C25}" type="presParOf" srcId="{5629C1E8-AE67-45EC-856C-7D6C76729FD2}" destId="{BF3597A5-4A53-444A-B289-4D8CCC658A78}" srcOrd="1" destOrd="0" presId="urn:microsoft.com/office/officeart/2018/2/layout/IconVerticalSolidList"/>
    <dgm:cxn modelId="{FA67E330-40A0-4230-8EA5-3E730E4A3B0A}" type="presParOf" srcId="{5629C1E8-AE67-45EC-856C-7D6C76729FD2}" destId="{82CFFB28-FDB7-430B-8A83-915A8B94B7AE}" srcOrd="2" destOrd="0" presId="urn:microsoft.com/office/officeart/2018/2/layout/IconVerticalSolidList"/>
    <dgm:cxn modelId="{D29F8FF1-F639-4117-9AC6-35CC093A9DA5}" type="presParOf" srcId="{5629C1E8-AE67-45EC-856C-7D6C76729FD2}" destId="{4AE6D4B5-06BE-4606-ABA0-8D9A4CDE35D8}" srcOrd="3" destOrd="0" presId="urn:microsoft.com/office/officeart/2018/2/layout/IconVerticalSolidList"/>
    <dgm:cxn modelId="{19724B5B-3B32-444E-8E63-A6F482D0977D}" type="presParOf" srcId="{5629C1E8-AE67-45EC-856C-7D6C76729FD2}" destId="{532143A0-7B33-4F5E-85D7-9A893AB09079}" srcOrd="4" destOrd="0" presId="urn:microsoft.com/office/officeart/2018/2/layout/IconVerticalSolidList"/>
    <dgm:cxn modelId="{A181D209-83AB-492F-8632-47A8D0D53595}" type="presParOf" srcId="{D3663B05-7494-4A50-9071-2C0E34F60A5D}" destId="{77BB7D20-7E42-4CC5-9096-AC109B7580B8}" srcOrd="1" destOrd="0" presId="urn:microsoft.com/office/officeart/2018/2/layout/IconVerticalSolidList"/>
    <dgm:cxn modelId="{778AAC86-1DD9-446C-9BC2-7744D344ABB5}" type="presParOf" srcId="{D3663B05-7494-4A50-9071-2C0E34F60A5D}" destId="{AE27AD04-34E9-4E95-B623-5FF857967EDD}" srcOrd="2" destOrd="0" presId="urn:microsoft.com/office/officeart/2018/2/layout/IconVerticalSolidList"/>
    <dgm:cxn modelId="{C05AAB85-5A8C-4CE1-83A7-1C34F49E5799}" type="presParOf" srcId="{AE27AD04-34E9-4E95-B623-5FF857967EDD}" destId="{778809CD-D309-47A1-A5ED-FC2886766016}" srcOrd="0" destOrd="0" presId="urn:microsoft.com/office/officeart/2018/2/layout/IconVerticalSolidList"/>
    <dgm:cxn modelId="{41BB85A2-12A5-4F4C-84D4-9B45FBF26D25}" type="presParOf" srcId="{AE27AD04-34E9-4E95-B623-5FF857967EDD}" destId="{11CD9088-9CC2-4CAA-B88E-CB2DD5F238F7}" srcOrd="1" destOrd="0" presId="urn:microsoft.com/office/officeart/2018/2/layout/IconVerticalSolidList"/>
    <dgm:cxn modelId="{442B551B-0CD5-404E-941B-7FF6CA8EAC33}" type="presParOf" srcId="{AE27AD04-34E9-4E95-B623-5FF857967EDD}" destId="{17815C6B-A2F4-4783-87B1-66EF521D1557}" srcOrd="2" destOrd="0" presId="urn:microsoft.com/office/officeart/2018/2/layout/IconVerticalSolidList"/>
    <dgm:cxn modelId="{BE1D0C1F-0A0D-4CC8-866C-08F188C7DBF7}" type="presParOf" srcId="{AE27AD04-34E9-4E95-B623-5FF857967EDD}" destId="{337585B0-5466-4189-BC47-EE79E29790BF}" srcOrd="3" destOrd="0" presId="urn:microsoft.com/office/officeart/2018/2/layout/IconVerticalSolidList"/>
    <dgm:cxn modelId="{FF41E5CD-AF26-491E-A4CA-AEF14E1FEEBC}" type="presParOf" srcId="{AE27AD04-34E9-4E95-B623-5FF857967EDD}" destId="{35A7D2A3-CB19-4885-B3F9-E1171B726B1E}" srcOrd="4" destOrd="0" presId="urn:microsoft.com/office/officeart/2018/2/layout/IconVerticalSolidList"/>
    <dgm:cxn modelId="{ECAB3629-5433-4F87-91C1-6C24694FAE82}" type="presParOf" srcId="{D3663B05-7494-4A50-9071-2C0E34F60A5D}" destId="{D00B63C5-B744-4FC7-862C-4E23AD6BB0BE}" srcOrd="3" destOrd="0" presId="urn:microsoft.com/office/officeart/2018/2/layout/IconVerticalSolidList"/>
    <dgm:cxn modelId="{ADC4A1D8-6AD7-4A64-B95F-6414326C56D2}" type="presParOf" srcId="{D3663B05-7494-4A50-9071-2C0E34F60A5D}" destId="{33462BFE-E8A9-4311-B53D-E32E7797D488}" srcOrd="4" destOrd="0" presId="urn:microsoft.com/office/officeart/2018/2/layout/IconVerticalSolidList"/>
    <dgm:cxn modelId="{41568EF9-CACB-476A-9C27-11DC05AE4CC0}" type="presParOf" srcId="{33462BFE-E8A9-4311-B53D-E32E7797D488}" destId="{7DF51D57-C10C-4C73-B9AC-945FDAAC68F0}" srcOrd="0" destOrd="0" presId="urn:microsoft.com/office/officeart/2018/2/layout/IconVerticalSolidList"/>
    <dgm:cxn modelId="{A093A12C-B169-4542-9AB0-72D85067981F}" type="presParOf" srcId="{33462BFE-E8A9-4311-B53D-E32E7797D488}" destId="{5FDF422C-BD1A-485B-84B9-583693106443}" srcOrd="1" destOrd="0" presId="urn:microsoft.com/office/officeart/2018/2/layout/IconVerticalSolidList"/>
    <dgm:cxn modelId="{93A7A438-3721-4272-8CF6-9F9D377F6F15}" type="presParOf" srcId="{33462BFE-E8A9-4311-B53D-E32E7797D488}" destId="{39266102-0419-4DE2-95A2-68CBF13586AC}" srcOrd="2" destOrd="0" presId="urn:microsoft.com/office/officeart/2018/2/layout/IconVerticalSolidList"/>
    <dgm:cxn modelId="{55B62AE0-8754-4E7A-93A3-B9E175F9933B}" type="presParOf" srcId="{33462BFE-E8A9-4311-B53D-E32E7797D488}" destId="{3F0C4AA9-EFE6-4684-9529-8CC038168D8E}" srcOrd="3" destOrd="0" presId="urn:microsoft.com/office/officeart/2018/2/layout/IconVerticalSolidList"/>
    <dgm:cxn modelId="{EAA2BE92-7E16-4132-8E94-E95B1F165531}" type="presParOf" srcId="{33462BFE-E8A9-4311-B53D-E32E7797D488}" destId="{FCA8B212-745F-4C3E-B58C-C8C4CB9613A3}" srcOrd="4" destOrd="0" presId="urn:microsoft.com/office/officeart/2018/2/layout/IconVerticalSolidList"/>
    <dgm:cxn modelId="{3B73C22D-5799-4446-BD13-EB57F74CAC3B}" type="presParOf" srcId="{D3663B05-7494-4A50-9071-2C0E34F60A5D}" destId="{E60D8916-834E-401B-B0FA-936C84288E32}" srcOrd="5" destOrd="0" presId="urn:microsoft.com/office/officeart/2018/2/layout/IconVerticalSolidList"/>
    <dgm:cxn modelId="{470A2A80-54BF-48F4-AD21-B7330934AB05}" type="presParOf" srcId="{D3663B05-7494-4A50-9071-2C0E34F60A5D}" destId="{9A4B4DAF-D067-405D-9507-4D4FF43705B2}" srcOrd="6" destOrd="0" presId="urn:microsoft.com/office/officeart/2018/2/layout/IconVerticalSolidList"/>
    <dgm:cxn modelId="{35FB4B90-5A25-4C33-8E17-D730E61D2DA8}" type="presParOf" srcId="{9A4B4DAF-D067-405D-9507-4D4FF43705B2}" destId="{B5FBBA26-D606-42FC-855B-11F467BA2C82}" srcOrd="0" destOrd="0" presId="urn:microsoft.com/office/officeart/2018/2/layout/IconVerticalSolidList"/>
    <dgm:cxn modelId="{D98671BF-B094-4A67-A9A9-9F7217055EF0}" type="presParOf" srcId="{9A4B4DAF-D067-405D-9507-4D4FF43705B2}" destId="{C989D166-A88B-4FF1-84F1-DF0819C7CFFC}" srcOrd="1" destOrd="0" presId="urn:microsoft.com/office/officeart/2018/2/layout/IconVerticalSolidList"/>
    <dgm:cxn modelId="{32EC0304-216E-49BC-BCF5-09F4450E46C2}" type="presParOf" srcId="{9A4B4DAF-D067-405D-9507-4D4FF43705B2}" destId="{B3388EE8-334E-420F-87A7-9E6CB3D59B8F}" srcOrd="2" destOrd="0" presId="urn:microsoft.com/office/officeart/2018/2/layout/IconVerticalSolidList"/>
    <dgm:cxn modelId="{EE2869AE-7705-471D-A327-DFC152B9AE9A}" type="presParOf" srcId="{9A4B4DAF-D067-405D-9507-4D4FF43705B2}" destId="{9A77D4EC-CEED-4729-9664-325645ED5F63}" srcOrd="3" destOrd="0" presId="urn:microsoft.com/office/officeart/2018/2/layout/IconVerticalSolidList"/>
    <dgm:cxn modelId="{777EC7B5-36EA-4D91-B2FE-A23B6D872F96}" type="presParOf" srcId="{9A4B4DAF-D067-405D-9507-4D4FF43705B2}" destId="{BDFB6F51-FF70-45AF-9D1C-E1919143A92C}"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1B1CC2-BF25-408E-B017-EA2A5062311F}">
      <dsp:nvSpPr>
        <dsp:cNvPr id="0" name=""/>
        <dsp:cNvSpPr/>
      </dsp:nvSpPr>
      <dsp:spPr>
        <a:xfrm>
          <a:off x="0" y="4582"/>
          <a:ext cx="10968210" cy="10665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D5B957-5C4F-4517-A9C8-B4AF995BE348}">
      <dsp:nvSpPr>
        <dsp:cNvPr id="0" name=""/>
        <dsp:cNvSpPr/>
      </dsp:nvSpPr>
      <dsp:spPr>
        <a:xfrm>
          <a:off x="322631" y="244556"/>
          <a:ext cx="586602" cy="5866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6F9812C-5101-46CB-8A4D-541FCA263FE1}">
      <dsp:nvSpPr>
        <dsp:cNvPr id="0" name=""/>
        <dsp:cNvSpPr/>
      </dsp:nvSpPr>
      <dsp:spPr>
        <a:xfrm>
          <a:off x="1231864" y="4582"/>
          <a:ext cx="4935694" cy="106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877" tIns="112877" rIns="112877" bIns="112877" numCol="1" spcCol="1270" anchor="ctr" anchorCtr="0">
          <a:noAutofit/>
        </a:bodyPr>
        <a:lstStyle/>
        <a:p>
          <a:pPr marL="0" lvl="0" indent="0" algn="l" defTabSz="977900">
            <a:lnSpc>
              <a:spcPct val="100000"/>
            </a:lnSpc>
            <a:spcBef>
              <a:spcPct val="0"/>
            </a:spcBef>
            <a:spcAft>
              <a:spcPct val="35000"/>
            </a:spcAft>
            <a:buNone/>
          </a:pPr>
          <a:r>
            <a:rPr lang="pl-PL" sz="2200" kern="1200"/>
            <a:t>Oskarżony </a:t>
          </a:r>
        </a:p>
      </dsp:txBody>
      <dsp:txXfrm>
        <a:off x="1231864" y="4582"/>
        <a:ext cx="4935694" cy="1066549"/>
      </dsp:txXfrm>
    </dsp:sp>
    <dsp:sp modelId="{246BDF97-B4AB-4EA8-88B2-3D1EEE459F28}">
      <dsp:nvSpPr>
        <dsp:cNvPr id="0" name=""/>
        <dsp:cNvSpPr/>
      </dsp:nvSpPr>
      <dsp:spPr>
        <a:xfrm>
          <a:off x="6167559" y="4582"/>
          <a:ext cx="4799446" cy="106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877" tIns="112877" rIns="112877" bIns="112877" numCol="1" spcCol="1270" anchor="ctr" anchorCtr="0">
          <a:noAutofit/>
        </a:bodyPr>
        <a:lstStyle/>
        <a:p>
          <a:pPr marL="0" lvl="0" indent="0" algn="l" defTabSz="488950">
            <a:lnSpc>
              <a:spcPct val="100000"/>
            </a:lnSpc>
            <a:spcBef>
              <a:spcPct val="0"/>
            </a:spcBef>
            <a:spcAft>
              <a:spcPct val="35000"/>
            </a:spcAft>
            <a:buNone/>
          </a:pPr>
          <a:r>
            <a:rPr lang="pl-PL" sz="1100" kern="1200"/>
            <a:t>Zasada – prawo do uczestniczenia w rozprawie </a:t>
          </a:r>
        </a:p>
        <a:p>
          <a:pPr marL="0" lvl="0" indent="0" algn="l" defTabSz="488950">
            <a:lnSpc>
              <a:spcPct val="100000"/>
            </a:lnSpc>
            <a:spcBef>
              <a:spcPct val="0"/>
            </a:spcBef>
            <a:spcAft>
              <a:spcPct val="35000"/>
            </a:spcAft>
            <a:buNone/>
          </a:pPr>
          <a:r>
            <a:rPr lang="pl-PL" sz="1100" kern="1200" dirty="0"/>
            <a:t>Wyjątek – obowiązkowa obecność podczas przedstawienia podstaw aktu oskarżenia i przesłuchania na pierwszej rozprawie głównej w sprawach o zbrodnie </a:t>
          </a:r>
        </a:p>
        <a:p>
          <a:pPr marL="0" lvl="0" indent="0" algn="l" defTabSz="488950">
            <a:lnSpc>
              <a:spcPct val="100000"/>
            </a:lnSpc>
            <a:spcBef>
              <a:spcPct val="0"/>
            </a:spcBef>
            <a:spcAft>
              <a:spcPct val="35000"/>
            </a:spcAft>
            <a:buNone/>
          </a:pPr>
          <a:r>
            <a:rPr lang="pl-PL" sz="1100" kern="1200"/>
            <a:t>Przewodniczący może uznać obecność oskarżonego za obowiązkową </a:t>
          </a:r>
        </a:p>
        <a:p>
          <a:pPr marL="0" lvl="0" indent="0" algn="l" defTabSz="488950">
            <a:lnSpc>
              <a:spcPct val="100000"/>
            </a:lnSpc>
            <a:spcBef>
              <a:spcPct val="0"/>
            </a:spcBef>
            <a:spcAft>
              <a:spcPct val="35000"/>
            </a:spcAft>
            <a:buNone/>
          </a:pPr>
          <a:r>
            <a:rPr lang="pl-PL" sz="1100" kern="1200" dirty="0"/>
            <a:t>Art. 375 – 377, 378a, art. 390</a:t>
          </a:r>
        </a:p>
      </dsp:txBody>
      <dsp:txXfrm>
        <a:off x="6167559" y="4582"/>
        <a:ext cx="4799446" cy="1066549"/>
      </dsp:txXfrm>
    </dsp:sp>
    <dsp:sp modelId="{0761816A-01DD-4877-BC21-FE78C3A92FAD}">
      <dsp:nvSpPr>
        <dsp:cNvPr id="0" name=""/>
        <dsp:cNvSpPr/>
      </dsp:nvSpPr>
      <dsp:spPr>
        <a:xfrm>
          <a:off x="0" y="1337769"/>
          <a:ext cx="10968210" cy="10665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9D6056-BD56-4C3A-B836-5F1AB3EFD1DC}">
      <dsp:nvSpPr>
        <dsp:cNvPr id="0" name=""/>
        <dsp:cNvSpPr/>
      </dsp:nvSpPr>
      <dsp:spPr>
        <a:xfrm>
          <a:off x="322631" y="1577743"/>
          <a:ext cx="586602" cy="5866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95F409-C387-4275-912B-B13742ACEEB9}">
      <dsp:nvSpPr>
        <dsp:cNvPr id="0" name=""/>
        <dsp:cNvSpPr/>
      </dsp:nvSpPr>
      <dsp:spPr>
        <a:xfrm>
          <a:off x="1231864" y="1337769"/>
          <a:ext cx="4935694" cy="106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877" tIns="112877" rIns="112877" bIns="112877" numCol="1" spcCol="1270" anchor="ctr" anchorCtr="0">
          <a:noAutofit/>
        </a:bodyPr>
        <a:lstStyle/>
        <a:p>
          <a:pPr marL="0" lvl="0" indent="0" algn="l" defTabSz="977900">
            <a:lnSpc>
              <a:spcPct val="100000"/>
            </a:lnSpc>
            <a:spcBef>
              <a:spcPct val="0"/>
            </a:spcBef>
            <a:spcAft>
              <a:spcPct val="35000"/>
            </a:spcAft>
            <a:buNone/>
          </a:pPr>
          <a:r>
            <a:rPr lang="pl-PL" sz="2200" kern="1200" dirty="0"/>
            <a:t>Obrońca oskarżonego </a:t>
          </a:r>
        </a:p>
      </dsp:txBody>
      <dsp:txXfrm>
        <a:off x="1231864" y="1337769"/>
        <a:ext cx="4935694" cy="1066549"/>
      </dsp:txXfrm>
    </dsp:sp>
    <dsp:sp modelId="{37EA28DD-D127-4727-BD61-CB18E0079416}">
      <dsp:nvSpPr>
        <dsp:cNvPr id="0" name=""/>
        <dsp:cNvSpPr/>
      </dsp:nvSpPr>
      <dsp:spPr>
        <a:xfrm>
          <a:off x="6167559" y="1337769"/>
          <a:ext cx="4799446" cy="106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877" tIns="112877" rIns="112877" bIns="112877" numCol="1" spcCol="1270" anchor="ctr" anchorCtr="0">
          <a:noAutofit/>
        </a:bodyPr>
        <a:lstStyle/>
        <a:p>
          <a:pPr marL="0" lvl="0" indent="0" algn="l" defTabSz="488950">
            <a:lnSpc>
              <a:spcPct val="100000"/>
            </a:lnSpc>
            <a:spcBef>
              <a:spcPct val="0"/>
            </a:spcBef>
            <a:spcAft>
              <a:spcPct val="35000"/>
            </a:spcAft>
            <a:buNone/>
          </a:pPr>
          <a:r>
            <a:rPr lang="pl-PL" sz="1100" kern="1200" dirty="0"/>
            <a:t>W przypadku obrony obligatoryjnej – obowiązkowa </a:t>
          </a:r>
        </a:p>
        <a:p>
          <a:pPr marL="0" lvl="0" indent="0" algn="l" defTabSz="488950">
            <a:lnSpc>
              <a:spcPct val="100000"/>
            </a:lnSpc>
            <a:spcBef>
              <a:spcPct val="0"/>
            </a:spcBef>
            <a:spcAft>
              <a:spcPct val="35000"/>
            </a:spcAft>
            <a:buNone/>
          </a:pPr>
          <a:r>
            <a:rPr lang="pl-PL" sz="1100" kern="1200"/>
            <a:t>W pozostałych wypadkach – nieobowiązkowa</a:t>
          </a:r>
        </a:p>
        <a:p>
          <a:pPr marL="0" lvl="0" indent="0" algn="l" defTabSz="488950">
            <a:lnSpc>
              <a:spcPct val="100000"/>
            </a:lnSpc>
            <a:spcBef>
              <a:spcPct val="0"/>
            </a:spcBef>
            <a:spcAft>
              <a:spcPct val="35000"/>
            </a:spcAft>
            <a:buNone/>
          </a:pPr>
          <a:r>
            <a:rPr lang="pl-PL" sz="1100" kern="1200" dirty="0"/>
            <a:t>Chyba że usprawiedliwił swoją nieobecność i wniósł o odroczenie rozprawy (art. 117 § 1 k.p.k.)</a:t>
          </a:r>
        </a:p>
      </dsp:txBody>
      <dsp:txXfrm>
        <a:off x="6167559" y="1337769"/>
        <a:ext cx="4799446" cy="1066549"/>
      </dsp:txXfrm>
    </dsp:sp>
    <dsp:sp modelId="{95A2CAA4-EC87-40B8-9978-F6ED56D57BF4}">
      <dsp:nvSpPr>
        <dsp:cNvPr id="0" name=""/>
        <dsp:cNvSpPr/>
      </dsp:nvSpPr>
      <dsp:spPr>
        <a:xfrm>
          <a:off x="0" y="2670956"/>
          <a:ext cx="10968210" cy="10665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8C58B9-660B-43F2-8C49-DE83FEED5352}">
      <dsp:nvSpPr>
        <dsp:cNvPr id="0" name=""/>
        <dsp:cNvSpPr/>
      </dsp:nvSpPr>
      <dsp:spPr>
        <a:xfrm>
          <a:off x="322631" y="2910930"/>
          <a:ext cx="586602" cy="58660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CA4B81-D35D-4B04-A82D-C6ED966A31F3}">
      <dsp:nvSpPr>
        <dsp:cNvPr id="0" name=""/>
        <dsp:cNvSpPr/>
      </dsp:nvSpPr>
      <dsp:spPr>
        <a:xfrm>
          <a:off x="1231864" y="2670956"/>
          <a:ext cx="4935694" cy="106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877" tIns="112877" rIns="112877" bIns="112877" numCol="1" spcCol="1270" anchor="ctr" anchorCtr="0">
          <a:noAutofit/>
        </a:bodyPr>
        <a:lstStyle/>
        <a:p>
          <a:pPr marL="0" lvl="0" indent="0" algn="l" defTabSz="977900">
            <a:lnSpc>
              <a:spcPct val="100000"/>
            </a:lnSpc>
            <a:spcBef>
              <a:spcPct val="0"/>
            </a:spcBef>
            <a:spcAft>
              <a:spcPct val="35000"/>
            </a:spcAft>
            <a:buNone/>
          </a:pPr>
          <a:r>
            <a:rPr lang="pl-PL" sz="2200" kern="1200"/>
            <a:t>Oskarżyciel publiczny </a:t>
          </a:r>
        </a:p>
      </dsp:txBody>
      <dsp:txXfrm>
        <a:off x="1231864" y="2670956"/>
        <a:ext cx="4935694" cy="1066549"/>
      </dsp:txXfrm>
    </dsp:sp>
    <dsp:sp modelId="{5EA04B0C-0E50-472E-9339-357D831A9C18}">
      <dsp:nvSpPr>
        <dsp:cNvPr id="0" name=""/>
        <dsp:cNvSpPr/>
      </dsp:nvSpPr>
      <dsp:spPr>
        <a:xfrm>
          <a:off x="6167559" y="2670956"/>
          <a:ext cx="4799446" cy="106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877" tIns="112877" rIns="112877" bIns="112877" numCol="1" spcCol="1270" anchor="ctr" anchorCtr="0">
          <a:noAutofit/>
        </a:bodyPr>
        <a:lstStyle/>
        <a:p>
          <a:pPr marL="0" lvl="0" indent="0" algn="l" defTabSz="488950">
            <a:lnSpc>
              <a:spcPct val="100000"/>
            </a:lnSpc>
            <a:spcBef>
              <a:spcPct val="0"/>
            </a:spcBef>
            <a:spcAft>
              <a:spcPct val="35000"/>
            </a:spcAft>
            <a:buNone/>
          </a:pPr>
          <a:r>
            <a:rPr lang="pl-PL" sz="1100" kern="1200"/>
            <a:t>Obligatoryjna </a:t>
          </a:r>
        </a:p>
        <a:p>
          <a:pPr marL="0" lvl="0" indent="0" algn="l" defTabSz="488950">
            <a:lnSpc>
              <a:spcPct val="100000"/>
            </a:lnSpc>
            <a:spcBef>
              <a:spcPct val="0"/>
            </a:spcBef>
            <a:spcAft>
              <a:spcPct val="35000"/>
            </a:spcAft>
            <a:buNone/>
          </a:pPr>
          <a:r>
            <a:rPr lang="pl-PL" sz="1100" kern="1200"/>
            <a:t>Wyjątek – jeżeli postępowanie przygotowawcze prowadzono w formie dochodzenia nieobecność oskarżyciela publicznego nie tamuje rozpoznania sprawy </a:t>
          </a:r>
        </a:p>
      </dsp:txBody>
      <dsp:txXfrm>
        <a:off x="6167559" y="2670956"/>
        <a:ext cx="4799446" cy="1066549"/>
      </dsp:txXfrm>
    </dsp:sp>
    <dsp:sp modelId="{1FE9ADE4-BB27-456B-AA36-32CD916AEFA5}">
      <dsp:nvSpPr>
        <dsp:cNvPr id="0" name=""/>
        <dsp:cNvSpPr/>
      </dsp:nvSpPr>
      <dsp:spPr>
        <a:xfrm>
          <a:off x="0" y="4004143"/>
          <a:ext cx="10968210" cy="106654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CEE02B-0691-4D74-9E48-81D11DC05F35}">
      <dsp:nvSpPr>
        <dsp:cNvPr id="0" name=""/>
        <dsp:cNvSpPr/>
      </dsp:nvSpPr>
      <dsp:spPr>
        <a:xfrm>
          <a:off x="322631" y="4244117"/>
          <a:ext cx="586602" cy="58660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0B498BF-9548-47CE-B7F1-01A5370CB9CE}">
      <dsp:nvSpPr>
        <dsp:cNvPr id="0" name=""/>
        <dsp:cNvSpPr/>
      </dsp:nvSpPr>
      <dsp:spPr>
        <a:xfrm>
          <a:off x="1231864" y="4004143"/>
          <a:ext cx="4935694" cy="106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877" tIns="112877" rIns="112877" bIns="112877" numCol="1" spcCol="1270" anchor="ctr" anchorCtr="0">
          <a:noAutofit/>
        </a:bodyPr>
        <a:lstStyle/>
        <a:p>
          <a:pPr marL="0" lvl="0" indent="0" algn="l" defTabSz="977900">
            <a:lnSpc>
              <a:spcPct val="100000"/>
            </a:lnSpc>
            <a:spcBef>
              <a:spcPct val="0"/>
            </a:spcBef>
            <a:spcAft>
              <a:spcPct val="35000"/>
            </a:spcAft>
            <a:buNone/>
          </a:pPr>
          <a:r>
            <a:rPr lang="pl-PL" sz="2200" kern="1200"/>
            <a:t>Oskarżyciel posiłkowy, prywatny i ich pełnomocnicy </a:t>
          </a:r>
        </a:p>
      </dsp:txBody>
      <dsp:txXfrm>
        <a:off x="1231864" y="4004143"/>
        <a:ext cx="4935694" cy="1066549"/>
      </dsp:txXfrm>
    </dsp:sp>
    <dsp:sp modelId="{A6FB8007-7432-44EA-84E6-94AA9801FF03}">
      <dsp:nvSpPr>
        <dsp:cNvPr id="0" name=""/>
        <dsp:cNvSpPr/>
      </dsp:nvSpPr>
      <dsp:spPr>
        <a:xfrm>
          <a:off x="6167559" y="4004143"/>
          <a:ext cx="4799446" cy="10665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877" tIns="112877" rIns="112877" bIns="112877" numCol="1" spcCol="1270" anchor="ctr" anchorCtr="0">
          <a:noAutofit/>
        </a:bodyPr>
        <a:lstStyle/>
        <a:p>
          <a:pPr marL="0" lvl="0" indent="0" algn="l" defTabSz="488950">
            <a:lnSpc>
              <a:spcPct val="100000"/>
            </a:lnSpc>
            <a:spcBef>
              <a:spcPct val="0"/>
            </a:spcBef>
            <a:spcAft>
              <a:spcPct val="35000"/>
            </a:spcAft>
            <a:buNone/>
          </a:pPr>
          <a:r>
            <a:rPr lang="pl-PL" sz="1100" kern="1200"/>
            <a:t>Co do zasady – nieobowiązkowa </a:t>
          </a:r>
        </a:p>
        <a:p>
          <a:pPr marL="0" lvl="0" indent="0" algn="l" defTabSz="488950">
            <a:lnSpc>
              <a:spcPct val="100000"/>
            </a:lnSpc>
            <a:spcBef>
              <a:spcPct val="0"/>
            </a:spcBef>
            <a:spcAft>
              <a:spcPct val="35000"/>
            </a:spcAft>
            <a:buNone/>
          </a:pPr>
          <a:r>
            <a:rPr lang="pl-PL" sz="1100" kern="1200"/>
            <a:t>Przewodniczący może zarządzić obecność obowiązkową </a:t>
          </a:r>
        </a:p>
        <a:p>
          <a:pPr marL="0" lvl="0" indent="0" algn="l" defTabSz="488950">
            <a:lnSpc>
              <a:spcPct val="100000"/>
            </a:lnSpc>
            <a:spcBef>
              <a:spcPct val="0"/>
            </a:spcBef>
            <a:spcAft>
              <a:spcPct val="35000"/>
            </a:spcAft>
            <a:buNone/>
          </a:pPr>
          <a:r>
            <a:rPr lang="pl-PL" sz="1100" kern="1200" dirty="0"/>
            <a:t>Ważne – nieusprawiedliwione niestawiennictwo oskarżyciela prywatnego i jego pełnomocnika  na rozprawie głównej bez usprawiedliwionych przyczyn uważa się za odstąpienie od oskarżenia</a:t>
          </a:r>
        </a:p>
      </dsp:txBody>
      <dsp:txXfrm>
        <a:off x="6167559" y="4004143"/>
        <a:ext cx="4799446" cy="10665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42BA09-9090-4A27-A702-7F06A03FBE18}">
      <dsp:nvSpPr>
        <dsp:cNvPr id="0" name=""/>
        <dsp:cNvSpPr/>
      </dsp:nvSpPr>
      <dsp:spPr>
        <a:xfrm>
          <a:off x="0" y="0"/>
          <a:ext cx="8981215" cy="921829"/>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pl-PL" sz="2400" b="1" kern="1200" dirty="0"/>
            <a:t>Wywołanie sprawy – art. 381</a:t>
          </a:r>
        </a:p>
      </dsp:txBody>
      <dsp:txXfrm>
        <a:off x="26999" y="26999"/>
        <a:ext cx="7878636" cy="867831"/>
      </dsp:txXfrm>
    </dsp:sp>
    <dsp:sp modelId="{CD35A2F3-600B-4E50-B2B8-089D8A408B31}">
      <dsp:nvSpPr>
        <dsp:cNvPr id="0" name=""/>
        <dsp:cNvSpPr/>
      </dsp:nvSpPr>
      <dsp:spPr>
        <a:xfrm>
          <a:off x="670675" y="1049861"/>
          <a:ext cx="8981215" cy="921829"/>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pl-PL" sz="2400" b="1" kern="1200" dirty="0"/>
            <a:t>Rozpoczęcie rozprawy (sprawdzenie obecności, prawidłowość doręczeń, inne decyzje)</a:t>
          </a:r>
        </a:p>
      </dsp:txBody>
      <dsp:txXfrm>
        <a:off x="697674" y="1076860"/>
        <a:ext cx="7657352" cy="867831"/>
      </dsp:txXfrm>
    </dsp:sp>
    <dsp:sp modelId="{110F3F4E-83CC-4872-9303-01125719C7F7}">
      <dsp:nvSpPr>
        <dsp:cNvPr id="0" name=""/>
        <dsp:cNvSpPr/>
      </dsp:nvSpPr>
      <dsp:spPr>
        <a:xfrm>
          <a:off x="1341350" y="2099722"/>
          <a:ext cx="8981215" cy="921829"/>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pl-PL" sz="2400" b="1" kern="1200" dirty="0"/>
            <a:t>Przewód sądowy (od przytoczenia podstaw oskarżenia do zamknięcia przewodu sądowego)</a:t>
          </a:r>
        </a:p>
      </dsp:txBody>
      <dsp:txXfrm>
        <a:off x="1368349" y="2126721"/>
        <a:ext cx="7657352" cy="867831"/>
      </dsp:txXfrm>
    </dsp:sp>
    <dsp:sp modelId="{6FBCB7C6-32E5-48C7-8755-C754EA2E1E4C}">
      <dsp:nvSpPr>
        <dsp:cNvPr id="0" name=""/>
        <dsp:cNvSpPr/>
      </dsp:nvSpPr>
      <dsp:spPr>
        <a:xfrm>
          <a:off x="2012025" y="3149584"/>
          <a:ext cx="8981215" cy="921829"/>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pl-PL" sz="2400" b="1" kern="1200" dirty="0"/>
            <a:t>Głosy stron </a:t>
          </a:r>
        </a:p>
      </dsp:txBody>
      <dsp:txXfrm>
        <a:off x="2039024" y="3176583"/>
        <a:ext cx="7657352" cy="867831"/>
      </dsp:txXfrm>
    </dsp:sp>
    <dsp:sp modelId="{7A216FD9-C170-46D2-9054-72CBA2E985D2}">
      <dsp:nvSpPr>
        <dsp:cNvPr id="0" name=""/>
        <dsp:cNvSpPr/>
      </dsp:nvSpPr>
      <dsp:spPr>
        <a:xfrm>
          <a:off x="2682700" y="4199445"/>
          <a:ext cx="8981215" cy="921829"/>
        </a:xfrm>
        <a:prstGeom prst="roundRect">
          <a:avLst>
            <a:gd name="adj" fmla="val 10000"/>
          </a:avLst>
        </a:prstGeom>
        <a:solidFill>
          <a:schemeClr val="dk2">
            <a:hueOff val="0"/>
            <a:satOff val="0"/>
            <a:lumOff val="0"/>
            <a:alphaOff val="0"/>
          </a:schemeClr>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pl-PL" sz="2400" b="1" kern="1200" dirty="0"/>
            <a:t>Wyrokowanie (narada i głosowanie nad orzeczeniem, ogłoszenie wyroku) </a:t>
          </a:r>
        </a:p>
      </dsp:txBody>
      <dsp:txXfrm>
        <a:off x="2709699" y="4226444"/>
        <a:ext cx="7657352" cy="867831"/>
      </dsp:txXfrm>
    </dsp:sp>
    <dsp:sp modelId="{F304670C-8DF5-43BD-8DCF-A03F855A571E}">
      <dsp:nvSpPr>
        <dsp:cNvPr id="0" name=""/>
        <dsp:cNvSpPr/>
      </dsp:nvSpPr>
      <dsp:spPr>
        <a:xfrm>
          <a:off x="8382026" y="673447"/>
          <a:ext cx="599189" cy="599189"/>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pl-PL" sz="2700" kern="1200"/>
        </a:p>
      </dsp:txBody>
      <dsp:txXfrm>
        <a:off x="8516844" y="673447"/>
        <a:ext cx="329553" cy="450890"/>
      </dsp:txXfrm>
    </dsp:sp>
    <dsp:sp modelId="{FFF7CD3F-0A31-4837-9B61-260BC5CF7273}">
      <dsp:nvSpPr>
        <dsp:cNvPr id="0" name=""/>
        <dsp:cNvSpPr/>
      </dsp:nvSpPr>
      <dsp:spPr>
        <a:xfrm>
          <a:off x="9052701" y="1723309"/>
          <a:ext cx="599189" cy="599189"/>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pl-PL" sz="2700" kern="1200"/>
        </a:p>
      </dsp:txBody>
      <dsp:txXfrm>
        <a:off x="9187519" y="1723309"/>
        <a:ext cx="329553" cy="450890"/>
      </dsp:txXfrm>
    </dsp:sp>
    <dsp:sp modelId="{4F4F80C9-6A3D-440C-96B9-7E49C69B556F}">
      <dsp:nvSpPr>
        <dsp:cNvPr id="0" name=""/>
        <dsp:cNvSpPr/>
      </dsp:nvSpPr>
      <dsp:spPr>
        <a:xfrm>
          <a:off x="9723376" y="2757806"/>
          <a:ext cx="599189" cy="599189"/>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pl-PL" sz="2700" kern="1200"/>
        </a:p>
      </dsp:txBody>
      <dsp:txXfrm>
        <a:off x="9858194" y="2757806"/>
        <a:ext cx="329553" cy="450890"/>
      </dsp:txXfrm>
    </dsp:sp>
    <dsp:sp modelId="{0ACA190F-D2AA-4060-90EE-9EEC62AAFF2D}">
      <dsp:nvSpPr>
        <dsp:cNvPr id="0" name=""/>
        <dsp:cNvSpPr/>
      </dsp:nvSpPr>
      <dsp:spPr>
        <a:xfrm>
          <a:off x="10394051" y="3817910"/>
          <a:ext cx="599189" cy="599189"/>
        </a:xfrm>
        <a:prstGeom prst="downArrow">
          <a:avLst>
            <a:gd name="adj1" fmla="val 55000"/>
            <a:gd name="adj2" fmla="val 45000"/>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pl-PL" sz="2700" kern="1200"/>
        </a:p>
      </dsp:txBody>
      <dsp:txXfrm>
        <a:off x="10528869" y="3817910"/>
        <a:ext cx="329553" cy="450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66EA3-AC97-46C2-9737-2198A581E5F2}">
      <dsp:nvSpPr>
        <dsp:cNvPr id="0" name=""/>
        <dsp:cNvSpPr/>
      </dsp:nvSpPr>
      <dsp:spPr>
        <a:xfrm>
          <a:off x="238" y="38454"/>
          <a:ext cx="724253" cy="7242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08F474-4D63-4D0D-A92E-F4624D5538BD}">
      <dsp:nvSpPr>
        <dsp:cNvPr id="0" name=""/>
        <dsp:cNvSpPr/>
      </dsp:nvSpPr>
      <dsp:spPr>
        <a:xfrm>
          <a:off x="238" y="998158"/>
          <a:ext cx="2069296" cy="3793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pl-PL" sz="1800" kern="1200" dirty="0"/>
            <a:t>Pokrzywdzony może do tego momentu złożyć wniosek o działaniu w charakterze oskarżyciela posiłkowego (art. 54 § 1 k.p.k.)</a:t>
          </a:r>
          <a:endParaRPr lang="en-US" sz="1800" kern="1200" dirty="0"/>
        </a:p>
      </dsp:txBody>
      <dsp:txXfrm>
        <a:off x="238" y="998158"/>
        <a:ext cx="2069296" cy="3793535"/>
      </dsp:txXfrm>
    </dsp:sp>
    <dsp:sp modelId="{C8BA4803-B034-44FD-B7CA-98A92101507C}">
      <dsp:nvSpPr>
        <dsp:cNvPr id="0" name=""/>
        <dsp:cNvSpPr/>
      </dsp:nvSpPr>
      <dsp:spPr>
        <a:xfrm>
          <a:off x="238" y="4901206"/>
          <a:ext cx="2069296" cy="612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pPr>
          <a:r>
            <a:rPr lang="pl-PL" sz="1400" kern="1200"/>
            <a:t>Ciekawe orzeczenie </a:t>
          </a:r>
          <a:r>
            <a:rPr lang="pl-PL" sz="1400" kern="1200">
              <a:sym typeface="Wingdings" panose="05000000000000000000" pitchFamily="2" charset="2"/>
            </a:rPr>
            <a:t></a:t>
          </a:r>
          <a:r>
            <a:rPr lang="pl-PL" sz="1400" kern="1200"/>
            <a:t> postanowienie SN z dnia 25 czerwca 2013 r., V KZ 43/13</a:t>
          </a:r>
          <a:endParaRPr lang="en-US" sz="1400" kern="1200"/>
        </a:p>
      </dsp:txBody>
      <dsp:txXfrm>
        <a:off x="238" y="4901206"/>
        <a:ext cx="2069296" cy="612840"/>
      </dsp:txXfrm>
    </dsp:sp>
    <dsp:sp modelId="{2EBAB401-37E6-490E-995D-B291BFE48053}">
      <dsp:nvSpPr>
        <dsp:cNvPr id="0" name=""/>
        <dsp:cNvSpPr/>
      </dsp:nvSpPr>
      <dsp:spPr>
        <a:xfrm>
          <a:off x="2431662" y="38454"/>
          <a:ext cx="724253" cy="7242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076F6A-7ADF-4D98-9B9B-F4AE675B6927}">
      <dsp:nvSpPr>
        <dsp:cNvPr id="0" name=""/>
        <dsp:cNvSpPr/>
      </dsp:nvSpPr>
      <dsp:spPr>
        <a:xfrm>
          <a:off x="2431662" y="998158"/>
          <a:ext cx="2069296" cy="3793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pl-PL" sz="1800" kern="1200"/>
            <a:t>Do tego momentu można zgłosić wniosek o wyłączenie sędziego z powodu uzasadnionych wątpliwości co do jego bezstronności (</a:t>
          </a:r>
          <a:r>
            <a:rPr lang="pl-PL" sz="1800" i="1" kern="1200"/>
            <a:t>iudex suspectus</a:t>
          </a:r>
          <a:r>
            <a:rPr lang="pl-PL" sz="1800" kern="1200"/>
            <a:t>). Później tylko wtedy, gdy strona uprawdopodobni, że okoliczność ta powstała lub stała się stronie wiadoma później (art. 41 § 2)</a:t>
          </a:r>
          <a:endParaRPr lang="en-US" sz="1800" kern="1200"/>
        </a:p>
      </dsp:txBody>
      <dsp:txXfrm>
        <a:off x="2431662" y="998158"/>
        <a:ext cx="2069296" cy="3793535"/>
      </dsp:txXfrm>
    </dsp:sp>
    <dsp:sp modelId="{D7459AE3-57D6-4BF2-95D8-44FC63878E17}">
      <dsp:nvSpPr>
        <dsp:cNvPr id="0" name=""/>
        <dsp:cNvSpPr/>
      </dsp:nvSpPr>
      <dsp:spPr>
        <a:xfrm>
          <a:off x="2431662" y="4901206"/>
          <a:ext cx="2069296" cy="612840"/>
        </a:xfrm>
        <a:prstGeom prst="rect">
          <a:avLst/>
        </a:prstGeom>
        <a:noFill/>
        <a:ln>
          <a:noFill/>
        </a:ln>
        <a:effectLst/>
      </dsp:spPr>
      <dsp:style>
        <a:lnRef idx="0">
          <a:scrgbClr r="0" g="0" b="0"/>
        </a:lnRef>
        <a:fillRef idx="0">
          <a:scrgbClr r="0" g="0" b="0"/>
        </a:fillRef>
        <a:effectRef idx="0">
          <a:scrgbClr r="0" g="0" b="0"/>
        </a:effectRef>
        <a:fontRef idx="minor"/>
      </dsp:style>
    </dsp:sp>
    <dsp:sp modelId="{82749CBB-B86F-4187-9C3E-9FBDB7908B03}">
      <dsp:nvSpPr>
        <dsp:cNvPr id="0" name=""/>
        <dsp:cNvSpPr/>
      </dsp:nvSpPr>
      <dsp:spPr>
        <a:xfrm>
          <a:off x="4863086" y="38454"/>
          <a:ext cx="724253" cy="7242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2427340-A0CE-4E95-8E19-A218A655D2B3}">
      <dsp:nvSpPr>
        <dsp:cNvPr id="0" name=""/>
        <dsp:cNvSpPr/>
      </dsp:nvSpPr>
      <dsp:spPr>
        <a:xfrm>
          <a:off x="4863086" y="998158"/>
          <a:ext cx="2069296" cy="3793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pl-PL" sz="1800" kern="1200"/>
            <a:t>Oskarżyciel publiczny może cofnąć akt oskarżenia – art. 14 § 2. W toku przewodu sądowego – tylko za zgodą oskarżonego </a:t>
          </a:r>
          <a:endParaRPr lang="en-US" sz="1800" kern="1200"/>
        </a:p>
      </dsp:txBody>
      <dsp:txXfrm>
        <a:off x="4863086" y="998158"/>
        <a:ext cx="2069296" cy="3793535"/>
      </dsp:txXfrm>
    </dsp:sp>
    <dsp:sp modelId="{BE0E59D0-D30A-4E7D-80B9-5DE7DA1F7249}">
      <dsp:nvSpPr>
        <dsp:cNvPr id="0" name=""/>
        <dsp:cNvSpPr/>
      </dsp:nvSpPr>
      <dsp:spPr>
        <a:xfrm>
          <a:off x="4863086" y="4901206"/>
          <a:ext cx="2069296" cy="612840"/>
        </a:xfrm>
        <a:prstGeom prst="rect">
          <a:avLst/>
        </a:prstGeom>
        <a:noFill/>
        <a:ln>
          <a:noFill/>
        </a:ln>
        <a:effectLst/>
      </dsp:spPr>
      <dsp:style>
        <a:lnRef idx="0">
          <a:scrgbClr r="0" g="0" b="0"/>
        </a:lnRef>
        <a:fillRef idx="0">
          <a:scrgbClr r="0" g="0" b="0"/>
        </a:fillRef>
        <a:effectRef idx="0">
          <a:scrgbClr r="0" g="0" b="0"/>
        </a:effectRef>
        <a:fontRef idx="minor"/>
      </dsp:style>
    </dsp:sp>
    <dsp:sp modelId="{99408039-EB0C-4472-9F31-05B32D7107CF}">
      <dsp:nvSpPr>
        <dsp:cNvPr id="0" name=""/>
        <dsp:cNvSpPr/>
      </dsp:nvSpPr>
      <dsp:spPr>
        <a:xfrm>
          <a:off x="7294509" y="38454"/>
          <a:ext cx="724253" cy="7242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2C1131-AFA4-41D4-9716-42413A194DB8}">
      <dsp:nvSpPr>
        <dsp:cNvPr id="0" name=""/>
        <dsp:cNvSpPr/>
      </dsp:nvSpPr>
      <dsp:spPr>
        <a:xfrm>
          <a:off x="7294509" y="998158"/>
          <a:ext cx="2069296" cy="3793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pl-PL" sz="1800" kern="1200"/>
            <a:t>Oskarżyciel prywatny może odstąpić od oskarżenia niezależnie od zgody oskarżonego </a:t>
          </a:r>
          <a:endParaRPr lang="en-US" sz="1800" kern="1200"/>
        </a:p>
      </dsp:txBody>
      <dsp:txXfrm>
        <a:off x="7294509" y="998158"/>
        <a:ext cx="2069296" cy="3793535"/>
      </dsp:txXfrm>
    </dsp:sp>
    <dsp:sp modelId="{DD8B2E3D-222F-4AC0-9E7B-83B1A192B81E}">
      <dsp:nvSpPr>
        <dsp:cNvPr id="0" name=""/>
        <dsp:cNvSpPr/>
      </dsp:nvSpPr>
      <dsp:spPr>
        <a:xfrm>
          <a:off x="7294509" y="4901206"/>
          <a:ext cx="2069296" cy="612840"/>
        </a:xfrm>
        <a:prstGeom prst="rect">
          <a:avLst/>
        </a:prstGeom>
        <a:noFill/>
        <a:ln>
          <a:noFill/>
        </a:ln>
        <a:effectLst/>
      </dsp:spPr>
      <dsp:style>
        <a:lnRef idx="0">
          <a:scrgbClr r="0" g="0" b="0"/>
        </a:lnRef>
        <a:fillRef idx="0">
          <a:scrgbClr r="0" g="0" b="0"/>
        </a:fillRef>
        <a:effectRef idx="0">
          <a:scrgbClr r="0" g="0" b="0"/>
        </a:effectRef>
        <a:fontRef idx="minor"/>
      </dsp:style>
    </dsp:sp>
    <dsp:sp modelId="{8FF7EDFC-3EE3-400D-83A4-BFEB8B7B9600}">
      <dsp:nvSpPr>
        <dsp:cNvPr id="0" name=""/>
        <dsp:cNvSpPr/>
      </dsp:nvSpPr>
      <dsp:spPr>
        <a:xfrm>
          <a:off x="9725933" y="38454"/>
          <a:ext cx="724253" cy="7242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E84477-80DC-435A-8146-0A85903E939C}">
      <dsp:nvSpPr>
        <dsp:cNvPr id="0" name=""/>
        <dsp:cNvSpPr/>
      </dsp:nvSpPr>
      <dsp:spPr>
        <a:xfrm>
          <a:off x="9725933" y="998158"/>
          <a:ext cx="2069296" cy="3793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defRPr b="1"/>
          </a:pPr>
          <a:r>
            <a:rPr lang="pl-PL" sz="1800" kern="1200" dirty="0"/>
            <a:t>Po rozpoczęciu przewodu sądowego ma znaczenie podział na przesłanki uniewinnienia i umorzenia. Zasadą jest, że na rozprawie powinien zapaść wyrok uniewinniający. </a:t>
          </a:r>
          <a:endParaRPr lang="en-US" sz="1800" kern="1200" dirty="0"/>
        </a:p>
      </dsp:txBody>
      <dsp:txXfrm>
        <a:off x="9725933" y="998158"/>
        <a:ext cx="2069296" cy="3793535"/>
      </dsp:txXfrm>
    </dsp:sp>
    <dsp:sp modelId="{A4868B6C-A385-46CC-9694-B73DBDE91F0D}">
      <dsp:nvSpPr>
        <dsp:cNvPr id="0" name=""/>
        <dsp:cNvSpPr/>
      </dsp:nvSpPr>
      <dsp:spPr>
        <a:xfrm>
          <a:off x="9725933" y="4901206"/>
          <a:ext cx="2069296" cy="612840"/>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DBC00-A0C7-4B7A-9599-BC5FED972232}">
      <dsp:nvSpPr>
        <dsp:cNvPr id="0" name=""/>
        <dsp:cNvSpPr/>
      </dsp:nvSpPr>
      <dsp:spPr>
        <a:xfrm>
          <a:off x="-737031" y="12637"/>
          <a:ext cx="11353800" cy="8269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EA909C-E6AC-466C-AF72-A97C026D65EE}">
      <dsp:nvSpPr>
        <dsp:cNvPr id="0" name=""/>
        <dsp:cNvSpPr/>
      </dsp:nvSpPr>
      <dsp:spPr>
        <a:xfrm>
          <a:off x="-486884" y="198697"/>
          <a:ext cx="454813" cy="4548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FE96262-0312-4304-BB4C-61C228E0F376}">
      <dsp:nvSpPr>
        <dsp:cNvPr id="0" name=""/>
        <dsp:cNvSpPr/>
      </dsp:nvSpPr>
      <dsp:spPr>
        <a:xfrm>
          <a:off x="218076" y="12637"/>
          <a:ext cx="10396823" cy="82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517" tIns="87517" rIns="87517" bIns="87517" numCol="1" spcCol="1270" anchor="ctr" anchorCtr="0">
          <a:noAutofit/>
        </a:bodyPr>
        <a:lstStyle/>
        <a:p>
          <a:pPr marL="0" lvl="0" indent="0" algn="l" defTabSz="800100">
            <a:lnSpc>
              <a:spcPct val="90000"/>
            </a:lnSpc>
            <a:spcBef>
              <a:spcPct val="0"/>
            </a:spcBef>
            <a:spcAft>
              <a:spcPct val="35000"/>
            </a:spcAft>
            <a:buNone/>
          </a:pPr>
          <a:r>
            <a:rPr lang="pl-PL" sz="1800" kern="1200" dirty="0">
              <a:latin typeface="Cambria" panose="02040503050406030204" pitchFamily="18" charset="0"/>
            </a:rPr>
            <a:t>Zwięzłe przedstawienie przez oskarżyciela zarzutów oskarżenia – otwarcie przewodu sądowego </a:t>
          </a:r>
        </a:p>
      </dsp:txBody>
      <dsp:txXfrm>
        <a:off x="218076" y="12637"/>
        <a:ext cx="10396823" cy="826933"/>
      </dsp:txXfrm>
    </dsp:sp>
    <dsp:sp modelId="{9A5E42B2-1DB8-432F-910E-CC6EEA33D4F9}">
      <dsp:nvSpPr>
        <dsp:cNvPr id="0" name=""/>
        <dsp:cNvSpPr/>
      </dsp:nvSpPr>
      <dsp:spPr>
        <a:xfrm>
          <a:off x="-737031" y="1046305"/>
          <a:ext cx="11353800" cy="8269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FA1EC7-EAA5-4097-93FE-30494AB79C13}">
      <dsp:nvSpPr>
        <dsp:cNvPr id="0" name=""/>
        <dsp:cNvSpPr/>
      </dsp:nvSpPr>
      <dsp:spPr>
        <a:xfrm>
          <a:off x="-486884" y="1232365"/>
          <a:ext cx="454813" cy="4548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76265FC-9078-4240-9C42-4C5B7C65DB56}">
      <dsp:nvSpPr>
        <dsp:cNvPr id="0" name=""/>
        <dsp:cNvSpPr/>
      </dsp:nvSpPr>
      <dsp:spPr>
        <a:xfrm>
          <a:off x="218076" y="1046305"/>
          <a:ext cx="10396823" cy="82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517" tIns="87517" rIns="87517" bIns="87517" numCol="1" spcCol="1270" anchor="ctr" anchorCtr="0">
          <a:noAutofit/>
        </a:bodyPr>
        <a:lstStyle/>
        <a:p>
          <a:pPr marL="0" lvl="0" indent="0" algn="l" defTabSz="800100">
            <a:lnSpc>
              <a:spcPct val="90000"/>
            </a:lnSpc>
            <a:spcBef>
              <a:spcPct val="0"/>
            </a:spcBef>
            <a:spcAft>
              <a:spcPct val="35000"/>
            </a:spcAft>
            <a:buNone/>
          </a:pPr>
          <a:r>
            <a:rPr lang="pl-PL" sz="1800" b="1" kern="1200" dirty="0">
              <a:latin typeface="Cambria" panose="02040503050406030204" pitchFamily="18" charset="0"/>
            </a:rPr>
            <a:t>Jeżeli oskarżony bierze udział w rozprawie – pouczenie o prawie do składania wyjaśnień, odmowy składania wyjaśnień, odmowy odpowiedzi na pytanie </a:t>
          </a:r>
          <a:r>
            <a:rPr lang="pl-PL" sz="1800" b="1" kern="1200" dirty="0">
              <a:latin typeface="Cambria" panose="02040503050406030204" pitchFamily="18" charset="0"/>
              <a:sym typeface="Wingdings" panose="05000000000000000000" pitchFamily="2" charset="2"/>
            </a:rPr>
            <a:t></a:t>
          </a:r>
          <a:r>
            <a:rPr lang="pl-PL" sz="1800" b="1" kern="1200" dirty="0">
              <a:latin typeface="Cambria" panose="02040503050406030204" pitchFamily="18" charset="0"/>
            </a:rPr>
            <a:t> przesłuchanie oskarżonego </a:t>
          </a:r>
        </a:p>
      </dsp:txBody>
      <dsp:txXfrm>
        <a:off x="218076" y="1046305"/>
        <a:ext cx="10396823" cy="826933"/>
      </dsp:txXfrm>
    </dsp:sp>
    <dsp:sp modelId="{E91DBCCE-23D1-413B-9CF8-7CB1F08DCE8D}">
      <dsp:nvSpPr>
        <dsp:cNvPr id="0" name=""/>
        <dsp:cNvSpPr/>
      </dsp:nvSpPr>
      <dsp:spPr>
        <a:xfrm>
          <a:off x="-737031" y="2313783"/>
          <a:ext cx="11353800" cy="8269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ABD50F-1D7E-4B41-9392-D234926801A8}">
      <dsp:nvSpPr>
        <dsp:cNvPr id="0" name=""/>
        <dsp:cNvSpPr/>
      </dsp:nvSpPr>
      <dsp:spPr>
        <a:xfrm>
          <a:off x="-486884" y="2499843"/>
          <a:ext cx="454813" cy="4548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C2C1F9-9C12-4432-A3FB-FF6931B82B88}">
      <dsp:nvSpPr>
        <dsp:cNvPr id="0" name=""/>
        <dsp:cNvSpPr/>
      </dsp:nvSpPr>
      <dsp:spPr>
        <a:xfrm>
          <a:off x="218076" y="2313783"/>
          <a:ext cx="5109210" cy="82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517" tIns="87517" rIns="87517" bIns="87517" numCol="1" spcCol="1270" anchor="ctr" anchorCtr="0">
          <a:noAutofit/>
        </a:bodyPr>
        <a:lstStyle/>
        <a:p>
          <a:pPr marL="0" lvl="0" indent="0" algn="l" defTabSz="800100">
            <a:lnSpc>
              <a:spcPct val="90000"/>
            </a:lnSpc>
            <a:spcBef>
              <a:spcPct val="0"/>
            </a:spcBef>
            <a:spcAft>
              <a:spcPct val="35000"/>
            </a:spcAft>
            <a:buNone/>
          </a:pPr>
          <a:r>
            <a:rPr lang="pl-PL" sz="1800" b="1" kern="1200" dirty="0">
              <a:latin typeface="Cambria" panose="02040503050406030204" pitchFamily="18" charset="0"/>
            </a:rPr>
            <a:t>Postępowanie dowodowe </a:t>
          </a:r>
        </a:p>
      </dsp:txBody>
      <dsp:txXfrm>
        <a:off x="218076" y="2313783"/>
        <a:ext cx="5109210" cy="826933"/>
      </dsp:txXfrm>
    </dsp:sp>
    <dsp:sp modelId="{4674B4DD-13AF-48CD-B748-8809749A8204}">
      <dsp:nvSpPr>
        <dsp:cNvPr id="0" name=""/>
        <dsp:cNvSpPr/>
      </dsp:nvSpPr>
      <dsp:spPr>
        <a:xfrm>
          <a:off x="3851355" y="2079972"/>
          <a:ext cx="8239476" cy="12945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517" tIns="87517" rIns="87517" bIns="87517" numCol="1" spcCol="1270" anchor="ctr" anchorCtr="0">
          <a:noAutofit/>
        </a:bodyPr>
        <a:lstStyle/>
        <a:p>
          <a:pPr marL="0" lvl="0" indent="0" algn="l" defTabSz="711200">
            <a:lnSpc>
              <a:spcPct val="90000"/>
            </a:lnSpc>
            <a:spcBef>
              <a:spcPct val="0"/>
            </a:spcBef>
            <a:spcAft>
              <a:spcPct val="35000"/>
            </a:spcAft>
            <a:buNone/>
          </a:pPr>
          <a:r>
            <a:rPr lang="pl-PL" sz="1600" kern="1200" dirty="0">
              <a:latin typeface="Cambria" panose="02040503050406030204" pitchFamily="18" charset="0"/>
            </a:rPr>
            <a:t>Redukcja postępowania dowodowego (fakultatywne)</a:t>
          </a:r>
        </a:p>
        <a:p>
          <a:pPr marL="0" lvl="0" indent="0" algn="l" defTabSz="711200">
            <a:lnSpc>
              <a:spcPct val="90000"/>
            </a:lnSpc>
            <a:spcBef>
              <a:spcPct val="0"/>
            </a:spcBef>
            <a:spcAft>
              <a:spcPct val="35000"/>
            </a:spcAft>
            <a:buNone/>
          </a:pPr>
          <a:r>
            <a:rPr lang="pl-PL" sz="1600" kern="1200" dirty="0">
              <a:latin typeface="Cambria" panose="02040503050406030204" pitchFamily="18" charset="0"/>
            </a:rPr>
            <a:t>Rozszerzenie oskarżenia (fakultatywne)</a:t>
          </a:r>
        </a:p>
        <a:p>
          <a:pPr marL="0" lvl="0" indent="0" algn="l" defTabSz="711200">
            <a:lnSpc>
              <a:spcPct val="90000"/>
            </a:lnSpc>
            <a:spcBef>
              <a:spcPct val="0"/>
            </a:spcBef>
            <a:spcAft>
              <a:spcPct val="35000"/>
            </a:spcAft>
            <a:buNone/>
          </a:pPr>
          <a:r>
            <a:rPr lang="pl-PL" sz="1600" kern="1200" dirty="0">
              <a:latin typeface="Cambria" panose="02040503050406030204" pitchFamily="18" charset="0"/>
            </a:rPr>
            <a:t>Zmiana kwalifikacji prawnej czynu (fakultatywne)</a:t>
          </a:r>
        </a:p>
        <a:p>
          <a:pPr marL="0" lvl="0" indent="0" algn="l" defTabSz="711200">
            <a:lnSpc>
              <a:spcPct val="90000"/>
            </a:lnSpc>
            <a:spcBef>
              <a:spcPct val="0"/>
            </a:spcBef>
            <a:spcAft>
              <a:spcPct val="35000"/>
            </a:spcAft>
            <a:buNone/>
          </a:pPr>
          <a:r>
            <a:rPr lang="pl-PL" sz="1600" kern="1200" dirty="0">
              <a:latin typeface="Cambria" panose="02040503050406030204" pitchFamily="18" charset="0"/>
            </a:rPr>
            <a:t>Zlecenie prokuratorowi wykonania określonych czynności procesowych – art. 396a (fakultatywne)</a:t>
          </a:r>
          <a:endParaRPr lang="pl-PL" sz="1200" kern="1200" dirty="0">
            <a:latin typeface="Cambria" panose="02040503050406030204" pitchFamily="18" charset="0"/>
          </a:endParaRPr>
        </a:p>
      </dsp:txBody>
      <dsp:txXfrm>
        <a:off x="3851355" y="2079972"/>
        <a:ext cx="8239476" cy="1294556"/>
      </dsp:txXfrm>
    </dsp:sp>
    <dsp:sp modelId="{567CAE9C-BC5E-4647-8964-E6E2528241E0}">
      <dsp:nvSpPr>
        <dsp:cNvPr id="0" name=""/>
        <dsp:cNvSpPr/>
      </dsp:nvSpPr>
      <dsp:spPr>
        <a:xfrm>
          <a:off x="-737031" y="3581262"/>
          <a:ext cx="11353800" cy="8269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5D0DA5-988F-41DC-98FC-7F1FD40056B7}">
      <dsp:nvSpPr>
        <dsp:cNvPr id="0" name=""/>
        <dsp:cNvSpPr/>
      </dsp:nvSpPr>
      <dsp:spPr>
        <a:xfrm>
          <a:off x="-486884" y="3767322"/>
          <a:ext cx="454813" cy="4548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2F2116A-2478-4BB1-8514-CEBB656876AF}">
      <dsp:nvSpPr>
        <dsp:cNvPr id="0" name=""/>
        <dsp:cNvSpPr/>
      </dsp:nvSpPr>
      <dsp:spPr>
        <a:xfrm>
          <a:off x="218076" y="3581262"/>
          <a:ext cx="10396823" cy="82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517" tIns="87517" rIns="87517" bIns="87517" numCol="1" spcCol="1270" anchor="ctr" anchorCtr="0">
          <a:noAutofit/>
        </a:bodyPr>
        <a:lstStyle/>
        <a:p>
          <a:pPr marL="0" lvl="0" indent="0" algn="l" defTabSz="800100">
            <a:lnSpc>
              <a:spcPct val="90000"/>
            </a:lnSpc>
            <a:spcBef>
              <a:spcPct val="0"/>
            </a:spcBef>
            <a:spcAft>
              <a:spcPct val="35000"/>
            </a:spcAft>
            <a:buNone/>
          </a:pPr>
          <a:r>
            <a:rPr lang="pl-PL" sz="1800" b="1" kern="1200" dirty="0">
              <a:latin typeface="Cambria" panose="02040503050406030204" pitchFamily="18" charset="0"/>
            </a:rPr>
            <a:t>Przerwa i odroczenie rozprawy </a:t>
          </a:r>
          <a:r>
            <a:rPr lang="pl-PL" sz="1800" kern="1200" dirty="0">
              <a:latin typeface="Cambria" panose="02040503050406030204" pitchFamily="18" charset="0"/>
            </a:rPr>
            <a:t>(fakultatywne</a:t>
          </a:r>
          <a:r>
            <a:rPr lang="pl-PL" sz="1800" b="1" kern="1200" dirty="0">
              <a:latin typeface="Cambria" panose="02040503050406030204" pitchFamily="18" charset="0"/>
            </a:rPr>
            <a:t>) </a:t>
          </a:r>
        </a:p>
      </dsp:txBody>
      <dsp:txXfrm>
        <a:off x="218076" y="3581262"/>
        <a:ext cx="10396823" cy="826933"/>
      </dsp:txXfrm>
    </dsp:sp>
    <dsp:sp modelId="{22187A11-FE91-491B-AFA7-2D0EA232D017}">
      <dsp:nvSpPr>
        <dsp:cNvPr id="0" name=""/>
        <dsp:cNvSpPr/>
      </dsp:nvSpPr>
      <dsp:spPr>
        <a:xfrm>
          <a:off x="-737031" y="4614929"/>
          <a:ext cx="11353800" cy="8269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D279D1-5DCA-41CA-9F4D-88BE45DA9D64}">
      <dsp:nvSpPr>
        <dsp:cNvPr id="0" name=""/>
        <dsp:cNvSpPr/>
      </dsp:nvSpPr>
      <dsp:spPr>
        <a:xfrm>
          <a:off x="-486884" y="4800989"/>
          <a:ext cx="454813" cy="45481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026B77-D681-4193-A58F-A3AED8AFC741}">
      <dsp:nvSpPr>
        <dsp:cNvPr id="0" name=""/>
        <dsp:cNvSpPr/>
      </dsp:nvSpPr>
      <dsp:spPr>
        <a:xfrm>
          <a:off x="218076" y="4614929"/>
          <a:ext cx="10396823" cy="8269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517" tIns="87517" rIns="87517" bIns="87517" numCol="1" spcCol="1270" anchor="ctr" anchorCtr="0">
          <a:noAutofit/>
        </a:bodyPr>
        <a:lstStyle/>
        <a:p>
          <a:pPr marL="0" lvl="0" indent="0" algn="l" defTabSz="800100">
            <a:lnSpc>
              <a:spcPct val="90000"/>
            </a:lnSpc>
            <a:spcBef>
              <a:spcPct val="0"/>
            </a:spcBef>
            <a:spcAft>
              <a:spcPct val="35000"/>
            </a:spcAft>
            <a:buNone/>
          </a:pPr>
          <a:r>
            <a:rPr lang="pl-PL" sz="1800" b="1" kern="1200" dirty="0">
              <a:latin typeface="Cambria" panose="02040503050406030204" pitchFamily="18" charset="0"/>
            </a:rPr>
            <a:t>Zamknięcie przewodu sądowego </a:t>
          </a:r>
        </a:p>
      </dsp:txBody>
      <dsp:txXfrm>
        <a:off x="218076" y="4614929"/>
        <a:ext cx="10396823" cy="8269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35FD2F-BDA6-4162-A0FE-2009E8E7E3A8}">
      <dsp:nvSpPr>
        <dsp:cNvPr id="0" name=""/>
        <dsp:cNvSpPr/>
      </dsp:nvSpPr>
      <dsp:spPr>
        <a:xfrm>
          <a:off x="2808430" y="0"/>
          <a:ext cx="1509048" cy="12517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081707-215A-4A4A-ACA7-BAB84E364BA0}">
      <dsp:nvSpPr>
        <dsp:cNvPr id="0" name=""/>
        <dsp:cNvSpPr/>
      </dsp:nvSpPr>
      <dsp:spPr>
        <a:xfrm>
          <a:off x="1407171" y="1406768"/>
          <a:ext cx="4311566" cy="536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b="1"/>
          </a:pPr>
          <a:r>
            <a:rPr lang="pl-PL" sz="1900" kern="1200" dirty="0"/>
            <a:t>Tryb konsensualny – dobrowolne poddanie się odpowiedzialności karnej (art. 387)</a:t>
          </a:r>
          <a:endParaRPr lang="en-US" sz="1900" kern="1200" dirty="0"/>
        </a:p>
      </dsp:txBody>
      <dsp:txXfrm>
        <a:off x="1407171" y="1406768"/>
        <a:ext cx="4311566" cy="536451"/>
      </dsp:txXfrm>
    </dsp:sp>
    <dsp:sp modelId="{13795247-FC6F-4EE8-BB9E-3D2E4D33805A}">
      <dsp:nvSpPr>
        <dsp:cNvPr id="0" name=""/>
        <dsp:cNvSpPr/>
      </dsp:nvSpPr>
      <dsp:spPr>
        <a:xfrm>
          <a:off x="1407171" y="2015336"/>
          <a:ext cx="4311566" cy="2336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pPr>
          <a:r>
            <a:rPr lang="pl-PL" sz="1800" kern="1200" dirty="0"/>
            <a:t>Oskarżony może </a:t>
          </a:r>
          <a:r>
            <a:rPr lang="pl-PL" sz="1800" b="1" kern="1200" dirty="0"/>
            <a:t>do chwili zakończenia pierwszego przesłuchania wszystkich oskarżonych na rozprawie głównej</a:t>
          </a:r>
          <a:r>
            <a:rPr lang="pl-PL" sz="1800" kern="1200" dirty="0"/>
            <a:t> oskarżony może złożyć wniosek o wydanie wyroku skazującego i wymierzenie mu określonej kary lub środka karnego, orzeczenie przepadku lub środka kompensacyjnego bez przeprowadzenia postępowania dowodowego. Wniosek może dotyczyć również rozstrzygnięcia w przedmiocie kosztów procesu. </a:t>
          </a:r>
          <a:endParaRPr lang="en-US" sz="1800" kern="1200" dirty="0"/>
        </a:p>
      </dsp:txBody>
      <dsp:txXfrm>
        <a:off x="1407171" y="2015336"/>
        <a:ext cx="4311566" cy="2336001"/>
      </dsp:txXfrm>
    </dsp:sp>
    <dsp:sp modelId="{2EA56CC5-6E45-4919-A35C-C2802BB7DCFB}">
      <dsp:nvSpPr>
        <dsp:cNvPr id="0" name=""/>
        <dsp:cNvSpPr/>
      </dsp:nvSpPr>
      <dsp:spPr>
        <a:xfrm>
          <a:off x="7874521" y="0"/>
          <a:ext cx="1509048" cy="12517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295B65-34AC-4108-A92C-C87974C38B59}">
      <dsp:nvSpPr>
        <dsp:cNvPr id="0" name=""/>
        <dsp:cNvSpPr/>
      </dsp:nvSpPr>
      <dsp:spPr>
        <a:xfrm>
          <a:off x="6473262" y="1406768"/>
          <a:ext cx="4311566" cy="5364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90000"/>
            </a:lnSpc>
            <a:spcBef>
              <a:spcPct val="0"/>
            </a:spcBef>
            <a:spcAft>
              <a:spcPct val="35000"/>
            </a:spcAft>
            <a:buNone/>
            <a:defRPr b="1"/>
          </a:pPr>
          <a:r>
            <a:rPr lang="pl-PL" sz="1900" kern="1200"/>
            <a:t>Skrócona rozprawa – art. 388</a:t>
          </a:r>
          <a:endParaRPr lang="en-US" sz="1900" kern="1200"/>
        </a:p>
      </dsp:txBody>
      <dsp:txXfrm>
        <a:off x="6473262" y="1406768"/>
        <a:ext cx="4311566" cy="536451"/>
      </dsp:txXfrm>
    </dsp:sp>
    <dsp:sp modelId="{520F3B46-3194-4837-BBB9-DE51E8F36BAC}">
      <dsp:nvSpPr>
        <dsp:cNvPr id="0" name=""/>
        <dsp:cNvSpPr/>
      </dsp:nvSpPr>
      <dsp:spPr>
        <a:xfrm>
          <a:off x="6473262" y="2015336"/>
          <a:ext cx="4311566" cy="2336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pl-PL" sz="1800" kern="1200" dirty="0"/>
            <a:t>Za </a:t>
          </a:r>
          <a:r>
            <a:rPr lang="pl-PL" sz="1800" b="1" kern="1200" dirty="0"/>
            <a:t>zgodą obecnych stron </a:t>
          </a:r>
          <a:r>
            <a:rPr lang="pl-PL" sz="1800" kern="1200" dirty="0"/>
            <a:t>sąd może przeprowadzić postępowanie dowodowe tylko częściowo, jeżeli wyjaśnienia oskarżonego przyznającego się do winy nie budzą wątpliwości </a:t>
          </a:r>
          <a:endParaRPr lang="en-US" sz="1800" kern="1200" dirty="0"/>
        </a:p>
        <a:p>
          <a:pPr marL="171450" lvl="1" indent="-171450" algn="l" defTabSz="800100">
            <a:lnSpc>
              <a:spcPct val="90000"/>
            </a:lnSpc>
            <a:spcBef>
              <a:spcPct val="0"/>
            </a:spcBef>
            <a:spcAft>
              <a:spcPct val="15000"/>
            </a:spcAft>
            <a:buChar char="•"/>
          </a:pPr>
          <a:r>
            <a:rPr lang="pl-PL" sz="1800" kern="1200"/>
            <a:t>Coś na wzór </a:t>
          </a:r>
          <a:r>
            <a:rPr lang="pl-PL" sz="1800" i="1" kern="1200"/>
            <a:t>guilty plea</a:t>
          </a:r>
          <a:endParaRPr lang="en-US" sz="1800" kern="1200"/>
        </a:p>
        <a:p>
          <a:pPr marL="171450" lvl="1" indent="-171450" algn="l" defTabSz="800100">
            <a:lnSpc>
              <a:spcPct val="90000"/>
            </a:lnSpc>
            <a:spcBef>
              <a:spcPct val="0"/>
            </a:spcBef>
            <a:spcAft>
              <a:spcPct val="15000"/>
            </a:spcAft>
            <a:buChar char="•"/>
          </a:pPr>
          <a:r>
            <a:rPr lang="pl-PL" sz="1800" b="1" kern="1200" dirty="0"/>
            <a:t>Przyznanie się musi nastąpić w granicach i w rozumieniu aktu oskarżenia</a:t>
          </a:r>
          <a:endParaRPr lang="en-US" sz="1800" b="1" kern="1200" dirty="0"/>
        </a:p>
        <a:p>
          <a:pPr marL="0" lvl="0" indent="0" algn="l" defTabSz="800100">
            <a:lnSpc>
              <a:spcPct val="90000"/>
            </a:lnSpc>
            <a:spcBef>
              <a:spcPct val="0"/>
            </a:spcBef>
            <a:spcAft>
              <a:spcPct val="35000"/>
            </a:spcAft>
            <a:buNone/>
          </a:pPr>
          <a:r>
            <a:rPr lang="pl-PL" sz="1800" b="1" kern="1200" dirty="0"/>
            <a:t>Trzeba jednak jakiś dowód </a:t>
          </a:r>
          <a:r>
            <a:rPr lang="pl-PL" sz="1800" kern="1200" dirty="0"/>
            <a:t>– oprócz wyjaśnień oskarżonego – przeprowadzić np. przesłuchać pokrzywdzonego </a:t>
          </a:r>
          <a:endParaRPr lang="en-US" sz="1800" kern="1200" dirty="0"/>
        </a:p>
      </dsp:txBody>
      <dsp:txXfrm>
        <a:off x="6473262" y="2015336"/>
        <a:ext cx="4311566" cy="23360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1B5618-3BF6-48A2-9B2D-1EB9F51A0487}">
      <dsp:nvSpPr>
        <dsp:cNvPr id="0" name=""/>
        <dsp:cNvSpPr/>
      </dsp:nvSpPr>
      <dsp:spPr>
        <a:xfrm>
          <a:off x="0" y="212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759E462-39E9-4C6D-8418-8B64DA7E5F33}">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defRPr cap="all"/>
          </a:pPr>
          <a:r>
            <a:rPr lang="pl-PL" sz="2200" kern="1200"/>
            <a:t>Sąd </a:t>
          </a:r>
          <a:r>
            <a:rPr lang="pl-PL" sz="2200" b="1" kern="1200"/>
            <a:t>dopiero na etapie rozprawy głównej </a:t>
          </a:r>
          <a:r>
            <a:rPr lang="pl-PL" sz="2200" kern="1200"/>
            <a:t>dostrzega braki/błędy w postępowaniu przygotowawczym (braki dowodowe), których usunięcie na rozprawie wiązałoby się z nadmiernymi trudnościami i prowadziłoby do przewlekłości postępowania.</a:t>
          </a:r>
          <a:endParaRPr lang="en-US" sz="2200" kern="1200"/>
        </a:p>
      </dsp:txBody>
      <dsp:txXfrm>
        <a:off x="0" y="2124"/>
        <a:ext cx="10515600" cy="1449029"/>
      </dsp:txXfrm>
    </dsp:sp>
    <dsp:sp modelId="{567A8E5A-A61D-4220-ACF9-1F6DF770315E}">
      <dsp:nvSpPr>
        <dsp:cNvPr id="0" name=""/>
        <dsp:cNvSpPr/>
      </dsp:nvSpPr>
      <dsp:spPr>
        <a:xfrm>
          <a:off x="0" y="145115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6776CE07-80C9-467C-AE6C-34A27274C605}">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defRPr cap="all"/>
          </a:pPr>
          <a:r>
            <a:rPr lang="pl-PL" sz="2200" kern="1200" dirty="0"/>
            <a:t>Zleca prokuratorowi określone czynności dowodowe do wykonania – ściśle określone w postanowieniu i prokurator może wykonać tylko to, co było wskazane w postanowieniu. </a:t>
          </a:r>
          <a:endParaRPr lang="en-US" sz="2200" kern="1200" dirty="0"/>
        </a:p>
      </dsp:txBody>
      <dsp:txXfrm>
        <a:off x="0" y="1451154"/>
        <a:ext cx="10515600" cy="1449029"/>
      </dsp:txXfrm>
    </dsp:sp>
    <dsp:sp modelId="{12AF8F81-F6DD-4399-8FC0-EADB0B971B42}">
      <dsp:nvSpPr>
        <dsp:cNvPr id="0" name=""/>
        <dsp:cNvSpPr/>
      </dsp:nvSpPr>
      <dsp:spPr>
        <a:xfrm>
          <a:off x="0" y="2900183"/>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4A7FEFB-C71A-4AE5-8DDF-D622B00A8690}">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defRPr cap="all"/>
          </a:pPr>
          <a:r>
            <a:rPr lang="pl-PL" sz="2200" kern="1200"/>
            <a:t>Nie ustaje stan zawisłości sprawy w postępowaniu sądowym </a:t>
          </a:r>
          <a:endParaRPr lang="en-US" sz="2200" kern="1200"/>
        </a:p>
      </dsp:txBody>
      <dsp:txXfrm>
        <a:off x="0" y="2900183"/>
        <a:ext cx="10515600" cy="144902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D6B6C-F531-4518-8D33-94061BE2F3F1}">
      <dsp:nvSpPr>
        <dsp:cNvPr id="0" name=""/>
        <dsp:cNvSpPr/>
      </dsp:nvSpPr>
      <dsp:spPr>
        <a:xfrm>
          <a:off x="20003" y="0"/>
          <a:ext cx="2311470" cy="3844925"/>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pl-PL" sz="1800" kern="1200" dirty="0"/>
            <a:t>Narada</a:t>
          </a:r>
        </a:p>
      </dsp:txBody>
      <dsp:txXfrm>
        <a:off x="20003" y="1537970"/>
        <a:ext cx="2311470" cy="1537970"/>
      </dsp:txXfrm>
    </dsp:sp>
    <dsp:sp modelId="{D6E5B640-9928-413B-ACF0-53B5314A4628}">
      <dsp:nvSpPr>
        <dsp:cNvPr id="0" name=""/>
        <dsp:cNvSpPr/>
      </dsp:nvSpPr>
      <dsp:spPr>
        <a:xfrm>
          <a:off x="517760" y="230695"/>
          <a:ext cx="1280360" cy="1280360"/>
        </a:xfrm>
        <a:prstGeom prst="ellipse">
          <a:avLst/>
        </a:prstGeom>
        <a:blipFill rotWithShape="1">
          <a:blip xmlns:r="http://schemas.openxmlformats.org/officeDocument/2006/relationships" r:embed="rId1"/>
          <a:srcRect/>
          <a:stretch>
            <a:fillRect l="-17000" r="-17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FDF96D0B-6047-418B-BB5C-B31288CD334E}">
      <dsp:nvSpPr>
        <dsp:cNvPr id="0" name=""/>
        <dsp:cNvSpPr/>
      </dsp:nvSpPr>
      <dsp:spPr>
        <a:xfrm>
          <a:off x="2383019" y="0"/>
          <a:ext cx="2311470" cy="3844925"/>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pl-PL" sz="1800" kern="1200"/>
            <a:t>Głosowanie </a:t>
          </a:r>
        </a:p>
      </dsp:txBody>
      <dsp:txXfrm>
        <a:off x="2383019" y="1537970"/>
        <a:ext cx="2311470" cy="1537970"/>
      </dsp:txXfrm>
    </dsp:sp>
    <dsp:sp modelId="{76C08F5E-6B72-499F-8AF6-FA781F2A716A}">
      <dsp:nvSpPr>
        <dsp:cNvPr id="0" name=""/>
        <dsp:cNvSpPr/>
      </dsp:nvSpPr>
      <dsp:spPr>
        <a:xfrm>
          <a:off x="2898575" y="230695"/>
          <a:ext cx="1280360" cy="1280360"/>
        </a:xfrm>
        <a:prstGeom prst="ellipse">
          <a:avLst/>
        </a:prstGeom>
        <a:blipFill rotWithShape="1">
          <a:blip xmlns:r="http://schemas.openxmlformats.org/officeDocument/2006/relationships" r:embed="rId2"/>
          <a:srcRect/>
          <a:stretch>
            <a:fillRect l="-21000" r="-21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E9FE4E77-1B55-4630-AE13-0F02B35E2562}">
      <dsp:nvSpPr>
        <dsp:cNvPr id="0" name=""/>
        <dsp:cNvSpPr/>
      </dsp:nvSpPr>
      <dsp:spPr>
        <a:xfrm>
          <a:off x="4763834" y="0"/>
          <a:ext cx="2311470" cy="3844925"/>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pl-PL" sz="1800" kern="1200"/>
            <a:t>Sporządzenie wyroku na piśmie </a:t>
          </a:r>
        </a:p>
      </dsp:txBody>
      <dsp:txXfrm>
        <a:off x="4763834" y="1537970"/>
        <a:ext cx="2311470" cy="1537970"/>
      </dsp:txXfrm>
    </dsp:sp>
    <dsp:sp modelId="{9E7A37BD-095D-4B4C-BA8C-992BDD97F8A0}">
      <dsp:nvSpPr>
        <dsp:cNvPr id="0" name=""/>
        <dsp:cNvSpPr/>
      </dsp:nvSpPr>
      <dsp:spPr>
        <a:xfrm>
          <a:off x="5279389" y="230695"/>
          <a:ext cx="1280360" cy="1280360"/>
        </a:xfrm>
        <a:prstGeom prst="ellipse">
          <a:avLst/>
        </a:prstGeom>
        <a:blipFill rotWithShape="1">
          <a:blip xmlns:r="http://schemas.openxmlformats.org/officeDocument/2006/relationships" r:embed="rId3"/>
          <a:srcRect/>
          <a:stretch>
            <a:fillRect l="-25000" r="-25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02813DA9-C1BF-4505-B9C9-9DA4480C00A5}">
      <dsp:nvSpPr>
        <dsp:cNvPr id="0" name=""/>
        <dsp:cNvSpPr/>
      </dsp:nvSpPr>
      <dsp:spPr>
        <a:xfrm>
          <a:off x="7144649" y="0"/>
          <a:ext cx="2311470" cy="3844925"/>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pl-PL" sz="1800" kern="1200"/>
            <a:t>Promulgacja wyroku (ogłoszenie i pouczenie o środkach zaskarżenia)</a:t>
          </a:r>
        </a:p>
      </dsp:txBody>
      <dsp:txXfrm>
        <a:off x="7144649" y="1537970"/>
        <a:ext cx="2311470" cy="1537970"/>
      </dsp:txXfrm>
    </dsp:sp>
    <dsp:sp modelId="{2523E062-5C96-4A33-94AA-BE5CEA471727}">
      <dsp:nvSpPr>
        <dsp:cNvPr id="0" name=""/>
        <dsp:cNvSpPr/>
      </dsp:nvSpPr>
      <dsp:spPr>
        <a:xfrm>
          <a:off x="7660204" y="230695"/>
          <a:ext cx="1280360" cy="1280360"/>
        </a:xfrm>
        <a:prstGeom prst="ellipse">
          <a:avLst/>
        </a:prstGeom>
        <a:blipFill rotWithShape="1">
          <a:blip xmlns:r="http://schemas.openxmlformats.org/officeDocument/2006/relationships" r:embed="rId4"/>
          <a:srcRect/>
          <a:stretch>
            <a:fillRect t="-22000" b="-22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94DE84CD-906C-42E4-B400-708250C85247}">
      <dsp:nvSpPr>
        <dsp:cNvPr id="0" name=""/>
        <dsp:cNvSpPr/>
      </dsp:nvSpPr>
      <dsp:spPr>
        <a:xfrm>
          <a:off x="378332" y="3075940"/>
          <a:ext cx="8701659" cy="576738"/>
        </a:xfrm>
        <a:prstGeom prst="leftRightArrow">
          <a:avLst/>
        </a:prstGeom>
        <a:solidFill>
          <a:schemeClr val="accent2">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EFD64-8CC2-4974-B423-76BCBC67948C}">
      <dsp:nvSpPr>
        <dsp:cNvPr id="0" name=""/>
        <dsp:cNvSpPr/>
      </dsp:nvSpPr>
      <dsp:spPr>
        <a:xfrm>
          <a:off x="2645664" y="1166"/>
          <a:ext cx="2976372" cy="67907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pl-PL" sz="2000" kern="1200" dirty="0"/>
            <a:t>Wina i kwalifikacja prawna</a:t>
          </a:r>
        </a:p>
      </dsp:txBody>
      <dsp:txXfrm>
        <a:off x="2678814" y="34316"/>
        <a:ext cx="2910072" cy="612776"/>
      </dsp:txXfrm>
    </dsp:sp>
    <dsp:sp modelId="{3D8B479A-9F09-4213-90A9-2D963D1E89AD}">
      <dsp:nvSpPr>
        <dsp:cNvPr id="0" name=""/>
        <dsp:cNvSpPr/>
      </dsp:nvSpPr>
      <dsp:spPr>
        <a:xfrm>
          <a:off x="2645664" y="714196"/>
          <a:ext cx="2976372" cy="67907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pl-PL" sz="2000" kern="1200" dirty="0"/>
            <a:t>Kara </a:t>
          </a:r>
        </a:p>
      </dsp:txBody>
      <dsp:txXfrm>
        <a:off x="2678814" y="747346"/>
        <a:ext cx="2910072" cy="612776"/>
      </dsp:txXfrm>
    </dsp:sp>
    <dsp:sp modelId="{14075084-56EC-4DFB-8292-7D05A9556CF2}">
      <dsp:nvSpPr>
        <dsp:cNvPr id="0" name=""/>
        <dsp:cNvSpPr/>
      </dsp:nvSpPr>
      <dsp:spPr>
        <a:xfrm>
          <a:off x="2645664" y="1427227"/>
          <a:ext cx="2976372" cy="67907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pl-PL" sz="2000" kern="1200" dirty="0"/>
            <a:t>Środki karne </a:t>
          </a:r>
        </a:p>
      </dsp:txBody>
      <dsp:txXfrm>
        <a:off x="2678814" y="1460377"/>
        <a:ext cx="2910072" cy="612776"/>
      </dsp:txXfrm>
    </dsp:sp>
    <dsp:sp modelId="{B4F65A0F-1FC1-4100-A396-133AB176531F}">
      <dsp:nvSpPr>
        <dsp:cNvPr id="0" name=""/>
        <dsp:cNvSpPr/>
      </dsp:nvSpPr>
      <dsp:spPr>
        <a:xfrm>
          <a:off x="2645664" y="2140257"/>
          <a:ext cx="2976372" cy="67907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pl-PL" sz="2000" kern="1200"/>
            <a:t>Przepadek</a:t>
          </a:r>
          <a:endParaRPr lang="pl-PL" sz="2000" kern="1200" dirty="0"/>
        </a:p>
      </dsp:txBody>
      <dsp:txXfrm>
        <a:off x="2678814" y="2173407"/>
        <a:ext cx="2910072" cy="612776"/>
      </dsp:txXfrm>
    </dsp:sp>
    <dsp:sp modelId="{96E143DE-E9CC-4D35-A49E-59CFE797A1E0}">
      <dsp:nvSpPr>
        <dsp:cNvPr id="0" name=""/>
        <dsp:cNvSpPr/>
      </dsp:nvSpPr>
      <dsp:spPr>
        <a:xfrm>
          <a:off x="2645664" y="2853288"/>
          <a:ext cx="2976372" cy="67907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pl-PL" sz="2000" kern="1200"/>
            <a:t>Środki </a:t>
          </a:r>
          <a:r>
            <a:rPr lang="pl-PL" sz="2000" kern="1200" dirty="0"/>
            <a:t>kompensacyjne </a:t>
          </a:r>
        </a:p>
      </dsp:txBody>
      <dsp:txXfrm>
        <a:off x="2678814" y="2886438"/>
        <a:ext cx="2910072" cy="612776"/>
      </dsp:txXfrm>
    </dsp:sp>
    <dsp:sp modelId="{4E076C1A-1F55-4571-86E4-4CAE0306C4FF}">
      <dsp:nvSpPr>
        <dsp:cNvPr id="0" name=""/>
        <dsp:cNvSpPr/>
      </dsp:nvSpPr>
      <dsp:spPr>
        <a:xfrm>
          <a:off x="2645664" y="3566318"/>
          <a:ext cx="2976372" cy="67907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rtl="0">
            <a:lnSpc>
              <a:spcPct val="90000"/>
            </a:lnSpc>
            <a:spcBef>
              <a:spcPct val="0"/>
            </a:spcBef>
            <a:spcAft>
              <a:spcPct val="35000"/>
            </a:spcAft>
            <a:buNone/>
          </a:pPr>
          <a:r>
            <a:rPr lang="pl-PL" sz="2000" kern="1200" dirty="0"/>
            <a:t>Pozostałe kwestie</a:t>
          </a:r>
        </a:p>
      </dsp:txBody>
      <dsp:txXfrm>
        <a:off x="2678814" y="3599468"/>
        <a:ext cx="2910072" cy="6127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A4238C-A455-429C-91BA-F2960E3CE45C}">
      <dsp:nvSpPr>
        <dsp:cNvPr id="0" name=""/>
        <dsp:cNvSpPr/>
      </dsp:nvSpPr>
      <dsp:spPr>
        <a:xfrm>
          <a:off x="0" y="2846"/>
          <a:ext cx="12192000" cy="14425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3597A5-4A53-444A-B289-4D8CCC658A78}">
      <dsp:nvSpPr>
        <dsp:cNvPr id="0" name=""/>
        <dsp:cNvSpPr/>
      </dsp:nvSpPr>
      <dsp:spPr>
        <a:xfrm>
          <a:off x="436383" y="327429"/>
          <a:ext cx="793425" cy="7934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E6D4B5-06BE-4606-ABA0-8D9A4CDE35D8}">
      <dsp:nvSpPr>
        <dsp:cNvPr id="0" name=""/>
        <dsp:cNvSpPr/>
      </dsp:nvSpPr>
      <dsp:spPr>
        <a:xfrm>
          <a:off x="1666192" y="2846"/>
          <a:ext cx="5486400" cy="144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674" tIns="152674" rIns="152674" bIns="152674" numCol="1" spcCol="1270" anchor="ctr" anchorCtr="0">
          <a:noAutofit/>
        </a:bodyPr>
        <a:lstStyle/>
        <a:p>
          <a:pPr marL="0" lvl="0" indent="0" algn="l" defTabSz="977900">
            <a:lnSpc>
              <a:spcPct val="100000"/>
            </a:lnSpc>
            <a:spcBef>
              <a:spcPct val="0"/>
            </a:spcBef>
            <a:spcAft>
              <a:spcPct val="35000"/>
            </a:spcAft>
            <a:buNone/>
          </a:pPr>
          <a:r>
            <a:rPr lang="pl-PL" sz="2200" b="1" kern="1200">
              <a:latin typeface="Cambria" panose="02040503050406030204" pitchFamily="18" charset="0"/>
            </a:rPr>
            <a:t>Umorzenie </a:t>
          </a:r>
        </a:p>
      </dsp:txBody>
      <dsp:txXfrm>
        <a:off x="1666192" y="2846"/>
        <a:ext cx="5486400" cy="1442591"/>
      </dsp:txXfrm>
    </dsp:sp>
    <dsp:sp modelId="{532143A0-7B33-4F5E-85D7-9A893AB09079}">
      <dsp:nvSpPr>
        <dsp:cNvPr id="0" name=""/>
        <dsp:cNvSpPr/>
      </dsp:nvSpPr>
      <dsp:spPr>
        <a:xfrm>
          <a:off x="7152592" y="2846"/>
          <a:ext cx="5039407" cy="144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674" tIns="152674" rIns="152674" bIns="152674" numCol="1" spcCol="1270" anchor="ctr" anchorCtr="0">
          <a:noAutofit/>
        </a:bodyPr>
        <a:lstStyle/>
        <a:p>
          <a:pPr marL="0" lvl="0" indent="0" algn="l" defTabSz="577850">
            <a:lnSpc>
              <a:spcPct val="100000"/>
            </a:lnSpc>
            <a:spcBef>
              <a:spcPct val="0"/>
            </a:spcBef>
            <a:spcAft>
              <a:spcPct val="35000"/>
            </a:spcAft>
            <a:buNone/>
          </a:pPr>
          <a:r>
            <a:rPr lang="pl-PL" sz="1300" kern="1200">
              <a:latin typeface="Cambria" panose="02040503050406030204" pitchFamily="18" charset="0"/>
            </a:rPr>
            <a:t>Art. 17 </a:t>
          </a:r>
          <a:r>
            <a:rPr lang="pl-PL" sz="1300" kern="1200">
              <a:latin typeface="Cambria" panose="02040503050406030204" pitchFamily="18" charset="0"/>
              <a:cs typeface="Times New Roman" panose="02020603050405020304" pitchFamily="18" charset="0"/>
            </a:rPr>
            <a:t>§ 1 pkt 3-10 </a:t>
          </a:r>
          <a:endParaRPr lang="pl-PL" sz="1300" kern="1200">
            <a:latin typeface="Cambria" panose="02040503050406030204" pitchFamily="18" charset="0"/>
          </a:endParaRPr>
        </a:p>
        <a:p>
          <a:pPr marL="0" lvl="0" indent="0" algn="l" defTabSz="577850">
            <a:lnSpc>
              <a:spcPct val="100000"/>
            </a:lnSpc>
            <a:spcBef>
              <a:spcPct val="0"/>
            </a:spcBef>
            <a:spcAft>
              <a:spcPct val="35000"/>
            </a:spcAft>
            <a:buNone/>
          </a:pPr>
          <a:r>
            <a:rPr lang="pl-PL" sz="1300" kern="1200">
              <a:latin typeface="Cambria" panose="02040503050406030204" pitchFamily="18" charset="0"/>
            </a:rPr>
            <a:t>Z powodu negatywnej przesłanki procesowej </a:t>
          </a:r>
        </a:p>
        <a:p>
          <a:pPr marL="0" lvl="0" indent="0" algn="l" defTabSz="577850">
            <a:lnSpc>
              <a:spcPct val="100000"/>
            </a:lnSpc>
            <a:spcBef>
              <a:spcPct val="0"/>
            </a:spcBef>
            <a:spcAft>
              <a:spcPct val="35000"/>
            </a:spcAft>
            <a:buNone/>
          </a:pPr>
          <a:r>
            <a:rPr lang="pl-PL" sz="1300" kern="1200">
              <a:latin typeface="Cambria" panose="02040503050406030204" pitchFamily="18" charset="0"/>
            </a:rPr>
            <a:t>Sąd umarza postępowanie także wtedy, gdy po otwarciu przewodu sądowego okazało się, że oskarżony jest niepoczytalny </a:t>
          </a:r>
        </a:p>
      </dsp:txBody>
      <dsp:txXfrm>
        <a:off x="7152592" y="2846"/>
        <a:ext cx="5039407" cy="1442591"/>
      </dsp:txXfrm>
    </dsp:sp>
    <dsp:sp modelId="{778809CD-D309-47A1-A5ED-FC2886766016}">
      <dsp:nvSpPr>
        <dsp:cNvPr id="0" name=""/>
        <dsp:cNvSpPr/>
      </dsp:nvSpPr>
      <dsp:spPr>
        <a:xfrm>
          <a:off x="0" y="1806085"/>
          <a:ext cx="12192000" cy="14425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CD9088-9CC2-4CAA-B88E-CB2DD5F238F7}">
      <dsp:nvSpPr>
        <dsp:cNvPr id="0" name=""/>
        <dsp:cNvSpPr/>
      </dsp:nvSpPr>
      <dsp:spPr>
        <a:xfrm>
          <a:off x="436383" y="2130668"/>
          <a:ext cx="793425" cy="7934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37585B0-5466-4189-BC47-EE79E29790BF}">
      <dsp:nvSpPr>
        <dsp:cNvPr id="0" name=""/>
        <dsp:cNvSpPr/>
      </dsp:nvSpPr>
      <dsp:spPr>
        <a:xfrm>
          <a:off x="1666192" y="1806085"/>
          <a:ext cx="5486400" cy="144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674" tIns="152674" rIns="152674" bIns="152674" numCol="1" spcCol="1270" anchor="ctr" anchorCtr="0">
          <a:noAutofit/>
        </a:bodyPr>
        <a:lstStyle/>
        <a:p>
          <a:pPr marL="0" lvl="0" indent="0" algn="l" defTabSz="977900">
            <a:lnSpc>
              <a:spcPct val="100000"/>
            </a:lnSpc>
            <a:spcBef>
              <a:spcPct val="0"/>
            </a:spcBef>
            <a:spcAft>
              <a:spcPct val="35000"/>
            </a:spcAft>
            <a:buNone/>
          </a:pPr>
          <a:r>
            <a:rPr lang="pl-PL" sz="2200" b="1" kern="1200">
              <a:latin typeface="Cambria" panose="02040503050406030204" pitchFamily="18" charset="0"/>
            </a:rPr>
            <a:t>Uniewinnienie </a:t>
          </a:r>
        </a:p>
      </dsp:txBody>
      <dsp:txXfrm>
        <a:off x="1666192" y="1806085"/>
        <a:ext cx="5486400" cy="1442591"/>
      </dsp:txXfrm>
    </dsp:sp>
    <dsp:sp modelId="{35A7D2A3-CB19-4885-B3F9-E1171B726B1E}">
      <dsp:nvSpPr>
        <dsp:cNvPr id="0" name=""/>
        <dsp:cNvSpPr/>
      </dsp:nvSpPr>
      <dsp:spPr>
        <a:xfrm>
          <a:off x="7152592" y="1806085"/>
          <a:ext cx="5039407" cy="144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674" tIns="152674" rIns="152674" bIns="152674" numCol="1" spcCol="1270" anchor="ctr" anchorCtr="0">
          <a:noAutofit/>
        </a:bodyPr>
        <a:lstStyle/>
        <a:p>
          <a:pPr marL="0" lvl="0" indent="0" algn="l" defTabSz="577850">
            <a:lnSpc>
              <a:spcPct val="100000"/>
            </a:lnSpc>
            <a:spcBef>
              <a:spcPct val="0"/>
            </a:spcBef>
            <a:spcAft>
              <a:spcPct val="35000"/>
            </a:spcAft>
            <a:buNone/>
          </a:pPr>
          <a:r>
            <a:rPr lang="pl-PL" sz="1300" kern="1200" dirty="0">
              <a:latin typeface="Cambria" panose="02040503050406030204" pitchFamily="18" charset="0"/>
            </a:rPr>
            <a:t>Gdy oskarżony nie popełnił zarzucanego mu czynu albo czyn nie zawiera znamion czynu zabronionego </a:t>
          </a:r>
        </a:p>
        <a:p>
          <a:pPr marL="0" lvl="0" indent="0" algn="l" defTabSz="577850">
            <a:lnSpc>
              <a:spcPct val="100000"/>
            </a:lnSpc>
            <a:spcBef>
              <a:spcPct val="0"/>
            </a:spcBef>
            <a:spcAft>
              <a:spcPct val="35000"/>
            </a:spcAft>
            <a:buNone/>
          </a:pPr>
          <a:r>
            <a:rPr lang="pl-PL" sz="1300" kern="1200">
              <a:latin typeface="Cambria" panose="02040503050406030204" pitchFamily="18" charset="0"/>
            </a:rPr>
            <a:t>Art. 17 </a:t>
          </a:r>
          <a:r>
            <a:rPr lang="pl-PL" sz="1300" kern="1200">
              <a:latin typeface="Cambria" panose="02040503050406030204" pitchFamily="18" charset="0"/>
              <a:cs typeface="Times New Roman" panose="02020603050405020304" pitchFamily="18" charset="0"/>
            </a:rPr>
            <a:t>§ 1 pkt 1 i 2 </a:t>
          </a:r>
          <a:endParaRPr lang="pl-PL" sz="1300" kern="1200">
            <a:latin typeface="Cambria" panose="02040503050406030204" pitchFamily="18" charset="0"/>
          </a:endParaRPr>
        </a:p>
      </dsp:txBody>
      <dsp:txXfrm>
        <a:off x="7152592" y="1806085"/>
        <a:ext cx="5039407" cy="1442591"/>
      </dsp:txXfrm>
    </dsp:sp>
    <dsp:sp modelId="{7DF51D57-C10C-4C73-B9AC-945FDAAC68F0}">
      <dsp:nvSpPr>
        <dsp:cNvPr id="0" name=""/>
        <dsp:cNvSpPr/>
      </dsp:nvSpPr>
      <dsp:spPr>
        <a:xfrm>
          <a:off x="0" y="3609323"/>
          <a:ext cx="12192000" cy="14425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DF422C-BD1A-485B-84B9-583693106443}">
      <dsp:nvSpPr>
        <dsp:cNvPr id="0" name=""/>
        <dsp:cNvSpPr/>
      </dsp:nvSpPr>
      <dsp:spPr>
        <a:xfrm>
          <a:off x="436383" y="3933906"/>
          <a:ext cx="793425" cy="7934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F0C4AA9-EFE6-4684-9529-8CC038168D8E}">
      <dsp:nvSpPr>
        <dsp:cNvPr id="0" name=""/>
        <dsp:cNvSpPr/>
      </dsp:nvSpPr>
      <dsp:spPr>
        <a:xfrm>
          <a:off x="1666192" y="3609323"/>
          <a:ext cx="5486400" cy="144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674" tIns="152674" rIns="152674" bIns="152674" numCol="1" spcCol="1270" anchor="ctr" anchorCtr="0">
          <a:noAutofit/>
        </a:bodyPr>
        <a:lstStyle/>
        <a:p>
          <a:pPr marL="0" lvl="0" indent="0" algn="l" defTabSz="977900">
            <a:lnSpc>
              <a:spcPct val="100000"/>
            </a:lnSpc>
            <a:spcBef>
              <a:spcPct val="0"/>
            </a:spcBef>
            <a:spcAft>
              <a:spcPct val="35000"/>
            </a:spcAft>
            <a:buNone/>
          </a:pPr>
          <a:r>
            <a:rPr lang="pl-PL" sz="2200" b="1" kern="1200">
              <a:latin typeface="Cambria" panose="02040503050406030204" pitchFamily="18" charset="0"/>
            </a:rPr>
            <a:t>Warunkowe umorzenie</a:t>
          </a:r>
        </a:p>
      </dsp:txBody>
      <dsp:txXfrm>
        <a:off x="1666192" y="3609323"/>
        <a:ext cx="5486400" cy="1442591"/>
      </dsp:txXfrm>
    </dsp:sp>
    <dsp:sp modelId="{FCA8B212-745F-4C3E-B58C-C8C4CB9613A3}">
      <dsp:nvSpPr>
        <dsp:cNvPr id="0" name=""/>
        <dsp:cNvSpPr/>
      </dsp:nvSpPr>
      <dsp:spPr>
        <a:xfrm>
          <a:off x="7152592" y="3609323"/>
          <a:ext cx="5039407" cy="144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674" tIns="152674" rIns="152674" bIns="152674" numCol="1" spcCol="1270" anchor="ctr" anchorCtr="0">
          <a:noAutofit/>
        </a:bodyPr>
        <a:lstStyle/>
        <a:p>
          <a:pPr marL="0" lvl="0" indent="0" algn="l" defTabSz="577850">
            <a:lnSpc>
              <a:spcPct val="100000"/>
            </a:lnSpc>
            <a:spcBef>
              <a:spcPct val="0"/>
            </a:spcBef>
            <a:spcAft>
              <a:spcPct val="35000"/>
            </a:spcAft>
            <a:buNone/>
          </a:pPr>
          <a:r>
            <a:rPr lang="pl-PL" sz="1300" kern="1200">
              <a:latin typeface="Cambria" panose="02040503050406030204" pitchFamily="18" charset="0"/>
            </a:rPr>
            <a:t>Gdy spełnione zostały przesłanki z art. 66 k.k. </a:t>
          </a:r>
        </a:p>
      </dsp:txBody>
      <dsp:txXfrm>
        <a:off x="7152592" y="3609323"/>
        <a:ext cx="5039407" cy="1442591"/>
      </dsp:txXfrm>
    </dsp:sp>
    <dsp:sp modelId="{B5FBBA26-D606-42FC-855B-11F467BA2C82}">
      <dsp:nvSpPr>
        <dsp:cNvPr id="0" name=""/>
        <dsp:cNvSpPr/>
      </dsp:nvSpPr>
      <dsp:spPr>
        <a:xfrm>
          <a:off x="0" y="5412562"/>
          <a:ext cx="12192000" cy="14425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989D166-A88B-4FF1-84F1-DF0819C7CFFC}">
      <dsp:nvSpPr>
        <dsp:cNvPr id="0" name=""/>
        <dsp:cNvSpPr/>
      </dsp:nvSpPr>
      <dsp:spPr>
        <a:xfrm>
          <a:off x="436383" y="5737145"/>
          <a:ext cx="793425" cy="7934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A77D4EC-CEED-4729-9664-325645ED5F63}">
      <dsp:nvSpPr>
        <dsp:cNvPr id="0" name=""/>
        <dsp:cNvSpPr/>
      </dsp:nvSpPr>
      <dsp:spPr>
        <a:xfrm>
          <a:off x="1666192" y="5412562"/>
          <a:ext cx="5486400" cy="144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674" tIns="152674" rIns="152674" bIns="152674" numCol="1" spcCol="1270" anchor="ctr" anchorCtr="0">
          <a:noAutofit/>
        </a:bodyPr>
        <a:lstStyle/>
        <a:p>
          <a:pPr marL="0" lvl="0" indent="0" algn="l" defTabSz="977900">
            <a:lnSpc>
              <a:spcPct val="100000"/>
            </a:lnSpc>
            <a:spcBef>
              <a:spcPct val="0"/>
            </a:spcBef>
            <a:spcAft>
              <a:spcPct val="35000"/>
            </a:spcAft>
            <a:buNone/>
          </a:pPr>
          <a:r>
            <a:rPr lang="pl-PL" sz="2200" b="1" kern="1200">
              <a:latin typeface="Cambria" panose="02040503050406030204" pitchFamily="18" charset="0"/>
            </a:rPr>
            <a:t>Skazanie </a:t>
          </a:r>
        </a:p>
      </dsp:txBody>
      <dsp:txXfrm>
        <a:off x="1666192" y="5412562"/>
        <a:ext cx="5486400" cy="1442591"/>
      </dsp:txXfrm>
    </dsp:sp>
    <dsp:sp modelId="{BDFB6F51-FF70-45AF-9D1C-E1919143A92C}">
      <dsp:nvSpPr>
        <dsp:cNvPr id="0" name=""/>
        <dsp:cNvSpPr/>
      </dsp:nvSpPr>
      <dsp:spPr>
        <a:xfrm>
          <a:off x="7152592" y="5412562"/>
          <a:ext cx="5039407" cy="14425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674" tIns="152674" rIns="152674" bIns="152674" numCol="1" spcCol="1270" anchor="ctr" anchorCtr="0">
          <a:noAutofit/>
        </a:bodyPr>
        <a:lstStyle/>
        <a:p>
          <a:pPr marL="0" lvl="0" indent="0" algn="l" defTabSz="577850">
            <a:lnSpc>
              <a:spcPct val="100000"/>
            </a:lnSpc>
            <a:spcBef>
              <a:spcPct val="0"/>
            </a:spcBef>
            <a:spcAft>
              <a:spcPct val="35000"/>
            </a:spcAft>
            <a:buNone/>
          </a:pPr>
          <a:r>
            <a:rPr lang="pl-PL" sz="1300" kern="1200">
              <a:latin typeface="Cambria" panose="02040503050406030204" pitchFamily="18" charset="0"/>
            </a:rPr>
            <a:t>Gdy w postępowaniu dowodowym, przeprowadzonym przed sądem okazało się, że oskarżony popełnił zarzucone mu przestępstwo i nie zachodzi żadna przeszkoda procesowa </a:t>
          </a:r>
        </a:p>
      </dsp:txBody>
      <dsp:txXfrm>
        <a:off x="7152592" y="5412562"/>
        <a:ext cx="5039407" cy="144259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ytułi pod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4" name="Symbol zastępczy daty 3">
            <a:extLst>
              <a:ext uri="{FF2B5EF4-FFF2-40B4-BE49-F238E27FC236}">
                <a16:creationId xmlns:a16="http://schemas.microsoft.com/office/drawing/2014/main" id="{339A34E8-788F-4825-9B15-DEA183F66274}"/>
              </a:ext>
            </a:extLst>
          </p:cNvPr>
          <p:cNvSpPr>
            <a:spLocks noGrp="1"/>
          </p:cNvSpPr>
          <p:nvPr>
            <p:ph type="dt" sz="half" idx="10"/>
          </p:nvPr>
        </p:nvSpPr>
        <p:spPr/>
        <p:txBody>
          <a:bodyPr/>
          <a:lstStyle/>
          <a:p>
            <a:fld id="{A9E013BE-C823-499D-B3A8-E158256C145A}" type="datetimeFigureOut">
              <a:rPr lang="en-GB" smtClean="0"/>
              <a:t>28/04/2025</a:t>
            </a:fld>
            <a:endParaRPr lang="en-GB"/>
          </a:p>
        </p:txBody>
      </p:sp>
      <p:sp>
        <p:nvSpPr>
          <p:cNvPr id="5" name="Symbol zastępczy stopki 4">
            <a:extLst>
              <a:ext uri="{FF2B5EF4-FFF2-40B4-BE49-F238E27FC236}">
                <a16:creationId xmlns:a16="http://schemas.microsoft.com/office/drawing/2014/main" id="{B6F52438-F736-455C-AC8D-B09203415CB7}"/>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A76CAEBF-58A7-43FE-87FB-8FD77E44FD13}"/>
              </a:ext>
            </a:extLst>
          </p:cNvPr>
          <p:cNvSpPr>
            <a:spLocks noGrp="1"/>
          </p:cNvSpPr>
          <p:nvPr>
            <p:ph type="sldNum" sz="quarter" idx="12"/>
          </p:nvPr>
        </p:nvSpPr>
        <p:spPr/>
        <p:txBody>
          <a:bodyPr/>
          <a:lstStyle/>
          <a:p>
            <a:fld id="{10DBEBA6-F6D4-4DD6-BC63-6CFD028A475A}" type="slidenum">
              <a:rPr lang="en-GB" smtClean="0"/>
              <a:t>‹#›</a:t>
            </a:fld>
            <a:endParaRPr lang="en-GB"/>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19113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cyta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2" name="Dymek mowy: prostokąt z zaokrąglonymi rogami 1">
            <a:extLst>
              <a:ext uri="{FF2B5EF4-FFF2-40B4-BE49-F238E27FC236}">
                <a16:creationId xmlns:a16="http://schemas.microsoft.com/office/drawing/2014/main" id="{EEDA6785-1E93-4226-B832-B987BD9CD11B}"/>
              </a:ext>
            </a:extLst>
          </p:cNvPr>
          <p:cNvSpPr/>
          <p:nvPr/>
        </p:nvSpPr>
        <p:spPr>
          <a:xfrm>
            <a:off x="931984" y="1372003"/>
            <a:ext cx="9794631" cy="4996451"/>
          </a:xfrm>
          <a:custGeom>
            <a:avLst/>
            <a:gdLst>
              <a:gd name="connsiteX0" fmla="*/ 0 w 9794631"/>
              <a:gd name="connsiteY0" fmla="*/ 755861 h 4535074"/>
              <a:gd name="connsiteX1" fmla="*/ 755861 w 9794631"/>
              <a:gd name="connsiteY1" fmla="*/ 0 h 4535074"/>
              <a:gd name="connsiteX2" fmla="*/ 1632439 w 9794631"/>
              <a:gd name="connsiteY2" fmla="*/ 0 h 4535074"/>
              <a:gd name="connsiteX3" fmla="*/ 1632439 w 9794631"/>
              <a:gd name="connsiteY3" fmla="*/ 0 h 4535074"/>
              <a:gd name="connsiteX4" fmla="*/ 4081096 w 9794631"/>
              <a:gd name="connsiteY4" fmla="*/ 0 h 4535074"/>
              <a:gd name="connsiteX5" fmla="*/ 9038770 w 9794631"/>
              <a:gd name="connsiteY5" fmla="*/ 0 h 4535074"/>
              <a:gd name="connsiteX6" fmla="*/ 9794631 w 9794631"/>
              <a:gd name="connsiteY6" fmla="*/ 755861 h 4535074"/>
              <a:gd name="connsiteX7" fmla="*/ 9794631 w 9794631"/>
              <a:gd name="connsiteY7" fmla="*/ 2645460 h 4535074"/>
              <a:gd name="connsiteX8" fmla="*/ 9794631 w 9794631"/>
              <a:gd name="connsiteY8" fmla="*/ 2645460 h 4535074"/>
              <a:gd name="connsiteX9" fmla="*/ 9794631 w 9794631"/>
              <a:gd name="connsiteY9" fmla="*/ 3779228 h 4535074"/>
              <a:gd name="connsiteX10" fmla="*/ 9794631 w 9794631"/>
              <a:gd name="connsiteY10" fmla="*/ 3779213 h 4535074"/>
              <a:gd name="connsiteX11" fmla="*/ 9038770 w 9794631"/>
              <a:gd name="connsiteY11" fmla="*/ 4535074 h 4535074"/>
              <a:gd name="connsiteX12" fmla="*/ 4081096 w 9794631"/>
              <a:gd name="connsiteY12" fmla="*/ 4535074 h 4535074"/>
              <a:gd name="connsiteX13" fmla="*/ 2856800 w 9794631"/>
              <a:gd name="connsiteY13" fmla="*/ 5101958 h 4535074"/>
              <a:gd name="connsiteX14" fmla="*/ 1632439 w 9794631"/>
              <a:gd name="connsiteY14" fmla="*/ 4535074 h 4535074"/>
              <a:gd name="connsiteX15" fmla="*/ 755861 w 9794631"/>
              <a:gd name="connsiteY15" fmla="*/ 4535074 h 4535074"/>
              <a:gd name="connsiteX16" fmla="*/ 0 w 9794631"/>
              <a:gd name="connsiteY16" fmla="*/ 3779213 h 4535074"/>
              <a:gd name="connsiteX17" fmla="*/ 0 w 9794631"/>
              <a:gd name="connsiteY17" fmla="*/ 3779228 h 4535074"/>
              <a:gd name="connsiteX18" fmla="*/ 0 w 9794631"/>
              <a:gd name="connsiteY18" fmla="*/ 2645460 h 4535074"/>
              <a:gd name="connsiteX19" fmla="*/ 0 w 9794631"/>
              <a:gd name="connsiteY19" fmla="*/ 2645460 h 4535074"/>
              <a:gd name="connsiteX20" fmla="*/ 0 w 9794631"/>
              <a:gd name="connsiteY20" fmla="*/ 755861 h 4535074"/>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1632439 w 9794631"/>
              <a:gd name="connsiteY14" fmla="*/ 4535074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5101958"/>
              <a:gd name="connsiteX1" fmla="*/ 755861 w 9794631"/>
              <a:gd name="connsiteY1" fmla="*/ 0 h 5101958"/>
              <a:gd name="connsiteX2" fmla="*/ 1632439 w 9794631"/>
              <a:gd name="connsiteY2" fmla="*/ 0 h 5101958"/>
              <a:gd name="connsiteX3" fmla="*/ 1632439 w 9794631"/>
              <a:gd name="connsiteY3" fmla="*/ 0 h 5101958"/>
              <a:gd name="connsiteX4" fmla="*/ 4081096 w 9794631"/>
              <a:gd name="connsiteY4" fmla="*/ 0 h 5101958"/>
              <a:gd name="connsiteX5" fmla="*/ 9038770 w 9794631"/>
              <a:gd name="connsiteY5" fmla="*/ 0 h 5101958"/>
              <a:gd name="connsiteX6" fmla="*/ 9794631 w 9794631"/>
              <a:gd name="connsiteY6" fmla="*/ 755861 h 5101958"/>
              <a:gd name="connsiteX7" fmla="*/ 9794631 w 9794631"/>
              <a:gd name="connsiteY7" fmla="*/ 2645460 h 5101958"/>
              <a:gd name="connsiteX8" fmla="*/ 9794631 w 9794631"/>
              <a:gd name="connsiteY8" fmla="*/ 2645460 h 5101958"/>
              <a:gd name="connsiteX9" fmla="*/ 9794631 w 9794631"/>
              <a:gd name="connsiteY9" fmla="*/ 3779228 h 5101958"/>
              <a:gd name="connsiteX10" fmla="*/ 9794631 w 9794631"/>
              <a:gd name="connsiteY10" fmla="*/ 3779213 h 5101958"/>
              <a:gd name="connsiteX11" fmla="*/ 9038770 w 9794631"/>
              <a:gd name="connsiteY11" fmla="*/ 4535074 h 5101958"/>
              <a:gd name="connsiteX12" fmla="*/ 3166696 w 9794631"/>
              <a:gd name="connsiteY12" fmla="*/ 4543867 h 5101958"/>
              <a:gd name="connsiteX13" fmla="*/ 2856800 w 9794631"/>
              <a:gd name="connsiteY13" fmla="*/ 5101958 h 5101958"/>
              <a:gd name="connsiteX14" fmla="*/ 2810608 w 9794631"/>
              <a:gd name="connsiteY14" fmla="*/ 4543866 h 5101958"/>
              <a:gd name="connsiteX15" fmla="*/ 755861 w 9794631"/>
              <a:gd name="connsiteY15" fmla="*/ 4535074 h 5101958"/>
              <a:gd name="connsiteX16" fmla="*/ 0 w 9794631"/>
              <a:gd name="connsiteY16" fmla="*/ 3779213 h 5101958"/>
              <a:gd name="connsiteX17" fmla="*/ 0 w 9794631"/>
              <a:gd name="connsiteY17" fmla="*/ 3779228 h 5101958"/>
              <a:gd name="connsiteX18" fmla="*/ 0 w 9794631"/>
              <a:gd name="connsiteY18" fmla="*/ 2645460 h 5101958"/>
              <a:gd name="connsiteX19" fmla="*/ 0 w 9794631"/>
              <a:gd name="connsiteY19" fmla="*/ 2645460 h 5101958"/>
              <a:gd name="connsiteX20" fmla="*/ 0 w 9794631"/>
              <a:gd name="connsiteY20" fmla="*/ 755861 h 5101958"/>
              <a:gd name="connsiteX0" fmla="*/ 0 w 9794631"/>
              <a:gd name="connsiteY0" fmla="*/ 755861 h 4996451"/>
              <a:gd name="connsiteX1" fmla="*/ 755861 w 9794631"/>
              <a:gd name="connsiteY1" fmla="*/ 0 h 4996451"/>
              <a:gd name="connsiteX2" fmla="*/ 1632439 w 9794631"/>
              <a:gd name="connsiteY2" fmla="*/ 0 h 4996451"/>
              <a:gd name="connsiteX3" fmla="*/ 1632439 w 9794631"/>
              <a:gd name="connsiteY3" fmla="*/ 0 h 4996451"/>
              <a:gd name="connsiteX4" fmla="*/ 4081096 w 9794631"/>
              <a:gd name="connsiteY4" fmla="*/ 0 h 4996451"/>
              <a:gd name="connsiteX5" fmla="*/ 9038770 w 9794631"/>
              <a:gd name="connsiteY5" fmla="*/ 0 h 4996451"/>
              <a:gd name="connsiteX6" fmla="*/ 9794631 w 9794631"/>
              <a:gd name="connsiteY6" fmla="*/ 755861 h 4996451"/>
              <a:gd name="connsiteX7" fmla="*/ 9794631 w 9794631"/>
              <a:gd name="connsiteY7" fmla="*/ 2645460 h 4996451"/>
              <a:gd name="connsiteX8" fmla="*/ 9794631 w 9794631"/>
              <a:gd name="connsiteY8" fmla="*/ 2645460 h 4996451"/>
              <a:gd name="connsiteX9" fmla="*/ 9794631 w 9794631"/>
              <a:gd name="connsiteY9" fmla="*/ 3779228 h 4996451"/>
              <a:gd name="connsiteX10" fmla="*/ 9794631 w 9794631"/>
              <a:gd name="connsiteY10" fmla="*/ 3779213 h 4996451"/>
              <a:gd name="connsiteX11" fmla="*/ 9038770 w 9794631"/>
              <a:gd name="connsiteY11" fmla="*/ 4535074 h 4996451"/>
              <a:gd name="connsiteX12" fmla="*/ 3166696 w 9794631"/>
              <a:gd name="connsiteY12" fmla="*/ 4543867 h 4996451"/>
              <a:gd name="connsiteX13" fmla="*/ 3155739 w 9794631"/>
              <a:gd name="connsiteY13" fmla="*/ 4996451 h 4996451"/>
              <a:gd name="connsiteX14" fmla="*/ 2810608 w 9794631"/>
              <a:gd name="connsiteY14" fmla="*/ 4543866 h 4996451"/>
              <a:gd name="connsiteX15" fmla="*/ 755861 w 9794631"/>
              <a:gd name="connsiteY15" fmla="*/ 4535074 h 4996451"/>
              <a:gd name="connsiteX16" fmla="*/ 0 w 9794631"/>
              <a:gd name="connsiteY16" fmla="*/ 3779213 h 4996451"/>
              <a:gd name="connsiteX17" fmla="*/ 0 w 9794631"/>
              <a:gd name="connsiteY17" fmla="*/ 3779228 h 4996451"/>
              <a:gd name="connsiteX18" fmla="*/ 0 w 9794631"/>
              <a:gd name="connsiteY18" fmla="*/ 2645460 h 4996451"/>
              <a:gd name="connsiteX19" fmla="*/ 0 w 9794631"/>
              <a:gd name="connsiteY19" fmla="*/ 2645460 h 4996451"/>
              <a:gd name="connsiteX20" fmla="*/ 0 w 9794631"/>
              <a:gd name="connsiteY20" fmla="*/ 755861 h 499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794631" h="4996451">
                <a:moveTo>
                  <a:pt x="0" y="755861"/>
                </a:moveTo>
                <a:cubicBezTo>
                  <a:pt x="0" y="338410"/>
                  <a:pt x="338410" y="0"/>
                  <a:pt x="755861" y="0"/>
                </a:cubicBezTo>
                <a:lnTo>
                  <a:pt x="1632439" y="0"/>
                </a:lnTo>
                <a:lnTo>
                  <a:pt x="1632439" y="0"/>
                </a:lnTo>
                <a:lnTo>
                  <a:pt x="4081096" y="0"/>
                </a:lnTo>
                <a:lnTo>
                  <a:pt x="9038770" y="0"/>
                </a:lnTo>
                <a:cubicBezTo>
                  <a:pt x="9456221" y="0"/>
                  <a:pt x="9794631" y="338410"/>
                  <a:pt x="9794631" y="755861"/>
                </a:cubicBezTo>
                <a:lnTo>
                  <a:pt x="9794631" y="2645460"/>
                </a:lnTo>
                <a:lnTo>
                  <a:pt x="9794631" y="2645460"/>
                </a:lnTo>
                <a:lnTo>
                  <a:pt x="9794631" y="3779228"/>
                </a:lnTo>
                <a:lnTo>
                  <a:pt x="9794631" y="3779213"/>
                </a:lnTo>
                <a:cubicBezTo>
                  <a:pt x="9794631" y="4196664"/>
                  <a:pt x="9456221" y="4535074"/>
                  <a:pt x="9038770" y="4535074"/>
                </a:cubicBezTo>
                <a:lnTo>
                  <a:pt x="3166696" y="4543867"/>
                </a:lnTo>
                <a:lnTo>
                  <a:pt x="3155739" y="4996451"/>
                </a:lnTo>
                <a:lnTo>
                  <a:pt x="2810608" y="4543866"/>
                </a:lnTo>
                <a:lnTo>
                  <a:pt x="755861" y="4535074"/>
                </a:lnTo>
                <a:cubicBezTo>
                  <a:pt x="338410" y="4535074"/>
                  <a:pt x="0" y="4196664"/>
                  <a:pt x="0" y="3779213"/>
                </a:cubicBezTo>
                <a:lnTo>
                  <a:pt x="0" y="3779228"/>
                </a:lnTo>
                <a:lnTo>
                  <a:pt x="0" y="2645460"/>
                </a:lnTo>
                <a:lnTo>
                  <a:pt x="0" y="2645460"/>
                </a:lnTo>
                <a:lnTo>
                  <a:pt x="0" y="755861"/>
                </a:lnTo>
                <a:close/>
              </a:path>
            </a:pathLst>
          </a:custGeom>
        </p:spPr>
        <p:style>
          <a:lnRef idx="3">
            <a:schemeClr val="lt1"/>
          </a:lnRef>
          <a:fillRef idx="1">
            <a:schemeClr val="accent1"/>
          </a:fillRef>
          <a:effectRef idx="1">
            <a:schemeClr val="accent1"/>
          </a:effectRef>
          <a:fontRef idx="minor">
            <a:schemeClr val="lt1"/>
          </a:fontRef>
        </p:style>
        <p:txBody>
          <a:bodyPr rtlCol="0" anchor="ctr"/>
          <a:lstStyle/>
          <a:p>
            <a:pPr algn="ctr"/>
            <a:endParaRPr lang="pl-PL"/>
          </a:p>
        </p:txBody>
      </p:sp>
      <p:sp>
        <p:nvSpPr>
          <p:cNvPr id="11" name="Symbol zastępczy tekstu 10">
            <a:extLst>
              <a:ext uri="{FF2B5EF4-FFF2-40B4-BE49-F238E27FC236}">
                <a16:creationId xmlns:a16="http://schemas.microsoft.com/office/drawing/2014/main" id="{DA43622B-205D-47A3-AA78-A5C8B18EA14D}"/>
              </a:ext>
            </a:extLst>
          </p:cNvPr>
          <p:cNvSpPr>
            <a:spLocks noGrp="1"/>
          </p:cNvSpPr>
          <p:nvPr>
            <p:ph type="body" sz="quarter" idx="11"/>
          </p:nvPr>
        </p:nvSpPr>
        <p:spPr>
          <a:xfrm>
            <a:off x="1530350" y="1838325"/>
            <a:ext cx="8601075" cy="3497263"/>
          </a:xfrm>
        </p:spPr>
        <p:txBody>
          <a:bodyPr/>
          <a:lstStyle>
            <a:lvl1pPr marL="0" indent="0">
              <a:buNone/>
              <a:defRPr i="1">
                <a:latin typeface="Arial" panose="020B0604020202020204" pitchFamily="34" charset="0"/>
                <a:cs typeface="Arial" panose="020B0604020202020204" pitchFamily="34" charset="0"/>
              </a:defRPr>
            </a:lvl1pPr>
            <a:lvl2pPr>
              <a:defRPr i="1">
                <a:latin typeface="Arial" panose="020B0604020202020204" pitchFamily="34" charset="0"/>
                <a:cs typeface="Arial" panose="020B0604020202020204" pitchFamily="34" charset="0"/>
              </a:defRPr>
            </a:lvl2pPr>
            <a:lvl3pPr>
              <a:defRPr i="1">
                <a:latin typeface="Arial" panose="020B0604020202020204" pitchFamily="34" charset="0"/>
                <a:cs typeface="Arial" panose="020B0604020202020204" pitchFamily="34" charset="0"/>
              </a:defRPr>
            </a:lvl3pPr>
            <a:lvl4pPr>
              <a:defRPr i="1">
                <a:latin typeface="Arial" panose="020B0604020202020204" pitchFamily="34" charset="0"/>
                <a:cs typeface="Arial" panose="020B0604020202020204" pitchFamily="34" charset="0"/>
              </a:defRPr>
            </a:lvl4pPr>
            <a:lvl5pPr>
              <a:defRPr i="1">
                <a:latin typeface="Arial" panose="020B0604020202020204" pitchFamily="34" charset="0"/>
                <a:cs typeface="Arial" panose="020B0604020202020204" pitchFamily="34" charset="0"/>
              </a:defRPr>
            </a:lvl5pPr>
          </a:lstStyle>
          <a:p>
            <a:pPr lvl="0"/>
            <a:r>
              <a:rPr lang="pl-PL"/>
              <a:t>Kliknij, aby edytować style wzorca tekstu</a:t>
            </a:r>
          </a:p>
        </p:txBody>
      </p:sp>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4316413" y="6172200"/>
            <a:ext cx="6269037" cy="390525"/>
          </a:xfrm>
        </p:spPr>
        <p:txBody>
          <a:bodyPr/>
          <a:lstStyle>
            <a:lvl1pPr marL="0" indent="0">
              <a:buNone/>
              <a:defRPr>
                <a:solidFill>
                  <a:schemeClr val="bg1"/>
                </a:solidFill>
              </a:defRPr>
            </a:lvl1pPr>
          </a:lstStyle>
          <a:p>
            <a:pPr lvl="0"/>
            <a:r>
              <a:rPr lang="pl-PL"/>
              <a:t>Kliknij, aby edytować style wzorca tekstu</a:t>
            </a:r>
          </a:p>
        </p:txBody>
      </p:sp>
    </p:spTree>
    <p:extLst>
      <p:ext uri="{BB962C8B-B14F-4D97-AF65-F5344CB8AC3E}">
        <p14:creationId xmlns:p14="http://schemas.microsoft.com/office/powerpoint/2010/main" val="2657748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zdjęcie full screen">
    <p:spTree>
      <p:nvGrpSpPr>
        <p:cNvPr id="1" name=""/>
        <p:cNvGrpSpPr/>
        <p:nvPr/>
      </p:nvGrpSpPr>
      <p:grpSpPr>
        <a:xfrm>
          <a:off x="0" y="0"/>
          <a:ext cx="0" cy="0"/>
          <a:chOff x="0" y="0"/>
          <a:chExt cx="0" cy="0"/>
        </a:xfrm>
      </p:grpSpPr>
      <p:sp>
        <p:nvSpPr>
          <p:cNvPr id="4" name="Symbol zastępczy obrazu 3">
            <a:extLst>
              <a:ext uri="{FF2B5EF4-FFF2-40B4-BE49-F238E27FC236}">
                <a16:creationId xmlns:a16="http://schemas.microsoft.com/office/drawing/2014/main" id="{194CB8A1-B6B9-47FE-AD24-5E1C17FAC5A1}"/>
              </a:ext>
            </a:extLst>
          </p:cNvPr>
          <p:cNvSpPr>
            <a:spLocks noGrp="1"/>
          </p:cNvSpPr>
          <p:nvPr>
            <p:ph type="pic" sz="quarter" idx="13"/>
          </p:nvPr>
        </p:nvSpPr>
        <p:spPr>
          <a:xfrm>
            <a:off x="0" y="0"/>
            <a:ext cx="12192000" cy="6858000"/>
          </a:xfrm>
        </p:spPr>
        <p:txBody>
          <a:bodyPr/>
          <a:lstStyle/>
          <a:p>
            <a:r>
              <a:rPr lang="pl-PL"/>
              <a:t>Kliknij ikonę, aby dodać obraz</a:t>
            </a: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6172200"/>
            <a:ext cx="10350989" cy="390525"/>
          </a:xfrm>
        </p:spPr>
        <p:txBody>
          <a:bodyPr/>
          <a:lstStyle>
            <a:lvl1pPr marL="0" indent="0">
              <a:buNone/>
              <a:defRPr>
                <a:solidFill>
                  <a:schemeClr val="tx1"/>
                </a:solidFill>
              </a:defRPr>
            </a:lvl1pPr>
          </a:lstStyle>
          <a:p>
            <a:pPr lvl="0"/>
            <a:r>
              <a:rPr lang="pl-PL"/>
              <a:t>Kliknij, aby edytować style wzorca tekstu</a:t>
            </a:r>
          </a:p>
        </p:txBody>
      </p:sp>
    </p:spTree>
    <p:extLst>
      <p:ext uri="{BB962C8B-B14F-4D97-AF65-F5344CB8AC3E}">
        <p14:creationId xmlns:p14="http://schemas.microsoft.com/office/powerpoint/2010/main" val="4204164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usta- ciemna szarość">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2412928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pusta- błęki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2333262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zakończenie">
    <p:spTree>
      <p:nvGrpSpPr>
        <p:cNvPr id="1" name=""/>
        <p:cNvGrpSpPr/>
        <p:nvPr/>
      </p:nvGrpSpPr>
      <p:grpSpPr>
        <a:xfrm>
          <a:off x="0" y="0"/>
          <a:ext cx="0" cy="0"/>
          <a:chOff x="0" y="0"/>
          <a:chExt cx="0" cy="0"/>
        </a:xfrm>
      </p:grpSpPr>
      <p:sp>
        <p:nvSpPr>
          <p:cNvPr id="13" name="Symbol zastępczy tekstu 12">
            <a:extLst>
              <a:ext uri="{FF2B5EF4-FFF2-40B4-BE49-F238E27FC236}">
                <a16:creationId xmlns:a16="http://schemas.microsoft.com/office/drawing/2014/main" id="{A7C7710C-3F3E-4861-9C00-95AA4BE09F98}"/>
              </a:ext>
            </a:extLst>
          </p:cNvPr>
          <p:cNvSpPr>
            <a:spLocks noGrp="1"/>
          </p:cNvSpPr>
          <p:nvPr>
            <p:ph type="body" sz="quarter" idx="12"/>
          </p:nvPr>
        </p:nvSpPr>
        <p:spPr>
          <a:xfrm>
            <a:off x="234461" y="3314700"/>
            <a:ext cx="10350989" cy="390525"/>
          </a:xfrm>
        </p:spPr>
        <p:txBody>
          <a:bodyPr/>
          <a:lstStyle>
            <a:lvl1pPr marL="0" indent="0">
              <a:buNone/>
              <a:defRPr>
                <a:solidFill>
                  <a:schemeClr val="tx1">
                    <a:lumMod val="75000"/>
                    <a:lumOff val="25000"/>
                  </a:schemeClr>
                </a:solidFill>
              </a:defRPr>
            </a:lvl1pPr>
          </a:lstStyle>
          <a:p>
            <a:pPr lvl="0"/>
            <a:r>
              <a:rPr lang="pl-PL"/>
              <a:t>Kliknij, aby edytować style wzorca tekstu</a:t>
            </a:r>
          </a:p>
        </p:txBody>
      </p:sp>
      <p:sp>
        <p:nvSpPr>
          <p:cNvPr id="3" name="Symbol zastępczy tekstu 2">
            <a:extLst>
              <a:ext uri="{FF2B5EF4-FFF2-40B4-BE49-F238E27FC236}">
                <a16:creationId xmlns:a16="http://schemas.microsoft.com/office/drawing/2014/main" id="{10E6ADF7-26B3-4989-9375-24F2F98C866F}"/>
              </a:ext>
            </a:extLst>
          </p:cNvPr>
          <p:cNvSpPr>
            <a:spLocks noGrp="1"/>
          </p:cNvSpPr>
          <p:nvPr>
            <p:ph type="body" sz="quarter" idx="13"/>
          </p:nvPr>
        </p:nvSpPr>
        <p:spPr>
          <a:xfrm>
            <a:off x="234461" y="966788"/>
            <a:ext cx="10368452" cy="2206625"/>
          </a:xfrm>
        </p:spPr>
        <p:txBody>
          <a:bodyPr/>
          <a:lstStyle>
            <a:lvl1pPr>
              <a:defRPr>
                <a:solidFill>
                  <a:schemeClr val="tx1">
                    <a:lumMod val="75000"/>
                    <a:lumOff val="25000"/>
                  </a:schemeClr>
                </a:solidFill>
              </a:defRPr>
            </a:lvl1pPr>
          </a:lstStyle>
          <a:p>
            <a:pPr lvl="0"/>
            <a:r>
              <a:rPr lang="pl-PL"/>
              <a:t>Kliknij, aby edytować style wzorca tekstu</a:t>
            </a:r>
          </a:p>
        </p:txBody>
      </p:sp>
    </p:spTree>
    <p:extLst>
      <p:ext uri="{BB962C8B-B14F-4D97-AF65-F5344CB8AC3E}">
        <p14:creationId xmlns:p14="http://schemas.microsoft.com/office/powerpoint/2010/main" val="4090281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9F291BE0-7A7E-D04F-974F-9F4577FB2F46}"/>
              </a:ext>
            </a:extLst>
          </p:cNvPr>
          <p:cNvSpPr/>
          <p:nvPr/>
        </p:nvSpPr>
        <p:spPr>
          <a:xfrm>
            <a:off x="6163735" y="1096772"/>
            <a:ext cx="5571066"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Cross 49">
            <a:extLst>
              <a:ext uri="{FF2B5EF4-FFF2-40B4-BE49-F238E27FC236}">
                <a16:creationId xmlns:a16="http://schemas.microsoft.com/office/drawing/2014/main" id="{BD33FF1F-6094-0B4A-A3E4-6B0D9283DB44}"/>
              </a:ext>
            </a:extLst>
          </p:cNvPr>
          <p:cNvSpPr/>
          <p:nvPr/>
        </p:nvSpPr>
        <p:spPr>
          <a:xfrm>
            <a:off x="11529484"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B78A6D9C-C7A5-414B-8CB7-E31470D7D280}"/>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21D850E-6310-C04D-8CAC-B7FA9F332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5B7FB3-5DFC-6547-9567-C0ABE874C6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27D2DB-A7B1-204E-8416-E938952BCC83}"/>
              </a:ext>
            </a:extLst>
          </p:cNvPr>
          <p:cNvSpPr>
            <a:spLocks noGrp="1"/>
          </p:cNvSpPr>
          <p:nvPr>
            <p:ph type="dt" sz="half" idx="10"/>
          </p:nvPr>
        </p:nvSpPr>
        <p:spPr/>
        <p:txBody>
          <a:bodyPr/>
          <a:lstStyle/>
          <a:p>
            <a:fld id="{73C3BD54-29B9-3D42-B178-776ED395AA85}" type="datetimeFigureOut">
              <a:rPr lang="en-US" smtClean="0"/>
              <a:t>4/28/2025</a:t>
            </a:fld>
            <a:endParaRPr lang="en-US"/>
          </a:p>
        </p:txBody>
      </p:sp>
      <p:sp>
        <p:nvSpPr>
          <p:cNvPr id="5" name="Footer Placeholder 4">
            <a:extLst>
              <a:ext uri="{FF2B5EF4-FFF2-40B4-BE49-F238E27FC236}">
                <a16:creationId xmlns:a16="http://schemas.microsoft.com/office/drawing/2014/main" id="{FD324BA1-E2D0-1E4B-9DB3-664FE27337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AE64B2-36E4-5A4E-A78A-A629829A334F}"/>
              </a:ext>
            </a:extLst>
          </p:cNvPr>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29224558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98BE373-AF0E-44E0-8EA5-19941510D604}"/>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CC321604-B864-4AFE-9CF0-97C29912488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192F8062-FDD3-4CBF-ADB1-EBE1E1DD933A}"/>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BCEFD010-E19D-465D-98A3-A4A4BB1370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BF744C40-75F2-4A1A-8842-3E4F8B097FB4}"/>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47090651-E201-4A5A-9DE8-B6D34584E87E}"/>
              </a:ext>
            </a:extLst>
          </p:cNvPr>
          <p:cNvSpPr>
            <a:spLocks noGrp="1"/>
          </p:cNvSpPr>
          <p:nvPr>
            <p:ph type="dt" sz="half" idx="10"/>
          </p:nvPr>
        </p:nvSpPr>
        <p:spPr/>
        <p:txBody>
          <a:bodyPr/>
          <a:lstStyle/>
          <a:p>
            <a:fld id="{1D68BC83-B695-4034-862E-134FE7A5CC8E}" type="datetimeFigureOut">
              <a:rPr lang="pl-PL" smtClean="0"/>
              <a:t>28.04.2025</a:t>
            </a:fld>
            <a:endParaRPr lang="pl-PL"/>
          </a:p>
        </p:txBody>
      </p:sp>
      <p:sp>
        <p:nvSpPr>
          <p:cNvPr id="8" name="Symbol zastępczy stopki 7">
            <a:extLst>
              <a:ext uri="{FF2B5EF4-FFF2-40B4-BE49-F238E27FC236}">
                <a16:creationId xmlns:a16="http://schemas.microsoft.com/office/drawing/2014/main" id="{897E2E86-DB9B-4415-AB10-B6707F3CA47E}"/>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EF22772F-7E2D-4CD3-A13B-8F04D300EAE9}"/>
              </a:ext>
            </a:extLst>
          </p:cNvPr>
          <p:cNvSpPr>
            <a:spLocks noGrp="1"/>
          </p:cNvSpPr>
          <p:nvPr>
            <p:ph type="sldNum" sz="quarter" idx="12"/>
          </p:nvPr>
        </p:nvSpPr>
        <p:spPr/>
        <p:txBody>
          <a:bodyPr/>
          <a:lstStyle/>
          <a:p>
            <a:fld id="{CB7F96AB-9CCB-4A51-8A0F-44D46775A274}" type="slidenum">
              <a:rPr lang="pl-PL" smtClean="0"/>
              <a:t>‹#›</a:t>
            </a:fld>
            <a:endParaRPr lang="pl-PL"/>
          </a:p>
        </p:txBody>
      </p:sp>
    </p:spTree>
    <p:extLst>
      <p:ext uri="{BB962C8B-B14F-4D97-AF65-F5344CB8AC3E}">
        <p14:creationId xmlns:p14="http://schemas.microsoft.com/office/powerpoint/2010/main" val="249419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AF81DD-2B1F-3444-8023-DD52318FE9F6}"/>
              </a:ext>
            </a:extLst>
          </p:cNvPr>
          <p:cNvSpPr>
            <a:spLocks noGrp="1"/>
          </p:cNvSpPr>
          <p:nvPr>
            <p:ph type="dt" sz="half" idx="10"/>
          </p:nvPr>
        </p:nvSpPr>
        <p:spPr/>
        <p:txBody>
          <a:bodyPr/>
          <a:lstStyle/>
          <a:p>
            <a:fld id="{73C3BD54-29B9-3D42-B178-776ED395AA85}" type="datetimeFigureOut">
              <a:rPr lang="en-US" smtClean="0"/>
              <a:t>4/28/2025</a:t>
            </a:fld>
            <a:endParaRPr lang="en-US"/>
          </a:p>
        </p:txBody>
      </p:sp>
      <p:sp>
        <p:nvSpPr>
          <p:cNvPr id="3" name="Footer Placeholder 2">
            <a:extLst>
              <a:ext uri="{FF2B5EF4-FFF2-40B4-BE49-F238E27FC236}">
                <a16:creationId xmlns:a16="http://schemas.microsoft.com/office/drawing/2014/main" id="{36927EE3-DAA3-D948-B8FD-48417540B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4532D4-FFBF-6C47-A6C9-D55196D91B87}"/>
              </a:ext>
            </a:extLst>
          </p:cNvPr>
          <p:cNvSpPr>
            <a:spLocks noGrp="1"/>
          </p:cNvSpPr>
          <p:nvPr>
            <p:ph type="sldNum" sz="quarter" idx="12"/>
          </p:nvPr>
        </p:nvSpPr>
        <p:spPr/>
        <p:txBody>
          <a:bodyPr/>
          <a:lstStyle/>
          <a:p>
            <a:fld id="{86BB3423-611C-6944-BA94-F2572F362413}" type="slidenum">
              <a:rPr lang="en-US" smtClean="0"/>
              <a:t>‹#›</a:t>
            </a:fld>
            <a:endParaRPr lang="en-US"/>
          </a:p>
        </p:txBody>
      </p:sp>
      <p:sp>
        <p:nvSpPr>
          <p:cNvPr id="47" name="Rectangle 46">
            <a:extLst>
              <a:ext uri="{FF2B5EF4-FFF2-40B4-BE49-F238E27FC236}">
                <a16:creationId xmlns:a16="http://schemas.microsoft.com/office/drawing/2014/main" id="{DB8D5541-7726-BA46-8BFA-BF6AA8D42BD7}"/>
              </a:ext>
            </a:extLst>
          </p:cNvPr>
          <p:cNvSpPr/>
          <p:nvPr/>
        </p:nvSpPr>
        <p:spPr>
          <a:xfrm>
            <a:off x="-1" y="1096772"/>
            <a:ext cx="263565" cy="576122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Cross 47">
            <a:extLst>
              <a:ext uri="{FF2B5EF4-FFF2-40B4-BE49-F238E27FC236}">
                <a16:creationId xmlns:a16="http://schemas.microsoft.com/office/drawing/2014/main" id="{97F434CF-7503-CE4F-8426-C312C6315AD0}"/>
              </a:ext>
            </a:extLst>
          </p:cNvPr>
          <p:cNvSpPr/>
          <p:nvPr/>
        </p:nvSpPr>
        <p:spPr>
          <a:xfrm>
            <a:off x="58248" y="5618903"/>
            <a:ext cx="524933" cy="524933"/>
          </a:xfrm>
          <a:prstGeom prst="plus">
            <a:avLst>
              <a:gd name="adj" fmla="val 39516"/>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FEDBFB2F-FE34-E349-9484-C275FBE31614}"/>
              </a:ext>
            </a:extLst>
          </p:cNvPr>
          <p:cNvSpPr/>
          <p:nvPr/>
        </p:nvSpPr>
        <p:spPr>
          <a:xfrm>
            <a:off x="9881559" y="976630"/>
            <a:ext cx="1336774" cy="12014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8198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zdjęcie + tytuł">
    <p:spTree>
      <p:nvGrpSpPr>
        <p:cNvPr id="1" name=""/>
        <p:cNvGrpSpPr/>
        <p:nvPr/>
      </p:nvGrpSpPr>
      <p:grpSpPr>
        <a:xfrm>
          <a:off x="0" y="0"/>
          <a:ext cx="0" cy="0"/>
          <a:chOff x="0" y="0"/>
          <a:chExt cx="0" cy="0"/>
        </a:xfrm>
      </p:grpSpPr>
      <p:sp>
        <p:nvSpPr>
          <p:cNvPr id="8" name="Symbol zastępczy obrazu 7">
            <a:extLst>
              <a:ext uri="{FF2B5EF4-FFF2-40B4-BE49-F238E27FC236}">
                <a16:creationId xmlns:a16="http://schemas.microsoft.com/office/drawing/2014/main" id="{55CF5CDF-7DAF-4E9C-9149-38797CC64BAF}"/>
              </a:ext>
            </a:extLst>
          </p:cNvPr>
          <p:cNvSpPr>
            <a:spLocks noGrp="1"/>
          </p:cNvSpPr>
          <p:nvPr>
            <p:ph type="pic" sz="quarter" idx="13"/>
          </p:nvPr>
        </p:nvSpPr>
        <p:spPr>
          <a:xfrm>
            <a:off x="0" y="0"/>
            <a:ext cx="12192000" cy="7526338"/>
          </a:xfrm>
        </p:spPr>
        <p:txBody>
          <a:bodyPr/>
          <a:lstStyle/>
          <a:p>
            <a:r>
              <a:rPr lang="pl-PL"/>
              <a:t>Kliknij ikonę, aby dodać obraz</a:t>
            </a:r>
            <a:endParaRPr lang="pl-PL" dirty="0"/>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accent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Tree>
    <p:extLst>
      <p:ext uri="{BB962C8B-B14F-4D97-AF65-F5344CB8AC3E}">
        <p14:creationId xmlns:p14="http://schemas.microsoft.com/office/powerpoint/2010/main" val="2401401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accent1">
                    <a:lumMod val="75000"/>
                  </a:schemeClr>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1948139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1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838200" y="4894263"/>
            <a:ext cx="914400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838200" y="2933823"/>
            <a:ext cx="9144000"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a:off x="838200" y="4683736"/>
            <a:ext cx="10952285"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Tree>
    <p:extLst>
      <p:ext uri="{BB962C8B-B14F-4D97-AF65-F5344CB8AC3E}">
        <p14:creationId xmlns:p14="http://schemas.microsoft.com/office/powerpoint/2010/main" val="2867649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2_tytuł ipodtytuł- zamienny">
    <p:spTree>
      <p:nvGrpSpPr>
        <p:cNvPr id="1" name=""/>
        <p:cNvGrpSpPr/>
        <p:nvPr/>
      </p:nvGrpSpPr>
      <p:grpSpPr>
        <a:xfrm>
          <a:off x="0" y="0"/>
          <a:ext cx="0" cy="0"/>
          <a:chOff x="0" y="0"/>
          <a:chExt cx="0" cy="0"/>
        </a:xfrm>
      </p:grpSpPr>
      <p:sp>
        <p:nvSpPr>
          <p:cNvPr id="4" name="Prostokąt 3">
            <a:extLst>
              <a:ext uri="{FF2B5EF4-FFF2-40B4-BE49-F238E27FC236}">
                <a16:creationId xmlns:a16="http://schemas.microsoft.com/office/drawing/2014/main" id="{B3195E5E-9579-432C-853B-CD8751185B75}"/>
              </a:ext>
            </a:extLst>
          </p:cNvPr>
          <p:cNvSpPr/>
          <p:nvPr/>
        </p:nvSpPr>
        <p:spPr>
          <a:xfrm>
            <a:off x="4870938" y="0"/>
            <a:ext cx="7321062"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93966548-FB16-47C0-8B0C-A797FC249CA1}"/>
              </a:ext>
            </a:extLst>
          </p:cNvPr>
          <p:cNvSpPr>
            <a:spLocks noGrp="1"/>
          </p:cNvSpPr>
          <p:nvPr>
            <p:ph type="ctrTitle" hasCustomPrompt="1"/>
          </p:nvPr>
        </p:nvSpPr>
        <p:spPr>
          <a:xfrm>
            <a:off x="5407270" y="4894263"/>
            <a:ext cx="4574930" cy="1251560"/>
          </a:xfrm>
        </p:spPr>
        <p:txBody>
          <a:bodyPr anchor="t">
            <a:normAutofit/>
          </a:bodyPr>
          <a:lstStyle>
            <a:lvl1pPr algn="l">
              <a:defRPr sz="4000">
                <a:solidFill>
                  <a:schemeClr val="bg1"/>
                </a:solidFill>
                <a:latin typeface="Arial Black" panose="020B0A0402010202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8A73617C-C96D-43BE-BB64-B5FE2397C30F}"/>
              </a:ext>
            </a:extLst>
          </p:cNvPr>
          <p:cNvSpPr>
            <a:spLocks noGrp="1"/>
          </p:cNvSpPr>
          <p:nvPr>
            <p:ph type="subTitle" idx="1" hasCustomPrompt="1"/>
          </p:nvPr>
        </p:nvSpPr>
        <p:spPr>
          <a:xfrm>
            <a:off x="5407270" y="2897285"/>
            <a:ext cx="6299688" cy="1655762"/>
          </a:xfrm>
        </p:spPr>
        <p:txBody>
          <a:bodyPr anchor="b"/>
          <a:lstStyle>
            <a:lvl1pPr marL="0" indent="0" algn="l">
              <a:buNone/>
              <a:defRPr sz="2400">
                <a:solidFill>
                  <a:schemeClr val="bg1">
                    <a:lumMod val="75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9" name="Prostokąt 8">
            <a:extLst>
              <a:ext uri="{FF2B5EF4-FFF2-40B4-BE49-F238E27FC236}">
                <a16:creationId xmlns:a16="http://schemas.microsoft.com/office/drawing/2014/main" id="{B1B900E0-B83D-435A-ADCF-98A3C0115E0C}"/>
              </a:ext>
            </a:extLst>
          </p:cNvPr>
          <p:cNvSpPr/>
          <p:nvPr/>
        </p:nvSpPr>
        <p:spPr>
          <a:xfrm flipV="1">
            <a:off x="5407270" y="4730261"/>
            <a:ext cx="6383215" cy="6154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6" name="Obraz 5">
            <a:extLst>
              <a:ext uri="{FF2B5EF4-FFF2-40B4-BE49-F238E27FC236}">
                <a16:creationId xmlns:a16="http://schemas.microsoft.com/office/drawing/2014/main" id="{761D14E2-B9E1-4F69-98A3-4C8F6CA3B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7" name="Symbol zastępczy obrazu 6">
            <a:extLst>
              <a:ext uri="{FF2B5EF4-FFF2-40B4-BE49-F238E27FC236}">
                <a16:creationId xmlns:a16="http://schemas.microsoft.com/office/drawing/2014/main" id="{95D1DEB5-0178-46B3-8F53-5EF6C2874B18}"/>
              </a:ext>
            </a:extLst>
          </p:cNvPr>
          <p:cNvSpPr>
            <a:spLocks noGrp="1"/>
          </p:cNvSpPr>
          <p:nvPr>
            <p:ph type="pic" sz="quarter" idx="10"/>
          </p:nvPr>
        </p:nvSpPr>
        <p:spPr>
          <a:xfrm>
            <a:off x="0" y="0"/>
            <a:ext cx="4870450" cy="6858000"/>
          </a:xfrm>
        </p:spPr>
        <p:txBody>
          <a:bodyPr/>
          <a:lstStyle/>
          <a:p>
            <a:r>
              <a:rPr lang="pl-PL"/>
              <a:t>Kliknij ikonę, aby dodać obraz</a:t>
            </a:r>
            <a:endParaRPr lang="pl-PL" dirty="0"/>
          </a:p>
        </p:txBody>
      </p:sp>
    </p:spTree>
    <p:extLst>
      <p:ext uri="{BB962C8B-B14F-4D97-AF65-F5344CB8AC3E}">
        <p14:creationId xmlns:p14="http://schemas.microsoft.com/office/powerpoint/2010/main" val="2961706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ytuł + tekst">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1" name="Obraz 10">
            <a:extLst>
              <a:ext uri="{FF2B5EF4-FFF2-40B4-BE49-F238E27FC236}">
                <a16:creationId xmlns:a16="http://schemas.microsoft.com/office/drawing/2014/main" id="{C79C7481-0AA7-4A24-860A-9BCB3C937A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77173" y="187744"/>
            <a:ext cx="2880366" cy="597409"/>
          </a:xfrm>
          <a:prstGeom prst="rect">
            <a:avLst/>
          </a:prstGeom>
        </p:spPr>
      </p:pic>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marL="0" indent="0">
              <a:buNone/>
              <a:defRPr>
                <a:latin typeface="Arial" panose="020B0604020202020204" pitchFamily="34" charset="0"/>
                <a:cs typeface="Arial" panose="020B0604020202020204" pitchFamily="34" charset="0"/>
              </a:defRPr>
            </a:lvl1pPr>
            <a:lvl2pPr marL="457200" indent="0">
              <a:buNone/>
              <a:defRPr>
                <a:latin typeface="Arial" panose="020B0604020202020204" pitchFamily="34" charset="0"/>
                <a:cs typeface="Arial" panose="020B0604020202020204" pitchFamily="34" charset="0"/>
              </a:defRPr>
            </a:lvl2pPr>
            <a:lvl3pPr marL="914400" indent="0">
              <a:buNone/>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828800" indent="0">
              <a:buNone/>
              <a:defRPr>
                <a:latin typeface="Arial" panose="020B0604020202020204" pitchFamily="34" charset="0"/>
                <a:cs typeface="Arial" panose="020B0604020202020204" pitchFamily="34" charset="0"/>
              </a:defRPr>
            </a:lvl5pPr>
          </a:lstStyle>
          <a:p>
            <a:pPr lvl="0"/>
            <a:r>
              <a:rPr lang="pl-PL" dirty="0"/>
              <a:t>Drugi poziom</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2277476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8601075"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Tree>
    <p:extLst>
      <p:ext uri="{BB962C8B-B14F-4D97-AF65-F5344CB8AC3E}">
        <p14:creationId xmlns:p14="http://schemas.microsoft.com/office/powerpoint/2010/main" val="420989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2_tytuł + tekst">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tytuł</a:t>
            </a:r>
          </a:p>
        </p:txBody>
      </p:sp>
      <p:sp>
        <p:nvSpPr>
          <p:cNvPr id="7" name="Symbol zastępczy tekstu 6">
            <a:extLst>
              <a:ext uri="{FF2B5EF4-FFF2-40B4-BE49-F238E27FC236}">
                <a16:creationId xmlns:a16="http://schemas.microsoft.com/office/drawing/2014/main" id="{28502427-CE7F-432B-9FE2-554B81D4330F}"/>
              </a:ext>
            </a:extLst>
          </p:cNvPr>
          <p:cNvSpPr>
            <a:spLocks noGrp="1"/>
          </p:cNvSpPr>
          <p:nvPr>
            <p:ph type="body" sz="quarter" idx="11"/>
          </p:nvPr>
        </p:nvSpPr>
        <p:spPr>
          <a:xfrm>
            <a:off x="234950" y="977900"/>
            <a:ext cx="5735027" cy="5584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pl-PL" dirty="0"/>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35789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ytuł + zdjecia/obrazy">
    <p:spTree>
      <p:nvGrpSpPr>
        <p:cNvPr id="1" name=""/>
        <p:cNvGrpSpPr/>
        <p:nvPr/>
      </p:nvGrpSpPr>
      <p:grpSpPr>
        <a:xfrm>
          <a:off x="0" y="0"/>
          <a:ext cx="0" cy="0"/>
          <a:chOff x="0" y="0"/>
          <a:chExt cx="0" cy="0"/>
        </a:xfrm>
      </p:grpSpPr>
      <p:sp>
        <p:nvSpPr>
          <p:cNvPr id="6" name="Prostokąt 5">
            <a:extLst>
              <a:ext uri="{FF2B5EF4-FFF2-40B4-BE49-F238E27FC236}">
                <a16:creationId xmlns:a16="http://schemas.microsoft.com/office/drawing/2014/main" id="{240F0FAA-41C4-413E-B1E8-B1140C25E9D6}"/>
              </a:ext>
            </a:extLst>
          </p:cNvPr>
          <p:cNvSpPr/>
          <p:nvPr/>
        </p:nvSpPr>
        <p:spPr>
          <a:xfrm>
            <a:off x="0" y="0"/>
            <a:ext cx="12192000" cy="6858000"/>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8" name="Obraz 7">
            <a:extLst>
              <a:ext uri="{FF2B5EF4-FFF2-40B4-BE49-F238E27FC236}">
                <a16:creationId xmlns:a16="http://schemas.microsoft.com/office/drawing/2014/main" id="{3F5E8F0E-6B31-4506-B51C-1D4BF41AA7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53138" y="150598"/>
            <a:ext cx="3075681" cy="689922"/>
          </a:xfrm>
          <a:prstGeom prst="rect">
            <a:avLst/>
          </a:prstGeom>
        </p:spPr>
      </p:pic>
      <p:sp>
        <p:nvSpPr>
          <p:cNvPr id="9" name="Prostokąt 8">
            <a:extLst>
              <a:ext uri="{FF2B5EF4-FFF2-40B4-BE49-F238E27FC236}">
                <a16:creationId xmlns:a16="http://schemas.microsoft.com/office/drawing/2014/main" id="{B1B900E0-B83D-435A-ADCF-98A3C0115E0C}"/>
              </a:ext>
            </a:extLst>
          </p:cNvPr>
          <p:cNvSpPr/>
          <p:nvPr/>
        </p:nvSpPr>
        <p:spPr>
          <a:xfrm>
            <a:off x="234461" y="744941"/>
            <a:ext cx="860180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Symbol zastępczy tekstu 4">
            <a:extLst>
              <a:ext uri="{FF2B5EF4-FFF2-40B4-BE49-F238E27FC236}">
                <a16:creationId xmlns:a16="http://schemas.microsoft.com/office/drawing/2014/main" id="{94B0C864-6E19-4FEE-BBF3-CA3E0B8DC8FF}"/>
              </a:ext>
            </a:extLst>
          </p:cNvPr>
          <p:cNvSpPr>
            <a:spLocks noGrp="1"/>
          </p:cNvSpPr>
          <p:nvPr>
            <p:ph type="body" sz="quarter" idx="10" hasCustomPrompt="1"/>
          </p:nvPr>
        </p:nvSpPr>
        <p:spPr>
          <a:xfrm>
            <a:off x="234950" y="295275"/>
            <a:ext cx="8523288" cy="331788"/>
          </a:xfrm>
        </p:spPr>
        <p:txBody>
          <a:bodyPr/>
          <a:lstStyle>
            <a:lvl1pPr>
              <a:defRPr>
                <a:solidFill>
                  <a:schemeClr val="bg1"/>
                </a:solidFill>
                <a:latin typeface="Arial" panose="020B0604020202020204" pitchFamily="34" charset="0"/>
                <a:cs typeface="Arial" panose="020B0604020202020204" pitchFamily="34" charset="0"/>
              </a:defRPr>
            </a:lvl1pPr>
            <a:lvl2pPr marL="457200" indent="0">
              <a:buNone/>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1"/>
            <a:r>
              <a:rPr lang="pl-PL" dirty="0"/>
              <a:t>Drugi poziom</a:t>
            </a:r>
          </a:p>
        </p:txBody>
      </p:sp>
      <p:sp>
        <p:nvSpPr>
          <p:cNvPr id="3" name="Symbol zastępczy obrazu 2">
            <a:extLst>
              <a:ext uri="{FF2B5EF4-FFF2-40B4-BE49-F238E27FC236}">
                <a16:creationId xmlns:a16="http://schemas.microsoft.com/office/drawing/2014/main" id="{01441050-E069-414B-8EA2-91B85166B1CD}"/>
              </a:ext>
            </a:extLst>
          </p:cNvPr>
          <p:cNvSpPr>
            <a:spLocks noGrp="1"/>
          </p:cNvSpPr>
          <p:nvPr>
            <p:ph type="pic" sz="quarter" idx="12"/>
          </p:nvPr>
        </p:nvSpPr>
        <p:spPr>
          <a:xfrm>
            <a:off x="6207125" y="958850"/>
            <a:ext cx="5821363" cy="5624513"/>
          </a:xfrm>
        </p:spPr>
        <p:txBody>
          <a:bodyPr/>
          <a:lstStyle>
            <a:lvl1pPr>
              <a:defRPr>
                <a:solidFill>
                  <a:schemeClr val="bg1"/>
                </a:solidFill>
              </a:defRPr>
            </a:lvl1pPr>
          </a:lstStyle>
          <a:p>
            <a:r>
              <a:rPr lang="pl-PL"/>
              <a:t>Kliknij ikonę, aby dodać obraz</a:t>
            </a:r>
            <a:endParaRPr lang="pl-PL" dirty="0"/>
          </a:p>
        </p:txBody>
      </p:sp>
      <p:sp>
        <p:nvSpPr>
          <p:cNvPr id="4" name="Symbol zastępczy obrazu 3">
            <a:extLst>
              <a:ext uri="{FF2B5EF4-FFF2-40B4-BE49-F238E27FC236}">
                <a16:creationId xmlns:a16="http://schemas.microsoft.com/office/drawing/2014/main" id="{E762964F-D4B6-4847-9E8C-81D4061C7F9C}"/>
              </a:ext>
            </a:extLst>
          </p:cNvPr>
          <p:cNvSpPr>
            <a:spLocks noGrp="1"/>
          </p:cNvSpPr>
          <p:nvPr>
            <p:ph type="pic" sz="quarter" idx="13"/>
          </p:nvPr>
        </p:nvSpPr>
        <p:spPr>
          <a:xfrm>
            <a:off x="234950" y="1004930"/>
            <a:ext cx="5821363" cy="2819400"/>
          </a:xfrm>
        </p:spPr>
        <p:txBody>
          <a:bodyPr/>
          <a:lstStyle>
            <a:lvl1pPr>
              <a:defRPr>
                <a:solidFill>
                  <a:schemeClr val="bg1"/>
                </a:solidFill>
              </a:defRPr>
            </a:lvl1pPr>
          </a:lstStyle>
          <a:p>
            <a:r>
              <a:rPr lang="pl-PL"/>
              <a:t>Kliknij ikonę, aby dodać obraz</a:t>
            </a:r>
            <a:endParaRPr lang="pl-PL" dirty="0"/>
          </a:p>
        </p:txBody>
      </p:sp>
      <p:sp>
        <p:nvSpPr>
          <p:cNvPr id="11" name="Symbol zastępczy obrazu 10">
            <a:extLst>
              <a:ext uri="{FF2B5EF4-FFF2-40B4-BE49-F238E27FC236}">
                <a16:creationId xmlns:a16="http://schemas.microsoft.com/office/drawing/2014/main" id="{6AE15399-3C20-4463-848C-95CAB439708D}"/>
              </a:ext>
            </a:extLst>
          </p:cNvPr>
          <p:cNvSpPr>
            <a:spLocks noGrp="1"/>
          </p:cNvSpPr>
          <p:nvPr>
            <p:ph type="pic" sz="quarter" idx="14"/>
          </p:nvPr>
        </p:nvSpPr>
        <p:spPr>
          <a:xfrm>
            <a:off x="234950" y="4000500"/>
            <a:ext cx="5821363" cy="2582863"/>
          </a:xfrm>
        </p:spPr>
        <p:txBody>
          <a:bodyPr/>
          <a:lstStyle>
            <a:lvl1pPr>
              <a:defRPr>
                <a:solidFill>
                  <a:schemeClr val="bg1"/>
                </a:solidFill>
              </a:defRPr>
            </a:lvl1pPr>
          </a:lstStyle>
          <a:p>
            <a:r>
              <a:rPr lang="pl-PL"/>
              <a:t>Kliknij ikonę, aby dodać obraz</a:t>
            </a:r>
            <a:endParaRPr lang="pl-PL" dirty="0"/>
          </a:p>
        </p:txBody>
      </p:sp>
    </p:spTree>
    <p:extLst>
      <p:ext uri="{BB962C8B-B14F-4D97-AF65-F5344CB8AC3E}">
        <p14:creationId xmlns:p14="http://schemas.microsoft.com/office/powerpoint/2010/main" val="2589118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8" name="Obraz 7">
            <a:extLst>
              <a:ext uri="{FF2B5EF4-FFF2-40B4-BE49-F238E27FC236}">
                <a16:creationId xmlns:a16="http://schemas.microsoft.com/office/drawing/2014/main" id="{4A85637C-2C82-4635-8121-E1E454CB2344}"/>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8132669"/>
          </a:xfrm>
          <a:prstGeom prst="rect">
            <a:avLst/>
          </a:prstGeom>
        </p:spPr>
      </p:pic>
      <p:sp>
        <p:nvSpPr>
          <p:cNvPr id="2" name="Symbol zastępczy tytułu 1">
            <a:extLst>
              <a:ext uri="{FF2B5EF4-FFF2-40B4-BE49-F238E27FC236}">
                <a16:creationId xmlns:a16="http://schemas.microsoft.com/office/drawing/2014/main" id="{2F0330C4-DCA5-4B82-99CE-1BD461C128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9198F86B-94E5-4595-8D17-506CE82CF3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BF80C82D-1B3A-4F82-92A8-E9C44FA1CD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E013BE-C823-499D-B3A8-E158256C145A}" type="datetimeFigureOut">
              <a:rPr lang="en-GB" smtClean="0"/>
              <a:t>28/04/2025</a:t>
            </a:fld>
            <a:endParaRPr lang="en-GB"/>
          </a:p>
        </p:txBody>
      </p:sp>
      <p:sp>
        <p:nvSpPr>
          <p:cNvPr id="5" name="Symbol zastępczy stopki 4">
            <a:extLst>
              <a:ext uri="{FF2B5EF4-FFF2-40B4-BE49-F238E27FC236}">
                <a16:creationId xmlns:a16="http://schemas.microsoft.com/office/drawing/2014/main" id="{694B09BB-807F-4C43-985B-B368D8A460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ymbol zastępczy numeru slajdu 5">
            <a:extLst>
              <a:ext uri="{FF2B5EF4-FFF2-40B4-BE49-F238E27FC236}">
                <a16:creationId xmlns:a16="http://schemas.microsoft.com/office/drawing/2014/main" id="{7BFBF415-EB9F-4F8E-A208-58ABC3778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DBEBA6-F6D4-4DD6-BC63-6CFD028A475A}" type="slidenum">
              <a:rPr lang="en-GB" smtClean="0"/>
              <a:t>‹#›</a:t>
            </a:fld>
            <a:endParaRPr lang="en-GB"/>
          </a:p>
        </p:txBody>
      </p:sp>
      <p:pic>
        <p:nvPicPr>
          <p:cNvPr id="10" name="Obraz 9">
            <a:extLst>
              <a:ext uri="{FF2B5EF4-FFF2-40B4-BE49-F238E27FC236}">
                <a16:creationId xmlns:a16="http://schemas.microsoft.com/office/drawing/2014/main" id="{4342DFC4-EC08-485E-9B3F-3517B579D68D}"/>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069555" y="185738"/>
            <a:ext cx="2880366" cy="597409"/>
          </a:xfrm>
          <a:prstGeom prst="rect">
            <a:avLst/>
          </a:prstGeom>
        </p:spPr>
      </p:pic>
    </p:spTree>
    <p:extLst>
      <p:ext uri="{BB962C8B-B14F-4D97-AF65-F5344CB8AC3E}">
        <p14:creationId xmlns:p14="http://schemas.microsoft.com/office/powerpoint/2010/main" val="340609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hyperlink" Target="https://sip.lex.pl/#/document/16790926?cm=DOCUMENT"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https://www.gazetaprawna.pl/artykuly/1435174,gdansk-sad-wyrok-ws-amber-gold.html" TargetMode="External"/><Relationship Id="rId2" Type="http://schemas.openxmlformats.org/officeDocument/2006/relationships/hyperlink" Target="https://tvn24.pl/pomorze/gdansk-sedzia-jedynak-drugi-miesiac-odczytuje-wyrok-ws-amber-gold-ra957667-2307650" TargetMode="Externa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hyperlink" Target="https://www.gov.pl/web/sprawiedliwosc/formularze-uzasadnien-w-sprawach-karnych" TargetMode="Externa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24680E-9BDE-4FC6-9C86-12FDFB2F8586}"/>
              </a:ext>
            </a:extLst>
          </p:cNvPr>
          <p:cNvSpPr>
            <a:spLocks noGrp="1"/>
          </p:cNvSpPr>
          <p:nvPr>
            <p:ph type="ctrTitle"/>
          </p:nvPr>
        </p:nvSpPr>
        <p:spPr/>
        <p:txBody>
          <a:bodyPr/>
          <a:lstStyle/>
          <a:p>
            <a:r>
              <a:rPr lang="pl-PL" dirty="0"/>
              <a:t>Wykład 14</a:t>
            </a:r>
            <a:endParaRPr lang="en-GB" dirty="0"/>
          </a:p>
        </p:txBody>
      </p:sp>
      <p:sp>
        <p:nvSpPr>
          <p:cNvPr id="3" name="Podtytuł 2">
            <a:extLst>
              <a:ext uri="{FF2B5EF4-FFF2-40B4-BE49-F238E27FC236}">
                <a16:creationId xmlns:a16="http://schemas.microsoft.com/office/drawing/2014/main" id="{2B258E07-1592-4C3F-A694-19DAEEC38331}"/>
              </a:ext>
            </a:extLst>
          </p:cNvPr>
          <p:cNvSpPr>
            <a:spLocks noGrp="1"/>
          </p:cNvSpPr>
          <p:nvPr>
            <p:ph type="subTitle" idx="1"/>
          </p:nvPr>
        </p:nvSpPr>
        <p:spPr/>
        <p:txBody>
          <a:bodyPr/>
          <a:lstStyle/>
          <a:p>
            <a:r>
              <a:rPr lang="pl-PL" dirty="0"/>
              <a:t>Jawność rozprawy głównej. Kontradyktoryjność postępowania. Przewód sądowy. Zasada ciągłości rozprawy głównej. Policja sesyjna</a:t>
            </a:r>
            <a:endParaRPr lang="en-GB" dirty="0"/>
          </a:p>
        </p:txBody>
      </p:sp>
    </p:spTree>
    <p:extLst>
      <p:ext uri="{BB962C8B-B14F-4D97-AF65-F5344CB8AC3E}">
        <p14:creationId xmlns:p14="http://schemas.microsoft.com/office/powerpoint/2010/main" val="3595230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2EEA13B-1376-4C87-ACD1-8C1CDAECC1D6}"/>
              </a:ext>
            </a:extLst>
          </p:cNvPr>
          <p:cNvSpPr>
            <a:spLocks noGrp="1"/>
          </p:cNvSpPr>
          <p:nvPr>
            <p:ph type="body" sz="quarter" idx="10"/>
          </p:nvPr>
        </p:nvSpPr>
        <p:spPr/>
        <p:txBody>
          <a:bodyPr>
            <a:normAutofit fontScale="77500" lnSpcReduction="20000"/>
          </a:bodyPr>
          <a:lstStyle/>
          <a:p>
            <a:r>
              <a:rPr lang="pl-PL" dirty="0"/>
              <a:t>Zasada jawności </a:t>
            </a:r>
            <a:endParaRPr lang="en-GB" dirty="0"/>
          </a:p>
        </p:txBody>
      </p:sp>
      <p:sp>
        <p:nvSpPr>
          <p:cNvPr id="3" name="Symbol zastępczy tekstu 2">
            <a:extLst>
              <a:ext uri="{FF2B5EF4-FFF2-40B4-BE49-F238E27FC236}">
                <a16:creationId xmlns:a16="http://schemas.microsoft.com/office/drawing/2014/main" id="{00371F54-D5FE-4F2D-B633-16C392BD827B}"/>
              </a:ext>
            </a:extLst>
          </p:cNvPr>
          <p:cNvSpPr>
            <a:spLocks noGrp="1"/>
          </p:cNvSpPr>
          <p:nvPr>
            <p:ph type="body" sz="quarter" idx="11"/>
          </p:nvPr>
        </p:nvSpPr>
        <p:spPr>
          <a:xfrm>
            <a:off x="234950" y="977900"/>
            <a:ext cx="10264125" cy="5584825"/>
          </a:xfrm>
        </p:spPr>
        <p:txBody>
          <a:bodyPr>
            <a:normAutofit fontScale="92500" lnSpcReduction="10000"/>
          </a:bodyPr>
          <a:lstStyle/>
          <a:p>
            <a:pPr algn="just"/>
            <a:r>
              <a:rPr lang="pl-PL" sz="2000" dirty="0"/>
              <a:t>art. 6 ust. 1 EKPC, art. 45 ust. 1 Konstytucji - każdy ma prawo do sprawiedliwego i jawnego rozpatrzenia sprawy bez nieuzasadnionej zwłoki przez właściwy, niezależny, bezstronny i niezawisły sąd.</a:t>
            </a:r>
          </a:p>
          <a:p>
            <a:pPr lvl="1" algn="just"/>
            <a:r>
              <a:rPr lang="pl-PL" sz="2000" dirty="0"/>
              <a:t>Jawność rozprawy jest jednym z elementów rzetelnego procesu. </a:t>
            </a:r>
          </a:p>
          <a:p>
            <a:pPr lvl="1" algn="just"/>
            <a:r>
              <a:rPr lang="pl-PL" sz="2000" dirty="0"/>
              <a:t>Jawność w aspekcie zewnętrznym (dla publiczności) i wewnętrznym (dla stron). </a:t>
            </a:r>
          </a:p>
          <a:p>
            <a:pPr lvl="1" algn="just"/>
            <a:r>
              <a:rPr lang="pl-PL" sz="2000" dirty="0"/>
              <a:t>W aspekcie zewnętrznym związana z postępowaniem sądowym – publiczność procesu </a:t>
            </a:r>
          </a:p>
          <a:p>
            <a:pPr algn="just"/>
            <a:r>
              <a:rPr lang="pl-PL" sz="2200" b="1" dirty="0">
                <a:solidFill>
                  <a:srgbClr val="FF0000"/>
                </a:solidFill>
              </a:rPr>
              <a:t>art. 355 - Rozprawa odbywa się jawnie. Ograniczenia jawności określa ustawa.</a:t>
            </a:r>
          </a:p>
          <a:p>
            <a:pPr lvl="1" algn="just"/>
            <a:r>
              <a:rPr lang="pl-PL" sz="2000" dirty="0"/>
              <a:t>W rozprawie mogą uczestniczyć, oprócz osób biorących udział w postępowaniu, </a:t>
            </a:r>
            <a:r>
              <a:rPr lang="pl-PL" sz="2000" b="1" dirty="0">
                <a:solidFill>
                  <a:srgbClr val="00B050"/>
                </a:solidFill>
              </a:rPr>
              <a:t>pełnoletnie osoby, nieuzbrojone</a:t>
            </a:r>
            <a:r>
              <a:rPr lang="pl-PL" sz="2000" dirty="0"/>
              <a:t>. Ale w nie mogą w niej brać udziału osoby, które znajdują się w stanie nielicującym z powagą sądu.  </a:t>
            </a:r>
          </a:p>
          <a:p>
            <a:pPr lvl="1" algn="just"/>
            <a:r>
              <a:rPr lang="pl-PL" sz="2000" dirty="0"/>
              <a:t>Przewodniczący może zezwolić małoletnim na udział w rozprawie. </a:t>
            </a:r>
          </a:p>
          <a:p>
            <a:pPr lvl="1" algn="just"/>
            <a:r>
              <a:rPr lang="pl-PL" sz="2000" dirty="0"/>
              <a:t>Sąd </a:t>
            </a:r>
            <a:r>
              <a:rPr lang="pl-PL" sz="2000" b="1" dirty="0"/>
              <a:t>zezwala</a:t>
            </a:r>
            <a:r>
              <a:rPr lang="pl-PL" sz="2000" dirty="0"/>
              <a:t> przedstawicielom środków masowego przekazu na utrwalanie obrazu i dźwięku rozprawy, ale może określić warunki ich udziału w rozprawie, ograniczyć liczbę, zarządzić opuszczenie sali, a w wyjątkowych wypadkach, jeżeli obecność mediów mogłaby oddziaływać krępująco na świadka - przewodniczący może zarządzić opuszczenie sali rozpraw na czas przesłuchania określonej osoby (art. 357)</a:t>
            </a:r>
          </a:p>
          <a:p>
            <a:pPr lvl="1" algn="just"/>
            <a:r>
              <a:rPr lang="pl-PL" sz="2000" dirty="0"/>
              <a:t>Jeżeli nie przemawia przeciw temu wzgląd na prawidłowość postępowania, sąd na wniosek strony wyraża zgodę na utrwalenie przez nią przebiegu rozprawy za pomocą urządzenia rejestrującego dźwięk. (art. 358) </a:t>
            </a:r>
          </a:p>
          <a:p>
            <a:pPr lvl="1" algn="just"/>
            <a:r>
              <a:rPr lang="pl-PL" sz="2000" dirty="0"/>
              <a:t>Niektóre posiedzenia sądu są jawne w takim samym zakresie jak rozprawa (por. 95b </a:t>
            </a:r>
            <a:r>
              <a:rPr lang="en-GB" sz="2000" dirty="0"/>
              <a:t>§</a:t>
            </a:r>
            <a:r>
              <a:rPr lang="pl-PL" sz="2000" dirty="0"/>
              <a:t> 2 k.p.k.)</a:t>
            </a:r>
          </a:p>
          <a:p>
            <a:pPr algn="just"/>
            <a:endParaRPr lang="en-GB" sz="2000" dirty="0"/>
          </a:p>
        </p:txBody>
      </p:sp>
      <p:pic>
        <p:nvPicPr>
          <p:cNvPr id="4" name="Picture 2" descr="Znalezione obrazy dla zapytania secret trial clip art">
            <a:extLst>
              <a:ext uri="{FF2B5EF4-FFF2-40B4-BE49-F238E27FC236}">
                <a16:creationId xmlns:a16="http://schemas.microsoft.com/office/drawing/2014/main" id="{8421FB8D-9BBF-4D6E-938D-CEBDA11D74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09" r="2" b="282"/>
          <a:stretch/>
        </p:blipFill>
        <p:spPr bwMode="auto">
          <a:xfrm>
            <a:off x="10763480" y="5350251"/>
            <a:ext cx="1428520" cy="1551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6942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2EEA13B-1376-4C87-ACD1-8C1CDAECC1D6}"/>
              </a:ext>
            </a:extLst>
          </p:cNvPr>
          <p:cNvSpPr>
            <a:spLocks noGrp="1"/>
          </p:cNvSpPr>
          <p:nvPr>
            <p:ph type="body" sz="quarter" idx="10"/>
          </p:nvPr>
        </p:nvSpPr>
        <p:spPr/>
        <p:txBody>
          <a:bodyPr>
            <a:normAutofit fontScale="77500" lnSpcReduction="20000"/>
          </a:bodyPr>
          <a:lstStyle/>
          <a:p>
            <a:r>
              <a:rPr lang="pl-PL" dirty="0"/>
              <a:t>Zasada jawności – wyjątki od zasady jawności rozprawy </a:t>
            </a:r>
            <a:endParaRPr lang="en-GB" dirty="0"/>
          </a:p>
        </p:txBody>
      </p:sp>
      <p:sp>
        <p:nvSpPr>
          <p:cNvPr id="3" name="Symbol zastępczy tekstu 2">
            <a:extLst>
              <a:ext uri="{FF2B5EF4-FFF2-40B4-BE49-F238E27FC236}">
                <a16:creationId xmlns:a16="http://schemas.microsoft.com/office/drawing/2014/main" id="{00371F54-D5FE-4F2D-B633-16C392BD827B}"/>
              </a:ext>
            </a:extLst>
          </p:cNvPr>
          <p:cNvSpPr>
            <a:spLocks noGrp="1"/>
          </p:cNvSpPr>
          <p:nvPr>
            <p:ph type="body" sz="quarter" idx="11"/>
          </p:nvPr>
        </p:nvSpPr>
        <p:spPr>
          <a:xfrm>
            <a:off x="234950" y="977900"/>
            <a:ext cx="10264125" cy="5584825"/>
          </a:xfrm>
        </p:spPr>
        <p:txBody>
          <a:bodyPr>
            <a:normAutofit/>
          </a:bodyPr>
          <a:lstStyle/>
          <a:p>
            <a:pPr algn="just"/>
            <a:r>
              <a:rPr lang="pl-PL" sz="2400" dirty="0"/>
              <a:t>Wyjątki w celu ochrony m.in. moralność, bezpieczeństwo państwa i porządek publiczny oraz ze względu na ochronę życia prywatnego stron lub inny ważny interes prywatny (por. art. 45 ust. 2 Konstytucji i art. 6 ust. 1 EKPC). </a:t>
            </a:r>
          </a:p>
          <a:p>
            <a:pPr algn="just"/>
            <a:r>
              <a:rPr lang="pl-PL" sz="2400" dirty="0"/>
              <a:t>Wyłączenie jawności rozprawy może nastąpić ze względu na moralność, bezpieczeństwo państwa i porządek publiczny oraz ze względu na ochronę życia prywatnego stron lub inny ważny interes prywatny. Wyrok ogłaszany jest publicznie, ale jeżeli jawność rozprawy wyłączono w całości lub w części przytoczenie powodów wyroku może nastąpić również z wyłączeniem jawności. </a:t>
            </a:r>
          </a:p>
          <a:p>
            <a:pPr algn="just"/>
            <a:r>
              <a:rPr lang="pl-PL" sz="2400" b="1" dirty="0"/>
              <a:t>Art. 359 – niejawna w całości </a:t>
            </a:r>
            <a:r>
              <a:rPr lang="pl-PL" sz="2400" b="1" u="sng" dirty="0"/>
              <a:t>z mocy prawa </a:t>
            </a:r>
            <a:r>
              <a:rPr lang="pl-PL" sz="2400" b="1" dirty="0"/>
              <a:t>jest rozprawa, która </a:t>
            </a:r>
          </a:p>
          <a:p>
            <a:pPr marL="857250" lvl="1" indent="-342900" algn="just">
              <a:buFont typeface="+mj-lt"/>
              <a:buAutoNum type="arabicPeriod"/>
            </a:pPr>
            <a:r>
              <a:rPr lang="pl-PL" dirty="0"/>
              <a:t>Dotyczy wniosku prokuratora o umorzenie postępowania z powodu niepoczytalności sprawcy i zastosowania środka zabezpieczającego </a:t>
            </a:r>
          </a:p>
          <a:p>
            <a:pPr marL="857250" lvl="1" indent="-342900" algn="just">
              <a:buFont typeface="+mj-lt"/>
              <a:buAutoNum type="arabicPeriod"/>
            </a:pPr>
            <a:r>
              <a:rPr lang="pl-PL" dirty="0"/>
              <a:t>Sprawy o pomówienie lub znieważenie; na wniosek pokrzywdzonego rozprawa odbywa się jednak jawnie. </a:t>
            </a:r>
          </a:p>
          <a:p>
            <a:pPr marL="176213" indent="-176213" algn="just"/>
            <a:r>
              <a:rPr lang="pl-PL" sz="2400" b="1" dirty="0"/>
              <a:t>Obligatoryjnie niejawna </a:t>
            </a:r>
            <a:r>
              <a:rPr lang="pl-PL" sz="2400" b="1" u="sng" dirty="0"/>
              <a:t>z mocy prawa </a:t>
            </a:r>
            <a:r>
              <a:rPr lang="pl-PL" sz="2400" b="1" dirty="0"/>
              <a:t>jest rozprawa w części</a:t>
            </a:r>
            <a:r>
              <a:rPr lang="pl-PL" sz="2400" dirty="0"/>
              <a:t>, w której odczytywane są zeznania świadka </a:t>
            </a:r>
            <a:r>
              <a:rPr lang="pl-PL" sz="2400" i="1" dirty="0"/>
              <a:t>incognito</a:t>
            </a:r>
            <a:endParaRPr lang="pl-PL" sz="2400" dirty="0"/>
          </a:p>
          <a:p>
            <a:pPr marL="0" indent="0" algn="just">
              <a:buNone/>
            </a:pPr>
            <a:endParaRPr lang="pl-PL" sz="2400" dirty="0"/>
          </a:p>
          <a:p>
            <a:pPr algn="just"/>
            <a:endParaRPr lang="en-GB" sz="3200" dirty="0"/>
          </a:p>
        </p:txBody>
      </p:sp>
      <p:pic>
        <p:nvPicPr>
          <p:cNvPr id="4" name="Picture 2" descr="Znalezione obrazy dla zapytania secret trial clip art">
            <a:extLst>
              <a:ext uri="{FF2B5EF4-FFF2-40B4-BE49-F238E27FC236}">
                <a16:creationId xmlns:a16="http://schemas.microsoft.com/office/drawing/2014/main" id="{8421FB8D-9BBF-4D6E-938D-CEBDA11D74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09" r="2" b="282"/>
          <a:stretch/>
        </p:blipFill>
        <p:spPr bwMode="auto">
          <a:xfrm>
            <a:off x="10763480" y="5350251"/>
            <a:ext cx="1428520" cy="1551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255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2EEA13B-1376-4C87-ACD1-8C1CDAECC1D6}"/>
              </a:ext>
            </a:extLst>
          </p:cNvPr>
          <p:cNvSpPr>
            <a:spLocks noGrp="1"/>
          </p:cNvSpPr>
          <p:nvPr>
            <p:ph type="body" sz="quarter" idx="10"/>
          </p:nvPr>
        </p:nvSpPr>
        <p:spPr/>
        <p:txBody>
          <a:bodyPr>
            <a:normAutofit fontScale="77500" lnSpcReduction="20000"/>
          </a:bodyPr>
          <a:lstStyle/>
          <a:p>
            <a:r>
              <a:rPr lang="pl-PL" dirty="0"/>
              <a:t>Zasada jawności – wyjątki od zasady jawności rozprawy </a:t>
            </a:r>
            <a:endParaRPr lang="en-GB" dirty="0"/>
          </a:p>
        </p:txBody>
      </p:sp>
      <p:sp>
        <p:nvSpPr>
          <p:cNvPr id="3" name="Symbol zastępczy tekstu 2">
            <a:extLst>
              <a:ext uri="{FF2B5EF4-FFF2-40B4-BE49-F238E27FC236}">
                <a16:creationId xmlns:a16="http://schemas.microsoft.com/office/drawing/2014/main" id="{00371F54-D5FE-4F2D-B633-16C392BD827B}"/>
              </a:ext>
            </a:extLst>
          </p:cNvPr>
          <p:cNvSpPr>
            <a:spLocks noGrp="1"/>
          </p:cNvSpPr>
          <p:nvPr>
            <p:ph type="body" sz="quarter" idx="11"/>
          </p:nvPr>
        </p:nvSpPr>
        <p:spPr>
          <a:xfrm>
            <a:off x="234950" y="977900"/>
            <a:ext cx="10264125" cy="5584825"/>
          </a:xfrm>
        </p:spPr>
        <p:txBody>
          <a:bodyPr>
            <a:normAutofit/>
          </a:bodyPr>
          <a:lstStyle/>
          <a:p>
            <a:pPr algn="just"/>
            <a:r>
              <a:rPr lang="pl-PL" sz="2400" dirty="0"/>
              <a:t>Wyjątki w celu ochrony m.in. moralność, bezpieczeństwo państwa i porządek publiczny oraz ze względu na ochronę życia prywatnego stron lub inny ważny interes prywatny (por. art. 45 ust. 2 Konstytucji i art. 6 ust. 1 EKPC). </a:t>
            </a:r>
          </a:p>
          <a:p>
            <a:pPr algn="just"/>
            <a:r>
              <a:rPr lang="pl-PL" sz="2400" dirty="0"/>
              <a:t>Wyłączenie jawności rozprawy może nastąpić ze względu na moralność, bezpieczeństwo państwa i porządek publiczny oraz ze względu na ochronę życia prywatnego stron lub inny ważny interes prywatny. Wyrok ogłaszany jest publicznie, ale jeżeli jawność rozprawy wyłączono w całości lub w części przytoczenie powodów wyroku może nastąpić również z wyłączeniem jawności. </a:t>
            </a:r>
          </a:p>
          <a:p>
            <a:pPr algn="just"/>
            <a:r>
              <a:rPr lang="pl-PL" sz="2400" b="1" dirty="0"/>
              <a:t>Art. 359 – niejawna w całości </a:t>
            </a:r>
            <a:r>
              <a:rPr lang="pl-PL" sz="2400" b="1" u="sng" dirty="0"/>
              <a:t>z mocy prawa </a:t>
            </a:r>
            <a:r>
              <a:rPr lang="pl-PL" sz="2400" b="1" dirty="0"/>
              <a:t>jest rozprawa, która </a:t>
            </a:r>
          </a:p>
          <a:p>
            <a:pPr marL="857250" lvl="1" indent="-342900" algn="just">
              <a:buFont typeface="+mj-lt"/>
              <a:buAutoNum type="arabicPeriod"/>
            </a:pPr>
            <a:r>
              <a:rPr lang="pl-PL" dirty="0"/>
              <a:t>Dotyczy wniosku prokuratora o umorzenie postępowania z powodu niepoczytalności sprawcy i zastosowania środka zabezpieczającego </a:t>
            </a:r>
          </a:p>
          <a:p>
            <a:pPr marL="857250" lvl="1" indent="-342900" algn="just">
              <a:buFont typeface="+mj-lt"/>
              <a:buAutoNum type="arabicPeriod"/>
            </a:pPr>
            <a:r>
              <a:rPr lang="pl-PL" dirty="0"/>
              <a:t>Sprawy o pomówienie lub znieważenie; na wniosek pokrzywdzonego rozprawa odbywa się jednak jawnie. </a:t>
            </a:r>
          </a:p>
          <a:p>
            <a:pPr marL="176213" indent="-176213" algn="just"/>
            <a:r>
              <a:rPr lang="pl-PL" sz="2400" b="1" dirty="0"/>
              <a:t>Obligatoryjnie niejawna </a:t>
            </a:r>
            <a:r>
              <a:rPr lang="pl-PL" sz="2400" b="1" u="sng" dirty="0"/>
              <a:t>z mocy prawa </a:t>
            </a:r>
            <a:r>
              <a:rPr lang="pl-PL" sz="2400" b="1" dirty="0"/>
              <a:t>jest rozprawa w części</a:t>
            </a:r>
            <a:r>
              <a:rPr lang="pl-PL" sz="2400" dirty="0"/>
              <a:t>, w której odczytywane są zeznania świadka </a:t>
            </a:r>
            <a:r>
              <a:rPr lang="pl-PL" sz="2400" i="1" dirty="0"/>
              <a:t>incognito</a:t>
            </a:r>
            <a:endParaRPr lang="pl-PL" sz="2400" dirty="0"/>
          </a:p>
          <a:p>
            <a:pPr marL="0" indent="0" algn="just">
              <a:buNone/>
            </a:pPr>
            <a:endParaRPr lang="pl-PL" sz="2400" dirty="0"/>
          </a:p>
          <a:p>
            <a:pPr algn="just"/>
            <a:endParaRPr lang="en-GB" sz="3200" dirty="0"/>
          </a:p>
        </p:txBody>
      </p:sp>
      <p:pic>
        <p:nvPicPr>
          <p:cNvPr id="4" name="Picture 2" descr="Znalezione obrazy dla zapytania secret trial clip art">
            <a:extLst>
              <a:ext uri="{FF2B5EF4-FFF2-40B4-BE49-F238E27FC236}">
                <a16:creationId xmlns:a16="http://schemas.microsoft.com/office/drawing/2014/main" id="{8421FB8D-9BBF-4D6E-938D-CEBDA11D74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09" r="2" b="282"/>
          <a:stretch/>
        </p:blipFill>
        <p:spPr bwMode="auto">
          <a:xfrm>
            <a:off x="10763480" y="5350251"/>
            <a:ext cx="1428520" cy="1551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559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2EEA13B-1376-4C87-ACD1-8C1CDAECC1D6}"/>
              </a:ext>
            </a:extLst>
          </p:cNvPr>
          <p:cNvSpPr>
            <a:spLocks noGrp="1"/>
          </p:cNvSpPr>
          <p:nvPr>
            <p:ph type="body" sz="quarter" idx="10"/>
          </p:nvPr>
        </p:nvSpPr>
        <p:spPr/>
        <p:txBody>
          <a:bodyPr>
            <a:normAutofit fontScale="77500" lnSpcReduction="20000"/>
          </a:bodyPr>
          <a:lstStyle/>
          <a:p>
            <a:r>
              <a:rPr lang="pl-PL" dirty="0"/>
              <a:t>Zasada jawności – wyjątki od zasady jawności rozprawy </a:t>
            </a:r>
            <a:endParaRPr lang="en-GB" dirty="0"/>
          </a:p>
        </p:txBody>
      </p:sp>
      <p:sp>
        <p:nvSpPr>
          <p:cNvPr id="3" name="Symbol zastępczy tekstu 2">
            <a:extLst>
              <a:ext uri="{FF2B5EF4-FFF2-40B4-BE49-F238E27FC236}">
                <a16:creationId xmlns:a16="http://schemas.microsoft.com/office/drawing/2014/main" id="{00371F54-D5FE-4F2D-B633-16C392BD827B}"/>
              </a:ext>
            </a:extLst>
          </p:cNvPr>
          <p:cNvSpPr>
            <a:spLocks noGrp="1"/>
          </p:cNvSpPr>
          <p:nvPr>
            <p:ph type="body" sz="quarter" idx="11"/>
          </p:nvPr>
        </p:nvSpPr>
        <p:spPr>
          <a:xfrm>
            <a:off x="234950" y="977900"/>
            <a:ext cx="10264125" cy="5584825"/>
          </a:xfrm>
        </p:spPr>
        <p:txBody>
          <a:bodyPr>
            <a:normAutofit fontScale="92500" lnSpcReduction="10000"/>
          </a:bodyPr>
          <a:lstStyle/>
          <a:p>
            <a:pPr algn="just"/>
            <a:r>
              <a:rPr lang="pl-PL" sz="2400" dirty="0"/>
              <a:t>Sąd </a:t>
            </a:r>
            <a:r>
              <a:rPr lang="pl-PL" sz="2400" b="1" u="sng" dirty="0"/>
              <a:t>może</a:t>
            </a:r>
            <a:r>
              <a:rPr lang="pl-PL" sz="2400" dirty="0"/>
              <a:t> wyłączyć jawność rozprawy w całości lub w części:</a:t>
            </a:r>
          </a:p>
          <a:p>
            <a:pPr marL="274320" lvl="1" indent="0" algn="just">
              <a:buNone/>
            </a:pPr>
            <a:r>
              <a:rPr lang="pl-PL" dirty="0"/>
              <a:t>1)  jeżeli jawność mogłaby:</a:t>
            </a:r>
          </a:p>
          <a:p>
            <a:pPr marL="548640" lvl="2" indent="0" algn="just">
              <a:buNone/>
            </a:pPr>
            <a:r>
              <a:rPr lang="pl-PL" sz="2400" dirty="0"/>
              <a:t>a)  wywołać zakłócenie spokoju publicznego,</a:t>
            </a:r>
          </a:p>
          <a:p>
            <a:pPr marL="548640" lvl="2" indent="0" algn="just">
              <a:buNone/>
            </a:pPr>
            <a:r>
              <a:rPr lang="pl-PL" sz="2400" dirty="0"/>
              <a:t>b)  obrażać dobre obyczaje,</a:t>
            </a:r>
          </a:p>
          <a:p>
            <a:pPr marL="548640" lvl="2" indent="0" algn="just">
              <a:buNone/>
            </a:pPr>
            <a:r>
              <a:rPr lang="pl-PL" sz="2400" dirty="0"/>
              <a:t>c)  ujawnić okoliczności, które ze względu na ważny interes państwa powinny być zachowane w tajemnicy,</a:t>
            </a:r>
          </a:p>
          <a:p>
            <a:pPr marL="548640" lvl="2" indent="0" algn="just">
              <a:buNone/>
            </a:pPr>
            <a:r>
              <a:rPr lang="pl-PL" sz="2400" dirty="0"/>
              <a:t>d)  naruszyć ważny interes prywatny;</a:t>
            </a:r>
          </a:p>
          <a:p>
            <a:pPr marL="274320" lvl="1" indent="0" algn="just">
              <a:buNone/>
            </a:pPr>
            <a:r>
              <a:rPr lang="pl-PL" dirty="0"/>
              <a:t>2)  jeżeli choćby jeden z oskarżonych jest nieletni lub na czas przesłuchania świadka, który nie ukończył 15 lat;</a:t>
            </a:r>
          </a:p>
          <a:p>
            <a:pPr marL="274320" lvl="1" indent="0" algn="just">
              <a:buNone/>
            </a:pPr>
            <a:r>
              <a:rPr lang="pl-PL" dirty="0"/>
              <a:t>3)  na żądanie osoby, która złożyła wniosek o ściganie.</a:t>
            </a:r>
          </a:p>
          <a:p>
            <a:pPr algn="just"/>
            <a:r>
              <a:rPr lang="pl-PL" sz="2400" i="1" dirty="0"/>
              <a:t>Jeżeli prokurator sprzeciwi się wyłączeniu jawności, rozprawa odbywa się jawnie.</a:t>
            </a:r>
          </a:p>
          <a:p>
            <a:pPr algn="just"/>
            <a:r>
              <a:rPr lang="pl-PL" sz="2400" dirty="0"/>
              <a:t>Szerzej: H. Paluszkiewicz, M. Błaszczyk, </a:t>
            </a:r>
            <a:r>
              <a:rPr lang="pl-PL" sz="2400" i="1" dirty="0"/>
              <a:t>Jawność rozprawy głównej po nowelizacji kodeksu postępowania karnego, </a:t>
            </a:r>
            <a:r>
              <a:rPr lang="pl-PL" sz="2400" dirty="0"/>
              <a:t>T. Grzegorczyk, R. Olszewski (red.), </a:t>
            </a:r>
            <a:r>
              <a:rPr lang="pl-PL" sz="2400" i="1" dirty="0"/>
              <a:t>Verba </a:t>
            </a:r>
            <a:r>
              <a:rPr lang="pl-PL" sz="2400" i="1" dirty="0" err="1"/>
              <a:t>volant</a:t>
            </a:r>
            <a:r>
              <a:rPr lang="pl-PL" sz="2400" i="1" dirty="0"/>
              <a:t>, </a:t>
            </a:r>
            <a:r>
              <a:rPr lang="pl-PL" sz="2400" i="1" dirty="0" err="1"/>
              <a:t>scripta</a:t>
            </a:r>
            <a:r>
              <a:rPr lang="pl-PL" sz="2400" i="1" dirty="0"/>
              <a:t> </a:t>
            </a:r>
            <a:r>
              <a:rPr lang="pl-PL" sz="2400" i="1" dirty="0" err="1"/>
              <a:t>manent</a:t>
            </a:r>
            <a:r>
              <a:rPr lang="pl-PL" sz="2400" i="1" dirty="0"/>
              <a:t>. Proces karny, prawo karne skarbowe i prawo wykroczeń po zmianach z lat 2015-2016. Księga pamiątkowa poświęcona Profesor Monice Zbrojewskiej, </a:t>
            </a:r>
            <a:r>
              <a:rPr lang="pl-PL" sz="2400" dirty="0"/>
              <a:t>Warszawa 2017. </a:t>
            </a:r>
          </a:p>
          <a:p>
            <a:pPr algn="just"/>
            <a:r>
              <a:rPr lang="pl-PL" sz="2400" dirty="0"/>
              <a:t>Kontrowersyjny przepis ze względu na art. 8 § 1 k.p.k. oraz art. 45 ust. 2 Konstytucji. </a:t>
            </a:r>
          </a:p>
          <a:p>
            <a:pPr algn="just"/>
            <a:endParaRPr lang="pl-PL" sz="2400" i="1" dirty="0"/>
          </a:p>
        </p:txBody>
      </p:sp>
      <p:pic>
        <p:nvPicPr>
          <p:cNvPr id="4" name="Picture 2" descr="Znalezione obrazy dla zapytania secret trial clip art">
            <a:extLst>
              <a:ext uri="{FF2B5EF4-FFF2-40B4-BE49-F238E27FC236}">
                <a16:creationId xmlns:a16="http://schemas.microsoft.com/office/drawing/2014/main" id="{8421FB8D-9BBF-4D6E-938D-CEBDA11D74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09" r="2" b="282"/>
          <a:stretch/>
        </p:blipFill>
        <p:spPr bwMode="auto">
          <a:xfrm>
            <a:off x="10763480" y="5350251"/>
            <a:ext cx="1428520" cy="1551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3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2EEA13B-1376-4C87-ACD1-8C1CDAECC1D6}"/>
              </a:ext>
            </a:extLst>
          </p:cNvPr>
          <p:cNvSpPr>
            <a:spLocks noGrp="1"/>
          </p:cNvSpPr>
          <p:nvPr>
            <p:ph type="body" sz="quarter" idx="10"/>
          </p:nvPr>
        </p:nvSpPr>
        <p:spPr/>
        <p:txBody>
          <a:bodyPr>
            <a:normAutofit fontScale="77500" lnSpcReduction="20000"/>
          </a:bodyPr>
          <a:lstStyle/>
          <a:p>
            <a:r>
              <a:rPr lang="pl-PL" dirty="0"/>
              <a:t>Zasada jawności – wyjątki od zasady jawności rozprawy </a:t>
            </a:r>
            <a:endParaRPr lang="en-GB" dirty="0"/>
          </a:p>
        </p:txBody>
      </p:sp>
      <p:sp>
        <p:nvSpPr>
          <p:cNvPr id="3" name="Symbol zastępczy tekstu 2">
            <a:extLst>
              <a:ext uri="{FF2B5EF4-FFF2-40B4-BE49-F238E27FC236}">
                <a16:creationId xmlns:a16="http://schemas.microsoft.com/office/drawing/2014/main" id="{00371F54-D5FE-4F2D-B633-16C392BD827B}"/>
              </a:ext>
            </a:extLst>
          </p:cNvPr>
          <p:cNvSpPr>
            <a:spLocks noGrp="1"/>
          </p:cNvSpPr>
          <p:nvPr>
            <p:ph type="body" sz="quarter" idx="11"/>
          </p:nvPr>
        </p:nvSpPr>
        <p:spPr>
          <a:xfrm>
            <a:off x="234950" y="977900"/>
            <a:ext cx="10264125" cy="5584825"/>
          </a:xfrm>
        </p:spPr>
        <p:txBody>
          <a:bodyPr>
            <a:normAutofit/>
          </a:bodyPr>
          <a:lstStyle/>
          <a:p>
            <a:pPr algn="just"/>
            <a:r>
              <a:rPr lang="pl-PL" sz="2400" dirty="0"/>
              <a:t>Ekwiwalenty jawności:</a:t>
            </a:r>
          </a:p>
          <a:p>
            <a:pPr marL="800100" lvl="1" indent="-342900" algn="just">
              <a:buFont typeface="+mj-lt"/>
              <a:buAutoNum type="arabicPeriod"/>
            </a:pPr>
            <a:r>
              <a:rPr lang="pl-PL" dirty="0"/>
              <a:t>art. 361 § 1 – oprócz osób biorących udział w postępowaniu na niejawnej rozprawie mogą być obecne po dwie osoby wskazane przez oskarżyciela publicznego, posiłkowego, oskarżyciela prywatnego i oskarżonego. Jeżeli jest kilku oskarżycieli lub oskarżonych, każdy z nich może żądać pozostawienia na sali rozpraw po jednej osobie. </a:t>
            </a:r>
            <a:r>
              <a:rPr lang="pl-PL" dirty="0">
                <a:sym typeface="Wingdings" pitchFamily="2" charset="2"/>
              </a:rPr>
              <a:t> instytucja osób godnych zaufania </a:t>
            </a:r>
            <a:endParaRPr lang="pl-PL" dirty="0"/>
          </a:p>
          <a:p>
            <a:pPr marL="800100" lvl="1" indent="-342900" algn="just">
              <a:buFont typeface="+mj-lt"/>
              <a:buAutoNum type="arabicPeriod"/>
            </a:pPr>
            <a:r>
              <a:rPr lang="pl-PL" dirty="0"/>
              <a:t>Przewodniczący może również zezwolić poszczególnym osobom na obecność na rozprawie – art. 361 § 3; </a:t>
            </a:r>
          </a:p>
          <a:p>
            <a:pPr marL="800100" lvl="1" indent="-342900" algn="just">
              <a:buFont typeface="+mj-lt"/>
              <a:buAutoNum type="arabicPeriod"/>
            </a:pPr>
            <a:r>
              <a:rPr lang="pl-PL" dirty="0"/>
              <a:t>Możliwość udziału w rozprawie osób powołanych do kierowania sądami i nadzoru nad działalnością administracyjną sądów (art. 37 § 7 prawa o ustroju sądów powszechnych)</a:t>
            </a:r>
          </a:p>
          <a:p>
            <a:pPr marL="800100" lvl="1" indent="-342900" algn="just">
              <a:buFont typeface="+mj-lt"/>
              <a:buAutoNum type="arabicPeriod"/>
            </a:pPr>
            <a:r>
              <a:rPr lang="pl-PL" dirty="0"/>
              <a:t>Jawność ogłoszenia wyroku</a:t>
            </a:r>
          </a:p>
        </p:txBody>
      </p:sp>
      <p:pic>
        <p:nvPicPr>
          <p:cNvPr id="4" name="Picture 2" descr="Znalezione obrazy dla zapytania secret trial clip art">
            <a:extLst>
              <a:ext uri="{FF2B5EF4-FFF2-40B4-BE49-F238E27FC236}">
                <a16:creationId xmlns:a16="http://schemas.microsoft.com/office/drawing/2014/main" id="{8421FB8D-9BBF-4D6E-938D-CEBDA11D74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09" r="2" b="282"/>
          <a:stretch/>
        </p:blipFill>
        <p:spPr bwMode="auto">
          <a:xfrm>
            <a:off x="10763480" y="5350251"/>
            <a:ext cx="1428520" cy="1551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388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5B197670-C293-4F05-8E8D-F7D992F8331B}"/>
              </a:ext>
            </a:extLst>
          </p:cNvPr>
          <p:cNvSpPr>
            <a:spLocks noGrp="1"/>
          </p:cNvSpPr>
          <p:nvPr>
            <p:ph type="ctrTitle"/>
          </p:nvPr>
        </p:nvSpPr>
        <p:spPr/>
        <p:txBody>
          <a:bodyPr/>
          <a:lstStyle/>
          <a:p>
            <a:r>
              <a:rPr lang="pl-PL" dirty="0"/>
              <a:t>Rozprawa główna – przebieg </a:t>
            </a:r>
            <a:endParaRPr lang="en-GB" dirty="0"/>
          </a:p>
        </p:txBody>
      </p:sp>
    </p:spTree>
    <p:extLst>
      <p:ext uri="{BB962C8B-B14F-4D97-AF65-F5344CB8AC3E}">
        <p14:creationId xmlns:p14="http://schemas.microsoft.com/office/powerpoint/2010/main" val="22262959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13D754A2-2612-4AD8-A05A-1845B74CA21A}"/>
              </a:ext>
            </a:extLst>
          </p:cNvPr>
          <p:cNvSpPr>
            <a:spLocks noGrp="1"/>
          </p:cNvSpPr>
          <p:nvPr>
            <p:ph type="body" sz="quarter" idx="10"/>
          </p:nvPr>
        </p:nvSpPr>
        <p:spPr/>
        <p:txBody>
          <a:bodyPr>
            <a:normAutofit fontScale="77500" lnSpcReduction="20000"/>
          </a:bodyPr>
          <a:lstStyle/>
          <a:p>
            <a:r>
              <a:rPr lang="pl-PL" dirty="0"/>
              <a:t>Obecność stron na rozprawie głównej </a:t>
            </a:r>
            <a:endParaRPr lang="en-GB" dirty="0"/>
          </a:p>
        </p:txBody>
      </p:sp>
      <p:graphicFrame>
        <p:nvGraphicFramePr>
          <p:cNvPr id="7" name="Symbol zastępczy zawartości 3">
            <a:extLst>
              <a:ext uri="{FF2B5EF4-FFF2-40B4-BE49-F238E27FC236}">
                <a16:creationId xmlns:a16="http://schemas.microsoft.com/office/drawing/2014/main" id="{9F2984C3-F3C0-47DA-93D2-89D5AAA3334B}"/>
              </a:ext>
            </a:extLst>
          </p:cNvPr>
          <p:cNvGraphicFramePr>
            <a:graphicFrameLocks noGrp="1"/>
          </p:cNvGraphicFramePr>
          <p:nvPr>
            <p:ph idx="1"/>
            <p:extLst>
              <p:ext uri="{D42A27DB-BD31-4B8C-83A1-F6EECF244321}">
                <p14:modId xmlns:p14="http://schemas.microsoft.com/office/powerpoint/2010/main" val="847564086"/>
              </p:ext>
            </p:extLst>
          </p:nvPr>
        </p:nvGraphicFramePr>
        <p:xfrm>
          <a:off x="611895" y="1266940"/>
          <a:ext cx="10968210" cy="5075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8851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B0FDFA6F-BC4E-4D1C-8DA3-D05A36FF5290}"/>
              </a:ext>
            </a:extLst>
          </p:cNvPr>
          <p:cNvSpPr>
            <a:spLocks noGrp="1"/>
          </p:cNvSpPr>
          <p:nvPr>
            <p:ph type="body" sz="quarter" idx="10"/>
          </p:nvPr>
        </p:nvSpPr>
        <p:spPr/>
        <p:txBody>
          <a:bodyPr>
            <a:normAutofit fontScale="70000" lnSpcReduction="20000"/>
          </a:bodyPr>
          <a:lstStyle/>
          <a:p>
            <a:r>
              <a:rPr lang="pl-PL" dirty="0"/>
              <a:t>Uprawnienia pokrzywdzonego – nawet, gdy nie jest stroną postępowania </a:t>
            </a:r>
            <a:endParaRPr lang="en-GB" dirty="0"/>
          </a:p>
        </p:txBody>
      </p:sp>
      <p:sp>
        <p:nvSpPr>
          <p:cNvPr id="3" name="Symbol zastępczy tekstu 2">
            <a:extLst>
              <a:ext uri="{FF2B5EF4-FFF2-40B4-BE49-F238E27FC236}">
                <a16:creationId xmlns:a16="http://schemas.microsoft.com/office/drawing/2014/main" id="{7341393C-2F65-4571-B382-1C5F3BECC073}"/>
              </a:ext>
            </a:extLst>
          </p:cNvPr>
          <p:cNvSpPr>
            <a:spLocks noGrp="1"/>
          </p:cNvSpPr>
          <p:nvPr>
            <p:ph type="body" sz="quarter" idx="11"/>
          </p:nvPr>
        </p:nvSpPr>
        <p:spPr/>
        <p:txBody>
          <a:bodyPr>
            <a:normAutofit/>
          </a:bodyPr>
          <a:lstStyle/>
          <a:p>
            <a:pPr marL="0" indent="0" algn="just">
              <a:buNone/>
            </a:pPr>
            <a:r>
              <a:rPr lang="pl-PL" sz="2000" dirty="0"/>
              <a:t>POKRZYWDZONY Z MOCY PRAWA </a:t>
            </a:r>
            <a:r>
              <a:rPr lang="pl-PL" sz="2000" b="1" u="sng" dirty="0"/>
              <a:t>NIE JEST STRONĄ POSTĘPOWANIA JURYSDYKCYJNEGO – stroną jest </a:t>
            </a:r>
            <a:r>
              <a:rPr lang="pl-PL" sz="2000" b="1" u="sng" dirty="0">
                <a:solidFill>
                  <a:srgbClr val="FF0000"/>
                </a:solidFill>
              </a:rPr>
              <a:t>oskarżyciel posiłkowy (samoistny, subsydiarny, uboczny)</a:t>
            </a:r>
            <a:endParaRPr lang="pl-PL" sz="2000" dirty="0"/>
          </a:p>
          <a:p>
            <a:pPr algn="just"/>
            <a:r>
              <a:rPr lang="pl-PL" sz="2000" dirty="0"/>
              <a:t>Zawiadomienie o terminie rozprawy (art. 350 § 4 k.p.k.)</a:t>
            </a:r>
          </a:p>
          <a:p>
            <a:pPr algn="just"/>
            <a:r>
              <a:rPr lang="pl-PL" sz="2000" dirty="0"/>
              <a:t>Może sprzeciwić się wnioskowi dobrowolne poddanie się karze, jeżeli jest obecny na rozprawie, na której złożono taki wniosek </a:t>
            </a:r>
          </a:p>
          <a:p>
            <a:pPr algn="just"/>
            <a:r>
              <a:rPr lang="pl-PL" sz="2000" dirty="0"/>
              <a:t>Może uczestniczyć we wszystkich rozprawach</a:t>
            </a:r>
          </a:p>
          <a:p>
            <a:pPr algn="just"/>
            <a:r>
              <a:rPr lang="pl-PL" sz="2000" dirty="0"/>
              <a:t>Może być reprezentowany przez pełnomocnika </a:t>
            </a:r>
          </a:p>
          <a:p>
            <a:pPr algn="just"/>
            <a:r>
              <a:rPr lang="pl-PL" sz="2000" dirty="0"/>
              <a:t>Niezależnie od tego, czy jest stroną postępowania, może złożyć wniosek o wyłączenie jawności rozprawy w całości lub w części. </a:t>
            </a:r>
          </a:p>
          <a:p>
            <a:pPr algn="just"/>
            <a:endParaRPr lang="en-GB" sz="2000" dirty="0"/>
          </a:p>
        </p:txBody>
      </p:sp>
    </p:spTree>
    <p:extLst>
      <p:ext uri="{BB962C8B-B14F-4D97-AF65-F5344CB8AC3E}">
        <p14:creationId xmlns:p14="http://schemas.microsoft.com/office/powerpoint/2010/main" val="3035303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13DACB5-2CC5-468E-888E-74BA02858EE2}"/>
              </a:ext>
            </a:extLst>
          </p:cNvPr>
          <p:cNvSpPr>
            <a:spLocks noGrp="1"/>
          </p:cNvSpPr>
          <p:nvPr>
            <p:ph type="body" sz="quarter" idx="10"/>
          </p:nvPr>
        </p:nvSpPr>
        <p:spPr/>
        <p:txBody>
          <a:bodyPr>
            <a:normAutofit fontScale="77500" lnSpcReduction="20000"/>
          </a:bodyPr>
          <a:lstStyle/>
          <a:p>
            <a:r>
              <a:rPr lang="pl-PL" dirty="0"/>
              <a:t>Uwaga na zmiany od 14.08.2023! </a:t>
            </a:r>
            <a:endParaRPr lang="en-GB" dirty="0"/>
          </a:p>
        </p:txBody>
      </p:sp>
      <p:sp>
        <p:nvSpPr>
          <p:cNvPr id="3" name="Symbol zastępczy tekstu 2">
            <a:extLst>
              <a:ext uri="{FF2B5EF4-FFF2-40B4-BE49-F238E27FC236}">
                <a16:creationId xmlns:a16="http://schemas.microsoft.com/office/drawing/2014/main" id="{F0148194-01DE-4AE8-9477-4147903B49B4}"/>
              </a:ext>
            </a:extLst>
          </p:cNvPr>
          <p:cNvSpPr>
            <a:spLocks noGrp="1"/>
          </p:cNvSpPr>
          <p:nvPr>
            <p:ph type="body" sz="quarter" idx="11"/>
          </p:nvPr>
        </p:nvSpPr>
        <p:spPr>
          <a:xfrm>
            <a:off x="234950" y="977900"/>
            <a:ext cx="11409879" cy="5584825"/>
          </a:xfrm>
        </p:spPr>
        <p:txBody>
          <a:bodyPr/>
          <a:lstStyle/>
          <a:p>
            <a:pPr algn="just"/>
            <a:r>
              <a:rPr lang="pl-PL" dirty="0"/>
              <a:t>Zwiększenie ochrony pokrzywdzonych przed wtórną </a:t>
            </a:r>
            <a:r>
              <a:rPr lang="pl-PL" dirty="0" err="1"/>
              <a:t>wiktymizacją</a:t>
            </a:r>
            <a:r>
              <a:rPr lang="pl-PL" dirty="0"/>
              <a:t>. </a:t>
            </a:r>
          </a:p>
          <a:p>
            <a:pPr algn="just"/>
            <a:r>
              <a:rPr lang="pl-PL" dirty="0"/>
              <a:t>w art. 361:</a:t>
            </a:r>
          </a:p>
          <a:p>
            <a:pPr lvl="1" algn="just"/>
            <a:r>
              <a:rPr lang="pl-PL" dirty="0"/>
              <a:t>1a. Podczas czynności z udziałem pokrzywdzonego przeprowadzanych na rozprawie z wyłączeniem jawności może być obecna osoba przez niego wskazana.",</a:t>
            </a:r>
          </a:p>
          <a:p>
            <a:pPr lvl="1" algn="just"/>
            <a:r>
              <a:rPr lang="pl-PL" dirty="0"/>
              <a:t>2. Przepisów § 1 i 1a nie stosuje się, jeżeli zachodzi obawa ujawnienia informacji niejawnych o klauzuli "tajne" lub "ściśle tajne".";</a:t>
            </a:r>
          </a:p>
          <a:p>
            <a:pPr algn="just"/>
            <a:r>
              <a:rPr lang="pl-PL" dirty="0"/>
              <a:t>13) w art. 393 w § 4 "Rozprawa jest wówczas niejawna; przepisów art. 361 § 1 i 1a nie stosuje się.".</a:t>
            </a:r>
          </a:p>
          <a:p>
            <a:pPr algn="just"/>
            <a:endParaRPr lang="en-GB" dirty="0"/>
          </a:p>
        </p:txBody>
      </p:sp>
    </p:spTree>
    <p:extLst>
      <p:ext uri="{BB962C8B-B14F-4D97-AF65-F5344CB8AC3E}">
        <p14:creationId xmlns:p14="http://schemas.microsoft.com/office/powerpoint/2010/main" val="2908833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416FF9CE-43DD-4564-9B59-2E31146FA6A9}"/>
              </a:ext>
            </a:extLst>
          </p:cNvPr>
          <p:cNvSpPr>
            <a:spLocks noGrp="1"/>
          </p:cNvSpPr>
          <p:nvPr>
            <p:ph type="body" sz="quarter" idx="10"/>
          </p:nvPr>
        </p:nvSpPr>
        <p:spPr/>
        <p:txBody>
          <a:bodyPr>
            <a:normAutofit fontScale="77500" lnSpcReduction="20000"/>
          </a:bodyPr>
          <a:lstStyle/>
          <a:p>
            <a:r>
              <a:rPr lang="pl-PL" dirty="0"/>
              <a:t>Przebieg rozprawy głównej</a:t>
            </a:r>
            <a:endParaRPr lang="en-GB" dirty="0"/>
          </a:p>
        </p:txBody>
      </p:sp>
      <p:graphicFrame>
        <p:nvGraphicFramePr>
          <p:cNvPr id="4" name="Symbol zastępczy zawartości 3">
            <a:extLst>
              <a:ext uri="{FF2B5EF4-FFF2-40B4-BE49-F238E27FC236}">
                <a16:creationId xmlns:a16="http://schemas.microsoft.com/office/drawing/2014/main" id="{78455DC8-75D3-44BA-8B5C-1FBECFC77C4B}"/>
              </a:ext>
            </a:extLst>
          </p:cNvPr>
          <p:cNvGraphicFramePr>
            <a:graphicFrameLocks/>
          </p:cNvGraphicFramePr>
          <p:nvPr/>
        </p:nvGraphicFramePr>
        <p:xfrm>
          <a:off x="264042" y="1172072"/>
          <a:ext cx="11663916" cy="51212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7586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9EB1114C-ECB0-48E0-BDA4-CA54745EF255}"/>
              </a:ext>
            </a:extLst>
          </p:cNvPr>
          <p:cNvSpPr>
            <a:spLocks noGrp="1"/>
          </p:cNvSpPr>
          <p:nvPr>
            <p:ph type="body" sz="quarter" idx="10"/>
          </p:nvPr>
        </p:nvSpPr>
        <p:spPr/>
        <p:txBody>
          <a:bodyPr>
            <a:normAutofit fontScale="77500" lnSpcReduction="20000"/>
          </a:bodyPr>
          <a:lstStyle/>
          <a:p>
            <a:r>
              <a:rPr lang="pl-PL" dirty="0"/>
              <a:t>Zasady postępowania sądowego</a:t>
            </a:r>
            <a:endParaRPr lang="en-GB" dirty="0"/>
          </a:p>
        </p:txBody>
      </p:sp>
      <p:sp>
        <p:nvSpPr>
          <p:cNvPr id="6" name="Symbol zastępczy tekstu 5">
            <a:extLst>
              <a:ext uri="{FF2B5EF4-FFF2-40B4-BE49-F238E27FC236}">
                <a16:creationId xmlns:a16="http://schemas.microsoft.com/office/drawing/2014/main" id="{42045506-30D0-4C69-B385-75ECA97D2479}"/>
              </a:ext>
            </a:extLst>
          </p:cNvPr>
          <p:cNvSpPr>
            <a:spLocks noGrp="1"/>
          </p:cNvSpPr>
          <p:nvPr>
            <p:ph type="body" sz="quarter" idx="11"/>
          </p:nvPr>
        </p:nvSpPr>
        <p:spPr>
          <a:xfrm>
            <a:off x="234950" y="977900"/>
            <a:ext cx="11597166" cy="5584825"/>
          </a:xfrm>
        </p:spPr>
        <p:txBody>
          <a:bodyPr/>
          <a:lstStyle/>
          <a:p>
            <a:r>
              <a:rPr lang="en-US" dirty="0"/>
              <a:t>W </a:t>
            </a:r>
            <a:r>
              <a:rPr lang="en-US" dirty="0" err="1"/>
              <a:t>postępowaniu</a:t>
            </a:r>
            <a:r>
              <a:rPr lang="en-US" dirty="0"/>
              <a:t> </a:t>
            </a:r>
            <a:r>
              <a:rPr lang="en-US" dirty="0" err="1"/>
              <a:t>przed</a:t>
            </a:r>
            <a:r>
              <a:rPr lang="en-US" dirty="0"/>
              <a:t> </a:t>
            </a:r>
            <a:r>
              <a:rPr lang="en-US" dirty="0" err="1"/>
              <a:t>sądem</a:t>
            </a:r>
            <a:r>
              <a:rPr lang="en-US" dirty="0"/>
              <a:t> I </a:t>
            </a:r>
            <a:r>
              <a:rPr lang="en-US" dirty="0" err="1"/>
              <a:t>instancji</a:t>
            </a:r>
            <a:r>
              <a:rPr lang="en-US" dirty="0"/>
              <a:t>, a </a:t>
            </a:r>
            <a:r>
              <a:rPr lang="en-US" dirty="0" err="1"/>
              <a:t>przede</a:t>
            </a:r>
            <a:r>
              <a:rPr lang="en-US" dirty="0"/>
              <a:t> </a:t>
            </a:r>
            <a:r>
              <a:rPr lang="en-US" dirty="0" err="1"/>
              <a:t>wszystkim</a:t>
            </a:r>
            <a:r>
              <a:rPr lang="en-US" dirty="0"/>
              <a:t> </a:t>
            </a:r>
            <a:r>
              <a:rPr lang="en-US" dirty="0" err="1"/>
              <a:t>na</a:t>
            </a:r>
            <a:r>
              <a:rPr lang="en-US" dirty="0"/>
              <a:t> </a:t>
            </a:r>
            <a:r>
              <a:rPr lang="en-US" dirty="0" err="1"/>
              <a:t>rozprawie</a:t>
            </a:r>
            <a:r>
              <a:rPr lang="en-US" dirty="0"/>
              <a:t> </a:t>
            </a:r>
            <a:r>
              <a:rPr lang="en-US" dirty="0" err="1"/>
              <a:t>głównej</a:t>
            </a:r>
            <a:r>
              <a:rPr lang="en-US" dirty="0"/>
              <a:t> </a:t>
            </a:r>
            <a:r>
              <a:rPr lang="en-US" dirty="0" err="1"/>
              <a:t>najpełniej</a:t>
            </a:r>
            <a:r>
              <a:rPr lang="en-US" dirty="0"/>
              <a:t> </a:t>
            </a:r>
            <a:r>
              <a:rPr lang="en-US" dirty="0" err="1"/>
              <a:t>realizowane</a:t>
            </a:r>
            <a:r>
              <a:rPr lang="en-US" dirty="0"/>
              <a:t> </a:t>
            </a:r>
            <a:r>
              <a:rPr lang="en-US" dirty="0" err="1"/>
              <a:t>są</a:t>
            </a:r>
            <a:r>
              <a:rPr lang="en-US" dirty="0"/>
              <a:t> </a:t>
            </a:r>
            <a:r>
              <a:rPr lang="en-US" dirty="0" err="1"/>
              <a:t>najważniejsze</a:t>
            </a:r>
            <a:r>
              <a:rPr lang="en-US" dirty="0"/>
              <a:t> </a:t>
            </a:r>
            <a:r>
              <a:rPr lang="en-US" dirty="0" err="1"/>
              <a:t>zasady</a:t>
            </a:r>
            <a:r>
              <a:rPr lang="en-US" dirty="0"/>
              <a:t> </a:t>
            </a:r>
            <a:r>
              <a:rPr lang="en-US" dirty="0" err="1"/>
              <a:t>procesowe</a:t>
            </a:r>
            <a:r>
              <a:rPr lang="pl-PL" dirty="0"/>
              <a:t>, tj.:</a:t>
            </a:r>
          </a:p>
          <a:p>
            <a:pPr lvl="1"/>
            <a:r>
              <a:rPr lang="pl-PL" b="1" dirty="0"/>
              <a:t>k</a:t>
            </a:r>
            <a:r>
              <a:rPr lang="en-US" b="1" dirty="0" err="1"/>
              <a:t>ontradyktoryjności</a:t>
            </a:r>
            <a:r>
              <a:rPr lang="pl-PL" b="1" dirty="0"/>
              <a:t> </a:t>
            </a:r>
          </a:p>
          <a:p>
            <a:pPr lvl="1"/>
            <a:r>
              <a:rPr lang="en-US" b="1" dirty="0" err="1"/>
              <a:t>jawności</a:t>
            </a:r>
            <a:r>
              <a:rPr lang="pl-PL" b="1" dirty="0"/>
              <a:t> – </a:t>
            </a:r>
            <a:r>
              <a:rPr lang="pl-PL" dirty="0"/>
              <a:t>jawność wewnętrzna i jawność zewnętrzna</a:t>
            </a:r>
          </a:p>
          <a:p>
            <a:pPr lvl="1"/>
            <a:r>
              <a:rPr lang="pl-PL" b="1" dirty="0"/>
              <a:t>o</a:t>
            </a:r>
            <a:r>
              <a:rPr lang="en-US" b="1" dirty="0" err="1"/>
              <a:t>biektywizmu</a:t>
            </a:r>
            <a:r>
              <a:rPr lang="pl-PL" b="1" dirty="0"/>
              <a:t> i </a:t>
            </a:r>
            <a:r>
              <a:rPr lang="en-US" b="1" dirty="0" err="1"/>
              <a:t>bezpośredniości</a:t>
            </a:r>
            <a:r>
              <a:rPr lang="pl-PL" b="1" dirty="0"/>
              <a:t> </a:t>
            </a:r>
          </a:p>
          <a:p>
            <a:pPr lvl="1"/>
            <a:r>
              <a:rPr lang="en-US" b="1" dirty="0" err="1"/>
              <a:t>równości</a:t>
            </a:r>
            <a:r>
              <a:rPr lang="en-US" b="1" dirty="0"/>
              <a:t> </a:t>
            </a:r>
            <a:r>
              <a:rPr lang="en-US" b="1" dirty="0" err="1"/>
              <a:t>broni</a:t>
            </a:r>
            <a:r>
              <a:rPr lang="en-US" b="1" dirty="0"/>
              <a:t> (</a:t>
            </a:r>
            <a:r>
              <a:rPr lang="en-US" b="1" dirty="0" err="1"/>
              <a:t>równości</a:t>
            </a:r>
            <a:r>
              <a:rPr lang="en-US" b="1" dirty="0"/>
              <a:t> </a:t>
            </a:r>
            <a:r>
              <a:rPr lang="en-US" b="1" dirty="0" err="1"/>
              <a:t>stron</a:t>
            </a:r>
            <a:r>
              <a:rPr lang="en-US" b="1" dirty="0"/>
              <a:t>)</a:t>
            </a:r>
            <a:r>
              <a:rPr lang="pl-PL" b="1" dirty="0"/>
              <a:t> </a:t>
            </a:r>
            <a:r>
              <a:rPr lang="pl-PL" dirty="0"/>
              <a:t>– element zasady kontradyktoryjności i jeden z jej warunków </a:t>
            </a:r>
            <a:endParaRPr lang="pl-PL" b="1" dirty="0"/>
          </a:p>
          <a:p>
            <a:pPr lvl="1"/>
            <a:r>
              <a:rPr lang="en-US" b="1" dirty="0" err="1"/>
              <a:t>koncentracji</a:t>
            </a:r>
            <a:r>
              <a:rPr lang="en-US" b="1" dirty="0"/>
              <a:t> </a:t>
            </a:r>
            <a:r>
              <a:rPr lang="en-US" b="1" dirty="0" err="1"/>
              <a:t>procesu</a:t>
            </a:r>
            <a:endParaRPr lang="pl-PL" b="1" dirty="0"/>
          </a:p>
          <a:p>
            <a:pPr lvl="1"/>
            <a:r>
              <a:rPr lang="en-US" b="1" dirty="0" err="1"/>
              <a:t>skargowości</a:t>
            </a:r>
            <a:endParaRPr lang="pl-PL" dirty="0"/>
          </a:p>
          <a:p>
            <a:endParaRPr lang="en-GB" dirty="0"/>
          </a:p>
        </p:txBody>
      </p:sp>
    </p:spTree>
    <p:extLst>
      <p:ext uri="{BB962C8B-B14F-4D97-AF65-F5344CB8AC3E}">
        <p14:creationId xmlns:p14="http://schemas.microsoft.com/office/powerpoint/2010/main" val="3243968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60D7925-16C2-4446-9B31-94C48DC3C326}"/>
              </a:ext>
            </a:extLst>
          </p:cNvPr>
          <p:cNvSpPr>
            <a:spLocks noGrp="1"/>
          </p:cNvSpPr>
          <p:nvPr>
            <p:ph type="body" sz="quarter" idx="10"/>
          </p:nvPr>
        </p:nvSpPr>
        <p:spPr/>
        <p:txBody>
          <a:bodyPr>
            <a:normAutofit fontScale="70000" lnSpcReduction="20000"/>
          </a:bodyPr>
          <a:lstStyle/>
          <a:p>
            <a:r>
              <a:rPr lang="pl-PL" dirty="0"/>
              <a:t>Rozpoczęcie przewodu sądowego a wygaśnięcie uprawnień procesowych </a:t>
            </a:r>
            <a:endParaRPr lang="en-GB" dirty="0"/>
          </a:p>
        </p:txBody>
      </p:sp>
      <p:graphicFrame>
        <p:nvGraphicFramePr>
          <p:cNvPr id="4" name="Symbol zastępczy zawartości 2">
            <a:extLst>
              <a:ext uri="{FF2B5EF4-FFF2-40B4-BE49-F238E27FC236}">
                <a16:creationId xmlns:a16="http://schemas.microsoft.com/office/drawing/2014/main" id="{21AE28E0-68D2-4900-AC72-801A53F26902}"/>
              </a:ext>
            </a:extLst>
          </p:cNvPr>
          <p:cNvGraphicFramePr>
            <a:graphicFrameLocks/>
          </p:cNvGraphicFramePr>
          <p:nvPr>
            <p:extLst>
              <p:ext uri="{D42A27DB-BD31-4B8C-83A1-F6EECF244321}">
                <p14:modId xmlns:p14="http://schemas.microsoft.com/office/powerpoint/2010/main" val="954913667"/>
              </p:ext>
            </p:extLst>
          </p:nvPr>
        </p:nvGraphicFramePr>
        <p:xfrm>
          <a:off x="234949" y="837282"/>
          <a:ext cx="11795469" cy="5552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65591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DB6F41DA-AE2F-4802-8215-BDA40DF86E39}"/>
              </a:ext>
            </a:extLst>
          </p:cNvPr>
          <p:cNvSpPr>
            <a:spLocks noGrp="1"/>
          </p:cNvSpPr>
          <p:nvPr>
            <p:ph type="body" sz="quarter" idx="10"/>
          </p:nvPr>
        </p:nvSpPr>
        <p:spPr/>
        <p:txBody>
          <a:bodyPr>
            <a:normAutofit fontScale="77500" lnSpcReduction="20000"/>
          </a:bodyPr>
          <a:lstStyle/>
          <a:p>
            <a:r>
              <a:rPr lang="pl-PL" dirty="0"/>
              <a:t>Przewód sądowy to..</a:t>
            </a:r>
            <a:endParaRPr lang="en-GB" dirty="0"/>
          </a:p>
        </p:txBody>
      </p:sp>
      <p:sp>
        <p:nvSpPr>
          <p:cNvPr id="3" name="Symbol zastępczy tekstu 2">
            <a:extLst>
              <a:ext uri="{FF2B5EF4-FFF2-40B4-BE49-F238E27FC236}">
                <a16:creationId xmlns:a16="http://schemas.microsoft.com/office/drawing/2014/main" id="{4C561A4D-E51E-42E9-ACBA-0B41AE55C2AF}"/>
              </a:ext>
            </a:extLst>
          </p:cNvPr>
          <p:cNvSpPr>
            <a:spLocks noGrp="1"/>
          </p:cNvSpPr>
          <p:nvPr>
            <p:ph type="body" sz="quarter" idx="11"/>
          </p:nvPr>
        </p:nvSpPr>
        <p:spPr>
          <a:xfrm>
            <a:off x="234950" y="977900"/>
            <a:ext cx="11663267" cy="5584825"/>
          </a:xfrm>
        </p:spPr>
        <p:txBody>
          <a:bodyPr>
            <a:normAutofit/>
          </a:bodyPr>
          <a:lstStyle/>
          <a:p>
            <a:pPr algn="just"/>
            <a:r>
              <a:rPr lang="pl-PL" sz="2400" dirty="0"/>
              <a:t>Przewód sądowy – najważniejsza część rozprawy  głównej, która trwa od przytoczenia podstaw oskarżenia do głosów stron.</a:t>
            </a:r>
          </a:p>
          <a:p>
            <a:pPr algn="just"/>
            <a:r>
              <a:rPr lang="pl-PL" sz="2400" dirty="0"/>
              <a:t>Podczas przewodu sądowego przeprowadzane są dowody – przesłuchuje się świadków, biegłych, odtwarza nagrania, odczytuje protokoły z postępowania przygotowawczego. </a:t>
            </a:r>
            <a:r>
              <a:rPr lang="pl-PL" sz="2400" b="1" dirty="0"/>
              <a:t>Tylko dowody ujawnione podczas przewodu sądowego mogą być podstawą wyroku!!!</a:t>
            </a:r>
          </a:p>
          <a:p>
            <a:pPr lvl="1" algn="just"/>
            <a:r>
              <a:rPr lang="pl-PL" dirty="0"/>
              <a:t>Problem art. 405 – zob. kolejne slajdy </a:t>
            </a:r>
          </a:p>
          <a:p>
            <a:pPr marL="0" indent="0" algn="just">
              <a:buNone/>
            </a:pPr>
            <a:endParaRPr lang="pl-PL" sz="2400" dirty="0"/>
          </a:p>
          <a:p>
            <a:pPr algn="just"/>
            <a:r>
              <a:rPr lang="pl-PL" sz="2400" dirty="0"/>
              <a:t>Przewód sądowy rozpoczyna się od </a:t>
            </a:r>
            <a:r>
              <a:rPr lang="pl-PL" sz="2400" b="1" dirty="0"/>
              <a:t>przytoczenia przez oskarżyciela podstaw oskarżenia. </a:t>
            </a:r>
            <a:r>
              <a:rPr lang="pl-PL" sz="2400" dirty="0"/>
              <a:t>Jeśli oskarżyciel nie bierze udziału w rozprawie, to podstawy oskarżenia (zarzuty) przedstawia przewodniczący składu orzekającego. </a:t>
            </a:r>
          </a:p>
          <a:p>
            <a:pPr lvl="1" algn="just"/>
            <a:r>
              <a:rPr lang="pl-PL" sz="2000" dirty="0"/>
              <a:t>W trybie przyspieszonym: art. 517a par. 2: Niestawiennictwo oskarżyciela publicznego nie tamuje toku rozprawy ani posiedzenia. Jeżeli w rozprawie nie bierze udziału oskarżyciel publiczny, zarzuty oskarżenia odczytuje protokolant.</a:t>
            </a:r>
          </a:p>
          <a:p>
            <a:pPr algn="just"/>
            <a:endParaRPr lang="en-GB" sz="3600" dirty="0"/>
          </a:p>
        </p:txBody>
      </p:sp>
    </p:spTree>
    <p:extLst>
      <p:ext uri="{BB962C8B-B14F-4D97-AF65-F5344CB8AC3E}">
        <p14:creationId xmlns:p14="http://schemas.microsoft.com/office/powerpoint/2010/main" val="716580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F5C44DC3-09C2-4C2C-B4A3-9BA5E7986349}"/>
              </a:ext>
            </a:extLst>
          </p:cNvPr>
          <p:cNvSpPr>
            <a:spLocks noGrp="1"/>
          </p:cNvSpPr>
          <p:nvPr>
            <p:ph type="body" sz="quarter" idx="10"/>
          </p:nvPr>
        </p:nvSpPr>
        <p:spPr/>
        <p:txBody>
          <a:bodyPr>
            <a:normAutofit fontScale="77500" lnSpcReduction="20000"/>
          </a:bodyPr>
          <a:lstStyle/>
          <a:p>
            <a:r>
              <a:rPr lang="pl-PL" dirty="0"/>
              <a:t>Przebieg przewodu sądowego</a:t>
            </a:r>
            <a:endParaRPr lang="en-GB" dirty="0"/>
          </a:p>
        </p:txBody>
      </p:sp>
      <p:graphicFrame>
        <p:nvGraphicFramePr>
          <p:cNvPr id="4" name="Diagram 3">
            <a:extLst>
              <a:ext uri="{FF2B5EF4-FFF2-40B4-BE49-F238E27FC236}">
                <a16:creationId xmlns:a16="http://schemas.microsoft.com/office/drawing/2014/main" id="{38C2AF61-9C0E-4ABD-B63D-CBDCCFA12B61}"/>
              </a:ext>
            </a:extLst>
          </p:cNvPr>
          <p:cNvGraphicFramePr/>
          <p:nvPr>
            <p:extLst>
              <p:ext uri="{D42A27DB-BD31-4B8C-83A1-F6EECF244321}">
                <p14:modId xmlns:p14="http://schemas.microsoft.com/office/powerpoint/2010/main" val="1151745564"/>
              </p:ext>
            </p:extLst>
          </p:nvPr>
        </p:nvGraphicFramePr>
        <p:xfrm>
          <a:off x="838200" y="1108224"/>
          <a:ext cx="11353800" cy="54545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49743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2">
            <a:extLst>
              <a:ext uri="{FF2B5EF4-FFF2-40B4-BE49-F238E27FC236}">
                <a16:creationId xmlns:a16="http://schemas.microsoft.com/office/drawing/2014/main" id="{AEA3E7D9-621E-D7CD-0A21-F77DBD773A33}"/>
              </a:ext>
            </a:extLst>
          </p:cNvPr>
          <p:cNvSpPr>
            <a:spLocks noGrp="1"/>
          </p:cNvSpPr>
          <p:nvPr>
            <p:ph type="body" sz="quarter" idx="11"/>
          </p:nvPr>
        </p:nvSpPr>
        <p:spPr>
          <a:xfrm>
            <a:off x="1530350" y="1838325"/>
            <a:ext cx="8601075" cy="3497263"/>
          </a:xfrm>
        </p:spPr>
        <p:txBody>
          <a:bodyPr>
            <a:normAutofit lnSpcReduction="10000"/>
          </a:bodyPr>
          <a:lstStyle/>
          <a:p>
            <a:pPr algn="just"/>
            <a:r>
              <a:rPr lang="pl-PL" dirty="0"/>
              <a:t>Postępowanie dowodowe w postępowaniu sądowym – na ćwiczeniach, ale kilka informacji podstawowych znajduje się na kolejnych slajdach. </a:t>
            </a:r>
          </a:p>
          <a:p>
            <a:pPr algn="just"/>
            <a:r>
              <a:rPr lang="pl-PL" dirty="0"/>
              <a:t>Slajdy 24-34</a:t>
            </a:r>
          </a:p>
          <a:p>
            <a:pPr algn="just"/>
            <a:r>
              <a:rPr lang="pl-PL" b="1" dirty="0">
                <a:solidFill>
                  <a:srgbClr val="FF0000"/>
                </a:solidFill>
              </a:rPr>
              <a:t>Proszę zapoznać się z treścią podręcznika dotyczącą dowodów, zasad dopuszczalności dowodów, wniosku dowodowego, oddalenia wniosku dowodowego, wprowadzania dowodów do procesu!!!</a:t>
            </a:r>
            <a:endParaRPr lang="en-US" b="1" dirty="0">
              <a:solidFill>
                <a:srgbClr val="FF0000"/>
              </a:solidFill>
            </a:endParaRPr>
          </a:p>
        </p:txBody>
      </p:sp>
      <p:sp>
        <p:nvSpPr>
          <p:cNvPr id="12" name="Text Placeholder 3">
            <a:extLst>
              <a:ext uri="{FF2B5EF4-FFF2-40B4-BE49-F238E27FC236}">
                <a16:creationId xmlns:a16="http://schemas.microsoft.com/office/drawing/2014/main" id="{2E59A3B8-0232-24E4-E5E2-B7BE6721FB82}"/>
              </a:ext>
            </a:extLst>
          </p:cNvPr>
          <p:cNvSpPr>
            <a:spLocks noGrp="1"/>
          </p:cNvSpPr>
          <p:nvPr>
            <p:ph type="body" sz="quarter" idx="12"/>
          </p:nvPr>
        </p:nvSpPr>
        <p:spPr>
          <a:xfrm>
            <a:off x="4316413" y="6172200"/>
            <a:ext cx="6269037" cy="390525"/>
          </a:xfrm>
        </p:spPr>
        <p:txBody>
          <a:bodyPr>
            <a:normAutofit fontScale="92500" lnSpcReduction="20000"/>
          </a:bodyPr>
          <a:lstStyle/>
          <a:p>
            <a:endParaRPr lang="en-US"/>
          </a:p>
        </p:txBody>
      </p:sp>
    </p:spTree>
    <p:extLst>
      <p:ext uri="{BB962C8B-B14F-4D97-AF65-F5344CB8AC3E}">
        <p14:creationId xmlns:p14="http://schemas.microsoft.com/office/powerpoint/2010/main" val="1941150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192B75B-9FD9-4AE2-A9F9-233DAA04EA96}"/>
              </a:ext>
            </a:extLst>
          </p:cNvPr>
          <p:cNvSpPr>
            <a:spLocks noGrp="1"/>
          </p:cNvSpPr>
          <p:nvPr>
            <p:ph type="body" sz="quarter" idx="10"/>
          </p:nvPr>
        </p:nvSpPr>
        <p:spPr/>
        <p:txBody>
          <a:bodyPr>
            <a:normAutofit fontScale="77500" lnSpcReduction="20000"/>
          </a:bodyPr>
          <a:lstStyle/>
          <a:p>
            <a:pPr algn="just"/>
            <a:r>
              <a:rPr lang="pl-PL" dirty="0"/>
              <a:t>Zasada koncentracji materiału dowodowego </a:t>
            </a:r>
            <a:endParaRPr lang="en-GB" dirty="0"/>
          </a:p>
        </p:txBody>
      </p:sp>
      <p:sp>
        <p:nvSpPr>
          <p:cNvPr id="4" name="Symbol zastępczy tekstu 3">
            <a:extLst>
              <a:ext uri="{FF2B5EF4-FFF2-40B4-BE49-F238E27FC236}">
                <a16:creationId xmlns:a16="http://schemas.microsoft.com/office/drawing/2014/main" id="{AEFD290C-CE9B-4A57-985D-D9CBE80A4888}"/>
              </a:ext>
            </a:extLst>
          </p:cNvPr>
          <p:cNvSpPr>
            <a:spLocks noGrp="1"/>
          </p:cNvSpPr>
          <p:nvPr>
            <p:ph type="body" sz="quarter" idx="11"/>
          </p:nvPr>
        </p:nvSpPr>
        <p:spPr>
          <a:xfrm>
            <a:off x="234950" y="977900"/>
            <a:ext cx="11387845" cy="5584825"/>
          </a:xfrm>
        </p:spPr>
        <p:txBody>
          <a:bodyPr>
            <a:normAutofit/>
          </a:bodyPr>
          <a:lstStyle/>
          <a:p>
            <a:pPr algn="just"/>
            <a:r>
              <a:rPr lang="pl-PL" b="1" dirty="0"/>
              <a:t>Proces powinien stanowić zwarty ciąg czynności i zdarzeń realizowanych bez zbędnej zwłoki. </a:t>
            </a:r>
          </a:p>
          <a:p>
            <a:pPr algn="just"/>
            <a:r>
              <a:rPr lang="pl-PL" dirty="0"/>
              <a:t>Sąd udając się na naradę i głosowanie, powinien mieć w pamięci treść głosów stron i znać przebieg rozprawy. Istotną kwestią jest także odpowiednie zaplanowanie czynności dowodowych w postępowaniu, czemu służy m.in. posiedzenie przygotowawcze.</a:t>
            </a:r>
          </a:p>
          <a:p>
            <a:pPr algn="just"/>
            <a:r>
              <a:rPr lang="pl-PL" dirty="0"/>
              <a:t>Koncentracji materiału dowodowego służy także wezwanie oskarżonego do składania wniosków dowodowych w terminie 7 dni od daty doręczenia aktu oskarżenia (art. 338 par. 1). Termin ma charakter instrukcyjny. </a:t>
            </a:r>
          </a:p>
          <a:p>
            <a:pPr algn="just"/>
            <a:r>
              <a:rPr lang="pl-PL" dirty="0"/>
              <a:t>Mechanizmem, który służy koncentracji materiału dowodowego jest także prekluzja dowodowa, tj. uznanie dowodu za spóźniony i nieprzeprowadzenie dowodu nawet, gdy jest istotny. </a:t>
            </a:r>
            <a:endParaRPr lang="en-GB" dirty="0"/>
          </a:p>
          <a:p>
            <a:endParaRPr lang="en-GB" dirty="0"/>
          </a:p>
        </p:txBody>
      </p:sp>
    </p:spTree>
    <p:extLst>
      <p:ext uri="{BB962C8B-B14F-4D97-AF65-F5344CB8AC3E}">
        <p14:creationId xmlns:p14="http://schemas.microsoft.com/office/powerpoint/2010/main" val="3805697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0B3F057-BBE5-4F48-9B9D-778370712DF3}"/>
              </a:ext>
            </a:extLst>
          </p:cNvPr>
          <p:cNvSpPr>
            <a:spLocks noGrp="1"/>
          </p:cNvSpPr>
          <p:nvPr>
            <p:ph type="body" sz="quarter" idx="10"/>
          </p:nvPr>
        </p:nvSpPr>
        <p:spPr>
          <a:xfrm>
            <a:off x="234950" y="295275"/>
            <a:ext cx="8523288" cy="331788"/>
          </a:xfrm>
        </p:spPr>
        <p:txBody>
          <a:bodyPr>
            <a:normAutofit fontScale="92500" lnSpcReduction="10000"/>
          </a:bodyPr>
          <a:lstStyle/>
          <a:p>
            <a:r>
              <a:rPr lang="pl-PL" sz="2000" dirty="0"/>
              <a:t>Prekluzja dowodowa </a:t>
            </a:r>
            <a:endParaRPr lang="en-GB" sz="2000" dirty="0"/>
          </a:p>
        </p:txBody>
      </p:sp>
      <p:sp>
        <p:nvSpPr>
          <p:cNvPr id="3" name="Symbol zastępczy zawartości 2">
            <a:extLst>
              <a:ext uri="{FF2B5EF4-FFF2-40B4-BE49-F238E27FC236}">
                <a16:creationId xmlns:a16="http://schemas.microsoft.com/office/drawing/2014/main" id="{86FC7573-5298-40C1-9A72-2A4800EF1163}"/>
              </a:ext>
            </a:extLst>
          </p:cNvPr>
          <p:cNvSpPr>
            <a:spLocks noGrp="1"/>
          </p:cNvSpPr>
          <p:nvPr>
            <p:ph type="body" sz="quarter" idx="11"/>
          </p:nvPr>
        </p:nvSpPr>
        <p:spPr>
          <a:xfrm>
            <a:off x="234950" y="977900"/>
            <a:ext cx="11564115" cy="5584825"/>
          </a:xfrm>
        </p:spPr>
        <p:txBody>
          <a:bodyPr>
            <a:normAutofit fontScale="92500" lnSpcReduction="20000"/>
          </a:bodyPr>
          <a:lstStyle/>
          <a:p>
            <a:pPr algn="just"/>
            <a:r>
              <a:rPr lang="pl-PL" dirty="0"/>
              <a:t>W 2019 r. wprowadzono do polskiego postępowania karnego prekluzję dowodową. </a:t>
            </a:r>
          </a:p>
          <a:p>
            <a:pPr algn="just"/>
            <a:r>
              <a:rPr lang="pl-PL" dirty="0"/>
              <a:t>Art. 170 </a:t>
            </a:r>
            <a:r>
              <a:rPr lang="en-GB" dirty="0"/>
              <a:t>§</a:t>
            </a:r>
            <a:r>
              <a:rPr lang="pl-PL" dirty="0"/>
              <a:t> 1 pkt 6: Oddala się wniosek dowodowy, jeżeli: (…) wniosek dowodowy został złożony po zakreślonym przez organ procesowy terminie, o którym strona składająca wniosek została zawiadomiona.</a:t>
            </a:r>
          </a:p>
          <a:p>
            <a:pPr algn="just"/>
            <a:r>
              <a:rPr lang="pl-PL" dirty="0"/>
              <a:t>§  1a. Nie można oddalić wniosku dowodowego na podstawie § 1 pkt 5 lub 6, jeżeli okoliczność, która ma być udowodniona, ma istotne znaczenie dla ustalenia, czy został popełniony czyn zabroniony, czy stanowi on przestępstwo i jakie, czy czyn zabroniony został popełniony w warunkach, o których mowa w art. 64 lub art. 65 Kodeksu karnego, lub czy zachodzą warunki do orzeczenia pobytu w zakładzie psychiatrycznym na podstawie art. 93g Kodeksu karnego.</a:t>
            </a:r>
          </a:p>
          <a:p>
            <a:pPr algn="just"/>
            <a:r>
              <a:rPr lang="pl-PL" dirty="0"/>
              <a:t>art. 427 §  3a W środku odwoławczym nie można podnosić zarzutu nieprzeprowadzenia dowodu z urzędu, chyba że okoliczność, która ma być udowodniona, ma istotne znaczenie dla ustalenia, czy został popełniony czyn zabroniony, czy stanowi on przestępstwo i jakie, czy czyn zabroniony został popełniony w warunkach, o których mowa w art. 64 lub art. 65 Kodeksu karnego, lub czy zachodzą warunki do orzeczenia pobytu w zakładzie psychiatrycznym na podstawie art. 93g Kodeksu karnego.</a:t>
            </a:r>
            <a:endParaRPr lang="en-GB" dirty="0"/>
          </a:p>
        </p:txBody>
      </p:sp>
    </p:spTree>
    <p:extLst>
      <p:ext uri="{BB962C8B-B14F-4D97-AF65-F5344CB8AC3E}">
        <p14:creationId xmlns:p14="http://schemas.microsoft.com/office/powerpoint/2010/main" val="30463690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EDCA46-30BA-42C9-92D0-405DE0329A3B}"/>
              </a:ext>
            </a:extLst>
          </p:cNvPr>
          <p:cNvSpPr>
            <a:spLocks noGrp="1"/>
          </p:cNvSpPr>
          <p:nvPr>
            <p:ph type="body" sz="quarter" idx="10"/>
          </p:nvPr>
        </p:nvSpPr>
        <p:spPr>
          <a:xfrm>
            <a:off x="234950" y="295275"/>
            <a:ext cx="8523288" cy="331788"/>
          </a:xfrm>
        </p:spPr>
        <p:txBody>
          <a:bodyPr>
            <a:normAutofit fontScale="92500" lnSpcReduction="10000"/>
          </a:bodyPr>
          <a:lstStyle/>
          <a:p>
            <a:r>
              <a:rPr lang="pl-PL" sz="2000" dirty="0"/>
              <a:t>Zasada ciągłości rozprawy i wyjątki od niej</a:t>
            </a:r>
            <a:endParaRPr lang="en-GB" sz="2000" dirty="0"/>
          </a:p>
        </p:txBody>
      </p:sp>
      <p:sp>
        <p:nvSpPr>
          <p:cNvPr id="3" name="Symbol zastępczy zawartości 2">
            <a:extLst>
              <a:ext uri="{FF2B5EF4-FFF2-40B4-BE49-F238E27FC236}">
                <a16:creationId xmlns:a16="http://schemas.microsoft.com/office/drawing/2014/main" id="{AC2645AC-6C94-4921-BE04-A148F1FED7B7}"/>
              </a:ext>
            </a:extLst>
          </p:cNvPr>
          <p:cNvSpPr>
            <a:spLocks noGrp="1"/>
          </p:cNvSpPr>
          <p:nvPr>
            <p:ph type="body" sz="quarter" idx="11"/>
          </p:nvPr>
        </p:nvSpPr>
        <p:spPr>
          <a:xfrm>
            <a:off x="234950" y="977900"/>
            <a:ext cx="11244626" cy="5584825"/>
          </a:xfrm>
        </p:spPr>
        <p:txBody>
          <a:bodyPr>
            <a:normAutofit/>
          </a:bodyPr>
          <a:lstStyle/>
          <a:p>
            <a:pPr algn="just"/>
            <a:r>
              <a:rPr lang="pl-PL" sz="2600" dirty="0"/>
              <a:t>Dyrektywa związana z koncentracją materiału dowodowego, ale dotycząca tylko rozprawy głównej. Oprócz ogólnych dyrektyw związanych z koncentracją materiału dowodowego, ważna jest także zasada niezmienności składu orzekającego. Sąd/skład orzekający musi być obecny podczas całego postępowania sądowego. Orzeczenie ulega uchyleniu niezależnie od granic zaskarżenia i podniesionych zarzutów, jeśli sąd był nienależycie obsadzony lub którykolwiek z jego członków nie był obecny na całej rozprawie (art. 439 par. 1 pkt 2). </a:t>
            </a:r>
          </a:p>
          <a:p>
            <a:pPr algn="just"/>
            <a:r>
              <a:rPr lang="pl-PL" sz="2600" dirty="0"/>
              <a:t>Wyjątki od zasady koncentracji materiału dowodowego:</a:t>
            </a:r>
          </a:p>
          <a:p>
            <a:pPr lvl="1" algn="just"/>
            <a:r>
              <a:rPr lang="pl-PL" sz="2600" dirty="0"/>
              <a:t>przerwa w rozprawie (art. 401-403)</a:t>
            </a:r>
          </a:p>
          <a:p>
            <a:pPr lvl="1" algn="just"/>
            <a:r>
              <a:rPr lang="pl-PL" sz="2600" dirty="0"/>
              <a:t>odroczenie rozprawy (art. 404)</a:t>
            </a:r>
          </a:p>
          <a:p>
            <a:pPr lvl="1" algn="just"/>
            <a:r>
              <a:rPr lang="pl-PL" sz="2600" dirty="0"/>
              <a:t>odroczenie wydania wyroku (art. 411)</a:t>
            </a:r>
            <a:endParaRPr lang="en-GB" sz="2600" dirty="0"/>
          </a:p>
        </p:txBody>
      </p:sp>
    </p:spTree>
    <p:extLst>
      <p:ext uri="{BB962C8B-B14F-4D97-AF65-F5344CB8AC3E}">
        <p14:creationId xmlns:p14="http://schemas.microsoft.com/office/powerpoint/2010/main" val="40030033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865BAB-8B08-4C11-A0AF-4BEC8FE37455}"/>
              </a:ext>
            </a:extLst>
          </p:cNvPr>
          <p:cNvSpPr>
            <a:spLocks noGrp="1"/>
          </p:cNvSpPr>
          <p:nvPr>
            <p:ph type="body" sz="quarter" idx="10"/>
          </p:nvPr>
        </p:nvSpPr>
        <p:spPr>
          <a:xfrm>
            <a:off x="234950" y="295275"/>
            <a:ext cx="8523288" cy="331788"/>
          </a:xfrm>
        </p:spPr>
        <p:txBody>
          <a:bodyPr>
            <a:normAutofit/>
          </a:bodyPr>
          <a:lstStyle/>
          <a:p>
            <a:r>
              <a:rPr lang="pl-PL" sz="1500"/>
              <a:t>Przerwa w rozprawie </a:t>
            </a:r>
            <a:endParaRPr lang="en-GB" sz="1500"/>
          </a:p>
        </p:txBody>
      </p:sp>
      <p:sp>
        <p:nvSpPr>
          <p:cNvPr id="3" name="Symbol zastępczy zawartości 2">
            <a:extLst>
              <a:ext uri="{FF2B5EF4-FFF2-40B4-BE49-F238E27FC236}">
                <a16:creationId xmlns:a16="http://schemas.microsoft.com/office/drawing/2014/main" id="{1150CCA3-56A4-40FC-9401-030D8F1BFA6D}"/>
              </a:ext>
            </a:extLst>
          </p:cNvPr>
          <p:cNvSpPr>
            <a:spLocks noGrp="1"/>
          </p:cNvSpPr>
          <p:nvPr>
            <p:ph type="body" sz="quarter" idx="11"/>
          </p:nvPr>
        </p:nvSpPr>
        <p:spPr>
          <a:xfrm>
            <a:off x="234950" y="977900"/>
            <a:ext cx="11520048" cy="5584825"/>
          </a:xfrm>
        </p:spPr>
        <p:txBody>
          <a:bodyPr>
            <a:normAutofit fontScale="92500" lnSpcReduction="20000"/>
          </a:bodyPr>
          <a:lstStyle/>
          <a:p>
            <a:pPr marL="0" indent="0">
              <a:buNone/>
            </a:pPr>
            <a:r>
              <a:rPr lang="pl-PL" sz="2400" dirty="0"/>
              <a:t>Art.  401.  §  1. Przewodniczący może przerwać rozprawę główną </a:t>
            </a:r>
            <a:r>
              <a:rPr lang="pl-PL" sz="2400" b="1" dirty="0"/>
              <a:t>w celu przygotowania przez strony wniosków dowodowych lub sprowadzenia dowodu albo dla wypoczynku lub z innej ważnej przyczyny</a:t>
            </a:r>
            <a:r>
              <a:rPr lang="pl-PL" sz="2400" dirty="0"/>
              <a:t>.</a:t>
            </a:r>
          </a:p>
          <a:p>
            <a:pPr marL="0" indent="0">
              <a:buNone/>
            </a:pPr>
            <a:r>
              <a:rPr lang="pl-PL" sz="2400" dirty="0"/>
              <a:t>§  2. Każdorazowa przerwa w rozprawie może trwać nie dłużej niż 42 dni.</a:t>
            </a:r>
          </a:p>
          <a:p>
            <a:pPr marL="0" indent="0">
              <a:buNone/>
            </a:pPr>
            <a:endParaRPr lang="pl-PL" sz="2400" dirty="0"/>
          </a:p>
          <a:p>
            <a:pPr marL="0" indent="0">
              <a:buNone/>
            </a:pPr>
            <a:r>
              <a:rPr lang="pl-PL" sz="2400" dirty="0"/>
              <a:t>Art.  402. §  1. Jeżeli przewodniczący, zarządzając przerwę, oznaczy jednocześnie czas i miejsce dalszego ciągu rozprawy, </a:t>
            </a:r>
            <a:r>
              <a:rPr lang="pl-PL" sz="2400" b="1" dirty="0"/>
              <a:t>osoby obecne na rozprawie przerwanej, których obecność była obowiązkowa, są obowiązane stawić się w nowym terminie bez wezwania</a:t>
            </a:r>
            <a:r>
              <a:rPr lang="pl-PL" sz="2400" dirty="0"/>
              <a:t>. Przepis art. 285 stosuje się odpowiednio. Osoby uprawnione do stawiennictwa nie muszą być zawiadamiane o nowym terminie, nawet jeśli nie uczestniczyły w rozprawie przerwanej.</a:t>
            </a:r>
          </a:p>
          <a:p>
            <a:pPr marL="0" indent="0">
              <a:buNone/>
            </a:pPr>
            <a:r>
              <a:rPr lang="pl-PL" sz="2400" i="1" dirty="0"/>
              <a:t>§  1a. Oskarżonego, którego obecność jest obowiązkowa, nie wzywa się w sytuacjach określonych w art. 376 lub art. 377, jeżeli okres przerwy uniemożliwia jego wezwanie oraz stawienie się na rozprawę po przerwie.</a:t>
            </a:r>
          </a:p>
          <a:p>
            <a:pPr marL="0" indent="0">
              <a:buNone/>
            </a:pPr>
            <a:r>
              <a:rPr lang="pl-PL" sz="2400" dirty="0"/>
              <a:t>§</a:t>
            </a:r>
            <a:r>
              <a:rPr lang="pl-PL" sz="2400" b="1" dirty="0"/>
              <a:t>  2. Rozprawę przerwaną prowadzi się po przerwie w dalszym ciągu, a od początku - jeżeli skład sądu uległ zmianie albo sąd uzna to za konieczne.</a:t>
            </a:r>
          </a:p>
          <a:p>
            <a:pPr marL="0" indent="0">
              <a:buNone/>
            </a:pPr>
            <a:r>
              <a:rPr lang="pl-PL" sz="2400" dirty="0"/>
              <a:t>§  3. W razie przekroczenia terminu przerwy rozprawę uważa się za odroczoną.</a:t>
            </a:r>
          </a:p>
          <a:p>
            <a:pPr marL="0" indent="0">
              <a:buNone/>
            </a:pPr>
            <a:endParaRPr lang="pl-PL" sz="2400" dirty="0"/>
          </a:p>
          <a:p>
            <a:pPr marL="0" indent="0">
              <a:buNone/>
            </a:pPr>
            <a:r>
              <a:rPr lang="pl-PL" sz="2400" dirty="0"/>
              <a:t>Art.  403.  Orzeczenia zapadające w czasie przerwy w rozprawie wydaje się w składzie rozpoznającym sprawę, a w wypadku niemożności jego utworzenia - w takim samym składzie.</a:t>
            </a:r>
          </a:p>
          <a:p>
            <a:endParaRPr lang="en-GB" sz="2400" dirty="0"/>
          </a:p>
        </p:txBody>
      </p:sp>
    </p:spTree>
    <p:extLst>
      <p:ext uri="{BB962C8B-B14F-4D97-AF65-F5344CB8AC3E}">
        <p14:creationId xmlns:p14="http://schemas.microsoft.com/office/powerpoint/2010/main" val="1947329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2084B8-D39E-491B-A713-02B0A5FF0770}"/>
              </a:ext>
            </a:extLst>
          </p:cNvPr>
          <p:cNvSpPr>
            <a:spLocks noGrp="1"/>
          </p:cNvSpPr>
          <p:nvPr>
            <p:ph type="body" sz="quarter" idx="10"/>
          </p:nvPr>
        </p:nvSpPr>
        <p:spPr>
          <a:xfrm>
            <a:off x="234950" y="295275"/>
            <a:ext cx="8523288" cy="331788"/>
          </a:xfrm>
        </p:spPr>
        <p:txBody>
          <a:bodyPr>
            <a:normAutofit/>
          </a:bodyPr>
          <a:lstStyle/>
          <a:p>
            <a:r>
              <a:rPr lang="pl-PL" sz="1500"/>
              <a:t>Odroczenie rozprawy</a:t>
            </a:r>
            <a:endParaRPr lang="en-GB" sz="1500"/>
          </a:p>
        </p:txBody>
      </p:sp>
      <p:sp>
        <p:nvSpPr>
          <p:cNvPr id="3" name="Symbol zastępczy zawartości 2">
            <a:extLst>
              <a:ext uri="{FF2B5EF4-FFF2-40B4-BE49-F238E27FC236}">
                <a16:creationId xmlns:a16="http://schemas.microsoft.com/office/drawing/2014/main" id="{81A004A4-C62F-40F5-A5A9-D2B3936C7DE2}"/>
              </a:ext>
            </a:extLst>
          </p:cNvPr>
          <p:cNvSpPr>
            <a:spLocks noGrp="1"/>
          </p:cNvSpPr>
          <p:nvPr>
            <p:ph type="body" sz="quarter" idx="11"/>
          </p:nvPr>
        </p:nvSpPr>
        <p:spPr>
          <a:xfrm>
            <a:off x="234950" y="977900"/>
            <a:ext cx="11553098" cy="5584825"/>
          </a:xfrm>
        </p:spPr>
        <p:txBody>
          <a:bodyPr>
            <a:normAutofit/>
          </a:bodyPr>
          <a:lstStyle/>
          <a:p>
            <a:pPr marL="0" indent="0">
              <a:buNone/>
            </a:pPr>
            <a:r>
              <a:rPr lang="pl-PL" sz="2400" dirty="0"/>
              <a:t>Art.  404.  [Odroczenie]</a:t>
            </a:r>
          </a:p>
          <a:p>
            <a:pPr marL="0" indent="0">
              <a:buNone/>
            </a:pPr>
            <a:r>
              <a:rPr lang="pl-PL" sz="2400" dirty="0"/>
              <a:t>§  1. Sąd może odroczyć rozprawę tylko wtedy, </a:t>
            </a:r>
            <a:r>
              <a:rPr lang="pl-PL" sz="2400" b="1" dirty="0"/>
              <a:t>gdy zarządzenie przerwy nie byłoby wystarczające</a:t>
            </a:r>
            <a:r>
              <a:rPr lang="pl-PL" sz="2400" dirty="0"/>
              <a:t>.</a:t>
            </a:r>
          </a:p>
          <a:p>
            <a:pPr marL="0" indent="0">
              <a:buNone/>
            </a:pPr>
            <a:r>
              <a:rPr lang="pl-PL" sz="2400" dirty="0"/>
              <a:t>§  2. Rozprawę odroczoną prowadzi się </a:t>
            </a:r>
            <a:r>
              <a:rPr lang="pl-PL" sz="2400" b="1" dirty="0"/>
              <a:t>w nowym terminie od początku</a:t>
            </a:r>
            <a:r>
              <a:rPr lang="pl-PL" sz="2400" dirty="0"/>
              <a:t>. Sąd może wyjątkowo prowadzić rozprawę odroczoną </a:t>
            </a:r>
            <a:r>
              <a:rPr lang="pl-PL" sz="2400" b="1" i="1" dirty="0"/>
              <a:t>w dalszym ciągu</a:t>
            </a:r>
            <a:r>
              <a:rPr lang="pl-PL" sz="2400" dirty="0"/>
              <a:t>, chyba że skład sądu uległ zmianie.</a:t>
            </a:r>
          </a:p>
          <a:p>
            <a:pPr marL="0" indent="0">
              <a:buNone/>
            </a:pPr>
            <a:r>
              <a:rPr lang="pl-PL" sz="2400" dirty="0"/>
              <a:t>§  3. W wypadku podjęcia postępowania zawieszonego przepis § 2 stosuje się odpowiednio.</a:t>
            </a:r>
          </a:p>
          <a:p>
            <a:pPr marL="0" indent="0">
              <a:buNone/>
            </a:pPr>
            <a:endParaRPr lang="en-GB" sz="2400" dirty="0"/>
          </a:p>
        </p:txBody>
      </p:sp>
    </p:spTree>
    <p:extLst>
      <p:ext uri="{BB962C8B-B14F-4D97-AF65-F5344CB8AC3E}">
        <p14:creationId xmlns:p14="http://schemas.microsoft.com/office/powerpoint/2010/main" val="4137027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79D3B51-B94F-E4CC-63BD-A93A01176287}"/>
              </a:ext>
            </a:extLst>
          </p:cNvPr>
          <p:cNvSpPr>
            <a:spLocks noGrp="1"/>
          </p:cNvSpPr>
          <p:nvPr>
            <p:ph type="body" sz="quarter" idx="10"/>
          </p:nvPr>
        </p:nvSpPr>
        <p:spPr/>
        <p:txBody>
          <a:bodyPr>
            <a:normAutofit fontScale="77500" lnSpcReduction="20000"/>
          </a:bodyPr>
          <a:lstStyle/>
          <a:p>
            <a:r>
              <a:rPr lang="pl-PL" dirty="0"/>
              <a:t>Zmiana składu orzekającego</a:t>
            </a:r>
            <a:endParaRPr lang="en-US" dirty="0"/>
          </a:p>
        </p:txBody>
      </p:sp>
      <p:sp>
        <p:nvSpPr>
          <p:cNvPr id="3" name="Symbol zastępczy tekstu 2">
            <a:extLst>
              <a:ext uri="{FF2B5EF4-FFF2-40B4-BE49-F238E27FC236}">
                <a16:creationId xmlns:a16="http://schemas.microsoft.com/office/drawing/2014/main" id="{7FEF3907-1098-A8D8-0E68-DB4E7998F789}"/>
              </a:ext>
            </a:extLst>
          </p:cNvPr>
          <p:cNvSpPr>
            <a:spLocks noGrp="1"/>
          </p:cNvSpPr>
          <p:nvPr>
            <p:ph type="body" sz="quarter" idx="11"/>
          </p:nvPr>
        </p:nvSpPr>
        <p:spPr>
          <a:xfrm>
            <a:off x="234950" y="977900"/>
            <a:ext cx="11499850" cy="5584825"/>
          </a:xfrm>
        </p:spPr>
        <p:txBody>
          <a:bodyPr/>
          <a:lstStyle/>
          <a:p>
            <a:pPr algn="just"/>
            <a:r>
              <a:rPr lang="pl-PL" dirty="0"/>
              <a:t>Art. 402 </a:t>
            </a:r>
            <a:r>
              <a:rPr lang="en-GB" dirty="0"/>
              <a:t>§ 2a</a:t>
            </a:r>
            <a:r>
              <a:rPr lang="pl-PL" dirty="0"/>
              <a:t> – w czasie przerwy </a:t>
            </a:r>
          </a:p>
          <a:p>
            <a:pPr algn="just"/>
            <a:r>
              <a:rPr lang="pl-PL" dirty="0"/>
              <a:t>Jeżeli w sprawie rozpoznawanej </a:t>
            </a:r>
            <a:r>
              <a:rPr lang="pl-PL" b="1" dirty="0">
                <a:solidFill>
                  <a:srgbClr val="FF0000"/>
                </a:solidFill>
              </a:rPr>
              <a:t>w składzie wieloosobowym </a:t>
            </a:r>
            <a:r>
              <a:rPr lang="pl-PL" dirty="0"/>
              <a:t>zmianie z przyczyn losowych lub z powodu przeszkód prawnych uległ jeden z członków składu, rozprawę przerwaną można prowadzić po przerwie </a:t>
            </a:r>
            <a:r>
              <a:rPr lang="pl-PL" dirty="0">
                <a:solidFill>
                  <a:srgbClr val="FF0000"/>
                </a:solidFill>
              </a:rPr>
              <a:t>w dalszym ciągu</a:t>
            </a:r>
            <a:r>
              <a:rPr lang="pl-PL" dirty="0"/>
              <a:t>, </a:t>
            </a:r>
            <a:r>
              <a:rPr lang="pl-PL" b="1" dirty="0"/>
              <a:t>jeżeli nie zagraża to prawidłowości orzekania w sprawie</a:t>
            </a:r>
            <a:r>
              <a:rPr lang="pl-PL" dirty="0"/>
              <a:t>.</a:t>
            </a:r>
          </a:p>
          <a:p>
            <a:pPr algn="just"/>
            <a:r>
              <a:rPr lang="pl-PL" dirty="0"/>
              <a:t>Art. 404 </a:t>
            </a:r>
            <a:r>
              <a:rPr lang="en-GB" dirty="0"/>
              <a:t>§ 2a</a:t>
            </a:r>
            <a:r>
              <a:rPr lang="pl-PL" dirty="0"/>
              <a:t> – w czasie odroczenia </a:t>
            </a:r>
          </a:p>
          <a:p>
            <a:pPr algn="just"/>
            <a:r>
              <a:rPr lang="pl-PL" dirty="0"/>
              <a:t>Jeżeli w sprawie rozpoznawanej </a:t>
            </a:r>
            <a:r>
              <a:rPr lang="pl-PL" b="1" dirty="0">
                <a:solidFill>
                  <a:srgbClr val="FF0000"/>
                </a:solidFill>
              </a:rPr>
              <a:t>w składzie wieloosobowym </a:t>
            </a:r>
            <a:r>
              <a:rPr lang="pl-PL" dirty="0"/>
              <a:t>zmianie z przyczyn losowych lub z powodu przeszkód prawnych uległ jeden z członków składu, rozprawę odroczoną </a:t>
            </a:r>
            <a:r>
              <a:rPr lang="pl-PL" dirty="0">
                <a:solidFill>
                  <a:srgbClr val="FF0000"/>
                </a:solidFill>
              </a:rPr>
              <a:t>można prowadzić w dalszym ciągu</a:t>
            </a:r>
            <a:r>
              <a:rPr lang="pl-PL" dirty="0"/>
              <a:t>, </a:t>
            </a:r>
            <a:r>
              <a:rPr lang="pl-PL" b="1" dirty="0"/>
              <a:t>jeżeli nie zagraża to prawidłowości orzekania w sprawie.</a:t>
            </a:r>
            <a:endParaRPr lang="en-US" b="1" dirty="0"/>
          </a:p>
        </p:txBody>
      </p:sp>
    </p:spTree>
    <p:extLst>
      <p:ext uri="{BB962C8B-B14F-4D97-AF65-F5344CB8AC3E}">
        <p14:creationId xmlns:p14="http://schemas.microsoft.com/office/powerpoint/2010/main" val="478787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BCC1A5B-984E-44AB-9D6A-60E6AEE0A38C}"/>
              </a:ext>
            </a:extLst>
          </p:cNvPr>
          <p:cNvSpPr>
            <a:spLocks noGrp="1"/>
          </p:cNvSpPr>
          <p:nvPr>
            <p:ph type="body" sz="quarter" idx="10"/>
          </p:nvPr>
        </p:nvSpPr>
        <p:spPr/>
        <p:txBody>
          <a:bodyPr>
            <a:normAutofit fontScale="77500" lnSpcReduction="20000"/>
          </a:bodyPr>
          <a:lstStyle/>
          <a:p>
            <a:r>
              <a:rPr lang="pl-PL" dirty="0"/>
              <a:t>Zasada kontradyktoryjności </a:t>
            </a:r>
            <a:endParaRPr lang="en-GB" dirty="0"/>
          </a:p>
        </p:txBody>
      </p:sp>
      <p:sp>
        <p:nvSpPr>
          <p:cNvPr id="3" name="Symbol zastępczy tekstu 2">
            <a:extLst>
              <a:ext uri="{FF2B5EF4-FFF2-40B4-BE49-F238E27FC236}">
                <a16:creationId xmlns:a16="http://schemas.microsoft.com/office/drawing/2014/main" id="{BA75AF35-9B13-41F1-A309-D6A09862C091}"/>
              </a:ext>
            </a:extLst>
          </p:cNvPr>
          <p:cNvSpPr>
            <a:spLocks noGrp="1"/>
          </p:cNvSpPr>
          <p:nvPr>
            <p:ph type="body" sz="quarter" idx="11"/>
          </p:nvPr>
        </p:nvSpPr>
        <p:spPr>
          <a:xfrm>
            <a:off x="234950" y="977900"/>
            <a:ext cx="11531064" cy="5584825"/>
          </a:xfrm>
        </p:spPr>
        <p:txBody>
          <a:bodyPr>
            <a:normAutofit/>
          </a:bodyPr>
          <a:lstStyle/>
          <a:p>
            <a:pPr algn="just"/>
            <a:r>
              <a:rPr lang="pl-PL" sz="2400" dirty="0"/>
              <a:t>Inaczej nazywana zasadą sporności - jest zasadą, wedle której </a:t>
            </a:r>
            <a:r>
              <a:rPr lang="pl-PL" sz="2400" b="1" dirty="0">
                <a:solidFill>
                  <a:srgbClr val="00B050"/>
                </a:solidFill>
              </a:rPr>
              <a:t>postępowanie karne prowadzone jest w formie sporu toczonego przez równouprawnione strony przed bezstronnym sądem. </a:t>
            </a:r>
            <a:r>
              <a:rPr lang="pl-PL" sz="2400" dirty="0"/>
              <a:t>Zasada kontradyktoryjności jest zasadą wywodzoną z analizy przepisów karnoprocesowych, nie jest zasadą skodyfikowaną. </a:t>
            </a:r>
            <a:endParaRPr lang="en-GB" sz="2400" dirty="0"/>
          </a:p>
          <a:p>
            <a:pPr algn="just"/>
            <a:r>
              <a:rPr lang="pl-PL" sz="2400" b="1" dirty="0"/>
              <a:t>Racje zasady kontradyktoryjności:</a:t>
            </a:r>
            <a:endParaRPr lang="en-GB" sz="2400" b="1" dirty="0"/>
          </a:p>
          <a:p>
            <a:pPr lvl="1" algn="just"/>
            <a:r>
              <a:rPr lang="pl-PL" dirty="0"/>
              <a:t>najlepszą metodą poznania prawdy jest dialektyczne badanie zjawisk, porównywanie ich wewnętrznych przeciwieństw i budowa syntezy na ich podstawie; </a:t>
            </a:r>
            <a:endParaRPr lang="en-GB" dirty="0"/>
          </a:p>
          <a:p>
            <a:pPr lvl="1" algn="just"/>
            <a:r>
              <a:rPr lang="pl-PL" dirty="0"/>
              <a:t>proces kontradyktoryjny odbija społeczny i prawny konflikt sporu w procesie, polegający na sprzeczności interesów oskarżyciela i oskarżonego;</a:t>
            </a:r>
            <a:endParaRPr lang="en-GB" dirty="0"/>
          </a:p>
          <a:p>
            <a:pPr lvl="1" algn="just"/>
            <a:r>
              <a:rPr lang="pl-PL" dirty="0"/>
              <a:t>spór stron ułatwia zachowanie obiektywizmu organowi procesowemu, pozwala na utrzymanie stosownego dystansu do rozpoznawanej sprawy. Aktywność stron pozwala na mniejszą aktywność organu procesowego. </a:t>
            </a:r>
            <a:endParaRPr lang="en-GB" dirty="0"/>
          </a:p>
        </p:txBody>
      </p:sp>
      <p:pic>
        <p:nvPicPr>
          <p:cNvPr id="5" name="Picture 2" descr="The Adversary System of Trial">
            <a:extLst>
              <a:ext uri="{FF2B5EF4-FFF2-40B4-BE49-F238E27FC236}">
                <a16:creationId xmlns:a16="http://schemas.microsoft.com/office/drawing/2014/main" id="{9FD1BAD8-0C3E-48D1-8157-4B93874A43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65" r="12282" b="-3"/>
          <a:stretch/>
        </p:blipFill>
        <p:spPr bwMode="auto">
          <a:xfrm>
            <a:off x="9941829" y="5255517"/>
            <a:ext cx="2250171" cy="1602483"/>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37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79D3B51-B94F-E4CC-63BD-A93A01176287}"/>
              </a:ext>
            </a:extLst>
          </p:cNvPr>
          <p:cNvSpPr>
            <a:spLocks noGrp="1"/>
          </p:cNvSpPr>
          <p:nvPr>
            <p:ph type="body" sz="quarter" idx="10"/>
          </p:nvPr>
        </p:nvSpPr>
        <p:spPr/>
        <p:txBody>
          <a:bodyPr>
            <a:normAutofit fontScale="77500" lnSpcReduction="20000"/>
          </a:bodyPr>
          <a:lstStyle/>
          <a:p>
            <a:r>
              <a:rPr lang="pl-PL" dirty="0"/>
              <a:t>Zmiana składu orzekającego</a:t>
            </a:r>
            <a:endParaRPr lang="en-US" dirty="0"/>
          </a:p>
        </p:txBody>
      </p:sp>
      <p:sp>
        <p:nvSpPr>
          <p:cNvPr id="3" name="Symbol zastępczy tekstu 2">
            <a:extLst>
              <a:ext uri="{FF2B5EF4-FFF2-40B4-BE49-F238E27FC236}">
                <a16:creationId xmlns:a16="http://schemas.microsoft.com/office/drawing/2014/main" id="{7FEF3907-1098-A8D8-0E68-DB4E7998F789}"/>
              </a:ext>
            </a:extLst>
          </p:cNvPr>
          <p:cNvSpPr>
            <a:spLocks noGrp="1"/>
          </p:cNvSpPr>
          <p:nvPr>
            <p:ph type="body" sz="quarter" idx="11"/>
          </p:nvPr>
        </p:nvSpPr>
        <p:spPr>
          <a:xfrm>
            <a:off x="234950" y="977900"/>
            <a:ext cx="11499850" cy="5584825"/>
          </a:xfrm>
        </p:spPr>
        <p:txBody>
          <a:bodyPr>
            <a:normAutofit lnSpcReduction="10000"/>
          </a:bodyPr>
          <a:lstStyle/>
          <a:p>
            <a:pPr algn="just"/>
            <a:r>
              <a:rPr lang="pl-PL" dirty="0"/>
              <a:t>Art.  404b. </a:t>
            </a:r>
          </a:p>
          <a:p>
            <a:pPr algn="just"/>
            <a:r>
              <a:rPr lang="pl-PL" dirty="0"/>
              <a:t>§ 1. W razie prowadzenia rozprawy w dalszym ciągu w wypadkach określonych w art. 402 § 2a lub art. 404 § 2a przed przystąpieniem do dalszych czynności dowodowych </a:t>
            </a:r>
            <a:r>
              <a:rPr lang="pl-PL" b="1" dirty="0">
                <a:solidFill>
                  <a:srgbClr val="00B0F0"/>
                </a:solidFill>
              </a:rPr>
              <a:t>przewodniczący zarządza przerwę w rozprawie albo sąd rozprawę odracza na czas niezbędny do zapoznania się przez nowego członka składu orzekającego z dotychczasowym przebiegiem postępowania</a:t>
            </a:r>
            <a:r>
              <a:rPr lang="pl-PL" dirty="0"/>
              <a:t>, w tym z przeprowadzonymi dowodami.</a:t>
            </a:r>
          </a:p>
          <a:p>
            <a:pPr algn="just"/>
            <a:r>
              <a:rPr lang="pl-PL" dirty="0"/>
              <a:t>§ 2. Nowy członek składu orzekającego, po zapoznaniu się z dotychczasowym przebiegiem postępowania, w tym z przeprowadzonymi dowodami, </a:t>
            </a:r>
            <a:r>
              <a:rPr lang="pl-PL" b="1" dirty="0">
                <a:solidFill>
                  <a:srgbClr val="00B0F0"/>
                </a:solidFill>
              </a:rPr>
              <a:t>oświadcza na piśmie lub do protokołu rozprawy, czy i w jakim zakresie uznaje za konieczne uzupełniające przeprowadzenie dowodów przeprowadzonych przed jego wstąpieniem do składu orzekającego.</a:t>
            </a:r>
          </a:p>
          <a:p>
            <a:pPr algn="just"/>
            <a:r>
              <a:rPr lang="pl-PL" dirty="0"/>
              <a:t>§ 3. Sąd przeprowadza dowody wskazane w oświadczeniu, o którym mowa w § 2, chyba że jest to niemożliwe z przyczyn niezależnych od sądu.</a:t>
            </a:r>
            <a:endParaRPr lang="en-US" dirty="0"/>
          </a:p>
        </p:txBody>
      </p:sp>
    </p:spTree>
    <p:extLst>
      <p:ext uri="{BB962C8B-B14F-4D97-AF65-F5344CB8AC3E}">
        <p14:creationId xmlns:p14="http://schemas.microsoft.com/office/powerpoint/2010/main" val="1881366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A1BF8181-FD45-4433-911D-20D4A6F39F7F}"/>
              </a:ext>
            </a:extLst>
          </p:cNvPr>
          <p:cNvSpPr>
            <a:spLocks noGrp="1"/>
          </p:cNvSpPr>
          <p:nvPr>
            <p:ph type="body" sz="quarter" idx="10"/>
          </p:nvPr>
        </p:nvSpPr>
        <p:spPr/>
        <p:txBody>
          <a:bodyPr>
            <a:normAutofit fontScale="77500" lnSpcReduction="20000"/>
          </a:bodyPr>
          <a:lstStyle/>
          <a:p>
            <a:r>
              <a:rPr lang="pl-PL" dirty="0"/>
              <a:t>Redukcja postępowania dowodowego na rozprawie głównej </a:t>
            </a:r>
            <a:endParaRPr lang="en-GB" dirty="0"/>
          </a:p>
        </p:txBody>
      </p:sp>
      <p:graphicFrame>
        <p:nvGraphicFramePr>
          <p:cNvPr id="10" name="Symbol zastępczy zawartości 7">
            <a:extLst>
              <a:ext uri="{FF2B5EF4-FFF2-40B4-BE49-F238E27FC236}">
                <a16:creationId xmlns:a16="http://schemas.microsoft.com/office/drawing/2014/main" id="{99B66319-CE9C-4D73-8037-7C1C5D23E99B}"/>
              </a:ext>
            </a:extLst>
          </p:cNvPr>
          <p:cNvGraphicFramePr>
            <a:graphicFrameLocks noGrp="1"/>
          </p:cNvGraphicFramePr>
          <p:nvPr>
            <p:ph idx="4294967295"/>
            <p:extLst>
              <p:ext uri="{D42A27DB-BD31-4B8C-83A1-F6EECF244321}">
                <p14:modId xmlns:p14="http://schemas.microsoft.com/office/powerpoint/2010/main" val="1601699845"/>
              </p:ext>
            </p:extLst>
          </p:nvPr>
        </p:nvGraphicFramePr>
        <p:xfrm>
          <a:off x="0" y="999360"/>
          <a:ext cx="121920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pole tekstowe 3">
            <a:extLst>
              <a:ext uri="{FF2B5EF4-FFF2-40B4-BE49-F238E27FC236}">
                <a16:creationId xmlns:a16="http://schemas.microsoft.com/office/drawing/2014/main" id="{2AD6BAFD-1CB8-48DF-8920-E7DA494463FE}"/>
              </a:ext>
            </a:extLst>
          </p:cNvPr>
          <p:cNvSpPr txBox="1"/>
          <p:nvPr/>
        </p:nvSpPr>
        <p:spPr>
          <a:xfrm>
            <a:off x="110169" y="5858640"/>
            <a:ext cx="5883008" cy="584775"/>
          </a:xfrm>
          <a:prstGeom prst="rect">
            <a:avLst/>
          </a:prstGeom>
          <a:noFill/>
        </p:spPr>
        <p:txBody>
          <a:bodyPr wrap="square" rtlCol="0">
            <a:spAutoFit/>
          </a:bodyPr>
          <a:lstStyle/>
          <a:p>
            <a:r>
              <a:rPr lang="pl-PL" sz="1600" i="1" dirty="0">
                <a:solidFill>
                  <a:srgbClr val="FF0000"/>
                </a:solidFill>
              </a:rPr>
              <a:t>Uwaga na zmiany, które weszły w życie 1.10. Dla zastosowania trybu z art. 387 konieczna jest </a:t>
            </a:r>
            <a:r>
              <a:rPr lang="pl-PL" sz="1600" b="1" i="1" dirty="0">
                <a:solidFill>
                  <a:srgbClr val="FF0000"/>
                </a:solidFill>
              </a:rPr>
              <a:t>zgoda, </a:t>
            </a:r>
            <a:r>
              <a:rPr lang="pl-PL" sz="1600" i="1" dirty="0">
                <a:solidFill>
                  <a:srgbClr val="FF0000"/>
                </a:solidFill>
              </a:rPr>
              <a:t>a nie brak sprzeciwu prokuratora. </a:t>
            </a:r>
            <a:endParaRPr lang="en-GB" sz="1600" i="1" dirty="0">
              <a:solidFill>
                <a:srgbClr val="FF0000"/>
              </a:solidFill>
            </a:endParaRPr>
          </a:p>
        </p:txBody>
      </p:sp>
    </p:spTree>
    <p:extLst>
      <p:ext uri="{BB962C8B-B14F-4D97-AF65-F5344CB8AC3E}">
        <p14:creationId xmlns:p14="http://schemas.microsoft.com/office/powerpoint/2010/main" val="8462537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8E287D4-B6A6-44FB-93F9-49DE537B5A5B}"/>
              </a:ext>
            </a:extLst>
          </p:cNvPr>
          <p:cNvSpPr>
            <a:spLocks noGrp="1"/>
          </p:cNvSpPr>
          <p:nvPr>
            <p:ph type="body" sz="quarter" idx="10"/>
          </p:nvPr>
        </p:nvSpPr>
        <p:spPr/>
        <p:txBody>
          <a:bodyPr>
            <a:normAutofit fontScale="77500" lnSpcReduction="20000"/>
          </a:bodyPr>
          <a:lstStyle/>
          <a:p>
            <a:r>
              <a:rPr lang="pl-PL" dirty="0"/>
              <a:t>Zmiana kwalifikacji prawnej czynu – art. 399 </a:t>
            </a:r>
            <a:endParaRPr lang="en-GB" dirty="0"/>
          </a:p>
        </p:txBody>
      </p:sp>
      <p:sp>
        <p:nvSpPr>
          <p:cNvPr id="3" name="Symbol zastępczy tekstu 2">
            <a:extLst>
              <a:ext uri="{FF2B5EF4-FFF2-40B4-BE49-F238E27FC236}">
                <a16:creationId xmlns:a16="http://schemas.microsoft.com/office/drawing/2014/main" id="{3B03B605-D998-4FA9-B0B9-BF0C1E2D526E}"/>
              </a:ext>
            </a:extLst>
          </p:cNvPr>
          <p:cNvSpPr>
            <a:spLocks noGrp="1"/>
          </p:cNvSpPr>
          <p:nvPr>
            <p:ph type="body" sz="quarter" idx="11"/>
          </p:nvPr>
        </p:nvSpPr>
        <p:spPr>
          <a:xfrm>
            <a:off x="234950" y="977900"/>
            <a:ext cx="11200558" cy="5584825"/>
          </a:xfrm>
        </p:spPr>
        <p:txBody>
          <a:bodyPr>
            <a:normAutofit/>
          </a:bodyPr>
          <a:lstStyle/>
          <a:p>
            <a:pPr algn="just"/>
            <a:r>
              <a:rPr lang="pl-PL" dirty="0"/>
              <a:t>§ 1. Jeżeli w toku rozprawy okaże się, że </a:t>
            </a:r>
            <a:r>
              <a:rPr lang="pl-PL" b="1" dirty="0"/>
              <a:t>nie wychodząc poza granice oskarżenia </a:t>
            </a:r>
            <a:r>
              <a:rPr lang="pl-PL" dirty="0"/>
              <a:t>można </a:t>
            </a:r>
            <a:r>
              <a:rPr lang="pl-PL" b="1" u="sng" dirty="0"/>
              <a:t>czyn zakwalifikować według innego przepisu prawnego</a:t>
            </a:r>
            <a:r>
              <a:rPr lang="pl-PL" dirty="0"/>
              <a:t>, sąd uprzedza o tym obecne na rozprawie strony.</a:t>
            </a:r>
          </a:p>
          <a:p>
            <a:pPr algn="just"/>
            <a:r>
              <a:rPr lang="pl-PL" dirty="0"/>
              <a:t>§ 2. Na wniosek oskarżonego można przerwać rozprawę w celu umożliwienia mu przygotowania się do obrony.</a:t>
            </a:r>
          </a:p>
          <a:p>
            <a:pPr algn="just"/>
            <a:r>
              <a:rPr lang="pl-PL" dirty="0"/>
              <a:t>Konieczne jest zachowanie </a:t>
            </a:r>
            <a:r>
              <a:rPr lang="pl-PL" b="1" dirty="0">
                <a:solidFill>
                  <a:srgbClr val="FF0000"/>
                </a:solidFill>
              </a:rPr>
              <a:t>tożsamości czynu </a:t>
            </a:r>
            <a:r>
              <a:rPr lang="pl-PL" dirty="0">
                <a:solidFill>
                  <a:srgbClr val="FF0000"/>
                </a:solidFill>
                <a:sym typeface="Wingdings" panose="05000000000000000000" pitchFamily="2" charset="2"/>
              </a:rPr>
              <a:t> przedmiotem procesu musi być to samo zdarzenie historyczne opisane w akcie oskarżenia</a:t>
            </a:r>
            <a:r>
              <a:rPr lang="pl-PL" dirty="0">
                <a:sym typeface="Wingdings" panose="05000000000000000000" pitchFamily="2" charset="2"/>
              </a:rPr>
              <a:t>. </a:t>
            </a:r>
          </a:p>
          <a:p>
            <a:pPr algn="just"/>
            <a:r>
              <a:rPr lang="pl-PL" dirty="0"/>
              <a:t>„Ratio legis normy art. 399 § 1 k.p.k. tkwi w tym, by nie zaskakiwać stron rozstrzygnięciami sądu w zakresie oceny prawnej zarzucanego aktem oskarżenia działania” </a:t>
            </a:r>
            <a:r>
              <a:rPr lang="pl-PL" dirty="0">
                <a:sym typeface="Wingdings" panose="05000000000000000000" pitchFamily="2" charset="2"/>
              </a:rPr>
              <a:t> </a:t>
            </a:r>
            <a:r>
              <a:rPr lang="pl-PL" dirty="0"/>
              <a:t>Wyrok SN z dnia 16 marca 2004 r., III KK 353/03</a:t>
            </a:r>
            <a:endParaRPr lang="pl-PL" b="1" u="sng" dirty="0">
              <a:sym typeface="Wingdings" panose="05000000000000000000" pitchFamily="2" charset="2"/>
            </a:endParaRPr>
          </a:p>
          <a:p>
            <a:pPr marL="0" indent="0" algn="just">
              <a:buNone/>
            </a:pPr>
            <a:endParaRPr lang="pl-PL" b="1" dirty="0"/>
          </a:p>
          <a:p>
            <a:endParaRPr lang="en-GB" dirty="0"/>
          </a:p>
        </p:txBody>
      </p:sp>
    </p:spTree>
    <p:extLst>
      <p:ext uri="{BB962C8B-B14F-4D97-AF65-F5344CB8AC3E}">
        <p14:creationId xmlns:p14="http://schemas.microsoft.com/office/powerpoint/2010/main" val="4366262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38E287D4-B6A6-44FB-93F9-49DE537B5A5B}"/>
              </a:ext>
            </a:extLst>
          </p:cNvPr>
          <p:cNvSpPr>
            <a:spLocks noGrp="1"/>
          </p:cNvSpPr>
          <p:nvPr>
            <p:ph type="body" sz="quarter" idx="10"/>
          </p:nvPr>
        </p:nvSpPr>
        <p:spPr/>
        <p:txBody>
          <a:bodyPr>
            <a:normAutofit fontScale="77500" lnSpcReduction="20000"/>
          </a:bodyPr>
          <a:lstStyle/>
          <a:p>
            <a:r>
              <a:rPr lang="pl-PL" dirty="0"/>
              <a:t>Zmiana kwalifikacji prawnej czynu – art. 399 </a:t>
            </a:r>
            <a:endParaRPr lang="en-GB" dirty="0"/>
          </a:p>
        </p:txBody>
      </p:sp>
      <p:sp>
        <p:nvSpPr>
          <p:cNvPr id="3" name="Symbol zastępczy tekstu 2">
            <a:extLst>
              <a:ext uri="{FF2B5EF4-FFF2-40B4-BE49-F238E27FC236}">
                <a16:creationId xmlns:a16="http://schemas.microsoft.com/office/drawing/2014/main" id="{3B03B605-D998-4FA9-B0B9-BF0C1E2D526E}"/>
              </a:ext>
            </a:extLst>
          </p:cNvPr>
          <p:cNvSpPr>
            <a:spLocks noGrp="1"/>
          </p:cNvSpPr>
          <p:nvPr>
            <p:ph type="body" sz="quarter" idx="11"/>
          </p:nvPr>
        </p:nvSpPr>
        <p:spPr>
          <a:xfrm>
            <a:off x="234950" y="977900"/>
            <a:ext cx="11200558" cy="5584825"/>
          </a:xfrm>
        </p:spPr>
        <p:txBody>
          <a:bodyPr>
            <a:noAutofit/>
          </a:bodyPr>
          <a:lstStyle/>
          <a:p>
            <a:pPr algn="just"/>
            <a:r>
              <a:rPr lang="pl-PL" sz="2000" dirty="0"/>
              <a:t>Trzeba uprzedzić o każdej możliwości zmiany kwalifikacji prawnej, także na łagodniejszą. </a:t>
            </a:r>
          </a:p>
          <a:p>
            <a:pPr lvl="1" algn="just"/>
            <a:r>
              <a:rPr lang="pl-PL" sz="2000" dirty="0"/>
              <a:t>„Uprzedzenie” polega na wskazaniu kwalifikacji pranej, jakiej możliwość rysuje się na tle ujawnionych okoliczności, w </a:t>
            </a:r>
            <a:r>
              <a:rPr lang="pl-PL" sz="2000" u="sng" dirty="0"/>
              <a:t>ramach określonych aktem oskarżenia</a:t>
            </a:r>
            <a:r>
              <a:rPr lang="pl-PL" sz="2000" dirty="0"/>
              <a:t>. Por.: wyrok SN z dnia 22 września 1983 r., I KR 162/83</a:t>
            </a:r>
          </a:p>
          <a:p>
            <a:pPr algn="just"/>
            <a:r>
              <a:rPr lang="pl-PL" sz="2000" dirty="0"/>
              <a:t> Czym są granice oskarżenia? </a:t>
            </a:r>
          </a:p>
          <a:p>
            <a:pPr lvl="1" algn="just"/>
            <a:r>
              <a:rPr lang="pl-PL" sz="2000" dirty="0"/>
              <a:t>Czyn przypisany oskarżonemu w wyroku musi dotyczyć tego samego zdarzenia historycznego (faktycznego), które stanowiło podstawę zarzutu określonego w akcie oskarżenia. </a:t>
            </a:r>
          </a:p>
          <a:p>
            <a:pPr lvl="1" algn="just"/>
            <a:r>
              <a:rPr lang="pl-PL" sz="2000" dirty="0"/>
              <a:t>Ramy tożsamości „zdarzenia historycznego” wyznaczane są przez:</a:t>
            </a:r>
          </a:p>
          <a:p>
            <a:pPr marL="1257300" lvl="2" indent="-342900" algn="just">
              <a:buFont typeface="+mj-lt"/>
              <a:buAutoNum type="arabicPeriod"/>
            </a:pPr>
            <a:r>
              <a:rPr lang="pl-PL" dirty="0"/>
              <a:t>Identyczność przedmiotu zamachu </a:t>
            </a:r>
          </a:p>
          <a:p>
            <a:pPr marL="1257300" lvl="2" indent="-342900" algn="just">
              <a:buFont typeface="+mj-lt"/>
              <a:buAutoNum type="arabicPeriod"/>
            </a:pPr>
            <a:r>
              <a:rPr lang="pl-PL" dirty="0"/>
              <a:t>Identyczność kręgu podmiotów oskarżonych o udział w zdarzeniu</a:t>
            </a:r>
          </a:p>
          <a:p>
            <a:pPr marL="1257300" lvl="2" indent="-342900" algn="just">
              <a:buFont typeface="+mj-lt"/>
              <a:buAutoNum type="arabicPeriod"/>
            </a:pPr>
            <a:r>
              <a:rPr lang="pl-PL" dirty="0"/>
              <a:t>Tożsamość określenia czasu i miejsca </a:t>
            </a:r>
          </a:p>
          <a:p>
            <a:pPr marL="457200" algn="just"/>
            <a:r>
              <a:rPr lang="pl-PL" sz="2000" dirty="0"/>
              <a:t>Na wniosek oskarżonego można przerwać rozprawę w celu umożliwienia mu przygotowania się do obrony </a:t>
            </a:r>
          </a:p>
          <a:p>
            <a:pPr marL="857250" lvl="1" algn="just"/>
            <a:r>
              <a:rPr lang="pl-PL" sz="2000" dirty="0"/>
              <a:t>Zwłaszcza wtedy, gdy kwalifikację zmieniono na surowszą </a:t>
            </a:r>
          </a:p>
          <a:p>
            <a:pPr marL="457200" algn="just"/>
            <a:r>
              <a:rPr lang="pl-PL" sz="2000" b="1" dirty="0"/>
              <a:t>Art. 400 </a:t>
            </a:r>
            <a:r>
              <a:rPr lang="pl-PL" sz="2000" dirty="0"/>
              <a:t>– jeżeli po rozpoczęciu przewodu sądowego ujawni się, że czyn oskarżonego jest wykroczeniem, sąd – nie przekazując sprawy sądowi właściwemu – rozpoznaje ją w tym samym składzie stosując przepisy </a:t>
            </a:r>
            <a:r>
              <a:rPr lang="pl-PL" sz="2000" dirty="0" err="1"/>
              <a:t>k.p.w</a:t>
            </a:r>
            <a:r>
              <a:rPr lang="pl-PL" sz="2000" dirty="0"/>
              <a:t>. </a:t>
            </a:r>
            <a:endParaRPr lang="pl-PL" sz="2000" b="1" dirty="0"/>
          </a:p>
        </p:txBody>
      </p:sp>
    </p:spTree>
    <p:extLst>
      <p:ext uri="{BB962C8B-B14F-4D97-AF65-F5344CB8AC3E}">
        <p14:creationId xmlns:p14="http://schemas.microsoft.com/office/powerpoint/2010/main" val="27110371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07B15B71-FE3B-4537-BAA3-4BC2D1582D9C}"/>
              </a:ext>
            </a:extLst>
          </p:cNvPr>
          <p:cNvSpPr>
            <a:spLocks noGrp="1"/>
          </p:cNvSpPr>
          <p:nvPr>
            <p:ph type="body" sz="quarter" idx="10"/>
          </p:nvPr>
        </p:nvSpPr>
        <p:spPr/>
        <p:txBody>
          <a:bodyPr>
            <a:normAutofit fontScale="77500" lnSpcReduction="20000"/>
          </a:bodyPr>
          <a:lstStyle/>
          <a:p>
            <a:r>
              <a:rPr lang="pl-PL" dirty="0"/>
              <a:t>Problem zmiany opisu czynu </a:t>
            </a:r>
            <a:endParaRPr lang="en-US" dirty="0"/>
          </a:p>
        </p:txBody>
      </p:sp>
      <p:sp>
        <p:nvSpPr>
          <p:cNvPr id="3" name="Symbol zastępczy tekstu 2">
            <a:extLst>
              <a:ext uri="{FF2B5EF4-FFF2-40B4-BE49-F238E27FC236}">
                <a16:creationId xmlns:a16="http://schemas.microsoft.com/office/drawing/2014/main" id="{2B8C895B-0B1D-208E-65D3-3948522AD50D}"/>
              </a:ext>
            </a:extLst>
          </p:cNvPr>
          <p:cNvSpPr>
            <a:spLocks noGrp="1"/>
          </p:cNvSpPr>
          <p:nvPr>
            <p:ph type="body" sz="quarter" idx="11"/>
          </p:nvPr>
        </p:nvSpPr>
        <p:spPr>
          <a:xfrm>
            <a:off x="234950" y="977900"/>
            <a:ext cx="11388090" cy="5584825"/>
          </a:xfrm>
        </p:spPr>
        <p:txBody>
          <a:bodyPr>
            <a:normAutofit/>
          </a:bodyPr>
          <a:lstStyle/>
          <a:p>
            <a:pPr algn="just"/>
            <a:r>
              <a:rPr lang="pl-PL" dirty="0"/>
              <a:t>Czy należy informować o zmianie opisu czynu, kiedy zmiany dotyczą wyłącznie okoliczności faktycznych?</a:t>
            </a:r>
          </a:p>
          <a:p>
            <a:pPr marL="0" indent="0" algn="ctr">
              <a:buNone/>
            </a:pPr>
            <a:r>
              <a:rPr lang="pl-PL" b="1" dirty="0">
                <a:solidFill>
                  <a:srgbClr val="00B050"/>
                </a:solidFill>
              </a:rPr>
              <a:t>Wyrok TSUE z 9.11.2023 r., C‑175/22, BK</a:t>
            </a:r>
          </a:p>
          <a:p>
            <a:pPr marL="0" indent="0">
              <a:buNone/>
            </a:pPr>
            <a:endParaRPr lang="pl-PL" dirty="0"/>
          </a:p>
          <a:p>
            <a:pPr marL="0" indent="0" algn="just">
              <a:buNone/>
            </a:pPr>
            <a:r>
              <a:rPr lang="pl-PL" dirty="0"/>
              <a:t>Pytanie sądu bułgarskiego dotyczy sytuacji, gdy oskarżony miałby zostać skazany za czyn zakwalifikowany z innego przepisu niż ten, który został wskazany w akcie oskarżenia. Prawo bułgarskie nie nakłada na sąd obowiązku poinformowania o możliwości zmiany kwalifikacji prawnej czynu i w praktyce o takiej zmianie oskarżony dowiadywał się z wyroku. Drugim z pytań, zadanych przez sąd bułgarskim, były obawy odnośnie do naruszenia bezstronności sądu, jeżeli poinformuje o możliwości zmiany kwalifikacji prawnej czynu. </a:t>
            </a:r>
          </a:p>
          <a:p>
            <a:pPr algn="just"/>
            <a:endParaRPr lang="en-US" dirty="0"/>
          </a:p>
        </p:txBody>
      </p:sp>
    </p:spTree>
    <p:extLst>
      <p:ext uri="{BB962C8B-B14F-4D97-AF65-F5344CB8AC3E}">
        <p14:creationId xmlns:p14="http://schemas.microsoft.com/office/powerpoint/2010/main" val="1569336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45D8638-587F-9B06-E5C5-9422F3814A52}"/>
              </a:ext>
            </a:extLst>
          </p:cNvPr>
          <p:cNvSpPr>
            <a:spLocks noGrp="1"/>
          </p:cNvSpPr>
          <p:nvPr>
            <p:ph type="body" sz="quarter" idx="10"/>
          </p:nvPr>
        </p:nvSpPr>
        <p:spPr/>
        <p:txBody>
          <a:bodyPr>
            <a:normAutofit fontScale="77500" lnSpcReduction="20000"/>
          </a:bodyPr>
          <a:lstStyle/>
          <a:p>
            <a:r>
              <a:rPr lang="pl-PL" b="1" dirty="0">
                <a:solidFill>
                  <a:srgbClr val="00B050"/>
                </a:solidFill>
              </a:rPr>
              <a:t>Wyrok TSUE z 9.11.2023 r., C‑175/22, BK</a:t>
            </a:r>
          </a:p>
        </p:txBody>
      </p:sp>
      <p:sp>
        <p:nvSpPr>
          <p:cNvPr id="3" name="Symbol zastępczy tekstu 2">
            <a:extLst>
              <a:ext uri="{FF2B5EF4-FFF2-40B4-BE49-F238E27FC236}">
                <a16:creationId xmlns:a16="http://schemas.microsoft.com/office/drawing/2014/main" id="{A950A840-7A31-F326-9C34-41B29FD1B2A0}"/>
              </a:ext>
            </a:extLst>
          </p:cNvPr>
          <p:cNvSpPr>
            <a:spLocks noGrp="1"/>
          </p:cNvSpPr>
          <p:nvPr>
            <p:ph type="body" sz="quarter" idx="11"/>
          </p:nvPr>
        </p:nvSpPr>
        <p:spPr>
          <a:xfrm>
            <a:off x="234950" y="977900"/>
            <a:ext cx="11376947" cy="5584825"/>
          </a:xfrm>
        </p:spPr>
        <p:txBody>
          <a:bodyPr/>
          <a:lstStyle/>
          <a:p>
            <a:pPr algn="just"/>
            <a:r>
              <a:rPr lang="pl-PL" dirty="0"/>
              <a:t>Konieczne jest pouczanie oskarżonego zarówno o zmianie kwalifikacji prawnej czynu, jaki i o modyfikacjach zarzutów dotyczących opisu zdarzenia historycznego. </a:t>
            </a:r>
          </a:p>
          <a:p>
            <a:pPr lvl="1" algn="just"/>
            <a:r>
              <a:rPr lang="pl-PL" dirty="0"/>
              <a:t>Jeśli w toku postępowania sądowego zostanie ustalone, że opis czynu może zostać zmieniony, sąd powinien poinformować oskarżonego o tych zmianach. </a:t>
            </a:r>
          </a:p>
          <a:p>
            <a:pPr lvl="1" algn="just"/>
            <a:r>
              <a:rPr lang="pl-PL" dirty="0"/>
              <a:t>Prawdo do informacji o treści zarzutu (aktualnej treści zarzutu) i jego zmianach dotyczy wszystkich stadiów postępowania. </a:t>
            </a:r>
          </a:p>
          <a:p>
            <a:pPr algn="just"/>
            <a:r>
              <a:rPr lang="pl-PL" dirty="0"/>
              <a:t>Problem ze sprawy bułgarskiej – czy sąd może uzupełnić brak np. w postaci wskazania czasu popełnienia czynu? </a:t>
            </a:r>
          </a:p>
          <a:p>
            <a:pPr lvl="1" algn="just"/>
            <a:r>
              <a:rPr lang="pl-PL" dirty="0"/>
              <a:t>TSUE uważa, że tak, ponieważ oskarżony powinien wiedzieć o co jest oskarżany w każdym momencie, ale o ile zmiany w opisie faktycznym </a:t>
            </a:r>
            <a:r>
              <a:rPr lang="pl-PL" b="1" dirty="0"/>
              <a:t>nie naruszają prawa do obrony. </a:t>
            </a:r>
            <a:endParaRPr lang="pl-PL" dirty="0"/>
          </a:p>
        </p:txBody>
      </p:sp>
    </p:spTree>
    <p:extLst>
      <p:ext uri="{BB962C8B-B14F-4D97-AF65-F5344CB8AC3E}">
        <p14:creationId xmlns:p14="http://schemas.microsoft.com/office/powerpoint/2010/main" val="38615853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145D8638-587F-9B06-E5C5-9422F3814A52}"/>
              </a:ext>
            </a:extLst>
          </p:cNvPr>
          <p:cNvSpPr>
            <a:spLocks noGrp="1"/>
          </p:cNvSpPr>
          <p:nvPr>
            <p:ph type="body" sz="quarter" idx="10"/>
          </p:nvPr>
        </p:nvSpPr>
        <p:spPr>
          <a:xfrm>
            <a:off x="234950" y="167148"/>
            <a:ext cx="8840224" cy="459915"/>
          </a:xfrm>
        </p:spPr>
        <p:txBody>
          <a:bodyPr>
            <a:normAutofit fontScale="92500"/>
          </a:bodyPr>
          <a:lstStyle/>
          <a:p>
            <a:r>
              <a:rPr lang="pl-PL" sz="2000" b="1" dirty="0">
                <a:solidFill>
                  <a:srgbClr val="00B050"/>
                </a:solidFill>
              </a:rPr>
              <a:t>Wyrok TSUE z 9.11.2023 r., C‑175/22, BK – znaczenie dla prawa krajowego </a:t>
            </a:r>
          </a:p>
        </p:txBody>
      </p:sp>
      <p:sp>
        <p:nvSpPr>
          <p:cNvPr id="3" name="Symbol zastępczy tekstu 2">
            <a:extLst>
              <a:ext uri="{FF2B5EF4-FFF2-40B4-BE49-F238E27FC236}">
                <a16:creationId xmlns:a16="http://schemas.microsoft.com/office/drawing/2014/main" id="{A950A840-7A31-F326-9C34-41B29FD1B2A0}"/>
              </a:ext>
            </a:extLst>
          </p:cNvPr>
          <p:cNvSpPr>
            <a:spLocks noGrp="1"/>
          </p:cNvSpPr>
          <p:nvPr>
            <p:ph type="body" sz="quarter" idx="11"/>
          </p:nvPr>
        </p:nvSpPr>
        <p:spPr>
          <a:xfrm>
            <a:off x="234950" y="977900"/>
            <a:ext cx="11376947" cy="5584825"/>
          </a:xfrm>
        </p:spPr>
        <p:txBody>
          <a:bodyPr/>
          <a:lstStyle/>
          <a:p>
            <a:pPr marL="0" indent="0" algn="just">
              <a:buNone/>
            </a:pPr>
            <a:r>
              <a:rPr lang="pl-PL" b="1" dirty="0">
                <a:solidFill>
                  <a:srgbClr val="FF0000"/>
                </a:solidFill>
              </a:rPr>
              <a:t>Z perspektywy krajowej ważne są dwie rzeczy:</a:t>
            </a:r>
          </a:p>
          <a:p>
            <a:pPr algn="just"/>
            <a:r>
              <a:rPr lang="pl-PL" dirty="0"/>
              <a:t>Konieczne informowanie o możliwości zmiany opisu czynu, nie tylko zmiany kwalifikacji prawnej czynu. </a:t>
            </a:r>
          </a:p>
          <a:p>
            <a:pPr lvl="1" algn="just"/>
            <a:r>
              <a:rPr lang="pl-PL" dirty="0"/>
              <a:t>Art. 399 nie daje podstaw do informowania o zmianie opisu czynu, ale można powołać się bezpośrednio na art. 6 ust. 3 dyrektywy 2012/13.</a:t>
            </a:r>
          </a:p>
          <a:p>
            <a:pPr algn="just"/>
            <a:r>
              <a:rPr lang="pl-PL" dirty="0"/>
              <a:t>Jaka jest granica zmian w opisie czynu i ewentualnego eliminowania/poprawiania błędów skargi oskarżycielskiej na etapie rozprawy głównej? </a:t>
            </a:r>
          </a:p>
          <a:p>
            <a:pPr lvl="1" algn="just"/>
            <a:r>
              <a:rPr lang="pl-PL" dirty="0"/>
              <a:t>Jeśli oskarżyciel nie wskazał czasu czynu, to czy prawa do obrony nie stoi na przeszkodzie, by istniała możliwość uzupełnienia opisu czynu (zdarzenia historycznego) o ten element? </a:t>
            </a:r>
          </a:p>
        </p:txBody>
      </p:sp>
    </p:spTree>
    <p:extLst>
      <p:ext uri="{BB962C8B-B14F-4D97-AF65-F5344CB8AC3E}">
        <p14:creationId xmlns:p14="http://schemas.microsoft.com/office/powerpoint/2010/main" val="3447395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532AE783-746A-44F9-A368-434C4D15EE31}"/>
              </a:ext>
            </a:extLst>
          </p:cNvPr>
          <p:cNvSpPr>
            <a:spLocks noGrp="1"/>
          </p:cNvSpPr>
          <p:nvPr>
            <p:ph type="body" sz="quarter" idx="10"/>
          </p:nvPr>
        </p:nvSpPr>
        <p:spPr/>
        <p:txBody>
          <a:bodyPr>
            <a:normAutofit fontScale="77500" lnSpcReduction="20000"/>
          </a:bodyPr>
          <a:lstStyle/>
          <a:p>
            <a:r>
              <a:rPr lang="pl-PL" dirty="0"/>
              <a:t>Rozszerzenie oskarżenia – proces wpadkowy – art. 398 </a:t>
            </a:r>
            <a:endParaRPr lang="en-GB" dirty="0"/>
          </a:p>
        </p:txBody>
      </p:sp>
      <p:sp>
        <p:nvSpPr>
          <p:cNvPr id="3" name="Symbol zastępczy tekstu 2">
            <a:extLst>
              <a:ext uri="{FF2B5EF4-FFF2-40B4-BE49-F238E27FC236}">
                <a16:creationId xmlns:a16="http://schemas.microsoft.com/office/drawing/2014/main" id="{13097C35-8C37-4280-AC50-64861251C79A}"/>
              </a:ext>
            </a:extLst>
          </p:cNvPr>
          <p:cNvSpPr>
            <a:spLocks noGrp="1"/>
          </p:cNvSpPr>
          <p:nvPr>
            <p:ph type="body" sz="quarter" idx="11"/>
          </p:nvPr>
        </p:nvSpPr>
        <p:spPr>
          <a:xfrm>
            <a:off x="234950" y="977900"/>
            <a:ext cx="11409879" cy="5584825"/>
          </a:xfrm>
        </p:spPr>
        <p:txBody>
          <a:bodyPr>
            <a:noAutofit/>
          </a:bodyPr>
          <a:lstStyle/>
          <a:p>
            <a:pPr algn="just"/>
            <a:r>
              <a:rPr lang="pl-PL" sz="2200" dirty="0"/>
              <a:t>§ 1. Jeżeli na podstawie okoliczności, które wyszły na jaw w toku rozprawy, oskarżyciel zarzucił oskarżonemu </a:t>
            </a:r>
            <a:r>
              <a:rPr lang="pl-PL" sz="2200" b="1" u="sng" dirty="0"/>
              <a:t>inny czyn oprócz objętego aktem oskarżenia</a:t>
            </a:r>
            <a:r>
              <a:rPr lang="pl-PL" sz="2200" dirty="0"/>
              <a:t>, sąd może za zgodą oskarżonego rozpoznać nowe oskarżenie na tej samej rozprawie, chyba że zachodzi konieczność przeprowadzenia postępowania przygotowawczego co do nowego czynu. § 2. W razie odroczenia rozprawy oskarżyciel wnosi nowy lub dodatkowy akt oskarżenia.</a:t>
            </a:r>
          </a:p>
          <a:p>
            <a:pPr algn="just"/>
            <a:r>
              <a:rPr lang="pl-PL" sz="2200" dirty="0"/>
              <a:t>Np. w akcie oskarżenia wskazano 3 kradzieże a w trakcie rozprawy ustalono, że było ich 5. </a:t>
            </a:r>
          </a:p>
          <a:p>
            <a:pPr marL="0" indent="0" algn="just">
              <a:buNone/>
            </a:pPr>
            <a:r>
              <a:rPr lang="pl-PL" sz="2200" b="1" u="sng" dirty="0">
                <a:solidFill>
                  <a:srgbClr val="FF0000"/>
                </a:solidFill>
              </a:rPr>
              <a:t>INNY CZYN NIŻ OPISANY W AKCIE OSKARŻENIA</a:t>
            </a:r>
          </a:p>
          <a:p>
            <a:pPr algn="just"/>
            <a:r>
              <a:rPr lang="pl-PL" sz="2200" dirty="0"/>
              <a:t>Sąd może rozpoznać na tej samej rozprawie nowe oskarżenie, jeżeli: </a:t>
            </a:r>
          </a:p>
          <a:p>
            <a:pPr lvl="1" algn="just">
              <a:buFont typeface="+mj-lt"/>
              <a:buAutoNum type="arabicPeriod"/>
            </a:pPr>
            <a:r>
              <a:rPr lang="pl-PL" sz="2200" dirty="0"/>
              <a:t>Oskarżyciel zarzucił oskarżonemu </a:t>
            </a:r>
            <a:r>
              <a:rPr lang="pl-PL" sz="2200" b="1" dirty="0"/>
              <a:t>inny czyn </a:t>
            </a:r>
            <a:r>
              <a:rPr lang="pl-PL" sz="2200" dirty="0"/>
              <a:t>oprócz objętego aktem oskarżenia </a:t>
            </a:r>
            <a:r>
              <a:rPr lang="pl-PL" sz="2200" dirty="0">
                <a:sym typeface="Wingdings" panose="05000000000000000000" pitchFamily="2" charset="2"/>
              </a:rPr>
              <a:t> konieczne jest zaprotokołowanie</a:t>
            </a:r>
          </a:p>
          <a:p>
            <a:pPr lvl="1" algn="just">
              <a:buFont typeface="+mj-lt"/>
              <a:buAutoNum type="arabicPeriod"/>
            </a:pPr>
            <a:r>
              <a:rPr lang="pl-PL" sz="2200" dirty="0">
                <a:sym typeface="Wingdings" panose="05000000000000000000" pitchFamily="2" charset="2"/>
              </a:rPr>
              <a:t>Nie zachodzi konieczność prowadzenia postępowania przygotowawczego co do nowego czynu </a:t>
            </a:r>
          </a:p>
          <a:p>
            <a:pPr lvl="1" algn="just">
              <a:buFont typeface="+mj-lt"/>
              <a:buAutoNum type="arabicPeriod"/>
            </a:pPr>
            <a:r>
              <a:rPr lang="pl-PL" sz="2200" dirty="0">
                <a:sym typeface="Wingdings" panose="05000000000000000000" pitchFamily="2" charset="2"/>
              </a:rPr>
              <a:t>Oskarżony </a:t>
            </a:r>
            <a:r>
              <a:rPr lang="pl-PL" sz="2200" b="1" dirty="0">
                <a:sym typeface="Wingdings" panose="05000000000000000000" pitchFamily="2" charset="2"/>
              </a:rPr>
              <a:t>wyraził zgodę</a:t>
            </a:r>
            <a:r>
              <a:rPr lang="pl-PL" sz="2200" dirty="0">
                <a:sym typeface="Wingdings" panose="05000000000000000000" pitchFamily="2" charset="2"/>
              </a:rPr>
              <a:t> na bezzwłoczne rozpoznanie nowego zarzutu</a:t>
            </a:r>
          </a:p>
          <a:p>
            <a:pPr algn="just"/>
            <a:r>
              <a:rPr lang="pl-PL" sz="2200" dirty="0">
                <a:sym typeface="Wingdings" panose="05000000000000000000" pitchFamily="2" charset="2"/>
              </a:rPr>
              <a:t>W przypadku braku zgody oskarżonego lub odroczenia rozprawy oskarżyciel musi wnieść nowy (dodatkowy) akt oskarżenia.</a:t>
            </a:r>
          </a:p>
          <a:p>
            <a:pPr algn="just"/>
            <a:r>
              <a:rPr lang="pl-PL" sz="2200" dirty="0">
                <a:sym typeface="Wingdings" panose="05000000000000000000" pitchFamily="2" charset="2"/>
              </a:rPr>
              <a:t>Przedmiotowe rozszerzenie oskarżenia.</a:t>
            </a:r>
          </a:p>
        </p:txBody>
      </p:sp>
    </p:spTree>
    <p:extLst>
      <p:ext uri="{BB962C8B-B14F-4D97-AF65-F5344CB8AC3E}">
        <p14:creationId xmlns:p14="http://schemas.microsoft.com/office/powerpoint/2010/main" val="14244451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6C52C86F-8A66-4AFD-842F-4657C30564F8}"/>
              </a:ext>
            </a:extLst>
          </p:cNvPr>
          <p:cNvSpPr>
            <a:spLocks noGrp="1"/>
          </p:cNvSpPr>
          <p:nvPr>
            <p:ph type="body" sz="quarter" idx="10"/>
          </p:nvPr>
        </p:nvSpPr>
        <p:spPr/>
        <p:txBody>
          <a:bodyPr>
            <a:normAutofit fontScale="70000" lnSpcReduction="20000"/>
          </a:bodyPr>
          <a:lstStyle/>
          <a:p>
            <a:r>
              <a:rPr lang="pl-PL" dirty="0"/>
              <a:t>Uzupełnienie postępowania dowodowego poza rozprawą – art. 396a </a:t>
            </a:r>
            <a:endParaRPr lang="en-GB" dirty="0"/>
          </a:p>
        </p:txBody>
      </p:sp>
      <p:sp>
        <p:nvSpPr>
          <p:cNvPr id="3" name="Symbol zastępczy tekstu 2">
            <a:extLst>
              <a:ext uri="{FF2B5EF4-FFF2-40B4-BE49-F238E27FC236}">
                <a16:creationId xmlns:a16="http://schemas.microsoft.com/office/drawing/2014/main" id="{843E8D46-9EEB-4AB0-A487-36AA72346310}"/>
              </a:ext>
            </a:extLst>
          </p:cNvPr>
          <p:cNvSpPr>
            <a:spLocks noGrp="1"/>
          </p:cNvSpPr>
          <p:nvPr>
            <p:ph type="body" sz="quarter" idx="11"/>
          </p:nvPr>
        </p:nvSpPr>
        <p:spPr>
          <a:xfrm>
            <a:off x="234950" y="977900"/>
            <a:ext cx="11321744" cy="5584825"/>
          </a:xfrm>
        </p:spPr>
        <p:txBody>
          <a:bodyPr>
            <a:normAutofit fontScale="92500"/>
          </a:bodyPr>
          <a:lstStyle/>
          <a:p>
            <a:pPr algn="just"/>
            <a:r>
              <a:rPr lang="pl-PL" dirty="0"/>
              <a:t>§  1. Jeżeli dopiero w toku rozprawy ujawnią się </a:t>
            </a:r>
            <a:r>
              <a:rPr lang="pl-PL" b="1" dirty="0"/>
              <a:t>istotne braki postępowania przygotowawczego</a:t>
            </a:r>
            <a:r>
              <a:rPr lang="pl-PL" dirty="0"/>
              <a:t>, a ich </a:t>
            </a:r>
            <a:r>
              <a:rPr lang="pl-PL" b="1" dirty="0"/>
              <a:t>usunięcie przez sąd uniemożliwiałoby wydanie prawidłowego orzeczenia w rozsądnym terminie</a:t>
            </a:r>
            <a:r>
              <a:rPr lang="pl-PL" dirty="0"/>
              <a:t>, zaś przeszkód tych nie można usunąć, stosując przepis art. 396, </a:t>
            </a:r>
            <a:r>
              <a:rPr lang="pl-PL" b="1" dirty="0">
                <a:solidFill>
                  <a:schemeClr val="accent1"/>
                </a:solidFill>
              </a:rPr>
              <a:t>sąd może przerwać albo odroczyć rozprawę, zakreślając oskarżycielowi publicznemu termin do przedstawienia dowodów, których przeprowadzenie pozwoliłoby na usunięcie dostrzeżonych braków.</a:t>
            </a:r>
          </a:p>
          <a:p>
            <a:pPr algn="just"/>
            <a:r>
              <a:rPr lang="pl-PL" dirty="0"/>
              <a:t>§  2. Oskarżyciel publiczny w celu zebrania dowodów, o których mowa w § 1, może przedsięwziąć osobiście, a prokurator także zlecić Policji dokonanie niezbędnych czynności dowodowych.</a:t>
            </a:r>
          </a:p>
          <a:p>
            <a:pPr algn="just"/>
            <a:r>
              <a:rPr lang="pl-PL" dirty="0"/>
              <a:t>§  3. Oskarżyciel publiczny w wypadku niemożności dotrzymania zakreślonego terminu może zwrócić się do sądu o jego przedłużenie.</a:t>
            </a:r>
          </a:p>
          <a:p>
            <a:pPr algn="just"/>
            <a:r>
              <a:rPr lang="pl-PL" dirty="0"/>
              <a:t>§  4.</a:t>
            </a:r>
            <a:r>
              <a:rPr lang="pl-PL" i="1" dirty="0"/>
              <a:t> Jeżeli oskarżyciel publiczny w wyznaczonym terminie nie przedstawi stosownych dowodów, sąd rozstrzyga na korzyść oskarżonego wątpliwości wynikające z nieprzeprowadzenia tych dowodów.</a:t>
            </a:r>
          </a:p>
          <a:p>
            <a:endParaRPr lang="en-GB" dirty="0"/>
          </a:p>
        </p:txBody>
      </p:sp>
    </p:spTree>
    <p:extLst>
      <p:ext uri="{BB962C8B-B14F-4D97-AF65-F5344CB8AC3E}">
        <p14:creationId xmlns:p14="http://schemas.microsoft.com/office/powerpoint/2010/main" val="14454144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tekstu 5">
            <a:extLst>
              <a:ext uri="{FF2B5EF4-FFF2-40B4-BE49-F238E27FC236}">
                <a16:creationId xmlns:a16="http://schemas.microsoft.com/office/drawing/2014/main" id="{2C5D22DA-6781-4B07-8B54-A4CC74E044DF}"/>
              </a:ext>
            </a:extLst>
          </p:cNvPr>
          <p:cNvSpPr>
            <a:spLocks noGrp="1"/>
          </p:cNvSpPr>
          <p:nvPr>
            <p:ph type="body" sz="quarter" idx="10"/>
          </p:nvPr>
        </p:nvSpPr>
        <p:spPr/>
        <p:txBody>
          <a:bodyPr>
            <a:normAutofit fontScale="92500"/>
          </a:bodyPr>
          <a:lstStyle/>
          <a:p>
            <a:r>
              <a:rPr lang="pl-PL" sz="1800" dirty="0"/>
              <a:t>Zlecenie prokuratorowi wykonania określonych czynności procesowych – art. 396a </a:t>
            </a:r>
            <a:endParaRPr lang="en-GB" sz="1800" dirty="0"/>
          </a:p>
        </p:txBody>
      </p:sp>
      <p:graphicFrame>
        <p:nvGraphicFramePr>
          <p:cNvPr id="5" name="Symbol zastępczy zawartości 2">
            <a:extLst>
              <a:ext uri="{FF2B5EF4-FFF2-40B4-BE49-F238E27FC236}">
                <a16:creationId xmlns:a16="http://schemas.microsoft.com/office/drawing/2014/main" id="{7A8B0260-0C4D-48E9-8F8D-E4022B6B058F}"/>
              </a:ext>
            </a:extLst>
          </p:cNvPr>
          <p:cNvGraphicFramePr>
            <a:graphicFrameLocks noGrp="1"/>
          </p:cNvGraphicFramePr>
          <p:nvPr>
            <p:ph idx="4294967295"/>
            <p:extLst>
              <p:ext uri="{D42A27DB-BD31-4B8C-83A1-F6EECF244321}">
                <p14:modId xmlns:p14="http://schemas.microsoft.com/office/powerpoint/2010/main" val="2394775775"/>
              </p:ext>
            </p:extLst>
          </p:nvPr>
        </p:nvGraphicFramePr>
        <p:xfrm>
          <a:off x="1123721" y="177054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03600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BCC1A5B-984E-44AB-9D6A-60E6AEE0A38C}"/>
              </a:ext>
            </a:extLst>
          </p:cNvPr>
          <p:cNvSpPr>
            <a:spLocks noGrp="1"/>
          </p:cNvSpPr>
          <p:nvPr>
            <p:ph type="body" sz="quarter" idx="10"/>
          </p:nvPr>
        </p:nvSpPr>
        <p:spPr/>
        <p:txBody>
          <a:bodyPr>
            <a:normAutofit fontScale="77500" lnSpcReduction="20000"/>
          </a:bodyPr>
          <a:lstStyle/>
          <a:p>
            <a:r>
              <a:rPr lang="pl-PL" dirty="0"/>
              <a:t>Zasada kontradyktoryjności </a:t>
            </a:r>
            <a:endParaRPr lang="en-GB" dirty="0"/>
          </a:p>
        </p:txBody>
      </p:sp>
      <p:sp>
        <p:nvSpPr>
          <p:cNvPr id="3" name="Symbol zastępczy tekstu 2">
            <a:extLst>
              <a:ext uri="{FF2B5EF4-FFF2-40B4-BE49-F238E27FC236}">
                <a16:creationId xmlns:a16="http://schemas.microsoft.com/office/drawing/2014/main" id="{BA75AF35-9B13-41F1-A309-D6A09862C091}"/>
              </a:ext>
            </a:extLst>
          </p:cNvPr>
          <p:cNvSpPr>
            <a:spLocks noGrp="1"/>
          </p:cNvSpPr>
          <p:nvPr>
            <p:ph type="body" sz="quarter" idx="11"/>
          </p:nvPr>
        </p:nvSpPr>
        <p:spPr>
          <a:xfrm>
            <a:off x="234950" y="977900"/>
            <a:ext cx="9779383" cy="5584825"/>
          </a:xfrm>
        </p:spPr>
        <p:txBody>
          <a:bodyPr>
            <a:normAutofit fontScale="92500" lnSpcReduction="20000"/>
          </a:bodyPr>
          <a:lstStyle/>
          <a:p>
            <a:pPr algn="just"/>
            <a:r>
              <a:rPr lang="pl-PL" b="1" dirty="0"/>
              <a:t>Warunki kontradyktoryjności procesu:</a:t>
            </a:r>
            <a:endParaRPr lang="en-GB" dirty="0"/>
          </a:p>
          <a:p>
            <a:pPr lvl="1" algn="just"/>
            <a:r>
              <a:rPr lang="pl-PL" sz="2800" b="1" dirty="0">
                <a:solidFill>
                  <a:srgbClr val="00B050"/>
                </a:solidFill>
              </a:rPr>
              <a:t>możliwie dokładne oznaczenie przedmiotu sporu </a:t>
            </a:r>
            <a:r>
              <a:rPr lang="pl-PL" sz="2800" dirty="0">
                <a:sym typeface="Wingdings" panose="05000000000000000000" pitchFamily="2" charset="2"/>
              </a:rPr>
              <a:t></a:t>
            </a:r>
            <a:r>
              <a:rPr lang="pl-PL" sz="2800" dirty="0"/>
              <a:t> podanie do wiadomości stronom istoty odpowiedzialności karnej lub cywilnej za popełniony czyn; strony muszą wiedzieć, jaki czyn jest przedmiotem rozpoznania oraz jakie wynikają konsekwencje w zakresie prawa materialnego. </a:t>
            </a:r>
            <a:endParaRPr lang="en-GB" sz="2800" dirty="0"/>
          </a:p>
          <a:p>
            <a:pPr lvl="1" algn="just"/>
            <a:r>
              <a:rPr lang="pl-PL" sz="2800" b="1" dirty="0">
                <a:solidFill>
                  <a:srgbClr val="00B050"/>
                </a:solidFill>
              </a:rPr>
              <a:t>Istnienie przeciwstawnych sobie stron toczących spór oraz organu procesowego rozstrzygającego ten spór </a:t>
            </a:r>
            <a:r>
              <a:rPr lang="pl-PL" sz="2800" dirty="0">
                <a:sym typeface="Wingdings" panose="05000000000000000000" pitchFamily="2" charset="2"/>
              </a:rPr>
              <a:t></a:t>
            </a:r>
            <a:r>
              <a:rPr lang="pl-PL" sz="2800" dirty="0"/>
              <a:t> w procesie musi powstać co najmniej trójstronny stosunek procesowy – oskarżyciel – oskarżony – organ procesowy. </a:t>
            </a:r>
            <a:endParaRPr lang="en-GB" sz="2800" dirty="0"/>
          </a:p>
          <a:p>
            <a:pPr lvl="1" algn="just"/>
            <a:r>
              <a:rPr lang="pl-PL" sz="2800" b="1" dirty="0">
                <a:solidFill>
                  <a:srgbClr val="00B050"/>
                </a:solidFill>
              </a:rPr>
              <a:t>Równouprawnienie stron toczących spór </a:t>
            </a:r>
            <a:r>
              <a:rPr lang="pl-PL" sz="2800" dirty="0">
                <a:sym typeface="Wingdings" panose="05000000000000000000" pitchFamily="2" charset="2"/>
              </a:rPr>
              <a:t></a:t>
            </a:r>
            <a:r>
              <a:rPr lang="pl-PL" sz="2800" dirty="0"/>
              <a:t> chodzi o równouprawnienie stron przeciwstawnych np. oskarżonego z oskarżycielem. </a:t>
            </a:r>
            <a:endParaRPr lang="en-GB" sz="2800" dirty="0"/>
          </a:p>
          <a:p>
            <a:pPr lvl="1" algn="just"/>
            <a:r>
              <a:rPr lang="pl-PL" sz="2800" b="1" dirty="0">
                <a:solidFill>
                  <a:srgbClr val="00B050"/>
                </a:solidFill>
              </a:rPr>
              <a:t>Niezbędne minimum dyspozycyjności stron w procesie </a:t>
            </a:r>
            <a:r>
              <a:rPr lang="pl-PL" sz="2800" dirty="0">
                <a:sym typeface="Wingdings" panose="05000000000000000000" pitchFamily="2" charset="2"/>
              </a:rPr>
              <a:t></a:t>
            </a:r>
            <a:r>
              <a:rPr lang="pl-PL" sz="2800" dirty="0"/>
              <a:t> sprawo stron do wpływania swoim zachowaniem na przebieg i wynik procesu np. pewna swoboda w działaniu stron procesowych, możliwość brania udziału w czynnościach dowodowych i wpływu na ich przebieg. </a:t>
            </a:r>
            <a:endParaRPr lang="en-GB" sz="2800" dirty="0"/>
          </a:p>
          <a:p>
            <a:pPr algn="just"/>
            <a:endParaRPr lang="en-GB" dirty="0"/>
          </a:p>
        </p:txBody>
      </p:sp>
      <p:pic>
        <p:nvPicPr>
          <p:cNvPr id="4" name="Picture 2" descr="The Adversary System of Trial">
            <a:extLst>
              <a:ext uri="{FF2B5EF4-FFF2-40B4-BE49-F238E27FC236}">
                <a16:creationId xmlns:a16="http://schemas.microsoft.com/office/drawing/2014/main" id="{1A89CED8-89C2-477E-AED8-873966930F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65" r="12282" b="-3"/>
          <a:stretch/>
        </p:blipFill>
        <p:spPr bwMode="auto">
          <a:xfrm>
            <a:off x="9941829" y="5255517"/>
            <a:ext cx="2250171" cy="1602483"/>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386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C72954D4-2F61-4E7A-BF62-2EBA30CCAD81}"/>
              </a:ext>
            </a:extLst>
          </p:cNvPr>
          <p:cNvSpPr>
            <a:spLocks noGrp="1"/>
          </p:cNvSpPr>
          <p:nvPr>
            <p:ph type="ctrTitle"/>
          </p:nvPr>
        </p:nvSpPr>
        <p:spPr/>
        <p:txBody>
          <a:bodyPr/>
          <a:lstStyle/>
          <a:p>
            <a:r>
              <a:rPr lang="pl-PL" dirty="0"/>
              <a:t>Policja sesyjna </a:t>
            </a:r>
            <a:endParaRPr lang="en-GB" dirty="0"/>
          </a:p>
        </p:txBody>
      </p:sp>
    </p:spTree>
    <p:extLst>
      <p:ext uri="{BB962C8B-B14F-4D97-AF65-F5344CB8AC3E}">
        <p14:creationId xmlns:p14="http://schemas.microsoft.com/office/powerpoint/2010/main" val="33066647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925084E9-3B9B-42D1-AB29-B4B36E1D63DC}"/>
              </a:ext>
            </a:extLst>
          </p:cNvPr>
          <p:cNvSpPr>
            <a:spLocks noGrp="1"/>
          </p:cNvSpPr>
          <p:nvPr>
            <p:ph type="body" sz="quarter" idx="10"/>
          </p:nvPr>
        </p:nvSpPr>
        <p:spPr/>
        <p:txBody>
          <a:bodyPr>
            <a:normAutofit fontScale="77500" lnSpcReduction="20000"/>
          </a:bodyPr>
          <a:lstStyle/>
          <a:p>
            <a:r>
              <a:rPr lang="pl-PL" dirty="0"/>
              <a:t>Policja sesyjna </a:t>
            </a:r>
            <a:endParaRPr lang="en-GB" dirty="0"/>
          </a:p>
        </p:txBody>
      </p:sp>
      <p:sp>
        <p:nvSpPr>
          <p:cNvPr id="6" name="Symbol zastępczy tekstu 5">
            <a:extLst>
              <a:ext uri="{FF2B5EF4-FFF2-40B4-BE49-F238E27FC236}">
                <a16:creationId xmlns:a16="http://schemas.microsoft.com/office/drawing/2014/main" id="{1495FE7C-F5B0-4463-A3D8-160F210C3C0F}"/>
              </a:ext>
            </a:extLst>
          </p:cNvPr>
          <p:cNvSpPr>
            <a:spLocks noGrp="1"/>
          </p:cNvSpPr>
          <p:nvPr>
            <p:ph type="body" sz="quarter" idx="11"/>
          </p:nvPr>
        </p:nvSpPr>
        <p:spPr>
          <a:xfrm>
            <a:off x="234950" y="977900"/>
            <a:ext cx="11586149" cy="5584825"/>
          </a:xfrm>
        </p:spPr>
        <p:txBody>
          <a:bodyPr>
            <a:normAutofit lnSpcReduction="10000"/>
          </a:bodyPr>
          <a:lstStyle/>
          <a:p>
            <a:pPr algn="just"/>
            <a:r>
              <a:rPr lang="pl-PL" dirty="0"/>
              <a:t>Do obowiązków przewodniczącego leży zapewnienie prawidłowego przebiegu rozprawy. </a:t>
            </a:r>
          </a:p>
          <a:p>
            <a:pPr marL="0" indent="0" algn="just">
              <a:buNone/>
            </a:pPr>
            <a:r>
              <a:rPr lang="pl-PL" dirty="0"/>
              <a:t>Art.  366.  [Kierownicza rola przewodniczącego]</a:t>
            </a:r>
          </a:p>
          <a:p>
            <a:pPr marL="0" indent="0" algn="just">
              <a:buNone/>
            </a:pPr>
            <a:r>
              <a:rPr lang="pl-PL" dirty="0"/>
              <a:t>§  1. Przewodniczący kieruje rozprawą </a:t>
            </a:r>
            <a:r>
              <a:rPr lang="pl-PL" b="1" dirty="0"/>
              <a:t>i czuwa nad jej prawidłowym przebiegiem</a:t>
            </a:r>
            <a:r>
              <a:rPr lang="pl-PL" dirty="0"/>
              <a:t>, bacząc, aby zostały wyjaśnione wszystkie istotne okoliczności sprawy.</a:t>
            </a:r>
          </a:p>
          <a:p>
            <a:pPr marL="0" indent="0" algn="just">
              <a:buNone/>
            </a:pPr>
            <a:r>
              <a:rPr lang="pl-PL" dirty="0"/>
              <a:t>§  2. Przewodniczący powinien dążyć do tego, aby rozstrzygnięcie sprawy nastąpiło na pierwszej rozprawie głównej.</a:t>
            </a:r>
          </a:p>
          <a:p>
            <a:pPr algn="just"/>
            <a:endParaRPr lang="pl-PL" dirty="0"/>
          </a:p>
          <a:p>
            <a:pPr algn="just"/>
            <a:r>
              <a:rPr lang="pl-PL" dirty="0"/>
              <a:t>Czuwanie nad przebiegiem rozprawy może wiązać się ze stosowaniem środków dyscyplinujących uczestników rozprawy (w tym także publiczność). Oprócz środków dyscyplinujących oskarżonego (art. 377, 378) w prawie o ustroju sądów powszechnych są dodatkowe środki przymusu możliwe do zastosowania wobec szerszego kręgu uczestników. </a:t>
            </a:r>
            <a:endParaRPr lang="en-GB" dirty="0"/>
          </a:p>
          <a:p>
            <a:endParaRPr lang="en-GB" dirty="0"/>
          </a:p>
        </p:txBody>
      </p:sp>
    </p:spTree>
    <p:extLst>
      <p:ext uri="{BB962C8B-B14F-4D97-AF65-F5344CB8AC3E}">
        <p14:creationId xmlns:p14="http://schemas.microsoft.com/office/powerpoint/2010/main" val="24672547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925084E9-3B9B-42D1-AB29-B4B36E1D63DC}"/>
              </a:ext>
            </a:extLst>
          </p:cNvPr>
          <p:cNvSpPr>
            <a:spLocks noGrp="1"/>
          </p:cNvSpPr>
          <p:nvPr>
            <p:ph type="body" sz="quarter" idx="10"/>
          </p:nvPr>
        </p:nvSpPr>
        <p:spPr/>
        <p:txBody>
          <a:bodyPr>
            <a:normAutofit fontScale="77500" lnSpcReduction="20000"/>
          </a:bodyPr>
          <a:lstStyle/>
          <a:p>
            <a:r>
              <a:rPr lang="pl-PL" dirty="0"/>
              <a:t>Policja sesyjna </a:t>
            </a:r>
            <a:endParaRPr lang="en-GB" dirty="0"/>
          </a:p>
        </p:txBody>
      </p:sp>
      <p:sp>
        <p:nvSpPr>
          <p:cNvPr id="6" name="Symbol zastępczy tekstu 5">
            <a:extLst>
              <a:ext uri="{FF2B5EF4-FFF2-40B4-BE49-F238E27FC236}">
                <a16:creationId xmlns:a16="http://schemas.microsoft.com/office/drawing/2014/main" id="{1495FE7C-F5B0-4463-A3D8-160F210C3C0F}"/>
              </a:ext>
            </a:extLst>
          </p:cNvPr>
          <p:cNvSpPr>
            <a:spLocks noGrp="1"/>
          </p:cNvSpPr>
          <p:nvPr>
            <p:ph type="body" sz="quarter" idx="11"/>
          </p:nvPr>
        </p:nvSpPr>
        <p:spPr>
          <a:xfrm>
            <a:off x="234950" y="977900"/>
            <a:ext cx="11586149" cy="5584825"/>
          </a:xfrm>
        </p:spPr>
        <p:txBody>
          <a:bodyPr>
            <a:normAutofit fontScale="92500" lnSpcReduction="20000"/>
          </a:bodyPr>
          <a:lstStyle/>
          <a:p>
            <a:pPr marL="0" indent="0" algn="just">
              <a:buNone/>
            </a:pPr>
            <a:r>
              <a:rPr lang="pl-PL" dirty="0"/>
              <a:t>Art.  49.  [Sankcje stosowane w przypadku naruszenia powagi, spokoju lub porządku czynności sądowych]</a:t>
            </a:r>
          </a:p>
          <a:p>
            <a:pPr marL="0" indent="0" algn="just">
              <a:buNone/>
            </a:pPr>
            <a:r>
              <a:rPr lang="pl-PL" dirty="0"/>
              <a:t>§  1. W razie </a:t>
            </a:r>
            <a:r>
              <a:rPr lang="pl-PL" b="1" dirty="0"/>
              <a:t>naruszenia powagi, spokoju lub porządku czynności sądowych albo ubliżenia sądowi, innemu organowi państwowemu lub osobom biorącym udział w sprawie</a:t>
            </a:r>
            <a:r>
              <a:rPr lang="pl-PL" dirty="0"/>
              <a:t>, </a:t>
            </a:r>
            <a:r>
              <a:rPr lang="pl-PL" b="1" dirty="0">
                <a:solidFill>
                  <a:schemeClr val="accent1"/>
                </a:solidFill>
              </a:rPr>
              <a:t>sąd może ukarać winnego karą porządkową grzywny w wysokości do 3000 złotych lub karą pozbawienia wolności do czternastu dni</a:t>
            </a:r>
            <a:r>
              <a:rPr lang="pl-PL" dirty="0"/>
              <a:t>; osobie pozbawionej wolności, w tym także tymczasowo aresztowanej, można wymierzyć karę przewidzianą w przepisach o wykonywaniu kary pozbawienia wolności albo w przepisach o wykonywaniu tymczasowego aresztowania.</a:t>
            </a:r>
          </a:p>
          <a:p>
            <a:pPr marL="0" indent="0" algn="just">
              <a:buNone/>
            </a:pPr>
            <a:r>
              <a:rPr lang="pl-PL" dirty="0"/>
              <a:t>§  2. Jeżeli czynu określonego w § 1 dopuścił się żołnierz w czynnej służbie wojskowej, sąd - zamiast wymierzenia kary - zwraca się do właściwego dowódcy jednostki wojskowej, który stosuje środki przewidziane w przepisach dotyczących żołnierzy; przepis ten stosuje się odpowiednio do osoby odbywającej zasadniczą służbę w obronie cywilnej.</a:t>
            </a:r>
          </a:p>
          <a:p>
            <a:pPr marL="0" indent="0" algn="just">
              <a:buNone/>
            </a:pPr>
            <a:r>
              <a:rPr lang="pl-PL" dirty="0"/>
              <a:t>§  3. </a:t>
            </a:r>
            <a:r>
              <a:rPr lang="pl-PL" b="1" i="1" dirty="0"/>
              <a:t>Przepisy § 1 i 2 stosuje się także, gdy czynu określonego w § 1 dopuszczono się w piśmie złożonym w sądzie lub za pośrednictwem środków porozumiewania się na odległość</a:t>
            </a:r>
            <a:r>
              <a:rPr lang="pl-PL" dirty="0"/>
              <a:t>, o ile istnieje pewność co do osoby sprawcy.</a:t>
            </a:r>
          </a:p>
          <a:p>
            <a:pPr marL="0" indent="0" algn="just">
              <a:buNone/>
            </a:pPr>
            <a:endParaRPr lang="en-GB" dirty="0"/>
          </a:p>
        </p:txBody>
      </p:sp>
    </p:spTree>
    <p:extLst>
      <p:ext uri="{BB962C8B-B14F-4D97-AF65-F5344CB8AC3E}">
        <p14:creationId xmlns:p14="http://schemas.microsoft.com/office/powerpoint/2010/main" val="36231288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tekstu 4">
            <a:extLst>
              <a:ext uri="{FF2B5EF4-FFF2-40B4-BE49-F238E27FC236}">
                <a16:creationId xmlns:a16="http://schemas.microsoft.com/office/drawing/2014/main" id="{925084E9-3B9B-42D1-AB29-B4B36E1D63DC}"/>
              </a:ext>
            </a:extLst>
          </p:cNvPr>
          <p:cNvSpPr>
            <a:spLocks noGrp="1"/>
          </p:cNvSpPr>
          <p:nvPr>
            <p:ph type="body" sz="quarter" idx="10"/>
          </p:nvPr>
        </p:nvSpPr>
        <p:spPr/>
        <p:txBody>
          <a:bodyPr>
            <a:normAutofit fontScale="77500" lnSpcReduction="20000"/>
          </a:bodyPr>
          <a:lstStyle/>
          <a:p>
            <a:r>
              <a:rPr lang="pl-PL" dirty="0"/>
              <a:t>Policja sesyjna </a:t>
            </a:r>
            <a:endParaRPr lang="en-GB" dirty="0"/>
          </a:p>
        </p:txBody>
      </p:sp>
      <p:sp>
        <p:nvSpPr>
          <p:cNvPr id="6" name="Symbol zastępczy tekstu 5">
            <a:extLst>
              <a:ext uri="{FF2B5EF4-FFF2-40B4-BE49-F238E27FC236}">
                <a16:creationId xmlns:a16="http://schemas.microsoft.com/office/drawing/2014/main" id="{1495FE7C-F5B0-4463-A3D8-160F210C3C0F}"/>
              </a:ext>
            </a:extLst>
          </p:cNvPr>
          <p:cNvSpPr>
            <a:spLocks noGrp="1"/>
          </p:cNvSpPr>
          <p:nvPr>
            <p:ph type="body" sz="quarter" idx="11"/>
          </p:nvPr>
        </p:nvSpPr>
        <p:spPr>
          <a:xfrm>
            <a:off x="234950" y="977900"/>
            <a:ext cx="11586149" cy="5584825"/>
          </a:xfrm>
        </p:spPr>
        <p:txBody>
          <a:bodyPr>
            <a:normAutofit fontScale="92500" lnSpcReduction="10000"/>
          </a:bodyPr>
          <a:lstStyle/>
          <a:p>
            <a:pPr marL="0" indent="0" algn="just">
              <a:buNone/>
            </a:pPr>
            <a:r>
              <a:rPr lang="pl-PL" dirty="0"/>
              <a:t>Art.  50.  [Ukaranie karą porządkową]</a:t>
            </a:r>
          </a:p>
          <a:p>
            <a:pPr marL="0" indent="0" algn="just">
              <a:buNone/>
            </a:pPr>
            <a:r>
              <a:rPr lang="pl-PL" dirty="0"/>
              <a:t>§  1. </a:t>
            </a:r>
            <a:r>
              <a:rPr lang="pl-PL" b="1" dirty="0"/>
              <a:t>Postanowienie o ukaraniu karą porządkową jest natychmiast wykonalne</a:t>
            </a:r>
            <a:r>
              <a:rPr lang="pl-PL" dirty="0"/>
              <a:t>. Od postanowienia przysługuje zażalenie do sądu bezpośrednio przełożonego, a gdy zostało wydane przez sąd apelacyjny - do Sądu Najwyższego. Ponadto do zażalenia stosuje się przepisy o postępowaniu właściwe w sprawie, w której zastosowano karę porządkową. W razie wniesienia zażalenia sąd, który wydał zaskarżone postanowienie, może wstrzymać wykonanie kary porządkowej.</a:t>
            </a:r>
          </a:p>
          <a:p>
            <a:pPr marL="0" indent="0" algn="just">
              <a:buNone/>
            </a:pPr>
            <a:r>
              <a:rPr lang="pl-PL" dirty="0"/>
              <a:t>§  2. Ukaranie karą porządkową nie uchyla odpowiedzialności karnej i dyscyplinarnej za ten sam czyn.</a:t>
            </a:r>
          </a:p>
          <a:p>
            <a:pPr marL="0" indent="0" algn="just">
              <a:buNone/>
            </a:pPr>
            <a:r>
              <a:rPr lang="pl-PL" dirty="0"/>
              <a:t>§  2a. Do wykonania kary porządkowej grzywny stosuje się odpowiednio art. 206 § 1 i 2 Kodeksu karnego wykonawczego.</a:t>
            </a:r>
          </a:p>
          <a:p>
            <a:pPr marL="0" indent="0" algn="just">
              <a:buNone/>
            </a:pPr>
            <a:r>
              <a:rPr lang="pl-PL" dirty="0"/>
              <a:t>§  3. W razie nieuiszczenia kary porządkowej grzywny, zamienia się ją na karę pozbawienia wolności do siedmiu dni, biorąc pod uwagę rodzaj przewinienia, warunki osobiste ukaranego oraz stopień jego winy. Od postanowienia przysługuje zażalenie. Przepis § 1 stosuje się odpowiednio.</a:t>
            </a:r>
          </a:p>
        </p:txBody>
      </p:sp>
    </p:spTree>
    <p:extLst>
      <p:ext uri="{BB962C8B-B14F-4D97-AF65-F5344CB8AC3E}">
        <p14:creationId xmlns:p14="http://schemas.microsoft.com/office/powerpoint/2010/main" val="14119934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C62C0262-6DC2-4C4A-BCEE-6C71196363D7}"/>
              </a:ext>
            </a:extLst>
          </p:cNvPr>
          <p:cNvSpPr>
            <a:spLocks noGrp="1"/>
          </p:cNvSpPr>
          <p:nvPr>
            <p:ph type="body" sz="quarter" idx="10"/>
          </p:nvPr>
        </p:nvSpPr>
        <p:spPr/>
        <p:txBody>
          <a:bodyPr>
            <a:normAutofit fontScale="77500" lnSpcReduction="20000"/>
          </a:bodyPr>
          <a:lstStyle/>
          <a:p>
            <a:r>
              <a:rPr lang="pl-PL" dirty="0"/>
              <a:t>Policja sesyjna </a:t>
            </a:r>
            <a:endParaRPr lang="en-GB" dirty="0"/>
          </a:p>
        </p:txBody>
      </p:sp>
      <p:sp>
        <p:nvSpPr>
          <p:cNvPr id="3" name="Symbol zastępczy tekstu 2">
            <a:extLst>
              <a:ext uri="{FF2B5EF4-FFF2-40B4-BE49-F238E27FC236}">
                <a16:creationId xmlns:a16="http://schemas.microsoft.com/office/drawing/2014/main" id="{0962E745-1553-45CD-966E-AE04B4DEA5A9}"/>
              </a:ext>
            </a:extLst>
          </p:cNvPr>
          <p:cNvSpPr>
            <a:spLocks noGrp="1"/>
          </p:cNvSpPr>
          <p:nvPr>
            <p:ph type="body" sz="quarter" idx="11"/>
          </p:nvPr>
        </p:nvSpPr>
        <p:spPr>
          <a:xfrm>
            <a:off x="234950" y="977900"/>
            <a:ext cx="11630216" cy="5584825"/>
          </a:xfrm>
        </p:spPr>
        <p:txBody>
          <a:bodyPr>
            <a:normAutofit lnSpcReduction="10000"/>
          </a:bodyPr>
          <a:lstStyle/>
          <a:p>
            <a:pPr marL="0" indent="0" algn="just">
              <a:buNone/>
            </a:pPr>
            <a:r>
              <a:rPr lang="pl-PL" dirty="0"/>
              <a:t>Art.  51.  [Ograniczenia podmiotowe przy stosowaniu zarządzeń porządkowych i kar porządkowych]</a:t>
            </a:r>
          </a:p>
          <a:p>
            <a:pPr marL="0" indent="0" algn="just">
              <a:buNone/>
            </a:pPr>
            <a:r>
              <a:rPr lang="pl-PL" dirty="0"/>
              <a:t>§  1. Zarządzenia porządkowe przewodniczącego oraz kary porządkowe wymierzane przez sąd nie mają zastosowania do sędziów, asesorów sądowych i ławników należących do składu orzekającego oraz do prokuratora, radcy Prokuratorii Generalnej Rzeczypospolitej Polskiej biorących udział w sprawie, a także osób, do udziału których w sprawie stosuje się przepisy o prokuratorze.</a:t>
            </a:r>
          </a:p>
          <a:p>
            <a:pPr marL="0" indent="0" algn="just">
              <a:buNone/>
            </a:pPr>
            <a:r>
              <a:rPr lang="pl-PL" dirty="0"/>
              <a:t>§  2. </a:t>
            </a:r>
            <a:r>
              <a:rPr lang="pl-PL" b="1" dirty="0"/>
              <a:t>Do obrońcy i pełnomocnika, będącego adwokatem lub aplikantem adwokackim</a:t>
            </a:r>
            <a:r>
              <a:rPr lang="pl-PL" dirty="0"/>
              <a:t>, uprawnionym do występowania przed sądem na podstawie przepisów </a:t>
            </a:r>
            <a:r>
              <a:rPr lang="pl-PL" dirty="0">
                <a:hlinkClick r:id="rId2"/>
              </a:rPr>
              <a:t>ustaw</a:t>
            </a:r>
            <a:r>
              <a:rPr lang="pl-PL" dirty="0"/>
              <a:t>y z dnia 26 maja 1982 r. - Prawo o adwokaturze (Dz. U. z 2020 r. poz. 1651), </a:t>
            </a:r>
            <a:r>
              <a:rPr lang="pl-PL" b="1" dirty="0"/>
              <a:t>albo radcą prawnym lub aplikantem radcowskim</a:t>
            </a:r>
            <a:r>
              <a:rPr lang="pl-PL" dirty="0"/>
              <a:t>, uprawnionym do występowania przed sądem na podstawie przepisów ustawy z dnia 6 lipca 1982 r. o radcach prawnych (Dz. U. z 2020 r. poz. 75), biorącego udział w sprawie </a:t>
            </a:r>
            <a:r>
              <a:rPr lang="pl-PL" b="1" dirty="0"/>
              <a:t>nie stosuje się kary pozbawienia wolności</a:t>
            </a:r>
            <a:r>
              <a:rPr lang="pl-PL" dirty="0"/>
              <a:t>, o której mowa w art. 49 § 1 i w art. 50 § 3.</a:t>
            </a:r>
          </a:p>
          <a:p>
            <a:pPr marL="0" indent="0" algn="just">
              <a:buNone/>
            </a:pPr>
            <a:endParaRPr lang="pl-PL" dirty="0"/>
          </a:p>
          <a:p>
            <a:endParaRPr lang="en-GB" dirty="0"/>
          </a:p>
        </p:txBody>
      </p:sp>
    </p:spTree>
    <p:extLst>
      <p:ext uri="{BB962C8B-B14F-4D97-AF65-F5344CB8AC3E}">
        <p14:creationId xmlns:p14="http://schemas.microsoft.com/office/powerpoint/2010/main" val="4333179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50707D9D-2806-4ECD-A731-6B79C0F1EDF5}"/>
              </a:ext>
            </a:extLst>
          </p:cNvPr>
          <p:cNvSpPr>
            <a:spLocks noGrp="1"/>
          </p:cNvSpPr>
          <p:nvPr>
            <p:ph type="body" sz="quarter" idx="10"/>
          </p:nvPr>
        </p:nvSpPr>
        <p:spPr/>
        <p:txBody>
          <a:bodyPr>
            <a:normAutofit fontScale="77500" lnSpcReduction="20000"/>
          </a:bodyPr>
          <a:lstStyle/>
          <a:p>
            <a:r>
              <a:rPr lang="pl-PL" dirty="0"/>
              <a:t>Zamknięcie przewodu sądowego </a:t>
            </a:r>
            <a:endParaRPr lang="en-GB" dirty="0"/>
          </a:p>
        </p:txBody>
      </p:sp>
      <p:sp>
        <p:nvSpPr>
          <p:cNvPr id="5" name="Symbol zastępczy tekstu 4">
            <a:extLst>
              <a:ext uri="{FF2B5EF4-FFF2-40B4-BE49-F238E27FC236}">
                <a16:creationId xmlns:a16="http://schemas.microsoft.com/office/drawing/2014/main" id="{BBB43803-95CA-4C29-8C5C-355F2A7D1B16}"/>
              </a:ext>
            </a:extLst>
          </p:cNvPr>
          <p:cNvSpPr>
            <a:spLocks noGrp="1"/>
          </p:cNvSpPr>
          <p:nvPr>
            <p:ph type="body" sz="quarter" idx="11"/>
          </p:nvPr>
        </p:nvSpPr>
        <p:spPr>
          <a:xfrm>
            <a:off x="234950" y="977900"/>
            <a:ext cx="11079373" cy="5584825"/>
          </a:xfrm>
        </p:spPr>
        <p:txBody>
          <a:bodyPr>
            <a:normAutofit lnSpcReduction="10000"/>
          </a:bodyPr>
          <a:lstStyle/>
          <a:p>
            <a:pPr algn="just"/>
            <a:r>
              <a:rPr lang="pl-PL" dirty="0"/>
              <a:t>Przewód sądowy jest zamykany, gdy przeprowadzono wszystkie dowody i zgromadzono – w ocenie sądu – wszystkie informacje potrzebne do wydania orzeczenia. </a:t>
            </a:r>
          </a:p>
          <a:p>
            <a:pPr algn="just"/>
            <a:r>
              <a:rPr lang="pl-PL" dirty="0"/>
              <a:t>Art.  405.  [Zamykanie przewodu sądowego]</a:t>
            </a:r>
          </a:p>
          <a:p>
            <a:pPr algn="just"/>
            <a:r>
              <a:rPr lang="pl-PL" dirty="0"/>
              <a:t>§  1. Po przeprowadzeniu dowodów dopuszczonych w sprawie </a:t>
            </a:r>
            <a:r>
              <a:rPr lang="pl-PL" b="1" dirty="0">
                <a:solidFill>
                  <a:schemeClr val="accent1"/>
                </a:solidFill>
              </a:rPr>
              <a:t>przewodniczący zapytuje strony, czy wnoszą o uzupełnienie postępowania dowodowego i w razie odpowiedzi przeczącej - zamyka przewód sądowy.</a:t>
            </a:r>
          </a:p>
          <a:p>
            <a:pPr algn="just"/>
            <a:r>
              <a:rPr lang="pl-PL" dirty="0"/>
              <a:t>Tylko dowody, które zostały przeprowadzone/ujawnione na rozprawie, mogą być podstawą wyroku sądu. </a:t>
            </a:r>
          </a:p>
          <a:p>
            <a:pPr algn="just"/>
            <a:r>
              <a:rPr lang="pl-PL" dirty="0"/>
              <a:t>Art.  410.  [Podstawa faktyczna wyrokowania] </a:t>
            </a:r>
            <a:r>
              <a:rPr lang="pl-PL" b="1" dirty="0">
                <a:solidFill>
                  <a:srgbClr val="00B050"/>
                </a:solidFill>
              </a:rPr>
              <a:t>Podstawę wyroku może stanowić tylko całokształt okoliczności ujawnionych w toku rozprawy głównej.</a:t>
            </a:r>
          </a:p>
          <a:p>
            <a:pPr algn="just"/>
            <a:endParaRPr lang="en-GB" dirty="0"/>
          </a:p>
          <a:p>
            <a:endParaRPr lang="en-GB" dirty="0"/>
          </a:p>
        </p:txBody>
      </p:sp>
    </p:spTree>
    <p:extLst>
      <p:ext uri="{BB962C8B-B14F-4D97-AF65-F5344CB8AC3E}">
        <p14:creationId xmlns:p14="http://schemas.microsoft.com/office/powerpoint/2010/main" val="30583748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50707D9D-2806-4ECD-A731-6B79C0F1EDF5}"/>
              </a:ext>
            </a:extLst>
          </p:cNvPr>
          <p:cNvSpPr>
            <a:spLocks noGrp="1"/>
          </p:cNvSpPr>
          <p:nvPr>
            <p:ph type="body" sz="quarter" idx="10"/>
          </p:nvPr>
        </p:nvSpPr>
        <p:spPr/>
        <p:txBody>
          <a:bodyPr>
            <a:normAutofit fontScale="77500" lnSpcReduction="20000"/>
          </a:bodyPr>
          <a:lstStyle/>
          <a:p>
            <a:r>
              <a:rPr lang="pl-PL" dirty="0"/>
              <a:t>Zamknięcie przewodu sądowego </a:t>
            </a:r>
            <a:endParaRPr lang="en-GB" dirty="0"/>
          </a:p>
        </p:txBody>
      </p:sp>
      <p:sp>
        <p:nvSpPr>
          <p:cNvPr id="5" name="Symbol zastępczy tekstu 4">
            <a:extLst>
              <a:ext uri="{FF2B5EF4-FFF2-40B4-BE49-F238E27FC236}">
                <a16:creationId xmlns:a16="http://schemas.microsoft.com/office/drawing/2014/main" id="{BBB43803-95CA-4C29-8C5C-355F2A7D1B16}"/>
              </a:ext>
            </a:extLst>
          </p:cNvPr>
          <p:cNvSpPr>
            <a:spLocks noGrp="1"/>
          </p:cNvSpPr>
          <p:nvPr>
            <p:ph type="body" sz="quarter" idx="11"/>
          </p:nvPr>
        </p:nvSpPr>
        <p:spPr>
          <a:xfrm>
            <a:off x="234950" y="977900"/>
            <a:ext cx="11079373" cy="5584825"/>
          </a:xfrm>
        </p:spPr>
        <p:txBody>
          <a:bodyPr>
            <a:normAutofit/>
          </a:bodyPr>
          <a:lstStyle/>
          <a:p>
            <a:pPr marL="0" indent="0" algn="just">
              <a:buNone/>
            </a:pPr>
            <a:r>
              <a:rPr lang="pl-PL" dirty="0"/>
              <a:t>§  2. </a:t>
            </a:r>
            <a:r>
              <a:rPr lang="pl-PL" b="1" dirty="0"/>
              <a:t>Z chwilą zamknięcia przewodu sądowego ujawnione są bez odczytywania wszystkie protokoły i dokumenty podlegające odczytaniu na rozprawie</a:t>
            </a:r>
            <a:r>
              <a:rPr lang="pl-PL" dirty="0"/>
              <a:t>, które nie zostały odczytane.</a:t>
            </a:r>
          </a:p>
          <a:p>
            <a:pPr marL="0" indent="0" algn="just">
              <a:buNone/>
            </a:pPr>
            <a:r>
              <a:rPr lang="pl-PL" dirty="0"/>
              <a:t>§  3. Protokołami i dokumentami, o których mowa w § 2, są protokoły i dokumenty:</a:t>
            </a:r>
          </a:p>
          <a:p>
            <a:pPr marL="457200" lvl="1" indent="0" algn="just">
              <a:buNone/>
            </a:pPr>
            <a:r>
              <a:rPr lang="pl-PL" dirty="0"/>
              <a:t>1) wskazane przez oskarżyciela w akcie oskarżenia jako dowody, których przeprowadzenia na rozprawie głównej się on domaga, z wyjątkiem tych, co do których sąd oddalił wniosek dowodowy;</a:t>
            </a:r>
          </a:p>
          <a:p>
            <a:pPr marL="457200" lvl="1" indent="0" algn="just">
              <a:buNone/>
            </a:pPr>
            <a:r>
              <a:rPr lang="pl-PL" dirty="0"/>
              <a:t>2) wskazane we wniosku dowodowym strony, który został uwzględniony;</a:t>
            </a:r>
          </a:p>
          <a:p>
            <a:pPr marL="457200" lvl="1" indent="0" algn="just">
              <a:buNone/>
            </a:pPr>
            <a:r>
              <a:rPr lang="pl-PL" dirty="0"/>
              <a:t>3) dopuszczone przez sąd z urzędu.</a:t>
            </a:r>
          </a:p>
          <a:p>
            <a:pPr marL="0" indent="0" algn="just">
              <a:buNone/>
            </a:pPr>
            <a:r>
              <a:rPr lang="pl-PL" dirty="0"/>
              <a:t>§  4. O ujawnieniu bez odczytywania protokołów i dokumentów zamieszcza się wzmiankę w protokole rozprawy. Wskazywanie poszczególnych protokołów i dokumentów nie jest konieczne.</a:t>
            </a:r>
          </a:p>
          <a:p>
            <a:pPr marL="0" indent="0" algn="just">
              <a:buNone/>
            </a:pPr>
            <a:endParaRPr lang="en-GB" dirty="0"/>
          </a:p>
        </p:txBody>
      </p:sp>
    </p:spTree>
    <p:extLst>
      <p:ext uri="{BB962C8B-B14F-4D97-AF65-F5344CB8AC3E}">
        <p14:creationId xmlns:p14="http://schemas.microsoft.com/office/powerpoint/2010/main" val="36451854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50707D9D-2806-4ECD-A731-6B79C0F1EDF5}"/>
              </a:ext>
            </a:extLst>
          </p:cNvPr>
          <p:cNvSpPr>
            <a:spLocks noGrp="1"/>
          </p:cNvSpPr>
          <p:nvPr>
            <p:ph type="body" sz="quarter" idx="10"/>
          </p:nvPr>
        </p:nvSpPr>
        <p:spPr/>
        <p:txBody>
          <a:bodyPr>
            <a:normAutofit fontScale="77500" lnSpcReduction="20000"/>
          </a:bodyPr>
          <a:lstStyle/>
          <a:p>
            <a:r>
              <a:rPr lang="pl-PL" dirty="0"/>
              <a:t>Problem art. 405 k.p.k. </a:t>
            </a:r>
            <a:endParaRPr lang="en-GB" dirty="0"/>
          </a:p>
        </p:txBody>
      </p:sp>
      <p:sp>
        <p:nvSpPr>
          <p:cNvPr id="5" name="Symbol zastępczy tekstu 4">
            <a:extLst>
              <a:ext uri="{FF2B5EF4-FFF2-40B4-BE49-F238E27FC236}">
                <a16:creationId xmlns:a16="http://schemas.microsoft.com/office/drawing/2014/main" id="{BBB43803-95CA-4C29-8C5C-355F2A7D1B16}"/>
              </a:ext>
            </a:extLst>
          </p:cNvPr>
          <p:cNvSpPr>
            <a:spLocks noGrp="1"/>
          </p:cNvSpPr>
          <p:nvPr>
            <p:ph type="body" sz="quarter" idx="11"/>
          </p:nvPr>
        </p:nvSpPr>
        <p:spPr>
          <a:xfrm>
            <a:off x="234950" y="977900"/>
            <a:ext cx="11079373" cy="5584825"/>
          </a:xfrm>
        </p:spPr>
        <p:txBody>
          <a:bodyPr>
            <a:normAutofit/>
          </a:bodyPr>
          <a:lstStyle/>
          <a:p>
            <a:pPr algn="just"/>
            <a:r>
              <a:rPr lang="pl-PL" dirty="0"/>
              <a:t>Kontrowersyjna regulacja, ponieważ dowody, dokumenty znajdujące się w aktach sprawy, mogą być podstawą wydania wyroku automatycznie, z chwilą zamknięcia przewodu sądowego. </a:t>
            </a:r>
          </a:p>
          <a:p>
            <a:pPr algn="just"/>
            <a:r>
              <a:rPr lang="pl-PL" dirty="0"/>
              <a:t>Stronom postępowania może być trudno się zorientować, w oparciu o jakie dowody sąd wydał orzeczenie, czy wziął pod uwagę wszystkie dowody. </a:t>
            </a:r>
          </a:p>
          <a:p>
            <a:pPr algn="just"/>
            <a:r>
              <a:rPr lang="pl-PL" dirty="0"/>
              <a:t>W doktrynie wskazuje się na konieczność wydania decyzji dowodowej tj. wskazania przez sąd, jakie dowody z akt sprawy będą podstawą rozstrzygnięcia. Nie można dopuścić wszystkich dowodów </a:t>
            </a:r>
            <a:r>
              <a:rPr lang="pl-PL" i="1" dirty="0"/>
              <a:t>en </a:t>
            </a:r>
            <a:r>
              <a:rPr lang="pl-PL" i="1" dirty="0" err="1"/>
              <a:t>bloc</a:t>
            </a:r>
            <a:r>
              <a:rPr lang="pl-PL" i="1" dirty="0"/>
              <a:t>.</a:t>
            </a:r>
            <a:endParaRPr lang="en-GB" dirty="0"/>
          </a:p>
        </p:txBody>
      </p:sp>
    </p:spTree>
    <p:extLst>
      <p:ext uri="{BB962C8B-B14F-4D97-AF65-F5344CB8AC3E}">
        <p14:creationId xmlns:p14="http://schemas.microsoft.com/office/powerpoint/2010/main" val="5559261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2D3FEB04-7750-4F8C-B7BA-C7C880724A38}"/>
              </a:ext>
            </a:extLst>
          </p:cNvPr>
          <p:cNvSpPr>
            <a:spLocks noGrp="1"/>
          </p:cNvSpPr>
          <p:nvPr>
            <p:ph type="body" sz="quarter" idx="10"/>
          </p:nvPr>
        </p:nvSpPr>
        <p:spPr/>
        <p:txBody>
          <a:bodyPr>
            <a:normAutofit fontScale="77500" lnSpcReduction="20000"/>
          </a:bodyPr>
          <a:lstStyle/>
          <a:p>
            <a:pPr algn="just"/>
            <a:r>
              <a:rPr lang="pl-PL" dirty="0"/>
              <a:t>Eliminowanie dowodów uzyskanych z naruszeniem prawa </a:t>
            </a:r>
            <a:endParaRPr lang="en-GB" dirty="0"/>
          </a:p>
        </p:txBody>
      </p:sp>
      <p:sp>
        <p:nvSpPr>
          <p:cNvPr id="4" name="Symbol zastępczy tekstu 3">
            <a:extLst>
              <a:ext uri="{FF2B5EF4-FFF2-40B4-BE49-F238E27FC236}">
                <a16:creationId xmlns:a16="http://schemas.microsoft.com/office/drawing/2014/main" id="{FDB91CA4-026C-49FB-9D45-4B0EAE0D8508}"/>
              </a:ext>
            </a:extLst>
          </p:cNvPr>
          <p:cNvSpPr>
            <a:spLocks noGrp="1"/>
          </p:cNvSpPr>
          <p:nvPr>
            <p:ph type="body" sz="quarter" idx="11"/>
          </p:nvPr>
        </p:nvSpPr>
        <p:spPr/>
        <p:txBody>
          <a:bodyPr/>
          <a:lstStyle/>
          <a:p>
            <a:pPr algn="just"/>
            <a:r>
              <a:rPr lang="pl-PL" dirty="0"/>
              <a:t>Nie ma procedury, która regulowałaby problem eliminowania dowodów uzyskanych z naruszeniem prawa z akt sprawy. W aktach, do których sąd wydający orzeczenie ma dostęp, mogą znajdować się m.in. zeznania, które złożył oskarżony przesłuchiwany w charakterze świadka, czy dowody uzyskane z naruszeniem zakazów dowodowych. </a:t>
            </a:r>
          </a:p>
          <a:p>
            <a:pPr algn="just"/>
            <a:r>
              <a:rPr lang="pl-PL" dirty="0"/>
              <a:t>Nie ma żadnej kontroli i metody weryfikacji, czy sąd nie zapoznał się z tymi materiałami. Choć nie będzie mógł ich „oficjalne użyć” powołując się na te materiały w uzasadnieniu orzeczenia, to nie sposób zbadać, czy te materiały nie miały wpływu na orzeczenie.  </a:t>
            </a:r>
            <a:endParaRPr lang="en-GB" dirty="0"/>
          </a:p>
          <a:p>
            <a:endParaRPr lang="en-GB" dirty="0"/>
          </a:p>
        </p:txBody>
      </p:sp>
    </p:spTree>
    <p:extLst>
      <p:ext uri="{BB962C8B-B14F-4D97-AF65-F5344CB8AC3E}">
        <p14:creationId xmlns:p14="http://schemas.microsoft.com/office/powerpoint/2010/main" val="23116968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Głosy stron</a:t>
            </a:r>
          </a:p>
        </p:txBody>
      </p:sp>
      <p:sp>
        <p:nvSpPr>
          <p:cNvPr id="3" name="Symbol zastępczy zawartości 2">
            <a:extLst>
              <a:ext uri="{FF2B5EF4-FFF2-40B4-BE49-F238E27FC236}">
                <a16:creationId xmlns:a16="http://schemas.microsoft.com/office/drawing/2014/main" id="{E22B50B5-4B03-4582-B782-FE97EF78BD5A}"/>
              </a:ext>
            </a:extLst>
          </p:cNvPr>
          <p:cNvSpPr>
            <a:spLocks noGrp="1"/>
          </p:cNvSpPr>
          <p:nvPr>
            <p:ph type="body" sz="quarter" idx="11"/>
          </p:nvPr>
        </p:nvSpPr>
        <p:spPr>
          <a:xfrm>
            <a:off x="234950" y="977900"/>
            <a:ext cx="11575132" cy="5584825"/>
          </a:xfrm>
        </p:spPr>
        <p:txBody>
          <a:bodyPr>
            <a:normAutofit fontScale="92500" lnSpcReduction="10000"/>
          </a:bodyPr>
          <a:lstStyle/>
          <a:p>
            <a:pPr lvl="0">
              <a:defRPr b="1"/>
            </a:pPr>
            <a:r>
              <a:rPr lang="pl-PL" sz="2000" dirty="0"/>
              <a:t>Zamknięcie przewodu sądowego. Następnie przewodniczący udziela głosu przedstawicielowi społecznemu, jeżeli bierze udział w rozprawie. Przedstawiciel społeczny przemawia przed obrońcą i oskarżonym. </a:t>
            </a:r>
            <a:endParaRPr lang="en-US" sz="2000" dirty="0"/>
          </a:p>
          <a:p>
            <a:pPr lvl="0">
              <a:defRPr b="1"/>
            </a:pPr>
            <a:r>
              <a:rPr lang="pl-PL" sz="2000" dirty="0"/>
              <a:t>Kolejność „głosów stron”:</a:t>
            </a:r>
            <a:endParaRPr lang="en-US" sz="2000" dirty="0"/>
          </a:p>
          <a:p>
            <a:pPr lvl="1"/>
            <a:r>
              <a:rPr lang="pl-PL" sz="2000" dirty="0"/>
              <a:t>Oskarżyciel publiczny </a:t>
            </a:r>
            <a:endParaRPr lang="en-US" sz="2000" dirty="0"/>
          </a:p>
          <a:p>
            <a:pPr lvl="1"/>
            <a:r>
              <a:rPr lang="pl-PL" sz="2000" dirty="0"/>
              <a:t>Oskarżyciel posiłkowy</a:t>
            </a:r>
            <a:endParaRPr lang="en-US" sz="2000" dirty="0"/>
          </a:p>
          <a:p>
            <a:pPr lvl="1"/>
            <a:r>
              <a:rPr lang="pl-PL" sz="2000" dirty="0"/>
              <a:t>Oskarżyciel prywatny </a:t>
            </a:r>
            <a:endParaRPr lang="en-US" sz="2000" dirty="0"/>
          </a:p>
          <a:p>
            <a:pPr lvl="1"/>
            <a:r>
              <a:rPr lang="pl-PL" sz="2000" dirty="0"/>
              <a:t>Obrońca oskarżonego </a:t>
            </a:r>
            <a:endParaRPr lang="en-US" sz="2000" dirty="0"/>
          </a:p>
          <a:p>
            <a:pPr lvl="1"/>
            <a:r>
              <a:rPr lang="pl-PL" sz="2000" dirty="0"/>
              <a:t>Oskarżony  prawo do ostatniego głosu (</a:t>
            </a:r>
            <a:r>
              <a:rPr lang="pl-PL" sz="2000" dirty="0" err="1"/>
              <a:t>favor</a:t>
            </a:r>
            <a:r>
              <a:rPr lang="pl-PL" sz="2000" dirty="0"/>
              <a:t> </a:t>
            </a:r>
            <a:r>
              <a:rPr lang="pl-PL" sz="2000" dirty="0" err="1"/>
              <a:t>defensionis</a:t>
            </a:r>
            <a:r>
              <a:rPr lang="pl-PL" sz="2000" dirty="0"/>
              <a:t>) – jedna z gwarancji prawa do obrony w procesie karnym </a:t>
            </a:r>
            <a:endParaRPr lang="en-US" sz="2000" dirty="0"/>
          </a:p>
          <a:p>
            <a:pPr lvl="1"/>
            <a:r>
              <a:rPr lang="pl-PL" sz="2000" dirty="0"/>
              <a:t>Przedstawiciel strony przemawia przed stroną, tj. obrońca przed oskarżonym </a:t>
            </a:r>
            <a:endParaRPr lang="en-US" sz="2000" dirty="0"/>
          </a:p>
          <a:p>
            <a:pPr lvl="0">
              <a:defRPr b="1"/>
            </a:pPr>
            <a:r>
              <a:rPr lang="pl-PL" sz="2000" dirty="0"/>
              <a:t>Przewodniczący składu orzekającego powinien pozwolić stronom powiedzieć to, co uważają za istotne, w granicach przeprowadzanej czynności. W szczególności odnosi się to do ostatniego słowa oskarżonego, który nie powinien być arbitralnie ograniczany do sformułowania „wnoszę jak obrońca”. </a:t>
            </a:r>
            <a:endParaRPr lang="en-US" sz="2000" dirty="0"/>
          </a:p>
          <a:p>
            <a:pPr lvl="0">
              <a:defRPr b="1"/>
            </a:pPr>
            <a:r>
              <a:rPr lang="pl-PL" sz="2000" dirty="0"/>
              <a:t>Treść głosów stron jest brana pod uwagę podczas wyrokowania. Celem głosów stron jest analiza i naświetlenie przeprowadzonych dowodów, ustosunkowanie się do wyników przewodu sądowego oraz przedstawienie końcowych wniosków. </a:t>
            </a:r>
            <a:endParaRPr lang="en-US" sz="2000" dirty="0"/>
          </a:p>
          <a:p>
            <a:pPr lvl="0">
              <a:defRPr b="1"/>
            </a:pPr>
            <a:r>
              <a:rPr lang="pl-PL" sz="2000" dirty="0"/>
              <a:t>Można zgłaszać zastrzeżenia np. co do prawidłowości postępowania dowodowego, na tym etapie jest możliwe złożenie wniosku dowodowego.</a:t>
            </a:r>
            <a:endParaRPr lang="en-US" sz="2000" dirty="0"/>
          </a:p>
        </p:txBody>
      </p:sp>
    </p:spTree>
    <p:extLst>
      <p:ext uri="{BB962C8B-B14F-4D97-AF65-F5344CB8AC3E}">
        <p14:creationId xmlns:p14="http://schemas.microsoft.com/office/powerpoint/2010/main" val="1141612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BCC1A5B-984E-44AB-9D6A-60E6AEE0A38C}"/>
              </a:ext>
            </a:extLst>
          </p:cNvPr>
          <p:cNvSpPr>
            <a:spLocks noGrp="1"/>
          </p:cNvSpPr>
          <p:nvPr>
            <p:ph type="body" sz="quarter" idx="10"/>
          </p:nvPr>
        </p:nvSpPr>
        <p:spPr/>
        <p:txBody>
          <a:bodyPr>
            <a:normAutofit fontScale="77500" lnSpcReduction="20000"/>
          </a:bodyPr>
          <a:lstStyle/>
          <a:p>
            <a:r>
              <a:rPr lang="pl-PL" dirty="0"/>
              <a:t>Zasada kontradyktoryjności </a:t>
            </a:r>
            <a:endParaRPr lang="en-GB" dirty="0"/>
          </a:p>
        </p:txBody>
      </p:sp>
      <p:sp>
        <p:nvSpPr>
          <p:cNvPr id="3" name="Symbol zastępczy tekstu 2">
            <a:extLst>
              <a:ext uri="{FF2B5EF4-FFF2-40B4-BE49-F238E27FC236}">
                <a16:creationId xmlns:a16="http://schemas.microsoft.com/office/drawing/2014/main" id="{BA75AF35-9B13-41F1-A309-D6A09862C091}"/>
              </a:ext>
            </a:extLst>
          </p:cNvPr>
          <p:cNvSpPr>
            <a:spLocks noGrp="1"/>
          </p:cNvSpPr>
          <p:nvPr>
            <p:ph type="body" sz="quarter" idx="11"/>
          </p:nvPr>
        </p:nvSpPr>
        <p:spPr>
          <a:xfrm>
            <a:off x="234950" y="977900"/>
            <a:ext cx="9779383" cy="5584825"/>
          </a:xfrm>
        </p:spPr>
        <p:txBody>
          <a:bodyPr>
            <a:noAutofit/>
          </a:bodyPr>
          <a:lstStyle/>
          <a:p>
            <a:pPr algn="just"/>
            <a:r>
              <a:rPr lang="pl-PL" sz="2400" dirty="0"/>
              <a:t>Dyrektywa prowadzenia sporu w formie sporu równouprawnionych stron przed bezstronnym sądem. </a:t>
            </a:r>
          </a:p>
          <a:p>
            <a:pPr algn="just"/>
            <a:r>
              <a:rPr lang="pl-PL" sz="2400" dirty="0"/>
              <a:t>W procesie kontynentalnym zasada kontradyktoryjności nie może być w pełni urzeczywistniona. </a:t>
            </a:r>
            <a:r>
              <a:rPr lang="pl-PL" sz="2400" b="1" dirty="0"/>
              <a:t>Faktyczna przewaga oskarżyciela publicznego (prokuratora) jest niezaprzeczalna</a:t>
            </a:r>
            <a:r>
              <a:rPr lang="pl-PL" sz="2400" dirty="0"/>
              <a:t>. Prokurator może korzystać z niemal nieograniczonych środków finansowych, technicznych itp. Nawet, gdy oskarżony korzysta z pomocy obrońcy, trudno jest zminimalizować faktyczne różnice. </a:t>
            </a:r>
          </a:p>
          <a:p>
            <a:pPr algn="just"/>
            <a:r>
              <a:rPr lang="pl-PL" sz="2400" dirty="0"/>
              <a:t>W polskim procesie karnym prokurator jest także uprzywilejowany normatywnie. Np. nie ma obowiązku formułowania tez dowodowych w akcie oskarżenia, opinia biegłego z postępowania przygotowawczego jest dowodem z opinii biegłego, może uzupełnić postępowanie dowodowe na podstawie art. 396a, może sprzeciwić się wyłączeniu jawności (art. 360 par. 2). </a:t>
            </a:r>
            <a:endParaRPr lang="en-GB" sz="2400" dirty="0"/>
          </a:p>
        </p:txBody>
      </p:sp>
      <p:pic>
        <p:nvPicPr>
          <p:cNvPr id="4" name="Picture 2" descr="The Adversary System of Trial">
            <a:extLst>
              <a:ext uri="{FF2B5EF4-FFF2-40B4-BE49-F238E27FC236}">
                <a16:creationId xmlns:a16="http://schemas.microsoft.com/office/drawing/2014/main" id="{1A89CED8-89C2-477E-AED8-873966930F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65" r="12282" b="-3"/>
          <a:stretch/>
        </p:blipFill>
        <p:spPr bwMode="auto">
          <a:xfrm>
            <a:off x="9941829" y="5255517"/>
            <a:ext cx="2250171" cy="1602483"/>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6159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tekstu 7">
            <a:extLst>
              <a:ext uri="{FF2B5EF4-FFF2-40B4-BE49-F238E27FC236}">
                <a16:creationId xmlns:a16="http://schemas.microsoft.com/office/drawing/2014/main" id="{474C2EB9-FF13-4096-A2C5-650B2053FD98}"/>
              </a:ext>
            </a:extLst>
          </p:cNvPr>
          <p:cNvSpPr>
            <a:spLocks noGrp="1"/>
          </p:cNvSpPr>
          <p:nvPr>
            <p:ph type="body" sz="quarter" idx="10"/>
          </p:nvPr>
        </p:nvSpPr>
        <p:spPr/>
        <p:txBody>
          <a:bodyPr>
            <a:normAutofit fontScale="77500" lnSpcReduction="20000"/>
          </a:bodyPr>
          <a:lstStyle/>
          <a:p>
            <a:r>
              <a:rPr lang="pl-PL" dirty="0"/>
              <a:t>Wyrokowanie </a:t>
            </a:r>
            <a:endParaRPr lang="en-GB" dirty="0"/>
          </a:p>
        </p:txBody>
      </p:sp>
      <p:graphicFrame>
        <p:nvGraphicFramePr>
          <p:cNvPr id="5" name="Symbol zastępczy zawartości 4"/>
          <p:cNvGraphicFramePr>
            <a:graphicFrameLocks noGrp="1"/>
          </p:cNvGraphicFramePr>
          <p:nvPr>
            <p:ph idx="4294967295"/>
            <p:extLst>
              <p:ext uri="{D42A27DB-BD31-4B8C-83A1-F6EECF244321}">
                <p14:modId xmlns:p14="http://schemas.microsoft.com/office/powerpoint/2010/main" val="1037845814"/>
              </p:ext>
            </p:extLst>
          </p:nvPr>
        </p:nvGraphicFramePr>
        <p:xfrm>
          <a:off x="1366836" y="1045972"/>
          <a:ext cx="9458325" cy="3844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ole tekstowe 5"/>
          <p:cNvSpPr txBox="1"/>
          <p:nvPr/>
        </p:nvSpPr>
        <p:spPr>
          <a:xfrm>
            <a:off x="0" y="5103674"/>
            <a:ext cx="12191999" cy="1754326"/>
          </a:xfrm>
          <a:prstGeom prst="rect">
            <a:avLst/>
          </a:prstGeom>
          <a:noFill/>
        </p:spPr>
        <p:txBody>
          <a:bodyPr wrap="square" rtlCol="0">
            <a:spAutoFit/>
          </a:bodyPr>
          <a:lstStyle/>
          <a:p>
            <a:pPr marL="285750" indent="-285750" algn="just">
              <a:buFont typeface="Arial" panose="020B0604020202020204" pitchFamily="34" charset="0"/>
              <a:buChar char="•"/>
            </a:pPr>
            <a:r>
              <a:rPr lang="pl-PL" dirty="0"/>
              <a:t>Po wysłuchaniu głosów stron sąd niezwłocznie przystępuje do narady i głosowania, sporządza wyrok na piśmie i ogłasza go obecnym osobom. </a:t>
            </a:r>
          </a:p>
          <a:p>
            <a:pPr marL="285750" indent="-285750" algn="just">
              <a:buFont typeface="Arial" panose="020B0604020202020204" pitchFamily="34" charset="0"/>
              <a:buChar char="•"/>
            </a:pPr>
            <a:r>
              <a:rPr lang="pl-PL" dirty="0"/>
              <a:t>Intencją ustawodawcy było to, żeby członkowie składy orzekającego przystępując do narady byli pod bezpośrednim wrażeniem całej rozprawy. Sąd w miarę możliwości powinien przystąpić do narady i dążyć do tego, by wyrok został ogłoszony tego samego dnia. </a:t>
            </a:r>
          </a:p>
          <a:p>
            <a:pPr marL="285750" indent="-285750" algn="just">
              <a:buFont typeface="Arial" panose="020B0604020202020204" pitchFamily="34" charset="0"/>
              <a:buChar char="•"/>
            </a:pPr>
            <a:r>
              <a:rPr lang="pl-PL" dirty="0"/>
              <a:t>Ważne – art. 411 i 410</a:t>
            </a:r>
          </a:p>
        </p:txBody>
      </p:sp>
    </p:spTree>
    <p:extLst>
      <p:ext uri="{BB962C8B-B14F-4D97-AF65-F5344CB8AC3E}">
        <p14:creationId xmlns:p14="http://schemas.microsoft.com/office/powerpoint/2010/main" val="416897812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Narada i głosowanie nad wyrokiem </a:t>
            </a:r>
          </a:p>
        </p:txBody>
      </p:sp>
      <p:sp>
        <p:nvSpPr>
          <p:cNvPr id="3" name="Symbol zastępczy zawartości 2"/>
          <p:cNvSpPr>
            <a:spLocks noGrp="1"/>
          </p:cNvSpPr>
          <p:nvPr>
            <p:ph type="body" sz="quarter" idx="11"/>
          </p:nvPr>
        </p:nvSpPr>
        <p:spPr>
          <a:xfrm>
            <a:off x="234950" y="977900"/>
            <a:ext cx="11597166" cy="5584825"/>
          </a:xfrm>
        </p:spPr>
        <p:txBody>
          <a:bodyPr>
            <a:normAutofit lnSpcReduction="10000"/>
          </a:bodyPr>
          <a:lstStyle/>
          <a:p>
            <a:pPr algn="just"/>
            <a:r>
              <a:rPr lang="pl-PL" sz="2000" dirty="0"/>
              <a:t>Trudno mówić o naradzie i głosowaniu, gdy skład sądu jest jednoosobowy. W takim przypadku sędzia powinien zarządzić przerwę, po której ogłoszone będzie orzeczenie. </a:t>
            </a:r>
          </a:p>
          <a:p>
            <a:pPr algn="just"/>
            <a:r>
              <a:rPr lang="pl-PL" sz="2000" dirty="0"/>
              <a:t>Przepisy o naradzie i głosowaniu – art. 108 – 115. </a:t>
            </a:r>
          </a:p>
          <a:p>
            <a:pPr algn="just"/>
            <a:r>
              <a:rPr lang="pl-PL" sz="2000" dirty="0"/>
              <a:t>Celem narady jest omówienie przez cały skład orzekający wszystkich zagadnień prawnych i faktycznych. Chodzi o wymianę myśli i poglądów tak aby skład orzekający w należyty sposób przygotował się do głosowania nad orzeczeniem. </a:t>
            </a:r>
          </a:p>
          <a:p>
            <a:pPr algn="just"/>
            <a:r>
              <a:rPr lang="pl-PL" sz="2000" b="1" u="sng" dirty="0"/>
              <a:t>Przebieg narady i głosowania jest tajny!</a:t>
            </a:r>
            <a:r>
              <a:rPr lang="pl-PL" sz="2000" dirty="0"/>
              <a:t> Zwolnienie z tajemnicy jest niedopuszczalne. Jedynym wyjątkiem jest ujawnienie zdania odrębnego, z podaniem (za zgodą tej osoby) imienia i nazwiska sędziego lub ławnika zgłaszającego </a:t>
            </a:r>
            <a:r>
              <a:rPr lang="pl-PL" sz="2000" i="1" dirty="0"/>
              <a:t>votum separatum</a:t>
            </a:r>
          </a:p>
          <a:p>
            <a:pPr algn="just"/>
            <a:r>
              <a:rPr lang="pl-PL" sz="2000" dirty="0"/>
              <a:t>Podczas narady i głosowania może być obecny jedynie protokolant, chyba że przewodniczący uzna jego obecność za zbędną. </a:t>
            </a:r>
          </a:p>
          <a:p>
            <a:pPr algn="just"/>
            <a:r>
              <a:rPr lang="pl-PL" sz="2000" dirty="0"/>
              <a:t>Przewodniczący składu orzekającego kieruje przebiegiem narady i głosowania. Wątpliwości co do porządku i sposobu narady i głosowania rozstrzyga skład orzekający. </a:t>
            </a:r>
          </a:p>
          <a:p>
            <a:pPr algn="just"/>
            <a:r>
              <a:rPr lang="pl-PL" sz="2000" dirty="0"/>
              <a:t>Art. 109 § 2 </a:t>
            </a:r>
            <a:r>
              <a:rPr lang="pl-PL" sz="2000" dirty="0">
                <a:sym typeface="Wingdings" panose="05000000000000000000" pitchFamily="2" charset="2"/>
              </a:rPr>
              <a:t> </a:t>
            </a:r>
            <a:r>
              <a:rPr lang="pl-PL" sz="2000" dirty="0"/>
              <a:t> po naradzie </a:t>
            </a:r>
            <a:r>
              <a:rPr lang="pl-PL" sz="2000" b="1" dirty="0"/>
              <a:t>przewodniczący </a:t>
            </a:r>
            <a:r>
              <a:rPr lang="pl-PL" sz="2000" dirty="0"/>
              <a:t>zbiera głosy zaczynając od </a:t>
            </a:r>
            <a:r>
              <a:rPr lang="pl-PL" sz="2000" b="1" dirty="0"/>
              <a:t>najmłodszego a sam głosuje ostatni. Sprawozdawca, jeżeli nie jest przewodniczącym głosuje pierwszy. </a:t>
            </a:r>
          </a:p>
          <a:p>
            <a:pPr lvl="1" algn="just"/>
            <a:r>
              <a:rPr lang="pl-PL" sz="2000" dirty="0"/>
              <a:t>W przypadku ławników  najmłodszy wiekiem </a:t>
            </a:r>
          </a:p>
          <a:p>
            <a:pPr lvl="1" algn="just"/>
            <a:r>
              <a:rPr lang="pl-PL" sz="2000" dirty="0"/>
              <a:t>W przypadku sędziów  starszeństwo służbowe </a:t>
            </a:r>
          </a:p>
          <a:p>
            <a:pPr lvl="1" algn="just"/>
            <a:endParaRPr lang="pl-PL" sz="2000" dirty="0"/>
          </a:p>
        </p:txBody>
      </p:sp>
    </p:spTree>
    <p:extLst>
      <p:ext uri="{BB962C8B-B14F-4D97-AF65-F5344CB8AC3E}">
        <p14:creationId xmlns:p14="http://schemas.microsoft.com/office/powerpoint/2010/main" val="37478584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a:extLst>
              <a:ext uri="{FF2B5EF4-FFF2-40B4-BE49-F238E27FC236}">
                <a16:creationId xmlns:a16="http://schemas.microsoft.com/office/drawing/2014/main" id="{A2B162EA-D7E0-48B0-9568-2D286325DDCE}"/>
              </a:ext>
            </a:extLst>
          </p:cNvPr>
          <p:cNvSpPr>
            <a:spLocks noGrp="1"/>
          </p:cNvSpPr>
          <p:nvPr>
            <p:ph type="body" sz="quarter" idx="10"/>
          </p:nvPr>
        </p:nvSpPr>
        <p:spPr/>
        <p:txBody>
          <a:bodyPr>
            <a:normAutofit fontScale="77500" lnSpcReduction="20000"/>
          </a:bodyPr>
          <a:lstStyle/>
          <a:p>
            <a:r>
              <a:rPr lang="pl-PL" dirty="0"/>
              <a:t>Narada i głosowanie nad wyrokiem </a:t>
            </a:r>
            <a:endParaRPr lang="en-GB" dirty="0"/>
          </a:p>
        </p:txBody>
      </p:sp>
      <p:graphicFrame>
        <p:nvGraphicFramePr>
          <p:cNvPr id="5" name="Symbol zastępczy zawartości 4"/>
          <p:cNvGraphicFramePr>
            <a:graphicFrameLocks noGrp="1"/>
          </p:cNvGraphicFramePr>
          <p:nvPr>
            <p:ph idx="4294967295"/>
            <p:extLst>
              <p:ext uri="{D42A27DB-BD31-4B8C-83A1-F6EECF244321}">
                <p14:modId xmlns:p14="http://schemas.microsoft.com/office/powerpoint/2010/main" val="4038196980"/>
              </p:ext>
            </p:extLst>
          </p:nvPr>
        </p:nvGraphicFramePr>
        <p:xfrm>
          <a:off x="6370045" y="1502079"/>
          <a:ext cx="8267700" cy="42465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pole tekstowe 8"/>
          <p:cNvSpPr txBox="1"/>
          <p:nvPr/>
        </p:nvSpPr>
        <p:spPr>
          <a:xfrm>
            <a:off x="590877" y="1064548"/>
            <a:ext cx="6327716" cy="6370975"/>
          </a:xfrm>
          <a:prstGeom prst="rect">
            <a:avLst/>
          </a:prstGeom>
          <a:noFill/>
        </p:spPr>
        <p:txBody>
          <a:bodyPr wrap="square" rtlCol="0">
            <a:spAutoFit/>
          </a:bodyPr>
          <a:lstStyle/>
          <a:p>
            <a:pPr algn="just"/>
            <a:r>
              <a:rPr lang="pl-PL" sz="2400" dirty="0"/>
              <a:t>Orzeczenie zapada większością głosów. Aż do ogłoszenia wyroku można powrócić do kwestii wcześniej przegłosowanych. </a:t>
            </a:r>
          </a:p>
          <a:p>
            <a:pPr algn="just"/>
            <a:endParaRPr lang="pl-PL" sz="2400" dirty="0"/>
          </a:p>
          <a:p>
            <a:pPr algn="just"/>
            <a:r>
              <a:rPr lang="pl-PL" sz="2400" dirty="0"/>
              <a:t>Budowanie większości głosów </a:t>
            </a:r>
            <a:r>
              <a:rPr lang="pl-PL" sz="2400" dirty="0">
                <a:sym typeface="Wingdings" panose="05000000000000000000" pitchFamily="2" charset="2"/>
              </a:rPr>
              <a:t> „sztuczna większość” (art. 111 </a:t>
            </a:r>
            <a:r>
              <a:rPr lang="pl-PL" sz="2400" dirty="0"/>
              <a:t>§ 2)</a:t>
            </a:r>
          </a:p>
          <a:p>
            <a:pPr algn="just"/>
            <a:r>
              <a:rPr lang="pl-PL" sz="2400" dirty="0">
                <a:sym typeface="Wingdings" panose="05000000000000000000" pitchFamily="2" charset="2"/>
              </a:rPr>
              <a:t>Jeżeli zdania członków składu orzekającego tak się podzielą, że żadne z nich nie uzyska większości, zdanie najmniej korzystne przyłącza się do zdania najbardziej do niego zbliżonego aż do uzyskania większości. </a:t>
            </a:r>
          </a:p>
          <a:p>
            <a:pPr algn="just"/>
            <a:r>
              <a:rPr lang="pl-PL" sz="2400" dirty="0">
                <a:sym typeface="Wingdings" panose="05000000000000000000" pitchFamily="2" charset="2"/>
              </a:rPr>
              <a:t>Sędzia, który głosował za uniewinnieniem nie musi głosować co do dalszych kwestii. Jego głos przyłącza się do zdania najprzychylniejszego dla oskarżonego.</a:t>
            </a:r>
          </a:p>
          <a:p>
            <a:pPr algn="just"/>
            <a:endParaRPr lang="pl-PL" sz="2400" dirty="0">
              <a:sym typeface="Wingdings" panose="05000000000000000000" pitchFamily="2" charset="2"/>
            </a:endParaRPr>
          </a:p>
          <a:p>
            <a:pPr algn="just"/>
            <a:endParaRPr lang="pl-PL" sz="2400" dirty="0">
              <a:sym typeface="Wingdings" panose="05000000000000000000" pitchFamily="2" charset="2"/>
            </a:endParaRPr>
          </a:p>
        </p:txBody>
      </p:sp>
    </p:spTree>
    <p:extLst>
      <p:ext uri="{BB962C8B-B14F-4D97-AF65-F5344CB8AC3E}">
        <p14:creationId xmlns:p14="http://schemas.microsoft.com/office/powerpoint/2010/main" val="9442241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Narada i głosowanie nad wyrokiem </a:t>
            </a:r>
          </a:p>
        </p:txBody>
      </p:sp>
      <p:sp>
        <p:nvSpPr>
          <p:cNvPr id="3" name="Symbol zastępczy zawartości 2"/>
          <p:cNvSpPr>
            <a:spLocks noGrp="1"/>
          </p:cNvSpPr>
          <p:nvPr>
            <p:ph type="body" sz="quarter" idx="11"/>
          </p:nvPr>
        </p:nvSpPr>
        <p:spPr>
          <a:xfrm>
            <a:off x="234950" y="977900"/>
            <a:ext cx="11475980" cy="5584825"/>
          </a:xfrm>
        </p:spPr>
        <p:txBody>
          <a:bodyPr>
            <a:normAutofit fontScale="92500" lnSpcReduction="20000"/>
          </a:bodyPr>
          <a:lstStyle/>
          <a:p>
            <a:r>
              <a:rPr lang="pl-PL" sz="2400" dirty="0"/>
              <a:t>Aż do ogłoszenia wyroku sąd może wznowić przewód sądowy w celu przeprowadzenia dodatkowego dowodu albo w przypadku konieczności poinformowania stron o możliwości zakwalifikowania czynu oskarżonego z innego przepisu (art. 399) </a:t>
            </a:r>
          </a:p>
          <a:p>
            <a:r>
              <a:rPr lang="pl-PL" sz="2400" dirty="0"/>
              <a:t>Można też wrócić do etapu głosów stron i udzielić im dodatkowego głosu </a:t>
            </a:r>
            <a:r>
              <a:rPr lang="pl-PL" sz="2400" dirty="0">
                <a:sym typeface="Wingdings" panose="05000000000000000000" pitchFamily="2" charset="2"/>
              </a:rPr>
              <a:t></a:t>
            </a:r>
            <a:r>
              <a:rPr lang="pl-PL" sz="2400" dirty="0"/>
              <a:t> nie trzeba wznawiać przewodu sądowego. </a:t>
            </a:r>
          </a:p>
          <a:p>
            <a:r>
              <a:rPr lang="pl-PL" sz="2400" dirty="0"/>
              <a:t>Jest to ostatni etap, na którym można wznowić przewód sądowy. Po ogłoszeniu wyroku jest on już nieodwołalny. </a:t>
            </a:r>
          </a:p>
          <a:p>
            <a:endParaRPr lang="pl-PL" sz="2400" dirty="0"/>
          </a:p>
          <a:p>
            <a:r>
              <a:rPr lang="pl-PL" sz="2400" dirty="0"/>
              <a:t>Art. 410 – podstawę wyroku może stanowić całokształt okoliczności ujawnionych w toku rozprawy głównej. </a:t>
            </a:r>
          </a:p>
          <a:p>
            <a:r>
              <a:rPr lang="pl-PL" sz="2400" dirty="0"/>
              <a:t>Oceniając materiał dowodowy, sąd może wziąć pod uwagę tylko te dowody, które przeprowadzono na rozprawie:</a:t>
            </a:r>
          </a:p>
          <a:p>
            <a:pPr lvl="1"/>
            <a:r>
              <a:rPr lang="pl-PL" dirty="0"/>
              <a:t>Wyjaśnienia i zeznania złożone przed sądem lub odczytane protokoły </a:t>
            </a:r>
          </a:p>
          <a:p>
            <a:pPr lvl="1"/>
            <a:r>
              <a:rPr lang="pl-PL" dirty="0"/>
              <a:t>Opinie biegłych</a:t>
            </a:r>
          </a:p>
          <a:p>
            <a:pPr lvl="1"/>
            <a:r>
              <a:rPr lang="pl-PL" dirty="0"/>
              <a:t>Przeprowadzone oględziny rzeczy lub odczytane protokoły z takich oględzin </a:t>
            </a:r>
          </a:p>
          <a:p>
            <a:pPr lvl="1"/>
            <a:r>
              <a:rPr lang="pl-PL" dirty="0"/>
              <a:t>Odczytane – lub uznane za ujawnione bez odczytywania – inne dokumenty (art. 394)</a:t>
            </a:r>
          </a:p>
          <a:p>
            <a:r>
              <a:rPr lang="pl-PL" sz="2400" dirty="0"/>
              <a:t>Dowody nieujawnione na rozprawie nie mogą być podstawą wyroku choćby znajdowały się w aktach sprawy</a:t>
            </a:r>
          </a:p>
        </p:txBody>
      </p:sp>
    </p:spTree>
    <p:extLst>
      <p:ext uri="{BB962C8B-B14F-4D97-AF65-F5344CB8AC3E}">
        <p14:creationId xmlns:p14="http://schemas.microsoft.com/office/powerpoint/2010/main" val="1217602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type="body" sz="quarter" idx="10"/>
          </p:nvPr>
        </p:nvSpPr>
        <p:spPr>
          <a:xfrm>
            <a:off x="234950" y="240191"/>
            <a:ext cx="8523288" cy="331788"/>
          </a:xfrm>
        </p:spPr>
        <p:txBody>
          <a:bodyPr>
            <a:normAutofit/>
          </a:bodyPr>
          <a:lstStyle/>
          <a:p>
            <a:pPr algn="just"/>
            <a:r>
              <a:rPr lang="pl-PL" sz="1600" dirty="0"/>
              <a:t>Sporządzenie wyroku na piśmie</a:t>
            </a:r>
          </a:p>
        </p:txBody>
      </p:sp>
      <p:sp>
        <p:nvSpPr>
          <p:cNvPr id="4" name="Symbol zastępczy tekstu 3">
            <a:extLst>
              <a:ext uri="{FF2B5EF4-FFF2-40B4-BE49-F238E27FC236}">
                <a16:creationId xmlns:a16="http://schemas.microsoft.com/office/drawing/2014/main" id="{1C54BE87-8B19-4D2D-8929-0D9DAB04A976}"/>
              </a:ext>
            </a:extLst>
          </p:cNvPr>
          <p:cNvSpPr>
            <a:spLocks noGrp="1"/>
          </p:cNvSpPr>
          <p:nvPr>
            <p:ph type="body" sz="quarter" idx="11"/>
          </p:nvPr>
        </p:nvSpPr>
        <p:spPr>
          <a:xfrm>
            <a:off x="234950" y="977900"/>
            <a:ext cx="11641233" cy="5584825"/>
          </a:xfrm>
        </p:spPr>
        <p:txBody>
          <a:bodyPr>
            <a:normAutofit lnSpcReduction="10000"/>
          </a:bodyPr>
          <a:lstStyle/>
          <a:p>
            <a:pPr algn="just"/>
            <a:r>
              <a:rPr lang="pl-PL" sz="1600" dirty="0">
                <a:sym typeface="Wingdings" panose="05000000000000000000" pitchFamily="2" charset="2"/>
              </a:rPr>
              <a:t>Niezwłocznie po zakończeniu narady i głosowania sporządza się wyrok na piśmie. </a:t>
            </a:r>
          </a:p>
          <a:p>
            <a:pPr algn="just"/>
            <a:r>
              <a:rPr lang="pl-PL" sz="1600" dirty="0">
                <a:sym typeface="Wingdings" panose="05000000000000000000" pitchFamily="2" charset="2"/>
              </a:rPr>
              <a:t>Orzeczenie podpisują wszyscy członkowie składu orzekającego – także osoba przegłosowana. Składając podpis, członek składu orzekającego może zaznaczyć na orzeczeniu swoje zdanie odrębne, podają w jakiej części i w jakim kierunku kwestionuje orzeczenie (</a:t>
            </a:r>
            <a:r>
              <a:rPr lang="pl-PL" sz="1600" i="1" dirty="0">
                <a:sym typeface="Wingdings" panose="05000000000000000000" pitchFamily="2" charset="2"/>
              </a:rPr>
              <a:t>votum separatum</a:t>
            </a:r>
            <a:r>
              <a:rPr lang="pl-PL" sz="1600" dirty="0">
                <a:sym typeface="Wingdings" panose="05000000000000000000" pitchFamily="2" charset="2"/>
              </a:rPr>
              <a:t>). </a:t>
            </a:r>
          </a:p>
          <a:p>
            <a:pPr algn="just"/>
            <a:r>
              <a:rPr lang="pl-PL" sz="1600" dirty="0"/>
              <a:t>W sprawach rozpoznawanych w składzie sędziego i dwóch ławników uzasadnienie podpisuje tylko przewodniczący, chyba że zgłoszono zdanie odrębne. W sprawach rozpoznawanych w składzie dwóch sędziów i trzech ławników uzasadnienie podpisują obaj sędziowie, chyba że zgłoszono zdanie odrębne.</a:t>
            </a:r>
          </a:p>
          <a:p>
            <a:pPr algn="just"/>
            <a:r>
              <a:rPr lang="pl-PL" sz="1600" dirty="0"/>
              <a:t>Jeżeli nie można uzyskać podpisu przewodniczącego lub innego członka składu orzekającego, jeden z podpisujących czyni o tym wzmiankę na uzasadnieniu z zaznaczeniem przyczyny tego faktu</a:t>
            </a:r>
          </a:p>
          <a:p>
            <a:pPr algn="just"/>
            <a:r>
              <a:rPr lang="pl-PL" sz="1600" dirty="0"/>
              <a:t>Warunki formalne wyroku – art. 413 </a:t>
            </a:r>
          </a:p>
          <a:p>
            <a:pPr marL="800100" lvl="1" indent="-342900" algn="just">
              <a:buFont typeface="+mj-lt"/>
              <a:buAutoNum type="arabicPeriod"/>
            </a:pPr>
            <a:r>
              <a:rPr lang="pl-PL" sz="1600" dirty="0"/>
              <a:t>Oznaczenie sądu, który go wydał oraz sędziów, ławników, oskarżycieli i protokolanta </a:t>
            </a:r>
          </a:p>
          <a:p>
            <a:pPr marL="800100" lvl="1" indent="-342900" algn="just">
              <a:buFont typeface="+mj-lt"/>
              <a:buAutoNum type="arabicPeriod"/>
            </a:pPr>
            <a:r>
              <a:rPr lang="pl-PL" sz="1600" dirty="0"/>
              <a:t>Datę i miejsce rozpoznania sprawy i wydania wyroku </a:t>
            </a:r>
          </a:p>
          <a:p>
            <a:pPr marL="800100" lvl="1" indent="-342900" algn="just">
              <a:buFont typeface="+mj-lt"/>
              <a:buAutoNum type="arabicPeriod"/>
            </a:pPr>
            <a:r>
              <a:rPr lang="pl-PL" sz="1600" dirty="0"/>
              <a:t>Imię, nazwisko oraz inne dane określające tożsamość oskarżonego </a:t>
            </a:r>
          </a:p>
          <a:p>
            <a:pPr marL="800100" lvl="1" indent="-342900" algn="just">
              <a:buFont typeface="+mj-lt"/>
              <a:buAutoNum type="arabicPeriod"/>
            </a:pPr>
            <a:r>
              <a:rPr lang="pl-PL" sz="1600" dirty="0"/>
              <a:t>Przytoczenie opisu i kwalifikacji prawnej czynu, którego popełnienie </a:t>
            </a:r>
            <a:r>
              <a:rPr lang="pl-PL" sz="1600" u="sng" dirty="0"/>
              <a:t>oskarżyciel zarzucił oskarżonemu </a:t>
            </a:r>
          </a:p>
          <a:p>
            <a:pPr marL="800100" lvl="1" indent="-342900" algn="just">
              <a:buFont typeface="+mj-lt"/>
              <a:buAutoNum type="arabicPeriod"/>
            </a:pPr>
            <a:r>
              <a:rPr lang="pl-PL" sz="1600" b="1" dirty="0"/>
              <a:t>Rozstrzygnięcie sądu</a:t>
            </a:r>
            <a:endParaRPr lang="pl-PL" sz="1600" dirty="0"/>
          </a:p>
          <a:p>
            <a:pPr marL="800100" lvl="1" indent="-342900" algn="just">
              <a:buFont typeface="+mj-lt"/>
              <a:buAutoNum type="arabicPeriod"/>
            </a:pPr>
            <a:r>
              <a:rPr lang="pl-PL" sz="1600" dirty="0"/>
              <a:t>wskazanie zastosowanych przepisów ustawy karnej </a:t>
            </a:r>
          </a:p>
          <a:p>
            <a:pPr marL="400050" algn="just"/>
            <a:r>
              <a:rPr lang="pl-PL" sz="1600" dirty="0"/>
              <a:t>Wyrok skazujący powinien zawierać:</a:t>
            </a:r>
          </a:p>
          <a:p>
            <a:pPr marL="800100" lvl="1" algn="just"/>
            <a:r>
              <a:rPr lang="pl-PL" sz="1600" dirty="0"/>
              <a:t>Dokładnie określenie </a:t>
            </a:r>
            <a:r>
              <a:rPr lang="pl-PL" sz="1600" u="sng" dirty="0"/>
              <a:t>czynu przypisanego oskarżonemu</a:t>
            </a:r>
            <a:r>
              <a:rPr lang="pl-PL" sz="1600" dirty="0"/>
              <a:t> oraz jego kwalifikację prawną</a:t>
            </a:r>
          </a:p>
          <a:p>
            <a:pPr marL="800100" lvl="1" algn="just"/>
            <a:r>
              <a:rPr lang="pl-PL" sz="1600" dirty="0"/>
              <a:t>rozstrzygnięcia co do kary i środków karnych, środków kompensacyjnych i przepadku, a w razie potrzeby – co do zaliczenia na ich poczet tymczasowego aresztowania i zatrzymania oraz środków zapobiegawczych wymienionych w art. 276</a:t>
            </a:r>
          </a:p>
          <a:p>
            <a:pPr marL="800100" lvl="1" algn="just"/>
            <a:endParaRPr lang="pl-PL" sz="1600" dirty="0"/>
          </a:p>
          <a:p>
            <a:pPr algn="just"/>
            <a:endParaRPr lang="pl-PL" sz="1600" dirty="0"/>
          </a:p>
          <a:p>
            <a:endParaRPr lang="en-GB" dirty="0"/>
          </a:p>
        </p:txBody>
      </p:sp>
    </p:spTree>
    <p:extLst>
      <p:ext uri="{BB962C8B-B14F-4D97-AF65-F5344CB8AC3E}">
        <p14:creationId xmlns:p14="http://schemas.microsoft.com/office/powerpoint/2010/main" val="24698370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Rozstrzygnięcie sądu</a:t>
            </a:r>
          </a:p>
        </p:txBody>
      </p:sp>
      <p:sp>
        <p:nvSpPr>
          <p:cNvPr id="3" name="Symbol zastępczy zawartości 2"/>
          <p:cNvSpPr>
            <a:spLocks noGrp="1"/>
          </p:cNvSpPr>
          <p:nvPr>
            <p:ph type="body" sz="quarter" idx="11"/>
          </p:nvPr>
        </p:nvSpPr>
        <p:spPr>
          <a:xfrm>
            <a:off x="234950" y="977900"/>
            <a:ext cx="11387845" cy="5584825"/>
          </a:xfrm>
        </p:spPr>
        <p:txBody>
          <a:bodyPr>
            <a:normAutofit fontScale="85000" lnSpcReduction="10000"/>
          </a:bodyPr>
          <a:lstStyle/>
          <a:p>
            <a:pPr algn="just"/>
            <a:r>
              <a:rPr lang="pl-PL" sz="2400" b="1" u="sng" dirty="0"/>
              <a:t>Po rozpoczęciu przewodu sądowego wszystkie rozstrzygnięcia zapadają w formie wyroku</a:t>
            </a:r>
          </a:p>
          <a:p>
            <a:pPr algn="just"/>
            <a:r>
              <a:rPr lang="pl-PL" sz="2400" dirty="0"/>
              <a:t>art. 414 § 1  w razie stwierdzenia po rozpoczęciu przewodu sądowego okoliczności wyłączającej ściganie (art. 17 § 1) lub danych przemawiających za warunkowym umorzeniem sąd </a:t>
            </a:r>
            <a:r>
              <a:rPr lang="pl-PL" sz="2400" b="1" dirty="0"/>
              <a:t>wyrokiem umarza postępowanie albo umarza je warunkowo</a:t>
            </a:r>
            <a:r>
              <a:rPr lang="pl-PL" sz="2400" dirty="0"/>
              <a:t>. </a:t>
            </a:r>
          </a:p>
          <a:p>
            <a:pPr algn="just"/>
            <a:r>
              <a:rPr lang="pl-PL" sz="2400" dirty="0"/>
              <a:t>W przypadku stwierdzenia okoliczności z art. 17 § 1 pkt. 1 i 2 </a:t>
            </a:r>
            <a:r>
              <a:rPr lang="pl-PL" sz="2400" dirty="0">
                <a:sym typeface="Wingdings" panose="05000000000000000000" pitchFamily="2" charset="2"/>
              </a:rPr>
              <a:t> </a:t>
            </a:r>
            <a:r>
              <a:rPr lang="pl-PL" sz="2400" dirty="0"/>
              <a:t> </a:t>
            </a:r>
            <a:r>
              <a:rPr lang="pl-PL" sz="2400" b="1" dirty="0"/>
              <a:t>sąd wydaje wyrok uniewinniający</a:t>
            </a:r>
          </a:p>
          <a:p>
            <a:pPr lvl="1" algn="just"/>
            <a:r>
              <a:rPr lang="pl-PL" dirty="0"/>
              <a:t>wyjątek – jeżeli sprawca był niepoczytalny </a:t>
            </a:r>
            <a:r>
              <a:rPr lang="pl-PL" b="1" dirty="0"/>
              <a:t>postępowanie </a:t>
            </a:r>
            <a:r>
              <a:rPr lang="pl-PL" b="1" u="sng" dirty="0"/>
              <a:t>umarza się </a:t>
            </a:r>
            <a:endParaRPr lang="pl-PL" b="1" dirty="0"/>
          </a:p>
          <a:p>
            <a:pPr algn="just"/>
            <a:r>
              <a:rPr lang="pl-PL" sz="2400" dirty="0"/>
              <a:t>Umarzając postępowanie sąd stosuje odpowiednio art. 322 § 2 i 3, 323 § 1 i 2 oraz art. 340 § 2 i 3. </a:t>
            </a:r>
          </a:p>
          <a:p>
            <a:pPr algn="just"/>
            <a:r>
              <a:rPr lang="pl-PL" sz="2400" dirty="0"/>
              <a:t>Art. 415. </a:t>
            </a:r>
          </a:p>
          <a:p>
            <a:pPr lvl="1" algn="just"/>
            <a:r>
              <a:rPr lang="pl-PL" dirty="0"/>
              <a:t>§ 1. W razie </a:t>
            </a:r>
            <a:r>
              <a:rPr lang="pl-PL" b="1" dirty="0"/>
              <a:t>skazania</a:t>
            </a:r>
            <a:r>
              <a:rPr lang="pl-PL" dirty="0"/>
              <a:t> oskarżonego lub </a:t>
            </a:r>
            <a:r>
              <a:rPr lang="pl-PL" b="1" dirty="0"/>
              <a:t>warunkowego umorzenia </a:t>
            </a:r>
            <a:r>
              <a:rPr lang="pl-PL" dirty="0"/>
              <a:t>postępowania w wypadkach wskazanych w ustawie sąd orzeka </a:t>
            </a:r>
            <a:r>
              <a:rPr lang="pl-PL" b="1" dirty="0"/>
              <a:t>nawiązkę na rzecz pokrzywdzonego, obowiązek naprawienia, w całości lub w części, szkody lub zadośćuczynienia za doznaną krzywdę</a:t>
            </a:r>
            <a:r>
              <a:rPr lang="pl-PL" dirty="0"/>
              <a:t>. Nawiązki na rzecz pokrzywdzonego, obowiązku naprawienia szkody lub zadośćuczynienia za doznaną krzywdę </a:t>
            </a:r>
            <a:r>
              <a:rPr lang="pl-PL" u="sng" dirty="0"/>
              <a:t>nie orzeka się, jeżeli roszczenie wynikające z popełnienia przestępstwa jest przedmiotem innego postępowania albo o roszczeniu tym prawomocnie orzeczono.</a:t>
            </a:r>
          </a:p>
          <a:p>
            <a:pPr lvl="1" algn="just"/>
            <a:r>
              <a:rPr lang="pl-PL" dirty="0"/>
              <a:t>§ 2. Jeżeli orzeczony obowiązek naprawienia szkody lub zadośćuczynienia za doznaną krzywdę albo nawiązka orzeczona na rzecz pokrzywdzonego nie pokrywają całej szkody lub nie stanowią pełnego zadośćuczynienia za doznaną krzywdę, pokrzywdzony może dochodzić dodatkowych roszczeń w postępowaniu cywilnym.</a:t>
            </a:r>
          </a:p>
          <a:p>
            <a:pPr algn="just"/>
            <a:endParaRPr lang="pl-PL" sz="2400" dirty="0"/>
          </a:p>
        </p:txBody>
      </p:sp>
    </p:spTree>
    <p:extLst>
      <p:ext uri="{BB962C8B-B14F-4D97-AF65-F5344CB8AC3E}">
        <p14:creationId xmlns:p14="http://schemas.microsoft.com/office/powerpoint/2010/main" val="3248942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ymbol zastępczy zawartości 3">
            <a:extLst>
              <a:ext uri="{FF2B5EF4-FFF2-40B4-BE49-F238E27FC236}">
                <a16:creationId xmlns:a16="http://schemas.microsoft.com/office/drawing/2014/main" id="{4244F359-3DE6-4FC2-A8D7-C2AE3CF14F85}"/>
              </a:ext>
            </a:extLst>
          </p:cNvPr>
          <p:cNvGraphicFramePr>
            <a:graphicFrameLocks noGrp="1"/>
          </p:cNvGraphicFramePr>
          <p:nvPr>
            <p:ph type="pic" sz="quarter" idx="13"/>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941025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Promulgacja wyroku</a:t>
            </a:r>
          </a:p>
        </p:txBody>
      </p:sp>
      <p:sp>
        <p:nvSpPr>
          <p:cNvPr id="3" name="Symbol zastępczy zawartości 2"/>
          <p:cNvSpPr>
            <a:spLocks noGrp="1"/>
          </p:cNvSpPr>
          <p:nvPr>
            <p:ph type="body" sz="quarter" idx="11"/>
          </p:nvPr>
        </p:nvSpPr>
        <p:spPr>
          <a:xfrm>
            <a:off x="234950" y="977900"/>
            <a:ext cx="11520048" cy="5489001"/>
          </a:xfrm>
        </p:spPr>
        <p:txBody>
          <a:bodyPr>
            <a:normAutofit/>
          </a:bodyPr>
          <a:lstStyle/>
          <a:p>
            <a:r>
              <a:rPr lang="pl-PL" sz="1800" dirty="0"/>
              <a:t>Odbywa się niezwłocznie po podpisaniu wyroku, niezależnie od stawiennictwa stron, obrońców i pełnomocników (art. 419) </a:t>
            </a:r>
          </a:p>
          <a:p>
            <a:r>
              <a:rPr lang="pl-PL" sz="1800" dirty="0"/>
              <a:t>Doręczenie wyroku z urzędu – wyjątkowo (art. 422)</a:t>
            </a:r>
          </a:p>
          <a:p>
            <a:r>
              <a:rPr lang="pl-PL" sz="1800" dirty="0"/>
              <a:t>Art. 418 </a:t>
            </a:r>
          </a:p>
          <a:p>
            <a:pPr lvl="1"/>
            <a:r>
              <a:rPr lang="pl-PL" sz="1800" dirty="0"/>
              <a:t>§ 1. Po podpisaniu wyroku przewodniczący ogłasza go publicznie; w czasie ogłaszania wyroku wszyscy obecni, z wyjątkiem sądu, stoją. </a:t>
            </a:r>
          </a:p>
          <a:p>
            <a:pPr lvl="1"/>
            <a:r>
              <a:rPr lang="pl-PL" sz="1800" dirty="0"/>
              <a:t>§1a. Ogłaszając wyrok można pominąć treść zarzutów oskarżenia. </a:t>
            </a:r>
          </a:p>
          <a:p>
            <a:pPr lvl="1"/>
            <a:r>
              <a:rPr lang="pl-PL" sz="1800" dirty="0"/>
              <a:t>§ 2. Zgłoszenie zdania odrębnego podaje się do wiadomości, a jeżeli członek składu orzekającego, który zgłosił zdanie odrębne, wyraził na to zgodę, także jego nazwisko. </a:t>
            </a:r>
          </a:p>
          <a:p>
            <a:pPr lvl="1"/>
            <a:r>
              <a:rPr lang="pl-PL" sz="1800" dirty="0"/>
              <a:t>§ 3. Po ogłoszeniu przewodniczący lub jeden z członków składu orzekającego podaje ustnie najważniejsze powody wyroku.</a:t>
            </a:r>
          </a:p>
          <a:p>
            <a:r>
              <a:rPr lang="pl-PL" sz="1800" dirty="0"/>
              <a:t>Art. 418a W wypadku wyrokowania na posiedzeniu odbywającym się z wyłączeniem jawności treść wyroku udostępnia się publicznie przez złożenie jego odpisu na okres 7 dni w sekretariacie sądu, o czym należy uczynić wzmiankę w protokole posiedzenia.</a:t>
            </a:r>
          </a:p>
          <a:p>
            <a:r>
              <a:rPr lang="pl-PL" sz="1800" dirty="0"/>
              <a:t>Obecne przy ogłoszeniu wyroku strony (lub obrońców i pełnomocników) należy pouczyć o prawie, terminie i sposobie wniesienia środka zaskarżenia  art. 100 § 6 </a:t>
            </a:r>
          </a:p>
        </p:txBody>
      </p:sp>
    </p:spTree>
    <p:extLst>
      <p:ext uri="{BB962C8B-B14F-4D97-AF65-F5344CB8AC3E}">
        <p14:creationId xmlns:p14="http://schemas.microsoft.com/office/powerpoint/2010/main" val="33715789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609314-2DB6-4796-B58B-BBD189A04538}"/>
              </a:ext>
            </a:extLst>
          </p:cNvPr>
          <p:cNvSpPr>
            <a:spLocks noGrp="1"/>
          </p:cNvSpPr>
          <p:nvPr>
            <p:ph type="body" sz="quarter" idx="10"/>
          </p:nvPr>
        </p:nvSpPr>
        <p:spPr>
          <a:xfrm>
            <a:off x="234950" y="295275"/>
            <a:ext cx="8523288" cy="331788"/>
          </a:xfrm>
        </p:spPr>
        <p:txBody>
          <a:bodyPr>
            <a:normAutofit/>
          </a:bodyPr>
          <a:lstStyle/>
          <a:p>
            <a:r>
              <a:rPr lang="pl-PL" sz="1500"/>
              <a:t>Promulgacja wyroku</a:t>
            </a:r>
          </a:p>
        </p:txBody>
      </p:sp>
      <p:sp>
        <p:nvSpPr>
          <p:cNvPr id="3" name="Symbol zastępczy zawartości 2">
            <a:extLst>
              <a:ext uri="{FF2B5EF4-FFF2-40B4-BE49-F238E27FC236}">
                <a16:creationId xmlns:a16="http://schemas.microsoft.com/office/drawing/2014/main" id="{9CCBD1AC-C6CC-4707-8233-B6A88F9879AC}"/>
              </a:ext>
            </a:extLst>
          </p:cNvPr>
          <p:cNvSpPr>
            <a:spLocks noGrp="1"/>
          </p:cNvSpPr>
          <p:nvPr>
            <p:ph type="body" sz="quarter" idx="11"/>
          </p:nvPr>
        </p:nvSpPr>
        <p:spPr>
          <a:xfrm>
            <a:off x="1530350" y="1838325"/>
            <a:ext cx="8601075" cy="3497263"/>
          </a:xfrm>
        </p:spPr>
        <p:txBody>
          <a:bodyPr>
            <a:normAutofit/>
          </a:bodyPr>
          <a:lstStyle/>
          <a:p>
            <a:r>
              <a:rPr lang="pl-PL" sz="1500"/>
              <a:t>Nowy przepis – art. 418 </a:t>
            </a:r>
          </a:p>
          <a:p>
            <a:pPr lvl="1"/>
            <a:r>
              <a:rPr lang="pl-PL" sz="1500"/>
              <a:t>§ 1b. Jeżeli ze względu na obszerność wyroku jego ogłoszenie wymagałoby zarządzenia przerwy lub odroczenia rozprawy, przewodniczący, </a:t>
            </a:r>
            <a:r>
              <a:rPr lang="pl-PL" sz="1500" b="1"/>
              <a:t>ogłaszając wyrok, może poprzestać na zwięzłym przedstawieniu rozstrzygnięcia sądu oraz zastosowanych przepisów ustawy karnej</a:t>
            </a:r>
            <a:r>
              <a:rPr lang="pl-PL" sz="1500"/>
              <a:t>. Przed ogłoszeniem wyroku przewodniczący uprzedza obecnych  o takim sposobie ogłoszenia wyroku i o jego przyczynie oraz poucza o możliwości zapoznania się z pełną treścią wyroku po jego ogłoszeniu w sekretariacie sądu. </a:t>
            </a:r>
          </a:p>
          <a:p>
            <a:pPr lvl="1"/>
            <a:r>
              <a:rPr lang="pl-PL" sz="1500"/>
              <a:t>§ 3. Po ogłoszeniu przewodniczący lub jeden z członków składu orzekającego podaje ustnie najważniejsze powody wyroku, chyba że na ogłoszeniu nikt się nie stawił. </a:t>
            </a:r>
          </a:p>
          <a:p>
            <a:r>
              <a:rPr lang="pl-PL" sz="1500"/>
              <a:t>Zapobieganie ogłaszania wyroków do pustej sali i odczytywaniu wyroku przez kilka miesięcy  vide sprawa </a:t>
            </a:r>
            <a:r>
              <a:rPr lang="pl-PL" sz="1500" i="1" err="1"/>
              <a:t>Amber</a:t>
            </a:r>
            <a:r>
              <a:rPr lang="pl-PL" sz="1500" i="1"/>
              <a:t> Gold </a:t>
            </a:r>
          </a:p>
          <a:p>
            <a:pPr lvl="1"/>
            <a:r>
              <a:rPr lang="pl-PL" sz="1500" i="1">
                <a:hlinkClick r:id="rId2"/>
              </a:rPr>
              <a:t>https://tvn24.pl/pomorze/gdansk-sedzia-jedynak-drugi-miesiac-odczytuje-wyrok-ws-amber-gold-ra957667-2307650</a:t>
            </a:r>
            <a:endParaRPr lang="pl-PL" sz="1500" i="1"/>
          </a:p>
          <a:p>
            <a:pPr lvl="1"/>
            <a:r>
              <a:rPr lang="pl-PL" sz="1500">
                <a:hlinkClick r:id="rId3"/>
              </a:rPr>
              <a:t>https://www.gazetaprawna.pl/artykuly/1435174,gdansk-sad-wyrok-ws-amber-gold.html</a:t>
            </a:r>
            <a:endParaRPr lang="pl-PL" sz="1500" i="1"/>
          </a:p>
        </p:txBody>
      </p:sp>
      <p:sp>
        <p:nvSpPr>
          <p:cNvPr id="8" name="Text Placeholder 3">
            <a:extLst>
              <a:ext uri="{FF2B5EF4-FFF2-40B4-BE49-F238E27FC236}">
                <a16:creationId xmlns:a16="http://schemas.microsoft.com/office/drawing/2014/main" id="{FB9254C7-852F-4149-84E1-B8D04331B845}"/>
              </a:ext>
            </a:extLst>
          </p:cNvPr>
          <p:cNvSpPr>
            <a:spLocks noGrp="1"/>
          </p:cNvSpPr>
          <p:nvPr>
            <p:ph type="body" sz="quarter" idx="12"/>
          </p:nvPr>
        </p:nvSpPr>
        <p:spPr>
          <a:xfrm>
            <a:off x="4316413" y="6172200"/>
            <a:ext cx="6269037" cy="390525"/>
          </a:xfrm>
        </p:spPr>
        <p:txBody>
          <a:bodyPr>
            <a:normAutofit fontScale="92500" lnSpcReduction="20000"/>
          </a:bodyPr>
          <a:lstStyle/>
          <a:p>
            <a:endParaRPr lang="en-US"/>
          </a:p>
        </p:txBody>
      </p:sp>
    </p:spTree>
    <p:extLst>
      <p:ext uri="{BB962C8B-B14F-4D97-AF65-F5344CB8AC3E}">
        <p14:creationId xmlns:p14="http://schemas.microsoft.com/office/powerpoint/2010/main" val="10661108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B1430691-C7B6-4338-8C56-54E86F241616}"/>
              </a:ext>
            </a:extLst>
          </p:cNvPr>
          <p:cNvSpPr>
            <a:spLocks noGrp="1"/>
          </p:cNvSpPr>
          <p:nvPr>
            <p:ph type="body" sz="quarter" idx="10"/>
          </p:nvPr>
        </p:nvSpPr>
        <p:spPr>
          <a:xfrm>
            <a:off x="234950" y="295275"/>
            <a:ext cx="8523288" cy="331788"/>
          </a:xfrm>
        </p:spPr>
        <p:txBody>
          <a:bodyPr>
            <a:normAutofit/>
          </a:bodyPr>
          <a:lstStyle/>
          <a:p>
            <a:r>
              <a:rPr lang="pl-PL" sz="1500"/>
              <a:t>Postanowienia uzupełniające – art. 420 </a:t>
            </a:r>
            <a:endParaRPr lang="en-GB" sz="1500"/>
          </a:p>
        </p:txBody>
      </p:sp>
      <p:sp>
        <p:nvSpPr>
          <p:cNvPr id="23" name="Symbol zastępczy zawartości 4">
            <a:extLst>
              <a:ext uri="{FF2B5EF4-FFF2-40B4-BE49-F238E27FC236}">
                <a16:creationId xmlns:a16="http://schemas.microsoft.com/office/drawing/2014/main" id="{BE888A1A-DC42-43AC-89E2-DC0C17DC6637}"/>
              </a:ext>
            </a:extLst>
          </p:cNvPr>
          <p:cNvSpPr>
            <a:spLocks noGrp="1"/>
          </p:cNvSpPr>
          <p:nvPr>
            <p:ph type="body" sz="quarter" idx="11"/>
          </p:nvPr>
        </p:nvSpPr>
        <p:spPr>
          <a:xfrm>
            <a:off x="234950" y="977900"/>
            <a:ext cx="11608183" cy="5584825"/>
          </a:xfrm>
        </p:spPr>
        <p:txBody>
          <a:bodyPr>
            <a:normAutofit fontScale="85000" lnSpcReduction="10000"/>
          </a:bodyPr>
          <a:lstStyle/>
          <a:p>
            <a:pPr marL="0" indent="0" algn="just">
              <a:buNone/>
            </a:pPr>
            <a:r>
              <a:rPr lang="pl-PL" dirty="0"/>
              <a:t>§ 1. Jeżeli wyrok nie zawiera rozstrzygnięcia co do przepadku, zaliczenia okresu rzeczywistego pozbawienia wolności, okresu zatrzymania prawa jazdy lub innego odpowiedniego dokumentu lub okresu stosowania środków zapobiegawczych wymienionych w art. 276, nałożenia obowiązku zwrotu dokumentu uprawniającego do prowadzenia pojazdu albo dowodów rzeczowych, sąd orzeka o tym postanowieniem na posiedzeniu.</a:t>
            </a:r>
          </a:p>
          <a:p>
            <a:pPr marL="0" indent="0" algn="just">
              <a:buNone/>
            </a:pPr>
            <a:r>
              <a:rPr lang="pl-PL" dirty="0"/>
              <a:t>§ 2. Jeżeli sąd nieprawidłowo zaliczył okres rzeczywistego pozbawienia wolności, okres zatrzymania prawa jazdy lub innego odpowiedniego dokumentu lub okres stosowania środków zapobiegawczych wymienionych w art. 276, stosuje się odpowiednio przepis § 1.</a:t>
            </a:r>
          </a:p>
          <a:p>
            <a:pPr marL="0" indent="0" algn="just">
              <a:buNone/>
            </a:pPr>
            <a:r>
              <a:rPr lang="pl-PL" dirty="0"/>
              <a:t>§ 3. Strony mają prawo wziąć udział w posiedzeniu, jeżeli jego przedmiotem jest rozstrzygnięcie co do przepadku albo dowodów rzeczowych. Oskarżonego pozbawionego wolności sprowadza się na posiedzenie tylko wtedy, gdy prezes sądu lub sąd uzna to za konieczne.</a:t>
            </a:r>
          </a:p>
          <a:p>
            <a:pPr marL="0" indent="0" algn="just">
              <a:buNone/>
            </a:pPr>
            <a:r>
              <a:rPr lang="pl-PL" dirty="0"/>
              <a:t>§ 4. Na postanowienia, o których mowa w § 1 i § 2, przysługuje zażalenie.</a:t>
            </a:r>
          </a:p>
          <a:p>
            <a:pPr algn="just"/>
            <a:r>
              <a:rPr lang="pl-PL" dirty="0"/>
              <a:t> Cel regulacji – chęć uproszczenia i przyspieszenia postępowania oraz uniknięcia uruchamiania kontroli instancyjnej w każdym przypadku, gdy wyrok nie zawiera rozstrzygnięć o charakterze akcesoryjnym. </a:t>
            </a:r>
          </a:p>
        </p:txBody>
      </p:sp>
    </p:spTree>
    <p:extLst>
      <p:ext uri="{BB962C8B-B14F-4D97-AF65-F5344CB8AC3E}">
        <p14:creationId xmlns:p14="http://schemas.microsoft.com/office/powerpoint/2010/main" val="1860239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BCC1A5B-984E-44AB-9D6A-60E6AEE0A38C}"/>
              </a:ext>
            </a:extLst>
          </p:cNvPr>
          <p:cNvSpPr>
            <a:spLocks noGrp="1"/>
          </p:cNvSpPr>
          <p:nvPr>
            <p:ph type="body" sz="quarter" idx="10"/>
          </p:nvPr>
        </p:nvSpPr>
        <p:spPr/>
        <p:txBody>
          <a:bodyPr>
            <a:normAutofit fontScale="77500" lnSpcReduction="20000"/>
          </a:bodyPr>
          <a:lstStyle/>
          <a:p>
            <a:r>
              <a:rPr lang="pl-PL" dirty="0"/>
              <a:t>Zasada kontradyktoryjności </a:t>
            </a:r>
            <a:endParaRPr lang="en-GB" dirty="0"/>
          </a:p>
        </p:txBody>
      </p:sp>
      <p:sp>
        <p:nvSpPr>
          <p:cNvPr id="3" name="Symbol zastępczy tekstu 2">
            <a:extLst>
              <a:ext uri="{FF2B5EF4-FFF2-40B4-BE49-F238E27FC236}">
                <a16:creationId xmlns:a16="http://schemas.microsoft.com/office/drawing/2014/main" id="{BA75AF35-9B13-41F1-A309-D6A09862C091}"/>
              </a:ext>
            </a:extLst>
          </p:cNvPr>
          <p:cNvSpPr>
            <a:spLocks noGrp="1"/>
          </p:cNvSpPr>
          <p:nvPr>
            <p:ph type="body" sz="quarter" idx="11"/>
          </p:nvPr>
        </p:nvSpPr>
        <p:spPr>
          <a:xfrm>
            <a:off x="234950" y="977900"/>
            <a:ext cx="9779383" cy="5584825"/>
          </a:xfrm>
        </p:spPr>
        <p:txBody>
          <a:bodyPr>
            <a:normAutofit/>
          </a:bodyPr>
          <a:lstStyle/>
          <a:p>
            <a:pPr algn="just"/>
            <a:r>
              <a:rPr lang="pl-PL" b="1" dirty="0"/>
              <a:t>Uprawnienia stron postępowania w kontradyktoryjnym postępowaniu:</a:t>
            </a:r>
          </a:p>
          <a:p>
            <a:pPr marL="971550" lvl="1" indent="-514350">
              <a:buFont typeface="+mj-lt"/>
              <a:buAutoNum type="arabicPeriod"/>
            </a:pPr>
            <a:r>
              <a:rPr lang="pl-PL" dirty="0"/>
              <a:t>Prawo do udziału w czynnościach postępowania (jawność wewnętrzna procesu)</a:t>
            </a:r>
          </a:p>
          <a:p>
            <a:pPr marL="971550" lvl="1" indent="-514350">
              <a:buFont typeface="+mj-lt"/>
              <a:buAutoNum type="arabicPeriod"/>
            </a:pPr>
            <a:r>
              <a:rPr lang="pl-PL" dirty="0"/>
              <a:t>Prawo do zadawania pytań i składania oświadczeń (zadawania pytań zarówno świadkom jak i…</a:t>
            </a:r>
          </a:p>
          <a:p>
            <a:pPr marL="971550" lvl="1" indent="-514350">
              <a:buFont typeface="+mj-lt"/>
              <a:buAutoNum type="arabicPeriod"/>
            </a:pPr>
            <a:r>
              <a:rPr lang="pl-PL" dirty="0"/>
              <a:t>Organom procesowym) prawo do składania wniosków (np. o wyłączenie sędziego, zarządzenie przerwy w rozprawie)</a:t>
            </a:r>
          </a:p>
          <a:p>
            <a:pPr marL="971550" lvl="1" indent="-514350">
              <a:buFont typeface="+mj-lt"/>
              <a:buAutoNum type="arabicPeriod"/>
            </a:pPr>
            <a:r>
              <a:rPr lang="pl-PL" dirty="0"/>
              <a:t>Prawo do korzystania z pomocy obrońcy (albo pełnomocnika – oskarżyciel posiłkowy)</a:t>
            </a:r>
          </a:p>
          <a:p>
            <a:pPr marL="971550" lvl="1" indent="-514350">
              <a:buFont typeface="+mj-lt"/>
              <a:buAutoNum type="arabicPeriod"/>
            </a:pPr>
            <a:r>
              <a:rPr lang="pl-PL" dirty="0"/>
              <a:t>Prawo do zaskarżenia decyzji procesowych</a:t>
            </a:r>
          </a:p>
          <a:p>
            <a:pPr algn="just"/>
            <a:endParaRPr lang="en-GB" dirty="0"/>
          </a:p>
        </p:txBody>
      </p:sp>
      <p:pic>
        <p:nvPicPr>
          <p:cNvPr id="4" name="Picture 2" descr="The Adversary System of Trial">
            <a:extLst>
              <a:ext uri="{FF2B5EF4-FFF2-40B4-BE49-F238E27FC236}">
                <a16:creationId xmlns:a16="http://schemas.microsoft.com/office/drawing/2014/main" id="{1A89CED8-89C2-477E-AED8-873966930F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65" r="12282" b="-3"/>
          <a:stretch/>
        </p:blipFill>
        <p:spPr bwMode="auto">
          <a:xfrm>
            <a:off x="9941829" y="5255517"/>
            <a:ext cx="2250171" cy="1602483"/>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8708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Uzasadnienie wyroku </a:t>
            </a:r>
          </a:p>
        </p:txBody>
      </p:sp>
      <p:sp>
        <p:nvSpPr>
          <p:cNvPr id="3" name="Symbol zastępczy zawartości 2"/>
          <p:cNvSpPr>
            <a:spLocks noGrp="1"/>
          </p:cNvSpPr>
          <p:nvPr>
            <p:ph type="body" sz="quarter" idx="11"/>
          </p:nvPr>
        </p:nvSpPr>
        <p:spPr>
          <a:xfrm>
            <a:off x="234950" y="977900"/>
            <a:ext cx="11277677" cy="5584825"/>
          </a:xfrm>
        </p:spPr>
        <p:txBody>
          <a:bodyPr>
            <a:normAutofit fontScale="92500" lnSpcReduction="10000"/>
          </a:bodyPr>
          <a:lstStyle/>
          <a:p>
            <a:r>
              <a:rPr lang="pl-PL" sz="1800" dirty="0"/>
              <a:t>Art. 422.</a:t>
            </a:r>
          </a:p>
          <a:p>
            <a:pPr lvl="1"/>
            <a:r>
              <a:rPr lang="pl-PL" sz="1800" dirty="0"/>
              <a:t>§ 1. W terminie zawitym 7 dni od daty ogłoszenia, a gdy ustawa przewiduje doręczenie wyroku, od daty jego doręczenia, strona, a w wypadku wyroku warunkowo umarzającego postępowanie, wydanego na posiedzeniu, także pokrzywdzony, mogą złożyć wniosek o sporządzenie na piśmie i doręczenie uzasadnienia wyroku. Sporządzenie uzasadnienia z urzędu nie zwalnia strony oraz pokrzywdzonego od złożenia wniosku o doręczenie uzasadnienia. Wniosek składa się na piśmie.</a:t>
            </a:r>
          </a:p>
          <a:p>
            <a:pPr lvl="1"/>
            <a:r>
              <a:rPr lang="pl-PL" sz="1800" dirty="0"/>
              <a:t>§ 2. We wniosku należy wskazać, czy dotyczy całości wyroku czy też niektórych czynów, których popełnienie oskarżyciel zarzucił oskarżonemu, bądź też jedynie rozstrzygnięcia o karze i o innych konsekwencjach prawnych czynu. Wniosek niepochodzący od oskarżonego powinien również wskazywać tego z oskarżonych, którego dotyczy.</a:t>
            </a:r>
          </a:p>
          <a:p>
            <a:pPr lvl="1"/>
            <a:r>
              <a:rPr lang="pl-PL" sz="1800" dirty="0"/>
              <a:t>§ 3. Prezes sądu odmawia przyjęcia wniosku złożonego przez osobę nieuprawnioną, po terminie lub jeżeli zachodzą okoliczności, o których mowa w art. 120 § 2. Na zarządzenie przysługuje zażalenie.</a:t>
            </a:r>
          </a:p>
          <a:p>
            <a:pPr lvl="1"/>
            <a:r>
              <a:rPr lang="pl-PL" sz="1800" dirty="0"/>
              <a:t>§ 4. Zarządzenie, o którym mowa w § 3, może wydać również referendarz sądowy</a:t>
            </a:r>
          </a:p>
          <a:p>
            <a:r>
              <a:rPr lang="pl-PL" sz="1800" dirty="0"/>
              <a:t>Art. 423 </a:t>
            </a:r>
          </a:p>
          <a:p>
            <a:pPr lvl="1"/>
            <a:r>
              <a:rPr lang="pl-PL" sz="1800" dirty="0"/>
              <a:t>§ 1. Uzasadnienie wyroku powinno być sporządzone w ciągu 14 dni od daty wpływu do sądu wniosku o sporządzenie uzasadnienia, a w wypadku sporządzenia uzasadnienia z urzędu – od daty ogłoszenia wyroku; w sprawie zawiłej lub z innej ważnej przyczyny, w razie niemożności sporządzenia uzasadnienia w terminie, prezes sądu może przedłużyć ten termin na czas oznaczony. </a:t>
            </a:r>
          </a:p>
          <a:p>
            <a:pPr lvl="1"/>
            <a:r>
              <a:rPr lang="pl-PL" sz="1800" dirty="0"/>
              <a:t>§ 1a. W wypadku złożenia wniosku o uzasadnienie wyroku w części odnoszącej się do niektórych czynów, których popełnienie oskarżyciel zarzucił oskarżonemu, bądź też jedynie do rozstrzygnięcia o karze i o innych konsekwencjach prawnych czynu lub w części odnoszącej się do niektórych oskarżonych sąd może ograniczyć zakres uzasadnienia do tych tylko części wyroku, których wniosek dotyczy. </a:t>
            </a:r>
          </a:p>
          <a:p>
            <a:pPr lvl="1"/>
            <a:r>
              <a:rPr lang="pl-PL" sz="1800" dirty="0"/>
              <a:t>§ 2. Wyrok z uzasadnieniem doręcza się temu, kto złożył wniosek na podstawie art. 422.  Przepis art. 100 § 7 stosuje się odpowiednio.</a:t>
            </a:r>
          </a:p>
          <a:p>
            <a:endParaRPr lang="pl-PL" sz="1800" dirty="0"/>
          </a:p>
        </p:txBody>
      </p:sp>
    </p:spTree>
    <p:extLst>
      <p:ext uri="{BB962C8B-B14F-4D97-AF65-F5344CB8AC3E}">
        <p14:creationId xmlns:p14="http://schemas.microsoft.com/office/powerpoint/2010/main" val="36622601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body" sz="quarter" idx="10"/>
          </p:nvPr>
        </p:nvSpPr>
        <p:spPr>
          <a:xfrm>
            <a:off x="234950" y="295275"/>
            <a:ext cx="8523288" cy="331788"/>
          </a:xfrm>
        </p:spPr>
        <p:txBody>
          <a:bodyPr>
            <a:normAutofit/>
          </a:bodyPr>
          <a:lstStyle/>
          <a:p>
            <a:r>
              <a:rPr lang="pl-PL" sz="1500"/>
              <a:t>Co powinno zawierać uzasadnienie?</a:t>
            </a:r>
          </a:p>
        </p:txBody>
      </p:sp>
      <p:sp>
        <p:nvSpPr>
          <p:cNvPr id="3" name="Symbol zastępczy zawartości 2"/>
          <p:cNvSpPr>
            <a:spLocks noGrp="1"/>
          </p:cNvSpPr>
          <p:nvPr>
            <p:ph type="body" sz="quarter" idx="11"/>
          </p:nvPr>
        </p:nvSpPr>
        <p:spPr>
          <a:xfrm>
            <a:off x="234950" y="977900"/>
            <a:ext cx="11531064" cy="5584825"/>
          </a:xfrm>
        </p:spPr>
        <p:txBody>
          <a:bodyPr>
            <a:normAutofit fontScale="92500"/>
          </a:bodyPr>
          <a:lstStyle/>
          <a:p>
            <a:pPr algn="just"/>
            <a:r>
              <a:rPr lang="pl-PL" sz="2400" dirty="0"/>
              <a:t>Art. 424</a:t>
            </a:r>
          </a:p>
          <a:p>
            <a:pPr lvl="1" algn="just"/>
            <a:r>
              <a:rPr lang="pl-PL" dirty="0"/>
              <a:t>§ 1. Uzasadnienie powinno zawierać zwięzłe:</a:t>
            </a:r>
          </a:p>
          <a:p>
            <a:pPr marL="1200150" lvl="2" indent="-342900" algn="just">
              <a:buAutoNum type="arabicParenR"/>
            </a:pPr>
            <a:r>
              <a:rPr lang="pl-PL" sz="2400" dirty="0"/>
              <a:t>wskazanie, jakie fakty sąd uznał za udowodnione lub nieudowodnione, na jakich w tej mierze oparł się dowodach i dlaczego nie uznał dowodów przeciwnych,</a:t>
            </a:r>
          </a:p>
          <a:p>
            <a:pPr marL="1200150" lvl="2" indent="-342900" algn="just">
              <a:buAutoNum type="arabicParenR"/>
            </a:pPr>
            <a:r>
              <a:rPr lang="pl-PL" sz="2400" dirty="0"/>
              <a:t>wyjaśnienie podstawy prawnej wyroku.</a:t>
            </a:r>
          </a:p>
          <a:p>
            <a:pPr lvl="1" algn="just"/>
            <a:r>
              <a:rPr lang="pl-PL" dirty="0"/>
              <a:t>§ 2. W uzasadnieniu wyroku należy ponadto przytoczyć okoliczności, które sąd miał na względzie przy wymiarze kary, a zwłaszcza przy zastosowaniu nadzwyczajnego złagodzenia kary, środków zabezpieczających oraz przy innych rozstrzygnięciach zawartych w wyroku.</a:t>
            </a:r>
          </a:p>
          <a:p>
            <a:pPr lvl="1" algn="just"/>
            <a:r>
              <a:rPr lang="pl-PL" dirty="0"/>
              <a:t>§ 3. W wypadku złożenia wniosku o uzasadnienie wyroku jedynie co do rozstrzygnięcia o karze i o innych konsekwencjach prawnych czynu albo o uzasadnienie wyroku wydanego w trybie art. 343, art. 343a lub art. 387 sąd może ograniczyć zakres uzasadnienia do wyjaśnienia podstawy prawnej tego wyroku oraz wskazanych rozstrzygnięć.</a:t>
            </a:r>
          </a:p>
          <a:p>
            <a:pPr marL="0" indent="0" algn="just">
              <a:buNone/>
            </a:pPr>
            <a:r>
              <a:rPr lang="pl-PL" sz="2400" b="1" dirty="0"/>
              <a:t>Uwaga! Uzasadnienia sporządza się na formularzach!</a:t>
            </a:r>
          </a:p>
          <a:p>
            <a:pPr marL="0" indent="0" algn="just">
              <a:buNone/>
            </a:pPr>
            <a:r>
              <a:rPr lang="pl-PL" sz="2400" dirty="0">
                <a:hlinkClick r:id="rId2">
                  <a:extLst>
                    <a:ext uri="{A12FA001-AC4F-418D-AE19-62706E023703}">
                      <ahyp:hlinkClr xmlns:ahyp="http://schemas.microsoft.com/office/drawing/2018/hyperlinkcolor" val="tx"/>
                    </a:ext>
                  </a:extLst>
                </a:hlinkClick>
              </a:rPr>
              <a:t>https://www.gov.pl/web/sprawiedliwosc/formularze-uzasadnien-w-sprawach-karnych</a:t>
            </a:r>
            <a:r>
              <a:rPr lang="pl-PL" sz="2400" dirty="0"/>
              <a:t> &lt;-- formularze są dostępne na stronach gov.pl</a:t>
            </a:r>
          </a:p>
        </p:txBody>
      </p:sp>
    </p:spTree>
    <p:extLst>
      <p:ext uri="{BB962C8B-B14F-4D97-AF65-F5344CB8AC3E}">
        <p14:creationId xmlns:p14="http://schemas.microsoft.com/office/powerpoint/2010/main" val="280080445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F6C13E42-228A-4B99-96AE-88ACEF4FC3AB}"/>
              </a:ext>
            </a:extLst>
          </p:cNvPr>
          <p:cNvSpPr>
            <a:spLocks noGrp="1"/>
          </p:cNvSpPr>
          <p:nvPr>
            <p:ph type="body" sz="quarter" idx="11"/>
          </p:nvPr>
        </p:nvSpPr>
        <p:spPr>
          <a:xfrm>
            <a:off x="1530350" y="1838325"/>
            <a:ext cx="8601075" cy="3497263"/>
          </a:xfrm>
        </p:spPr>
        <p:txBody>
          <a:bodyPr>
            <a:normAutofit/>
          </a:bodyPr>
          <a:lstStyle/>
          <a:p>
            <a:pPr marL="0" indent="0">
              <a:buNone/>
            </a:pPr>
            <a:r>
              <a:rPr lang="pl-PL" sz="1800"/>
              <a:t>Trudno przyjąć, że wadliwe uzasadnienie mogło mieć wpływ na treść orzeczenia, skoro zostało ono sporządzone już po jego wydaniu. Zatem wadliwość uzasadnienia wyroku nie oznacza wadliwości samego orzeczenia. I jeśli nawet uznać, że dyspozytywna i motywacyjna część wyroku winny stanowić swego rodzaju spójną całość, to częściowy brak owej spójności winien być traktowany jako powód do szczególnie wnikliwej i wszechstronnej kontroli odwoławczej.</a:t>
            </a:r>
          </a:p>
          <a:p>
            <a:pPr marL="0" indent="0">
              <a:buNone/>
            </a:pPr>
            <a:r>
              <a:rPr lang="pl-PL" sz="1800"/>
              <a:t>O trafności rozstrzygnięcia nie decyduje jego uzasadnienie, lecz materiał stanowiący podstawę orzeczenia. Uzasadnienie w ramach kontroli odwoławczej jest jedynie punktem wyjścia do zbadania zasadności rozstrzygnięcia ułatwiającym ocenę werdyktu. Wadliwe uzasadnienie nie musi przesadzać o niezbędności skorygowania dyspozytywnej części orzeczenia. O potrzebie zmiany albo uchylenia zaskarżonego orzeczenia decydować musi konfrontacja jego treści z materiałem, który sąd miał obowiązek wziąć pod uwagę przy rozstrzyganiu sprawy</a:t>
            </a:r>
            <a:endParaRPr lang="en-GB" sz="1800"/>
          </a:p>
        </p:txBody>
      </p:sp>
      <p:sp>
        <p:nvSpPr>
          <p:cNvPr id="8" name="Text Placeholder 3">
            <a:extLst>
              <a:ext uri="{FF2B5EF4-FFF2-40B4-BE49-F238E27FC236}">
                <a16:creationId xmlns:a16="http://schemas.microsoft.com/office/drawing/2014/main" id="{433665B2-3B88-E397-AD2F-6129F3AA2A83}"/>
              </a:ext>
            </a:extLst>
          </p:cNvPr>
          <p:cNvSpPr>
            <a:spLocks noGrp="1"/>
          </p:cNvSpPr>
          <p:nvPr>
            <p:ph type="body" sz="quarter" idx="12"/>
          </p:nvPr>
        </p:nvSpPr>
        <p:spPr>
          <a:xfrm>
            <a:off x="4316413" y="6172200"/>
            <a:ext cx="6269037" cy="390525"/>
          </a:xfrm>
        </p:spPr>
        <p:txBody>
          <a:bodyPr>
            <a:normAutofit fontScale="77500" lnSpcReduction="20000"/>
          </a:bodyPr>
          <a:lstStyle/>
          <a:p>
            <a:r>
              <a:rPr lang="pl-PL" dirty="0"/>
              <a:t>Wyrok SA w Warszawie z 2.06.2017 r., II </a:t>
            </a:r>
            <a:r>
              <a:rPr lang="pl-PL" dirty="0" err="1"/>
              <a:t>AKa</a:t>
            </a:r>
            <a:r>
              <a:rPr lang="pl-PL" dirty="0"/>
              <a:t> 52/17</a:t>
            </a:r>
            <a:endParaRPr lang="en-GB" dirty="0"/>
          </a:p>
          <a:p>
            <a:endParaRPr lang="en-US" dirty="0"/>
          </a:p>
        </p:txBody>
      </p:sp>
    </p:spTree>
    <p:extLst>
      <p:ext uri="{BB962C8B-B14F-4D97-AF65-F5344CB8AC3E}">
        <p14:creationId xmlns:p14="http://schemas.microsoft.com/office/powerpoint/2010/main" val="1097497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BCC1A5B-984E-44AB-9D6A-60E6AEE0A38C}"/>
              </a:ext>
            </a:extLst>
          </p:cNvPr>
          <p:cNvSpPr>
            <a:spLocks noGrp="1"/>
          </p:cNvSpPr>
          <p:nvPr>
            <p:ph type="body" sz="quarter" idx="10"/>
          </p:nvPr>
        </p:nvSpPr>
        <p:spPr/>
        <p:txBody>
          <a:bodyPr>
            <a:normAutofit fontScale="77500" lnSpcReduction="20000"/>
          </a:bodyPr>
          <a:lstStyle/>
          <a:p>
            <a:r>
              <a:rPr lang="pl-PL" dirty="0"/>
              <a:t>Zasada kontradyktoryjności </a:t>
            </a:r>
            <a:endParaRPr lang="en-GB" dirty="0"/>
          </a:p>
        </p:txBody>
      </p:sp>
      <p:sp>
        <p:nvSpPr>
          <p:cNvPr id="3" name="Symbol zastępczy tekstu 2">
            <a:extLst>
              <a:ext uri="{FF2B5EF4-FFF2-40B4-BE49-F238E27FC236}">
                <a16:creationId xmlns:a16="http://schemas.microsoft.com/office/drawing/2014/main" id="{BA75AF35-9B13-41F1-A309-D6A09862C091}"/>
              </a:ext>
            </a:extLst>
          </p:cNvPr>
          <p:cNvSpPr>
            <a:spLocks noGrp="1"/>
          </p:cNvSpPr>
          <p:nvPr>
            <p:ph type="body" sz="quarter" idx="11"/>
          </p:nvPr>
        </p:nvSpPr>
        <p:spPr>
          <a:xfrm>
            <a:off x="234950" y="977900"/>
            <a:ext cx="9779383" cy="5584825"/>
          </a:xfrm>
        </p:spPr>
        <p:txBody>
          <a:bodyPr>
            <a:noAutofit/>
          </a:bodyPr>
          <a:lstStyle/>
          <a:p>
            <a:pPr algn="just"/>
            <a:r>
              <a:rPr lang="pl-PL" sz="2400" dirty="0"/>
              <a:t>Z każdą kolejną nowelizacją od 2016 kontradyktoryjność w postępowaniu sądowym jest coraz bardziej kulawa. Jest to zasada deklarowana, natomiast odnośnie do obowiązywania jej w praktyce można mieć szereg wątpliwości. </a:t>
            </a:r>
          </a:p>
          <a:p>
            <a:pPr algn="just"/>
            <a:r>
              <a:rPr lang="pl-PL" sz="2400" dirty="0"/>
              <a:t>W teorii: dominująca zasada w postępowaniu sądowym, ale niektóre rozwiązania ograniczają kontradyktoryjność procesu i pozwalają na włączenie się sądu w rozpoznawanie sprawy i dopuszczanie dowodów z urzędu:</a:t>
            </a:r>
          </a:p>
          <a:p>
            <a:pPr marL="685800" lvl="2" indent="0" algn="just">
              <a:buNone/>
            </a:pPr>
            <a:r>
              <a:rPr lang="pl-PL" dirty="0"/>
              <a:t>1. inicjatywa dowodowa prezesa sądu oraz przewodniczącego rozprawy - dopuszczenie i sprowadzenie dowodów niezbędnych do ustalenia istotnych okoliczności sprawy - art. 352 i 368 KPK, </a:t>
            </a:r>
          </a:p>
          <a:p>
            <a:pPr marL="685800" lvl="2" indent="0" algn="just">
              <a:buNone/>
            </a:pPr>
            <a:r>
              <a:rPr lang="pl-PL" dirty="0"/>
              <a:t>2. inicjatywa dowodowa sądu - art. 167 KPK </a:t>
            </a:r>
          </a:p>
          <a:p>
            <a:pPr marL="685800" lvl="2" indent="0" algn="just">
              <a:buNone/>
            </a:pPr>
            <a:r>
              <a:rPr lang="pl-PL" dirty="0"/>
              <a:t>3. kolejność zadawania pytań świadkom – art. 370 § 2a i 3 </a:t>
            </a:r>
          </a:p>
          <a:p>
            <a:pPr marL="685800" lvl="2" indent="0" algn="just">
              <a:buNone/>
            </a:pPr>
            <a:r>
              <a:rPr lang="pl-PL" dirty="0"/>
              <a:t>4. możliwość uznania dowodów za ujawnione bez ich ujawnienia i wyselekcjonowania (art. 405)</a:t>
            </a:r>
          </a:p>
          <a:p>
            <a:pPr marL="685800" lvl="2" indent="0" algn="just">
              <a:buNone/>
            </a:pPr>
            <a:r>
              <a:rPr lang="pl-PL" dirty="0"/>
              <a:t>5. możliwość prowadzenia postępowania mimo usprawiedliwionej nieobecności oskarżonego (art. 378a)</a:t>
            </a:r>
          </a:p>
          <a:p>
            <a:pPr marL="685800" lvl="2" indent="0" algn="just">
              <a:buNone/>
            </a:pPr>
            <a:r>
              <a:rPr lang="pl-PL" dirty="0"/>
              <a:t>6. ograniczona możliwość korzystania z pomocy obrońcy z urzędu </a:t>
            </a:r>
          </a:p>
          <a:p>
            <a:pPr algn="just"/>
            <a:endParaRPr lang="en-GB" sz="2400" dirty="0"/>
          </a:p>
        </p:txBody>
      </p:sp>
      <p:pic>
        <p:nvPicPr>
          <p:cNvPr id="4" name="Picture 2" descr="The Adversary System of Trial">
            <a:extLst>
              <a:ext uri="{FF2B5EF4-FFF2-40B4-BE49-F238E27FC236}">
                <a16:creationId xmlns:a16="http://schemas.microsoft.com/office/drawing/2014/main" id="{1A89CED8-89C2-477E-AED8-873966930F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65" r="12282" b="-3"/>
          <a:stretch/>
        </p:blipFill>
        <p:spPr bwMode="auto">
          <a:xfrm>
            <a:off x="9941829" y="5255517"/>
            <a:ext cx="2250171" cy="1602483"/>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52306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9BCC1A5B-984E-44AB-9D6A-60E6AEE0A38C}"/>
              </a:ext>
            </a:extLst>
          </p:cNvPr>
          <p:cNvSpPr>
            <a:spLocks noGrp="1"/>
          </p:cNvSpPr>
          <p:nvPr>
            <p:ph type="body" sz="quarter" idx="10"/>
          </p:nvPr>
        </p:nvSpPr>
        <p:spPr/>
        <p:txBody>
          <a:bodyPr>
            <a:normAutofit fontScale="77500" lnSpcReduction="20000"/>
          </a:bodyPr>
          <a:lstStyle/>
          <a:p>
            <a:r>
              <a:rPr lang="pl-PL" dirty="0"/>
              <a:t>Zasada kontradyktoryjności </a:t>
            </a:r>
            <a:endParaRPr lang="en-GB" dirty="0"/>
          </a:p>
        </p:txBody>
      </p:sp>
      <p:sp>
        <p:nvSpPr>
          <p:cNvPr id="3" name="Symbol zastępczy tekstu 2">
            <a:extLst>
              <a:ext uri="{FF2B5EF4-FFF2-40B4-BE49-F238E27FC236}">
                <a16:creationId xmlns:a16="http://schemas.microsoft.com/office/drawing/2014/main" id="{BA75AF35-9B13-41F1-A309-D6A09862C091}"/>
              </a:ext>
            </a:extLst>
          </p:cNvPr>
          <p:cNvSpPr>
            <a:spLocks noGrp="1"/>
          </p:cNvSpPr>
          <p:nvPr>
            <p:ph type="body" sz="quarter" idx="11"/>
          </p:nvPr>
        </p:nvSpPr>
        <p:spPr>
          <a:xfrm>
            <a:off x="234950" y="977900"/>
            <a:ext cx="9779383" cy="5584825"/>
          </a:xfrm>
        </p:spPr>
        <p:txBody>
          <a:bodyPr>
            <a:noAutofit/>
          </a:bodyPr>
          <a:lstStyle/>
          <a:p>
            <a:pPr algn="just"/>
            <a:r>
              <a:rPr lang="pl-PL" dirty="0"/>
              <a:t>Istotą zasady kontradyktoryjności jest </a:t>
            </a:r>
            <a:r>
              <a:rPr lang="pl-PL" b="1" dirty="0"/>
              <a:t>podział ról procesowych – oskarżenie, obronę i orzekanie – i każdą z tych ról sprawuje inny podmiot.</a:t>
            </a:r>
            <a:r>
              <a:rPr lang="pl-PL" dirty="0"/>
              <a:t> W inkwizycyjnym postępowaniu dochodzi do kumulacji ról procesowych – jeden organ jest jednocześnie obrońcą, oskarżycielem i podejmuje wiążące decyzje. </a:t>
            </a:r>
          </a:p>
          <a:p>
            <a:pPr algn="just"/>
            <a:r>
              <a:rPr lang="pl-PL" b="1" dirty="0"/>
              <a:t>To sąd jest organem kierowniczym i podejmuje decyzje wiążące dla innych uczestników postępowania</a:t>
            </a:r>
            <a:r>
              <a:rPr lang="pl-PL" dirty="0"/>
              <a:t>. </a:t>
            </a:r>
          </a:p>
          <a:p>
            <a:pPr lvl="1" algn="just"/>
            <a:r>
              <a:rPr lang="pl-PL" sz="2800" dirty="0"/>
              <a:t>Ustawodawca stara się ograniczyć rolę sądu w postępowaniu jurysdykcyjnym. Prokurator zyskuje coraz to nowe uprawnienia, które wkraczają w sferę zastrzeżoną dla sądu. </a:t>
            </a:r>
          </a:p>
          <a:p>
            <a:pPr lvl="1" algn="just"/>
            <a:endParaRPr lang="pl-PL" sz="2800" b="1" dirty="0"/>
          </a:p>
        </p:txBody>
      </p:sp>
      <p:pic>
        <p:nvPicPr>
          <p:cNvPr id="4" name="Picture 2" descr="The Adversary System of Trial">
            <a:extLst>
              <a:ext uri="{FF2B5EF4-FFF2-40B4-BE49-F238E27FC236}">
                <a16:creationId xmlns:a16="http://schemas.microsoft.com/office/drawing/2014/main" id="{1A89CED8-89C2-477E-AED8-873966930F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465" r="12282" b="-3"/>
          <a:stretch/>
        </p:blipFill>
        <p:spPr bwMode="auto">
          <a:xfrm>
            <a:off x="9941829" y="5255517"/>
            <a:ext cx="2250171" cy="1602483"/>
          </a:xfrm>
          <a:custGeom>
            <a:avLst/>
            <a:gdLst/>
            <a:ahLst/>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3573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a:extLst>
              <a:ext uri="{FF2B5EF4-FFF2-40B4-BE49-F238E27FC236}">
                <a16:creationId xmlns:a16="http://schemas.microsoft.com/office/drawing/2014/main" id="{22EEA13B-1376-4C87-ACD1-8C1CDAECC1D6}"/>
              </a:ext>
            </a:extLst>
          </p:cNvPr>
          <p:cNvSpPr>
            <a:spLocks noGrp="1"/>
          </p:cNvSpPr>
          <p:nvPr>
            <p:ph type="body" sz="quarter" idx="10"/>
          </p:nvPr>
        </p:nvSpPr>
        <p:spPr/>
        <p:txBody>
          <a:bodyPr>
            <a:normAutofit fontScale="77500" lnSpcReduction="20000"/>
          </a:bodyPr>
          <a:lstStyle/>
          <a:p>
            <a:r>
              <a:rPr lang="pl-PL" dirty="0"/>
              <a:t>Zasada jawności </a:t>
            </a:r>
            <a:endParaRPr lang="en-GB" dirty="0"/>
          </a:p>
        </p:txBody>
      </p:sp>
      <p:sp>
        <p:nvSpPr>
          <p:cNvPr id="3" name="Symbol zastępczy tekstu 2">
            <a:extLst>
              <a:ext uri="{FF2B5EF4-FFF2-40B4-BE49-F238E27FC236}">
                <a16:creationId xmlns:a16="http://schemas.microsoft.com/office/drawing/2014/main" id="{00371F54-D5FE-4F2D-B633-16C392BD827B}"/>
              </a:ext>
            </a:extLst>
          </p:cNvPr>
          <p:cNvSpPr>
            <a:spLocks noGrp="1"/>
          </p:cNvSpPr>
          <p:nvPr>
            <p:ph type="body" sz="quarter" idx="11"/>
          </p:nvPr>
        </p:nvSpPr>
        <p:spPr>
          <a:xfrm>
            <a:off x="234950" y="977900"/>
            <a:ext cx="10264125" cy="5584825"/>
          </a:xfrm>
        </p:spPr>
        <p:txBody>
          <a:bodyPr/>
          <a:lstStyle/>
          <a:p>
            <a:r>
              <a:rPr lang="pl-PL" dirty="0"/>
              <a:t>Jawność ma dwa aspekty:</a:t>
            </a:r>
          </a:p>
          <a:p>
            <a:pPr lvl="1" algn="just"/>
            <a:r>
              <a:rPr lang="pl-PL" dirty="0"/>
              <a:t>jawność wewnętrzna – dostęp do informacji o tym, jakie czynności podejmowane są w postępowaniu, udział w czynnościach procesowych, dostęp do akt postępowania. </a:t>
            </a:r>
          </a:p>
          <a:p>
            <a:pPr lvl="1" algn="just"/>
            <a:r>
              <a:rPr lang="pl-PL" dirty="0"/>
              <a:t>jawność zewnętrzna – możliwość obserwowania przebiegu procesu przez publiczność. </a:t>
            </a:r>
          </a:p>
          <a:p>
            <a:pPr algn="just"/>
            <a:r>
              <a:rPr lang="pl-PL" dirty="0"/>
              <a:t>Jawność wewnętrzna w postępowaniu sądowym: art. 156, art. 117, art. 353, art. 374-378a, art. 390, art. 451 (postępowanie odwoławcze).  </a:t>
            </a:r>
            <a:endParaRPr lang="en-GB" dirty="0"/>
          </a:p>
        </p:txBody>
      </p:sp>
      <p:pic>
        <p:nvPicPr>
          <p:cNvPr id="4" name="Picture 2" descr="Znalezione obrazy dla zapytania secret trial clip art">
            <a:extLst>
              <a:ext uri="{FF2B5EF4-FFF2-40B4-BE49-F238E27FC236}">
                <a16:creationId xmlns:a16="http://schemas.microsoft.com/office/drawing/2014/main" id="{8421FB8D-9BBF-4D6E-938D-CEBDA11D744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09" r="2" b="282"/>
          <a:stretch/>
        </p:blipFill>
        <p:spPr bwMode="auto">
          <a:xfrm>
            <a:off x="10763480" y="5350251"/>
            <a:ext cx="1428520" cy="15518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486364"/>
      </p:ext>
    </p:extLst>
  </p:cSld>
  <p:clrMapOvr>
    <a:masterClrMapping/>
  </p:clrMapOvr>
</p:sld>
</file>

<file path=ppt/theme/theme1.xml><?xml version="1.0" encoding="utf-8"?>
<a:theme xmlns:a="http://schemas.openxmlformats.org/drawingml/2006/main" name="Motyw1">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tyw1" id="{45944A0E-F130-4613-9743-3680F4E654E6}" vid="{63706564-5099-48B6-BCA0-D446B3348A0A}"/>
    </a:ext>
  </a:extLst>
</a:theme>
</file>

<file path=docProps/app.xml><?xml version="1.0" encoding="utf-8"?>
<Properties xmlns="http://schemas.openxmlformats.org/officeDocument/2006/extended-properties" xmlns:vt="http://schemas.openxmlformats.org/officeDocument/2006/docPropsVTypes">
  <TotalTime>60</TotalTime>
  <Words>8222</Words>
  <Application>Microsoft Office PowerPoint</Application>
  <PresentationFormat>Panoramiczny</PresentationFormat>
  <Paragraphs>439</Paragraphs>
  <Slides>62</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62</vt:i4>
      </vt:variant>
    </vt:vector>
  </HeadingPairs>
  <TitlesOfParts>
    <vt:vector size="69" baseType="lpstr">
      <vt:lpstr>Arial</vt:lpstr>
      <vt:lpstr>Arial Black</vt:lpstr>
      <vt:lpstr>Calibri</vt:lpstr>
      <vt:lpstr>Calibri Light</vt:lpstr>
      <vt:lpstr>Cambria</vt:lpstr>
      <vt:lpstr>Wingdings</vt:lpstr>
      <vt:lpstr>Motyw1</vt:lpstr>
      <vt:lpstr>Wykład 14</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Rozprawa główna – przebieg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Policja sesyjna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Wykład 14</dc:title>
  <dc:creator>Dominika Czerniak</dc:creator>
  <cp:lastModifiedBy>Dominika Czerniak</cp:lastModifiedBy>
  <cp:revision>3</cp:revision>
  <dcterms:created xsi:type="dcterms:W3CDTF">2023-03-20T15:45:34Z</dcterms:created>
  <dcterms:modified xsi:type="dcterms:W3CDTF">2025-04-28T12:15:56Z</dcterms:modified>
</cp:coreProperties>
</file>