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92" r:id="rId3"/>
    <p:sldId id="385" r:id="rId4"/>
    <p:sldId id="387" r:id="rId5"/>
    <p:sldId id="391" r:id="rId6"/>
    <p:sldId id="437" r:id="rId7"/>
    <p:sldId id="443" r:id="rId8"/>
    <p:sldId id="438" r:id="rId9"/>
    <p:sldId id="439" r:id="rId10"/>
    <p:sldId id="440" r:id="rId11"/>
    <p:sldId id="508" r:id="rId12"/>
    <p:sldId id="441" r:id="rId13"/>
    <p:sldId id="509" r:id="rId14"/>
    <p:sldId id="510" r:id="rId15"/>
    <p:sldId id="511" r:id="rId16"/>
    <p:sldId id="512" r:id="rId17"/>
    <p:sldId id="513" r:id="rId18"/>
    <p:sldId id="478" r:id="rId19"/>
    <p:sldId id="479" r:id="rId20"/>
    <p:sldId id="504" r:id="rId21"/>
    <p:sldId id="505" r:id="rId22"/>
    <p:sldId id="481" r:id="rId23"/>
    <p:sldId id="506" r:id="rId24"/>
    <p:sldId id="480" r:id="rId25"/>
    <p:sldId id="482" r:id="rId26"/>
    <p:sldId id="487" r:id="rId27"/>
    <p:sldId id="483" r:id="rId28"/>
    <p:sldId id="488" r:id="rId29"/>
    <p:sldId id="484" r:id="rId30"/>
    <p:sldId id="485" r:id="rId31"/>
    <p:sldId id="498" r:id="rId32"/>
    <p:sldId id="495" r:id="rId33"/>
    <p:sldId id="496" r:id="rId34"/>
    <p:sldId id="497" r:id="rId35"/>
    <p:sldId id="499" r:id="rId36"/>
    <p:sldId id="486" r:id="rId37"/>
    <p:sldId id="489" r:id="rId38"/>
    <p:sldId id="500" r:id="rId39"/>
    <p:sldId id="490" r:id="rId40"/>
    <p:sldId id="501" r:id="rId41"/>
    <p:sldId id="491" r:id="rId42"/>
    <p:sldId id="502" r:id="rId43"/>
    <p:sldId id="503" r:id="rId44"/>
    <p:sldId id="492" r:id="rId4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9A8D81-7179-45DA-9274-446F6E795809}" v="2" dt="2022-05-12T19:25:38.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5711" autoAdjust="0"/>
  </p:normalViewPr>
  <p:slideViewPr>
    <p:cSldViewPr>
      <p:cViewPr varScale="1">
        <p:scale>
          <a:sx n="64" d="100"/>
          <a:sy n="64" d="100"/>
        </p:scale>
        <p:origin x="200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szard Balicki" userId="d081cc59-6825-4ac3-a413-08ac85b4f9f2" providerId="ADAL" clId="{159A8D81-7179-45DA-9274-446F6E795809}"/>
    <pc:docChg chg="custSel modSld">
      <pc:chgData name="Ryszard Balicki" userId="d081cc59-6825-4ac3-a413-08ac85b4f9f2" providerId="ADAL" clId="{159A8D81-7179-45DA-9274-446F6E795809}" dt="2022-05-12T19:47:45.994" v="124" actId="6549"/>
      <pc:docMkLst>
        <pc:docMk/>
      </pc:docMkLst>
      <pc:sldChg chg="modSp mod">
        <pc:chgData name="Ryszard Balicki" userId="d081cc59-6825-4ac3-a413-08ac85b4f9f2" providerId="ADAL" clId="{159A8D81-7179-45DA-9274-446F6E795809}" dt="2022-05-12T19:47:45.994" v="124" actId="6549"/>
        <pc:sldMkLst>
          <pc:docMk/>
          <pc:sldMk cId="2241877819" sldId="476"/>
        </pc:sldMkLst>
        <pc:spChg chg="mod">
          <ac:chgData name="Ryszard Balicki" userId="d081cc59-6825-4ac3-a413-08ac85b4f9f2" providerId="ADAL" clId="{159A8D81-7179-45DA-9274-446F6E795809}" dt="2022-05-12T19:47:45.994" v="124" actId="6549"/>
          <ac:spMkLst>
            <pc:docMk/>
            <pc:sldMk cId="2241877819" sldId="476"/>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132A1D-ED09-4EE9-907E-E1546B7B25A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DE7EA76B-5572-45DD-94DB-35E3DE2F23D7}">
      <dgm:prSet/>
      <dgm:spPr/>
      <dgm:t>
        <a:bodyPr/>
        <a:lstStyle/>
        <a:p>
          <a:pPr rtl="0"/>
          <a:r>
            <a:rPr lang="pl-PL"/>
            <a:t>Art. 10. </a:t>
          </a:r>
        </a:p>
      </dgm:t>
    </dgm:pt>
    <dgm:pt modelId="{ABD422F1-4497-4F1F-9B90-7114CCD671D7}" type="parTrans" cxnId="{F1248752-5F6D-4EF2-9C95-B3C902EA2A12}">
      <dgm:prSet/>
      <dgm:spPr/>
      <dgm:t>
        <a:bodyPr/>
        <a:lstStyle/>
        <a:p>
          <a:endParaRPr lang="pl-PL"/>
        </a:p>
      </dgm:t>
    </dgm:pt>
    <dgm:pt modelId="{630B269A-2B59-427B-A828-1ED7FA571CE5}" type="sibTrans" cxnId="{F1248752-5F6D-4EF2-9C95-B3C902EA2A12}">
      <dgm:prSet/>
      <dgm:spPr/>
      <dgm:t>
        <a:bodyPr/>
        <a:lstStyle/>
        <a:p>
          <a:endParaRPr lang="pl-PL"/>
        </a:p>
      </dgm:t>
    </dgm:pt>
    <dgm:pt modelId="{9963D421-31FC-42A8-BF94-684E21010D9C}">
      <dgm:prSet/>
      <dgm:spPr/>
      <dgm:t>
        <a:bodyPr/>
        <a:lstStyle/>
        <a:p>
          <a:pPr rtl="0"/>
          <a:r>
            <a:rPr lang="pl-PL" dirty="0"/>
            <a:t>1. Ustrój Rzeczypospolitej Polskiej opiera się na podziale i równowadze władzy ustawodawczej, władzy wykonawczej i władzy sądowniczej.</a:t>
          </a:r>
        </a:p>
      </dgm:t>
    </dgm:pt>
    <dgm:pt modelId="{D7EDB5C4-AB56-4119-B82A-3EE9172F8FC9}" type="parTrans" cxnId="{8DED2619-C9FC-4FEA-B414-573F6834B74A}">
      <dgm:prSet/>
      <dgm:spPr/>
      <dgm:t>
        <a:bodyPr/>
        <a:lstStyle/>
        <a:p>
          <a:endParaRPr lang="pl-PL"/>
        </a:p>
      </dgm:t>
    </dgm:pt>
    <dgm:pt modelId="{04FC2C62-C329-4296-A78F-69EB79744F5B}" type="sibTrans" cxnId="{8DED2619-C9FC-4FEA-B414-573F6834B74A}">
      <dgm:prSet/>
      <dgm:spPr/>
      <dgm:t>
        <a:bodyPr/>
        <a:lstStyle/>
        <a:p>
          <a:endParaRPr lang="pl-PL"/>
        </a:p>
      </dgm:t>
    </dgm:pt>
    <dgm:pt modelId="{5B428C03-96F3-4206-9A8E-FEF8054AAF83}">
      <dgm:prSet/>
      <dgm:spPr/>
      <dgm:t>
        <a:bodyPr/>
        <a:lstStyle/>
        <a:p>
          <a:pPr rtl="0"/>
          <a:r>
            <a:rPr lang="pl-PL" dirty="0"/>
            <a:t>2. Władzę ustawodawczą sprawują Sejm i Senat, władzę wykonawczą Prezydent Rzeczypospolitej Polskiej i Rada Ministrów, a władzę sądowniczą sądy i trybunały.</a:t>
          </a:r>
        </a:p>
      </dgm:t>
    </dgm:pt>
    <dgm:pt modelId="{D0C16875-AE19-4CB0-A8E4-64B6E0FF9D2E}" type="parTrans" cxnId="{71F13F5D-6F22-4B8C-8BBE-CA7B193D48F2}">
      <dgm:prSet/>
      <dgm:spPr/>
      <dgm:t>
        <a:bodyPr/>
        <a:lstStyle/>
        <a:p>
          <a:endParaRPr lang="pl-PL"/>
        </a:p>
      </dgm:t>
    </dgm:pt>
    <dgm:pt modelId="{755EA3F9-C32C-4CE9-BB60-40702DD754CA}" type="sibTrans" cxnId="{71F13F5D-6F22-4B8C-8BBE-CA7B193D48F2}">
      <dgm:prSet/>
      <dgm:spPr/>
      <dgm:t>
        <a:bodyPr/>
        <a:lstStyle/>
        <a:p>
          <a:endParaRPr lang="pl-PL"/>
        </a:p>
      </dgm:t>
    </dgm:pt>
    <dgm:pt modelId="{8F051E36-CA82-4747-AE90-E80C61F41EDB}" type="pres">
      <dgm:prSet presAssocID="{FE132A1D-ED09-4EE9-907E-E1546B7B25A9}" presName="linear" presStyleCnt="0">
        <dgm:presLayoutVars>
          <dgm:animLvl val="lvl"/>
          <dgm:resizeHandles val="exact"/>
        </dgm:presLayoutVars>
      </dgm:prSet>
      <dgm:spPr/>
    </dgm:pt>
    <dgm:pt modelId="{36169823-A7B3-4558-9916-F2DA9722AA52}" type="pres">
      <dgm:prSet presAssocID="{DE7EA76B-5572-45DD-94DB-35E3DE2F23D7}" presName="parentText" presStyleLbl="node1" presStyleIdx="0" presStyleCnt="1">
        <dgm:presLayoutVars>
          <dgm:chMax val="0"/>
          <dgm:bulletEnabled val="1"/>
        </dgm:presLayoutVars>
      </dgm:prSet>
      <dgm:spPr/>
    </dgm:pt>
    <dgm:pt modelId="{081B0E74-888C-455B-BF29-4E6CE13929B9}" type="pres">
      <dgm:prSet presAssocID="{DE7EA76B-5572-45DD-94DB-35E3DE2F23D7}" presName="childText" presStyleLbl="revTx" presStyleIdx="0" presStyleCnt="1">
        <dgm:presLayoutVars>
          <dgm:bulletEnabled val="1"/>
        </dgm:presLayoutVars>
      </dgm:prSet>
      <dgm:spPr/>
    </dgm:pt>
  </dgm:ptLst>
  <dgm:cxnLst>
    <dgm:cxn modelId="{DF2B1102-BDDB-4196-BE75-9B92A4DEEE54}" type="presOf" srcId="{FE132A1D-ED09-4EE9-907E-E1546B7B25A9}" destId="{8F051E36-CA82-4747-AE90-E80C61F41EDB}" srcOrd="0" destOrd="0" presId="urn:microsoft.com/office/officeart/2005/8/layout/vList2"/>
    <dgm:cxn modelId="{8DED2619-C9FC-4FEA-B414-573F6834B74A}" srcId="{DE7EA76B-5572-45DD-94DB-35E3DE2F23D7}" destId="{9963D421-31FC-42A8-BF94-684E21010D9C}" srcOrd="0" destOrd="0" parTransId="{D7EDB5C4-AB56-4119-B82A-3EE9172F8FC9}" sibTransId="{04FC2C62-C329-4296-A78F-69EB79744F5B}"/>
    <dgm:cxn modelId="{71F13F5D-6F22-4B8C-8BBE-CA7B193D48F2}" srcId="{DE7EA76B-5572-45DD-94DB-35E3DE2F23D7}" destId="{5B428C03-96F3-4206-9A8E-FEF8054AAF83}" srcOrd="1" destOrd="0" parTransId="{D0C16875-AE19-4CB0-A8E4-64B6E0FF9D2E}" sibTransId="{755EA3F9-C32C-4CE9-BB60-40702DD754CA}"/>
    <dgm:cxn modelId="{4C21E465-F8F6-44AB-BC5A-A87BE39C07FD}" type="presOf" srcId="{5B428C03-96F3-4206-9A8E-FEF8054AAF83}" destId="{081B0E74-888C-455B-BF29-4E6CE13929B9}" srcOrd="0" destOrd="1" presId="urn:microsoft.com/office/officeart/2005/8/layout/vList2"/>
    <dgm:cxn modelId="{19979E71-0392-43CC-AB4C-7B7968FC11CC}" type="presOf" srcId="{9963D421-31FC-42A8-BF94-684E21010D9C}" destId="{081B0E74-888C-455B-BF29-4E6CE13929B9}" srcOrd="0" destOrd="0" presId="urn:microsoft.com/office/officeart/2005/8/layout/vList2"/>
    <dgm:cxn modelId="{F1248752-5F6D-4EF2-9C95-B3C902EA2A12}" srcId="{FE132A1D-ED09-4EE9-907E-E1546B7B25A9}" destId="{DE7EA76B-5572-45DD-94DB-35E3DE2F23D7}" srcOrd="0" destOrd="0" parTransId="{ABD422F1-4497-4F1F-9B90-7114CCD671D7}" sibTransId="{630B269A-2B59-427B-A828-1ED7FA571CE5}"/>
    <dgm:cxn modelId="{681511CD-A873-4A9E-98A2-A9A47199F8D3}" type="presOf" srcId="{DE7EA76B-5572-45DD-94DB-35E3DE2F23D7}" destId="{36169823-A7B3-4558-9916-F2DA9722AA52}" srcOrd="0" destOrd="0" presId="urn:microsoft.com/office/officeart/2005/8/layout/vList2"/>
    <dgm:cxn modelId="{AC579456-9413-4728-B12A-16A3F0C3A057}" type="presParOf" srcId="{8F051E36-CA82-4747-AE90-E80C61F41EDB}" destId="{36169823-A7B3-4558-9916-F2DA9722AA52}" srcOrd="0" destOrd="0" presId="urn:microsoft.com/office/officeart/2005/8/layout/vList2"/>
    <dgm:cxn modelId="{5F5174C8-5902-424C-9DC8-8244CAB30EE3}" type="presParOf" srcId="{8F051E36-CA82-4747-AE90-E80C61F41EDB}" destId="{081B0E74-888C-455B-BF29-4E6CE13929B9}"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69823-A7B3-4558-9916-F2DA9722AA52}">
      <dsp:nvSpPr>
        <dsp:cNvPr id="0" name=""/>
        <dsp:cNvSpPr/>
      </dsp:nvSpPr>
      <dsp:spPr>
        <a:xfrm>
          <a:off x="0" y="249587"/>
          <a:ext cx="7704856" cy="959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pl-PL" sz="4000" kern="1200"/>
            <a:t>Art. 10. </a:t>
          </a:r>
        </a:p>
      </dsp:txBody>
      <dsp:txXfrm>
        <a:off x="46834" y="296421"/>
        <a:ext cx="7611188" cy="865732"/>
      </dsp:txXfrm>
    </dsp:sp>
    <dsp:sp modelId="{081B0E74-888C-455B-BF29-4E6CE13929B9}">
      <dsp:nvSpPr>
        <dsp:cNvPr id="0" name=""/>
        <dsp:cNvSpPr/>
      </dsp:nvSpPr>
      <dsp:spPr>
        <a:xfrm>
          <a:off x="0" y="1208988"/>
          <a:ext cx="7704856" cy="372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4629"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pl-PL" sz="3100" kern="1200" dirty="0"/>
            <a:t>1. Ustrój Rzeczypospolitej Polskiej opiera się na podziale i równowadze władzy ustawodawczej, władzy wykonawczej i władzy sądowniczej.</a:t>
          </a:r>
        </a:p>
        <a:p>
          <a:pPr marL="285750" lvl="1" indent="-285750" algn="l" defTabSz="1377950" rtl="0">
            <a:lnSpc>
              <a:spcPct val="90000"/>
            </a:lnSpc>
            <a:spcBef>
              <a:spcPct val="0"/>
            </a:spcBef>
            <a:spcAft>
              <a:spcPct val="20000"/>
            </a:spcAft>
            <a:buChar char="•"/>
          </a:pPr>
          <a:r>
            <a:rPr lang="pl-PL" sz="3100" kern="1200" dirty="0"/>
            <a:t>2. Władzę ustawodawczą sprawują Sejm i Senat, władzę wykonawczą Prezydent Rzeczypospolitej Polskiej i Rada Ministrów, a władzę sądowniczą sądy i trybunały.</a:t>
          </a:r>
        </a:p>
      </dsp:txBody>
      <dsp:txXfrm>
        <a:off x="0" y="1208988"/>
        <a:ext cx="7704856" cy="37260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00C29-1AF6-4D69-B5B5-4BCE3CCB10CD}" type="datetimeFigureOut">
              <a:rPr lang="pl-PL" smtClean="0"/>
              <a:t>12.03.2025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EF1F4-0966-43E8-87FC-C08A75C501B6}" type="slidenum">
              <a:rPr lang="pl-PL" smtClean="0"/>
              <a:t>‹#›</a:t>
            </a:fld>
            <a:endParaRPr lang="pl-PL"/>
          </a:p>
        </p:txBody>
      </p:sp>
    </p:spTree>
    <p:extLst>
      <p:ext uri="{BB962C8B-B14F-4D97-AF65-F5344CB8AC3E}">
        <p14:creationId xmlns:p14="http://schemas.microsoft.com/office/powerpoint/2010/main" val="3858409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dirty="0">
                <a:effectLst/>
                <a:latin typeface="Calibri" panose="020F0502020204030204" pitchFamily="34" charset="0"/>
                <a:ea typeface="Calibri" panose="020F0502020204030204" pitchFamily="34" charset="0"/>
                <a:cs typeface="Calibri" panose="020F0502020204030204" pitchFamily="34" charset="0"/>
              </a:rPr>
              <a:t>Konstytucja w art. 175 ust. 1 ustanawia zasadę sądowego sprawowania wymiaru sprawiedliwości. Przepis ten stanowi, że: „wymiar sprawiedliwości  Rzeczypospolitej Polskiej sprawują Sąd Najwyższy, sądy powszechne, sądy administracyjne oraz sądy wojskowe”. Nie definiuje on wymiaru sprawiedliwości, a jedynie wymienia rodzaje sądów, do których należy sprawowanie tej funkcji. Pojęciem wymiaru sprawiedliwości zajęła się doktryna prawa. przyjmuje ona podmiotową, przedmiotową i mieszaną definicję wymiaru sprawiedliwości.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
        <p:nvSpPr>
          <p:cNvPr id="4" name="Symbol zastępczy numeru slajdu 3"/>
          <p:cNvSpPr>
            <a:spLocks noGrp="1"/>
          </p:cNvSpPr>
          <p:nvPr>
            <p:ph type="sldNum" sz="quarter" idx="5"/>
          </p:nvPr>
        </p:nvSpPr>
        <p:spPr/>
        <p:txBody>
          <a:bodyPr/>
          <a:lstStyle/>
          <a:p>
            <a:fld id="{A55EF1F4-0966-43E8-87FC-C08A75C501B6}" type="slidenum">
              <a:rPr lang="pl-PL" smtClean="0"/>
              <a:t>7</a:t>
            </a:fld>
            <a:endParaRPr lang="pl-PL"/>
          </a:p>
        </p:txBody>
      </p:sp>
    </p:spTree>
    <p:extLst>
      <p:ext uri="{BB962C8B-B14F-4D97-AF65-F5344CB8AC3E}">
        <p14:creationId xmlns:p14="http://schemas.microsoft.com/office/powerpoint/2010/main" val="217583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cywilny – do spraw z zakresu prawa cywilnego; </a:t>
            </a:r>
          </a:p>
          <a:p>
            <a:r>
              <a:rPr lang="pl-PL" dirty="0"/>
              <a:t>• karny – do spraw z zakresu prawa karnego, w tym do spraw o wykroczenia rozpoznawanych w II instancji; </a:t>
            </a:r>
          </a:p>
          <a:p>
            <a:r>
              <a:rPr lang="pl-PL" dirty="0"/>
              <a:t>• rodzinny i nieletnich (sąd rodzinny) – do spraw: – z zakresu prawa rodzinnego i opiekuńczego; – dotyczących demoralizacji i czynów karalnych nieletnich; – dotyczących leczenia osób uzależnionych od alkoholu oraz od środków odurzających i psychotropowych; – należących do sądu opiekuńczego na podstawie odrębnych ustaw; </a:t>
            </a:r>
          </a:p>
          <a:p>
            <a:r>
              <a:rPr lang="pl-PL" dirty="0"/>
              <a:t>• pracy (sąd pracy) – do spraw z zakresu prawa pracy; przy czym w sądzie rejonowym mającym siedzibę w mieście będącym siedzibą sądu okręgowego, w którym jest utworzony wydział ubezpieczeń społecznych albo wydział pracy i ubezpieczeń społecznych, w miejsce wydziału (sądu) pracy tworzy się wydział pracy i ubezpieczeń społecznych do spraw z zakresu prawa pracy oraz do spraw z zakresu ubezpieczeń społecznych, należących do właściwości sądów rejonowych w tym samym okręgu sądowym; </a:t>
            </a:r>
          </a:p>
          <a:p>
            <a:r>
              <a:rPr lang="pl-PL" dirty="0"/>
              <a:t>• ksiąg wieczystych – do prowadzenia ksiąg wieczystych oraz do innych spraw cywilnych z zakresu postępowania wieczystoksięgowego. </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30</a:t>
            </a:fld>
            <a:endParaRPr lang="pl-PL"/>
          </a:p>
        </p:txBody>
      </p:sp>
    </p:spTree>
    <p:extLst>
      <p:ext uri="{BB962C8B-B14F-4D97-AF65-F5344CB8AC3E}">
        <p14:creationId xmlns:p14="http://schemas.microsoft.com/office/powerpoint/2010/main" val="472911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cywilny – do spraw z zakresu prawa cywilnego; </a:t>
            </a:r>
          </a:p>
          <a:p>
            <a:r>
              <a:rPr lang="pl-PL" dirty="0"/>
              <a:t>• karny – do spraw z zakresu prawa karnego, w tym do spraw o wykroczenia rozpoznawanych w II instancji; </a:t>
            </a:r>
          </a:p>
          <a:p>
            <a:r>
              <a:rPr lang="pl-PL" dirty="0"/>
              <a:t>• rodzinny i nieletnich (sąd rodzinny) – do spraw: – z zakresu prawa rodzinnego i opiekuńczego; – dotyczących demoralizacji i czynów karalnych nieletnich; – dotyczących leczenia osób uzależnionych od alkoholu oraz od środków odurzających i psychotropowych; – należących do sądu opiekuńczego na podstawie odrębnych ustaw; </a:t>
            </a:r>
          </a:p>
          <a:p>
            <a:r>
              <a:rPr lang="pl-PL" dirty="0"/>
              <a:t>• pracy (sąd pracy) – do spraw z zakresu prawa pracy; przy czym w sądzie rejonowym mającym siedzibę w mieście będącym siedzibą sądu okręgowego, w którym jest utworzony wydział ubezpieczeń społecznych albo wydział pracy i ubezpieczeń społecznych, w miejsce wydziału (sądu) pracy tworzy się wydział pracy i ubezpieczeń społecznych do spraw z zakresu prawa pracy oraz do spraw z zakresu ubezpieczeń społecznych, należących do właściwości sądów rejonowych w tym samym okręgu sądowym; </a:t>
            </a:r>
          </a:p>
          <a:p>
            <a:r>
              <a:rPr lang="pl-PL" dirty="0"/>
              <a:t>• ksiąg wieczystych – do prowadzenia ksiąg wieczystych oraz do innych spraw cywilnych z zakresu postępowania wieczystoksięgowego. </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31</a:t>
            </a:fld>
            <a:endParaRPr lang="pl-PL"/>
          </a:p>
        </p:txBody>
      </p:sp>
    </p:spTree>
    <p:extLst>
      <p:ext uri="{BB962C8B-B14F-4D97-AF65-F5344CB8AC3E}">
        <p14:creationId xmlns:p14="http://schemas.microsoft.com/office/powerpoint/2010/main" val="472911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u="none" strike="noStrike" kern="1200" baseline="0" dirty="0">
                <a:solidFill>
                  <a:schemeClr val="tx1"/>
                </a:solidFill>
                <a:latin typeface="+mn-lt"/>
                <a:ea typeface="+mn-ea"/>
                <a:cs typeface="+mn-cs"/>
              </a:rPr>
              <a:t>1) </a:t>
            </a:r>
            <a:r>
              <a:rPr lang="pl-PL" sz="1200" b="1" i="0" u="none" strike="noStrike" kern="1200" baseline="0" dirty="0">
                <a:solidFill>
                  <a:schemeClr val="tx1"/>
                </a:solidFill>
                <a:latin typeface="+mn-lt"/>
                <a:ea typeface="+mn-ea"/>
                <a:cs typeface="+mn-cs"/>
              </a:rPr>
              <a:t>cywilny </a:t>
            </a:r>
            <a:r>
              <a:rPr lang="pl-PL" sz="1200" b="0" i="0" u="none" strike="noStrike" kern="1200" baseline="0" dirty="0">
                <a:solidFill>
                  <a:schemeClr val="tx1"/>
                </a:solidFill>
                <a:latin typeface="+mn-lt"/>
                <a:ea typeface="+mn-ea"/>
                <a:cs typeface="+mn-cs"/>
              </a:rPr>
              <a:t>– do spraw z zakresu prawa cywilnego, prawa rodzinnego i opiekuńczego, spraw dotyczących leczenia osób uzależnionych od alkoholu oraz od środków odurzających i psychotropowych, spraw należących do sądu opiekuńczego na podstawie odrębnych ustaw oraz spraw dotyczących demoralizacji i czynów karalnych nieletnich; </a:t>
            </a:r>
          </a:p>
          <a:p>
            <a:r>
              <a:rPr lang="pl-PL" sz="1200" b="0" i="0" u="none" strike="noStrike" kern="1200" baseline="0" dirty="0">
                <a:solidFill>
                  <a:schemeClr val="tx1"/>
                </a:solidFill>
                <a:latin typeface="+mn-lt"/>
                <a:ea typeface="+mn-ea"/>
                <a:cs typeface="+mn-cs"/>
              </a:rPr>
              <a:t>2) </a:t>
            </a:r>
            <a:r>
              <a:rPr lang="pl-PL" sz="1200" b="1" i="0" u="none" strike="noStrike" kern="1200" baseline="0" dirty="0">
                <a:solidFill>
                  <a:schemeClr val="tx1"/>
                </a:solidFill>
                <a:latin typeface="+mn-lt"/>
                <a:ea typeface="+mn-ea"/>
                <a:cs typeface="+mn-cs"/>
              </a:rPr>
              <a:t>karny</a:t>
            </a:r>
            <a:r>
              <a:rPr lang="pl-PL" sz="1200" b="0" i="0" u="none" strike="noStrike" kern="1200" baseline="0" dirty="0">
                <a:solidFill>
                  <a:schemeClr val="tx1"/>
                </a:solidFill>
                <a:latin typeface="+mn-lt"/>
                <a:ea typeface="+mn-ea"/>
                <a:cs typeface="+mn-cs"/>
              </a:rPr>
              <a:t> – do spraw z zakresu prawa karnego oraz spraw zgodności z prawdą oświadczeń lustracyjnych. </a:t>
            </a:r>
          </a:p>
          <a:p>
            <a:r>
              <a:rPr lang="pl-PL" sz="1200" b="0" i="0" u="none" strike="noStrike" kern="1200" baseline="0" dirty="0">
                <a:solidFill>
                  <a:schemeClr val="tx1"/>
                </a:solidFill>
                <a:latin typeface="+mn-lt"/>
                <a:ea typeface="+mn-ea"/>
                <a:cs typeface="+mn-cs"/>
              </a:rPr>
              <a:t>3) </a:t>
            </a:r>
            <a:r>
              <a:rPr lang="pl-PL" sz="1200" b="1" i="0" u="none" strike="noStrike" kern="1200" baseline="0" dirty="0">
                <a:solidFill>
                  <a:schemeClr val="tx1"/>
                </a:solidFill>
                <a:latin typeface="+mn-lt"/>
                <a:ea typeface="+mn-ea"/>
                <a:cs typeface="+mn-cs"/>
              </a:rPr>
              <a:t>pracy, ubezpieczeń społecznych </a:t>
            </a:r>
            <a:r>
              <a:rPr lang="pl-PL" sz="1200" b="0" i="0" u="none" strike="noStrike" kern="1200" baseline="0" dirty="0">
                <a:solidFill>
                  <a:schemeClr val="tx1"/>
                </a:solidFill>
                <a:latin typeface="+mn-lt"/>
                <a:ea typeface="+mn-ea"/>
                <a:cs typeface="+mn-cs"/>
              </a:rPr>
              <a:t>albo pracy i ubezpieczeń społecznych – do spraw odpowiednio z zakresu prawa pracy lub z zakresu ubezpieczeń społecznych; </a:t>
            </a:r>
          </a:p>
          <a:p>
            <a:r>
              <a:rPr lang="pl-PL" sz="1200" b="0" i="0" u="none" strike="noStrike" kern="1200" baseline="0" dirty="0">
                <a:solidFill>
                  <a:schemeClr val="tx1"/>
                </a:solidFill>
                <a:latin typeface="+mn-lt"/>
                <a:ea typeface="+mn-ea"/>
                <a:cs typeface="+mn-cs"/>
              </a:rPr>
              <a:t>4) </a:t>
            </a:r>
            <a:r>
              <a:rPr lang="pl-PL" sz="1200" b="1" i="0" u="none" strike="noStrike" kern="1200" baseline="0" dirty="0">
                <a:solidFill>
                  <a:schemeClr val="tx1"/>
                </a:solidFill>
                <a:latin typeface="+mn-lt"/>
                <a:ea typeface="+mn-ea"/>
                <a:cs typeface="+mn-cs"/>
              </a:rPr>
              <a:t>gospodarczy </a:t>
            </a:r>
            <a:r>
              <a:rPr lang="pl-PL" sz="1200" b="0" i="0" u="none" strike="noStrike" kern="1200" baseline="0" dirty="0">
                <a:solidFill>
                  <a:schemeClr val="tx1"/>
                </a:solidFill>
                <a:latin typeface="+mn-lt"/>
                <a:ea typeface="+mn-ea"/>
                <a:cs typeface="+mn-cs"/>
              </a:rPr>
              <a:t>– do spraw gospodarczych oraz innych spraw z zakresu prawa gospodarczego i cywilnego należących do sądu gospodarczego na podstawie odrębnych ustaw; </a:t>
            </a:r>
          </a:p>
          <a:p>
            <a:r>
              <a:rPr lang="pl-PL" sz="1200" b="1" i="0" u="none" strike="noStrike" kern="1200" baseline="0" dirty="0">
                <a:solidFill>
                  <a:schemeClr val="tx1"/>
                </a:solidFill>
                <a:latin typeface="+mn-lt"/>
                <a:ea typeface="+mn-ea"/>
                <a:cs typeface="+mn-cs"/>
              </a:rPr>
              <a:t>5) kontroli danych telekomunikacyjnych, pocztowych i internetowych </a:t>
            </a:r>
            <a:r>
              <a:rPr lang="pl-PL" sz="1200" b="0" i="0" u="none" strike="noStrike" kern="1200" baseline="0" dirty="0">
                <a:solidFill>
                  <a:schemeClr val="tx1"/>
                </a:solidFill>
                <a:latin typeface="+mn-lt"/>
                <a:ea typeface="+mn-ea"/>
                <a:cs typeface="+mn-cs"/>
              </a:rPr>
              <a:t>– do spraw związanych z kontrolą pozyskiwania danych telekomunikacyjnych, pocztowych i internetowych przez Policję, Agencję Bezpieczeństwa Wewnętrznego, Straż Graniczną, Centralne Biuro Antykorupcyjne i Służbę Celno-Skarbową </a:t>
            </a:r>
            <a:endParaRPr lang="pl-PL" b="0" dirty="0"/>
          </a:p>
        </p:txBody>
      </p:sp>
      <p:sp>
        <p:nvSpPr>
          <p:cNvPr id="4" name="Symbol zastępczy numeru slajdu 3"/>
          <p:cNvSpPr>
            <a:spLocks noGrp="1"/>
          </p:cNvSpPr>
          <p:nvPr>
            <p:ph type="sldNum" sz="quarter" idx="10"/>
          </p:nvPr>
        </p:nvSpPr>
        <p:spPr/>
        <p:txBody>
          <a:bodyPr/>
          <a:lstStyle/>
          <a:p>
            <a:fld id="{A55EF1F4-0966-43E8-87FC-C08A75C501B6}" type="slidenum">
              <a:rPr lang="pl-PL" smtClean="0"/>
              <a:t>32</a:t>
            </a:fld>
            <a:endParaRPr lang="pl-PL"/>
          </a:p>
        </p:txBody>
      </p:sp>
    </p:spTree>
    <p:extLst>
      <p:ext uri="{BB962C8B-B14F-4D97-AF65-F5344CB8AC3E}">
        <p14:creationId xmlns:p14="http://schemas.microsoft.com/office/powerpoint/2010/main" val="472911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u="none" strike="noStrike" kern="1200" baseline="0" dirty="0">
                <a:solidFill>
                  <a:schemeClr val="tx1"/>
                </a:solidFill>
                <a:latin typeface="+mn-lt"/>
                <a:ea typeface="+mn-ea"/>
                <a:cs typeface="+mn-cs"/>
              </a:rPr>
              <a:t>W sądzie okręgowym działa koordynator do spraw mediacji, który wykonuje działania na rzecz rozwoju mediacji, zapewnia sprawną komunikację pomiędzy sędziami i mediatorami oraz stałymi mediatorami, a także współpracuje przy organizowaniu spotkań informacyjnych. </a:t>
            </a:r>
            <a:endParaRPr lang="pl-PL" b="0" dirty="0"/>
          </a:p>
        </p:txBody>
      </p:sp>
      <p:sp>
        <p:nvSpPr>
          <p:cNvPr id="4" name="Symbol zastępczy numeru slajdu 3"/>
          <p:cNvSpPr>
            <a:spLocks noGrp="1"/>
          </p:cNvSpPr>
          <p:nvPr>
            <p:ph type="sldNum" sz="quarter" idx="10"/>
          </p:nvPr>
        </p:nvSpPr>
        <p:spPr/>
        <p:txBody>
          <a:bodyPr/>
          <a:lstStyle/>
          <a:p>
            <a:fld id="{A55EF1F4-0966-43E8-87FC-C08A75C501B6}" type="slidenum">
              <a:rPr lang="pl-PL" smtClean="0"/>
              <a:t>33</a:t>
            </a:fld>
            <a:endParaRPr lang="pl-PL"/>
          </a:p>
        </p:txBody>
      </p:sp>
    </p:spTree>
    <p:extLst>
      <p:ext uri="{BB962C8B-B14F-4D97-AF65-F5344CB8AC3E}">
        <p14:creationId xmlns:p14="http://schemas.microsoft.com/office/powerpoint/2010/main" val="472911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u="none" strike="noStrike" kern="1200" baseline="0" dirty="0">
                <a:solidFill>
                  <a:schemeClr val="tx1"/>
                </a:solidFill>
                <a:latin typeface="+mn-lt"/>
                <a:ea typeface="+mn-ea"/>
                <a:cs typeface="+mn-cs"/>
              </a:rPr>
              <a:t>1) cywilny – do spraw z zakresu prawa cywilnego, prawa rodzinnego i opiekuńczego, jak również spraw gospodarczych oraz innych spraw z zakresu prawa gospodarczego i cywilnego należących do sądu gospodarczego na podstawie odrębnych ustaw; </a:t>
            </a:r>
          </a:p>
          <a:p>
            <a:r>
              <a:rPr lang="pl-PL" sz="1200" b="0" i="0" u="none" strike="noStrike" kern="1200" baseline="0" dirty="0">
                <a:solidFill>
                  <a:schemeClr val="tx1"/>
                </a:solidFill>
                <a:latin typeface="+mn-lt"/>
                <a:ea typeface="+mn-ea"/>
                <a:cs typeface="+mn-cs"/>
              </a:rPr>
              <a:t>2) karny – do spraw z zakresu prawa karnego oraz spraw zgodności z prawdą oświadczeń lustracyjnych; </a:t>
            </a:r>
          </a:p>
          <a:p>
            <a:r>
              <a:rPr lang="pl-PL" sz="1200" b="0" i="0" u="none" strike="noStrike" kern="1200" baseline="0" dirty="0">
                <a:solidFill>
                  <a:schemeClr val="tx1"/>
                </a:solidFill>
                <a:latin typeface="+mn-lt"/>
                <a:ea typeface="+mn-ea"/>
                <a:cs typeface="+mn-cs"/>
              </a:rPr>
              <a:t>3) pracy i ubezpieczeń społecznych – do spraw z zakresu prawa pracy i ubezpieczeń społecznych. </a:t>
            </a:r>
            <a:endParaRPr lang="pl-PL" b="0" dirty="0"/>
          </a:p>
        </p:txBody>
      </p:sp>
      <p:sp>
        <p:nvSpPr>
          <p:cNvPr id="4" name="Symbol zastępczy numeru slajdu 3"/>
          <p:cNvSpPr>
            <a:spLocks noGrp="1"/>
          </p:cNvSpPr>
          <p:nvPr>
            <p:ph type="sldNum" sz="quarter" idx="10"/>
          </p:nvPr>
        </p:nvSpPr>
        <p:spPr/>
        <p:txBody>
          <a:bodyPr/>
          <a:lstStyle/>
          <a:p>
            <a:fld id="{A55EF1F4-0966-43E8-87FC-C08A75C501B6}" type="slidenum">
              <a:rPr lang="pl-PL" smtClean="0"/>
              <a:t>34</a:t>
            </a:fld>
            <a:endParaRPr lang="pl-PL"/>
          </a:p>
        </p:txBody>
      </p:sp>
    </p:spTree>
    <p:extLst>
      <p:ext uri="{BB962C8B-B14F-4D97-AF65-F5344CB8AC3E}">
        <p14:creationId xmlns:p14="http://schemas.microsoft.com/office/powerpoint/2010/main" val="472911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b="0" dirty="0"/>
          </a:p>
        </p:txBody>
      </p:sp>
      <p:sp>
        <p:nvSpPr>
          <p:cNvPr id="4" name="Symbol zastępczy numeru slajdu 3"/>
          <p:cNvSpPr>
            <a:spLocks noGrp="1"/>
          </p:cNvSpPr>
          <p:nvPr>
            <p:ph type="sldNum" sz="quarter" idx="10"/>
          </p:nvPr>
        </p:nvSpPr>
        <p:spPr/>
        <p:txBody>
          <a:bodyPr/>
          <a:lstStyle/>
          <a:p>
            <a:fld id="{A55EF1F4-0966-43E8-87FC-C08A75C501B6}" type="slidenum">
              <a:rPr lang="pl-PL" smtClean="0"/>
              <a:t>35</a:t>
            </a:fld>
            <a:endParaRPr lang="pl-PL"/>
          </a:p>
        </p:txBody>
      </p:sp>
    </p:spTree>
    <p:extLst>
      <p:ext uri="{BB962C8B-B14F-4D97-AF65-F5344CB8AC3E}">
        <p14:creationId xmlns:p14="http://schemas.microsoft.com/office/powerpoint/2010/main" val="472911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Kontrolują legalność decyzji administracyjnych </a:t>
            </a:r>
          </a:p>
          <a:p>
            <a:r>
              <a:rPr lang="pl-PL" dirty="0"/>
              <a:t>Istnieją obok sądów powszechnych i tworzą odrębny system organów. </a:t>
            </a:r>
          </a:p>
          <a:p>
            <a:endParaRPr lang="pl-PL" dirty="0"/>
          </a:p>
        </p:txBody>
      </p:sp>
      <p:sp>
        <p:nvSpPr>
          <p:cNvPr id="4" name="Symbol zastępczy numeru slajdu 3"/>
          <p:cNvSpPr>
            <a:spLocks noGrp="1"/>
          </p:cNvSpPr>
          <p:nvPr>
            <p:ph type="sldNum" sz="quarter" idx="10"/>
          </p:nvPr>
        </p:nvSpPr>
        <p:spPr/>
        <p:txBody>
          <a:bodyPr/>
          <a:lstStyle/>
          <a:p>
            <a:fld id="{A55EF1F4-0966-43E8-87FC-C08A75C501B6}" type="slidenum">
              <a:rPr lang="pl-PL" smtClean="0"/>
              <a:t>37</a:t>
            </a:fld>
            <a:endParaRPr lang="pl-PL"/>
          </a:p>
        </p:txBody>
      </p:sp>
    </p:spTree>
    <p:extLst>
      <p:ext uri="{BB962C8B-B14F-4D97-AF65-F5344CB8AC3E}">
        <p14:creationId xmlns:p14="http://schemas.microsoft.com/office/powerpoint/2010/main" val="3794941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Zakres kompetencji każdej z nich został określony w art. 39 </a:t>
            </a:r>
            <a:r>
              <a:rPr lang="pl-PL" dirty="0" err="1"/>
              <a:t>u.s.a</a:t>
            </a:r>
            <a:r>
              <a:rPr lang="pl-PL" dirty="0"/>
              <a:t>. Ogólnie ujmując, sprawują one – w granicach i w trybie określonym przez właściwe przepisy – nadzór nad orzecznictwem wojewódzkich sądów administracyjnych</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40</a:t>
            </a:fld>
            <a:endParaRPr lang="pl-PL"/>
          </a:p>
        </p:txBody>
      </p:sp>
    </p:spTree>
    <p:extLst>
      <p:ext uri="{BB962C8B-B14F-4D97-AF65-F5344CB8AC3E}">
        <p14:creationId xmlns:p14="http://schemas.microsoft.com/office/powerpoint/2010/main" val="900808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Jeżeli chodzi o sądy wojskowe, to należy zauważyć, że w niektórych krajach konstytucje wyraźnie zakazują tworzenia sądów wojskowych w czasie pokoju (np. art. 84 konstytucji Austrii z 1920 r. w ujęciu z 1929 r.). </a:t>
            </a:r>
          </a:p>
          <a:p>
            <a:r>
              <a:rPr lang="pl-PL" dirty="0"/>
              <a:t>Ich występowanie nie jest więc powszechne (istnieją np. w Brazylii, Kanadzie, na Łotwie i w Polsce). </a:t>
            </a:r>
          </a:p>
          <a:p>
            <a:r>
              <a:rPr lang="pl-PL" dirty="0"/>
              <a:t>Sprawują wymiar sprawiedliwości w siłach zbrojnych w sprawach karnych. Rozpoznają zasadniczo sprawy karne osób wojskowych, a w niektórych państwach także sprawy o określone przestępstwa, bez względu na to, czy oskarżony jest osobą wojskową czy cywilną (np. zdrada Ojczyzny). Istnieją obok sądów powszechnych i tworzą odrębny system organów, z reguły dostosowany do struktury terytorialnej sił zbrojnych. </a:t>
            </a:r>
          </a:p>
          <a:p>
            <a:r>
              <a:rPr lang="pl-PL" dirty="0"/>
              <a:t>Obecna Konstytucja nie zrezygnowała z tej kategorii sądów, mimo pojawiających się od dawna w literaturze prawniczej głosów za ich zniesieniem. Ich przeciwnicy formułują „zarzut naruszania zasady równości obywateli wobec prawa. Poza tym podkreśla się niebezpieczeństwo «rozdwojenia» linii orzeczniczej w zakresie wspólnych dla sądów powszechnych i wojskowych materii prawa karnego”</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41</a:t>
            </a:fld>
            <a:endParaRPr lang="pl-PL"/>
          </a:p>
        </p:txBody>
      </p:sp>
    </p:spTree>
    <p:extLst>
      <p:ext uri="{BB962C8B-B14F-4D97-AF65-F5344CB8AC3E}">
        <p14:creationId xmlns:p14="http://schemas.microsoft.com/office/powerpoint/2010/main" val="3316984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Wojskowe sądy okręgowe są sądami wyższego rzędu w stosunku do wojskowych sądów garnizonowych. </a:t>
            </a:r>
          </a:p>
          <a:p>
            <a:r>
              <a:rPr lang="pl-PL" dirty="0"/>
              <a:t>Wojskowy sąd garnizonowy składa się z sędziów i asesorów tego sądu,  a w skład wojskowego sądu okręgowego wchodzą wyłącznie sędziowie tego sądu.  </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42</a:t>
            </a:fld>
            <a:endParaRPr lang="pl-PL"/>
          </a:p>
        </p:txBody>
      </p:sp>
    </p:spTree>
    <p:extLst>
      <p:ext uri="{BB962C8B-B14F-4D97-AF65-F5344CB8AC3E}">
        <p14:creationId xmlns:p14="http://schemas.microsoft.com/office/powerpoint/2010/main" val="331698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dirty="0">
                <a:effectLst/>
                <a:latin typeface="Calibri" panose="020F0502020204030204" pitchFamily="34" charset="0"/>
                <a:ea typeface="Calibri" panose="020F0502020204030204" pitchFamily="34" charset="0"/>
                <a:cs typeface="Calibri" panose="020F0502020204030204" pitchFamily="34" charset="0"/>
              </a:rPr>
              <a:t>W ujęciu przedmiotowym wymiar sprawiedliwości to funkcja państwa polegająca na rozpatrywaniu i rozstrzyganiu sporów o prawo, w których jedną ze stron jest jednostka lub inny podmiot podobny. W definicji przedmiotowej relewantne znaczenie ma charakter działalności będącej wymiarem sprawiedliwości.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
        <p:nvSpPr>
          <p:cNvPr id="4" name="Symbol zastępczy numeru slajdu 3"/>
          <p:cNvSpPr>
            <a:spLocks noGrp="1"/>
          </p:cNvSpPr>
          <p:nvPr>
            <p:ph type="sldNum" sz="quarter" idx="5"/>
          </p:nvPr>
        </p:nvSpPr>
        <p:spPr/>
        <p:txBody>
          <a:bodyPr/>
          <a:lstStyle/>
          <a:p>
            <a:fld id="{A55EF1F4-0966-43E8-87FC-C08A75C501B6}" type="slidenum">
              <a:rPr lang="pl-PL" smtClean="0"/>
              <a:t>8</a:t>
            </a:fld>
            <a:endParaRPr lang="pl-PL"/>
          </a:p>
        </p:txBody>
      </p:sp>
    </p:spTree>
    <p:extLst>
      <p:ext uri="{BB962C8B-B14F-4D97-AF65-F5344CB8AC3E}">
        <p14:creationId xmlns:p14="http://schemas.microsoft.com/office/powerpoint/2010/main" val="24601701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Jeżeli chodzi o sądy wojskowe, to należy zauważyć, że w niektórych krajach konstytucje wyraźnie zakazują tworzenia sądów wojskowych w czasie pokoju (np. art. 84 konstytucji Austrii z 1920 r. w ujęciu z 1929 r.). </a:t>
            </a:r>
          </a:p>
          <a:p>
            <a:r>
              <a:rPr lang="pl-PL" dirty="0"/>
              <a:t>Ich występowanie nie jest więc powszechne (istnieją np. w Brazylii, Kanadzie, na Łotwie i w Polsce). </a:t>
            </a:r>
          </a:p>
          <a:p>
            <a:r>
              <a:rPr lang="pl-PL" dirty="0"/>
              <a:t>Sprawują wymiar sprawiedliwości w siłach zbrojnych w sprawach karnych. Rozpoznają zasadniczo sprawy karne osób wojskowych, a w niektórych państwach także sprawy o określone przestępstwa, bez względu na to, czy oskarżony jest osobą wojskową czy cywilną (np. zdrada Ojczyzny). Istnieją obok sądów powszechnych i tworzą odrębny system organów, z reguły dostosowany do struktury terytorialnej sił zbrojnych. </a:t>
            </a:r>
          </a:p>
          <a:p>
            <a:r>
              <a:rPr lang="pl-PL" dirty="0"/>
              <a:t>Obecna Konstytucja nie zrezygnowała z tej kategorii sądów, mimo pojawiających się od dawna w literaturze prawniczej głosów za ich zniesieniem. Ich przeciwnicy formułują „zarzut naruszania zasady równości obywateli wobec prawa. </a:t>
            </a:r>
            <a:r>
              <a:rPr lang="pl-PL"/>
              <a:t>Poza tym podkreśla się niebezpieczeństwo «rozdwojenia» linii orzeczniczej w zakresie wspólnych dla sądów powszechnych i wojskowych materii prawa karnego”</a:t>
            </a:r>
            <a:endParaRPr lang="pl-PL" dirty="0"/>
          </a:p>
        </p:txBody>
      </p:sp>
      <p:sp>
        <p:nvSpPr>
          <p:cNvPr id="4" name="Symbol zastępczy numeru slajdu 3"/>
          <p:cNvSpPr>
            <a:spLocks noGrp="1"/>
          </p:cNvSpPr>
          <p:nvPr>
            <p:ph type="sldNum" sz="quarter" idx="10"/>
          </p:nvPr>
        </p:nvSpPr>
        <p:spPr/>
        <p:txBody>
          <a:bodyPr/>
          <a:lstStyle/>
          <a:p>
            <a:fld id="{A55EF1F4-0966-43E8-87FC-C08A75C501B6}" type="slidenum">
              <a:rPr lang="pl-PL" smtClean="0"/>
              <a:t>43</a:t>
            </a:fld>
            <a:endParaRPr lang="pl-PL"/>
          </a:p>
        </p:txBody>
      </p:sp>
    </p:spTree>
    <p:extLst>
      <p:ext uri="{BB962C8B-B14F-4D97-AF65-F5344CB8AC3E}">
        <p14:creationId xmlns:p14="http://schemas.microsoft.com/office/powerpoint/2010/main" val="33169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800" kern="0" dirty="0">
                <a:effectLst/>
                <a:latin typeface="Calibri" panose="020F0502020204030204" pitchFamily="34" charset="0"/>
                <a:ea typeface="Calibri" panose="020F0502020204030204" pitchFamily="34" charset="0"/>
              </a:rPr>
              <a:t> W ujęciu podmiotowym wymiarem sprawiedliwości jest działalność wykonywana przez sądy jako szczególnego rodzaju organy państwowe. Wymiarem sprawiedliwości jest zatem wszystko co czyni sąd </a:t>
            </a:r>
            <a:endParaRPr lang="pl-PL" dirty="0"/>
          </a:p>
        </p:txBody>
      </p:sp>
      <p:sp>
        <p:nvSpPr>
          <p:cNvPr id="4" name="Symbol zastępczy numeru slajdu 3"/>
          <p:cNvSpPr>
            <a:spLocks noGrp="1"/>
          </p:cNvSpPr>
          <p:nvPr>
            <p:ph type="sldNum" sz="quarter" idx="5"/>
          </p:nvPr>
        </p:nvSpPr>
        <p:spPr/>
        <p:txBody>
          <a:bodyPr/>
          <a:lstStyle/>
          <a:p>
            <a:fld id="{A55EF1F4-0966-43E8-87FC-C08A75C501B6}" type="slidenum">
              <a:rPr lang="pl-PL" smtClean="0"/>
              <a:t>10</a:t>
            </a:fld>
            <a:endParaRPr lang="pl-PL"/>
          </a:p>
        </p:txBody>
      </p:sp>
    </p:spTree>
    <p:extLst>
      <p:ext uri="{BB962C8B-B14F-4D97-AF65-F5344CB8AC3E}">
        <p14:creationId xmlns:p14="http://schemas.microsoft.com/office/powerpoint/2010/main" val="2575074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800" kern="0" dirty="0">
                <a:effectLst/>
                <a:latin typeface="Calibri" panose="020F0502020204030204" pitchFamily="34" charset="0"/>
                <a:ea typeface="Calibri" panose="020F0502020204030204" pitchFamily="34" charset="0"/>
              </a:rPr>
              <a:t>Trzecia definicja – przedmiotowo-podmiotowa (mieszana) przyjmuje, że wymiarem sprawiedliwości może być tylko wiążące rozstrzyganie sporów o prawo, w których przynajmniej jedną ze stron jest jednostka lub inny podmiot podobny, które jest dokonywane przez sądy wymienione w art. 175 ust. 1 Konstytucji. </a:t>
            </a:r>
            <a:r>
              <a:rPr lang="pl-PL" sz="1800" i="1" kern="0" dirty="0">
                <a:effectLst/>
                <a:latin typeface="Calibri" panose="020F0502020204030204" pitchFamily="34" charset="0"/>
                <a:ea typeface="Calibri" panose="020F0502020204030204" pitchFamily="34" charset="0"/>
              </a:rPr>
              <a:t>A contrario</a:t>
            </a:r>
            <a:r>
              <a:rPr lang="pl-PL" sz="1800" kern="0" dirty="0">
                <a:effectLst/>
                <a:latin typeface="Calibri" panose="020F0502020204030204" pitchFamily="34" charset="0"/>
                <a:ea typeface="Calibri" panose="020F0502020204030204" pitchFamily="34" charset="0"/>
              </a:rPr>
              <a:t>, jeżeli funkcja wiążącego rozstrzygania sporów o prawo jest powierzona innemu organowi niż sąd, to nie można uznać takich działań za wymierzanie sprawiedliwości. </a:t>
            </a:r>
          </a:p>
          <a:p>
            <a:pPr marL="0" marR="0" lvl="0" indent="0" algn="l" defTabSz="914400" rtl="0" eaLnBrk="1" fontAlgn="auto" latinLnBrk="0" hangingPunct="1">
              <a:lnSpc>
                <a:spcPct val="100000"/>
              </a:lnSpc>
              <a:spcBef>
                <a:spcPts val="0"/>
              </a:spcBef>
              <a:spcAft>
                <a:spcPts val="0"/>
              </a:spcAft>
              <a:buClrTx/>
              <a:buSzTx/>
              <a:buFontTx/>
              <a:buNone/>
              <a:tabLst/>
              <a:defRPr/>
            </a:pPr>
            <a:r>
              <a:rPr lang="pl-PL" sz="1800" kern="0" dirty="0">
                <a:effectLst/>
                <a:latin typeface="Calibri" panose="020F0502020204030204" pitchFamily="34" charset="0"/>
                <a:ea typeface="Calibri" panose="020F0502020204030204" pitchFamily="34" charset="0"/>
              </a:rPr>
              <a:t>Trybunał Konstytucyjny w wyroku z dnia 12 maja 2001 r., sygn. SK 26/01 (OTK 2001, nr 8, poz. 258), zwrócił uwagę, że „konstytucyjnie określony katalog organów sprawujących wymiar sprawiedliwości jest zamknięty i nie może być rozszerzany […]. Wymiar sprawiedliwości może być jedynie wtedy sprawowany, jeżeli jego koniecznym komponentem pozostaje niezawisłość sędziowska. Sprawowanie wymiaru sprawiedliwości nie jest bowiem definiowane jedynie poprzez zakres merytoryczny funkcji orzeczniczych, ale przede wszystkim poprzez rodzaj, charakter gwarancji </a:t>
            </a:r>
            <a:r>
              <a:rPr lang="pl-PL" sz="1800" dirty="0">
                <a:effectLst/>
                <a:latin typeface="Calibri" panose="020F0502020204030204" pitchFamily="34" charset="0"/>
                <a:ea typeface="Calibri" panose="020F0502020204030204" pitchFamily="34" charset="0"/>
                <a:cs typeface="Calibri" panose="020F0502020204030204" pitchFamily="34" charset="0"/>
              </a:rPr>
              <a:t>towarzyszących tym funkcjom, które zawierają się w niezależności sędziowskiej, a więc m.in. w braku wszelkiej hierarchicznej podległości służbowej i nieusuwalności”.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sp>
        <p:nvSpPr>
          <p:cNvPr id="4" name="Symbol zastępczy numeru slajdu 3"/>
          <p:cNvSpPr>
            <a:spLocks noGrp="1"/>
          </p:cNvSpPr>
          <p:nvPr>
            <p:ph type="sldNum" sz="quarter" idx="5"/>
          </p:nvPr>
        </p:nvSpPr>
        <p:spPr/>
        <p:txBody>
          <a:bodyPr/>
          <a:lstStyle/>
          <a:p>
            <a:fld id="{A55EF1F4-0966-43E8-87FC-C08A75C501B6}" type="slidenum">
              <a:rPr lang="pl-PL" smtClean="0"/>
              <a:t>11</a:t>
            </a:fld>
            <a:endParaRPr lang="pl-PL"/>
          </a:p>
        </p:txBody>
      </p:sp>
    </p:spTree>
    <p:extLst>
      <p:ext uri="{BB962C8B-B14F-4D97-AF65-F5344CB8AC3E}">
        <p14:creationId xmlns:p14="http://schemas.microsoft.com/office/powerpoint/2010/main" val="992095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gn="just">
              <a:lnSpc>
                <a:spcPct val="150000"/>
              </a:lnSpc>
            </a:pPr>
            <a:r>
              <a:rPr lang="pl-PL" sz="1800" dirty="0">
                <a:effectLst/>
                <a:latin typeface="Calibri" panose="020F0502020204030204" pitchFamily="34" charset="0"/>
                <a:ea typeface="Times New Roman" panose="02020603050405020304" pitchFamily="18" charset="0"/>
              </a:rPr>
              <a:t>Merytoryczne badanie orzeczenia sądu polubownego przez sąd państwowy ogranicza się do oceny, czy zapadły wyrok nie narusza zasad porządku prawnego. Użyte przez ustawodawcę określenie: „podstawowe zasady porządku prawnego” (art. 1206 § 2 pkt 2 K.p.c.) wskazuje jednoznacznie, że chodzi o takie naruszenia przepisów prawa materialnego, które prowadzą do pogwałcenia zasad państwa prawa (praworządności), a wyrok narusza naczelne zasady prawne obowiązujące w Rzeczypospolitej Polskiej oraz godzi w obowiązujący porządek prawny, czyli narusza pryncypia ustrojowo-polityczne i społeczno-gospodarcze (por. wyroki SN: z dnia 11 maja 2007 r., sygn. akt I CSK 82/07, OSNC 2008, nr 6, poz. 64; z dnia 11 lipca 2002 r., sygn. akt IV CKN 1211/00, OSNC 2003, nr 9, poz. 125).</a:t>
            </a:r>
            <a:endParaRPr lang="pl-PL"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pl-PL" sz="1800" kern="0" dirty="0">
                <a:effectLst/>
                <a:latin typeface="Calibri" panose="020F0502020204030204" pitchFamily="34" charset="0"/>
                <a:ea typeface="Calibri" panose="020F0502020204030204" pitchFamily="34" charset="0"/>
              </a:rPr>
              <a:t>	W świetle powyższego należy przyjąć, że sądy polubowne nie sprawują wymiaru sprawiedliwości. Są to organy pozasądowe, których kompetencja do rozstrzygania sporów o prawo wynika z woli ustawodawcy usankcjonowania prawa jednostek do zrzeczenia się z własnej woli (poprzez zapis na sąd polubowny) prawa do rozpoznania sprawy przez sąd państwowy. Mamy tu zatem do czynienia z formą samoograniczenia stron postępowania prawa do sądu. Realizacja konstytucyjnych praw i wolności odbywa się w relacjach między </a:t>
            </a:r>
            <a:r>
              <a:rPr lang="pl-PL" sz="1800" dirty="0">
                <a:effectLst/>
                <a:latin typeface="Calibri" panose="020F0502020204030204" pitchFamily="34" charset="0"/>
                <a:ea typeface="Times New Roman" panose="02020603050405020304" pitchFamily="18" charset="0"/>
              </a:rPr>
              <a:t>podmiotami prawa i państwem; zapis na sąd polubowny, przybierający postać uzgodnienia między stronami, nie zmniejsza sfery jednostki wolnej od ingerencji państwa, lecz stanowi - będącą wyrazem jej wolności - rezygnację z przysługującego roszczenia. Konstytucyjne prawa podmiotowe nie chronią przed skutkami własnych działań uprawnionego, lecz przed nadmierną ingerencją państwa.</a:t>
            </a:r>
            <a:endParaRPr lang="pl-PL" sz="1800" dirty="0">
              <a:effectLst/>
              <a:latin typeface="Times New Roman" panose="02020603050405020304" pitchFamily="18" charset="0"/>
              <a:ea typeface="Times New Roman" panose="02020603050405020304" pitchFamily="18" charset="0"/>
            </a:endParaRPr>
          </a:p>
          <a:p>
            <a:endParaRPr lang="pl-PL" dirty="0"/>
          </a:p>
        </p:txBody>
      </p:sp>
      <p:sp>
        <p:nvSpPr>
          <p:cNvPr id="4" name="Symbol zastępczy numeru slajdu 3"/>
          <p:cNvSpPr>
            <a:spLocks noGrp="1"/>
          </p:cNvSpPr>
          <p:nvPr>
            <p:ph type="sldNum" sz="quarter" idx="5"/>
          </p:nvPr>
        </p:nvSpPr>
        <p:spPr/>
        <p:txBody>
          <a:bodyPr/>
          <a:lstStyle/>
          <a:p>
            <a:fld id="{A55EF1F4-0966-43E8-87FC-C08A75C501B6}" type="slidenum">
              <a:rPr lang="pl-PL" smtClean="0"/>
              <a:t>15</a:t>
            </a:fld>
            <a:endParaRPr lang="pl-PL"/>
          </a:p>
        </p:txBody>
      </p:sp>
    </p:spTree>
    <p:extLst>
      <p:ext uri="{BB962C8B-B14F-4D97-AF65-F5344CB8AC3E}">
        <p14:creationId xmlns:p14="http://schemas.microsoft.com/office/powerpoint/2010/main" val="22123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 Wbrew oczekiwaniom ani przepisy konstytucyjne, ani też ustawowe nie ustanowiły Sądu Najwyższego naczelnym organem sądowym RP, czego wyrazem może być między innymi brak kompetencji w zakresie nadzoru judykacyjnego nad sądami administracyjnymi</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18</a:t>
            </a:fld>
            <a:endParaRPr lang="pl-PL"/>
          </a:p>
        </p:txBody>
      </p:sp>
    </p:spTree>
    <p:extLst>
      <p:ext uri="{BB962C8B-B14F-4D97-AF65-F5344CB8AC3E}">
        <p14:creationId xmlns:p14="http://schemas.microsoft.com/office/powerpoint/2010/main" val="103716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Do właściwości Izby Cywilnej należą sprawy z zakresu prawa cywilnego, gospodarczego, rodzinnego i opiekuńczego, sprawy dotyczące rejestracji przedsiębiorców i rejestracji zastawów (art. 28 ust. 1 uchwały Zgromadzenia Ogólnego Sędziów Sądu Najwyższego z dnia 1 grudnia 2003 r. w sprawie regulaminu Sądu Najwyższego). Do właściwości tej Izby należą także skargi dotyczące przewlekłości postępowania przed SN (§ 28 ust. 2 Regulaminu SN).  </a:t>
            </a:r>
          </a:p>
          <a:p>
            <a:r>
              <a:rPr lang="pl-PL" dirty="0"/>
              <a:t>Do właściwości Izby Karnej należą sprawy rozpoznawane na podstawie przepisów Kodeksu postępowania karnego, Kodeksu karnego skarbowego, Kodeksu postępowania w sprawach o wykroczenia oraz inne sprawy, do których stosuje się przepisy Kodeksu postępowania karnego. Do właściwości Izby należą także skargi dotyczące przewlekłości postępowania w tych sprawach przed sądem apelacyjnym oraz skargi dotyczące przewlekłości postępowania przed SN (§ 29 ust. 1 i 2 Regulaminu SN). </a:t>
            </a:r>
          </a:p>
          <a:p>
            <a:r>
              <a:rPr lang="pl-PL" dirty="0"/>
              <a:t>Do właściwości Izby Pracy, Ubezpieczeń Społecznych i Spraw Publicznych należą sprawy z zakresu prawa pracy, ubezpieczeń społecznych i sprawy publiczne, w tym sprawy z zakresu ochrony konkurencji, regulacji energetyki, telekomunikacji i transportu kolejowego oraz sprawy, w których złożono odwołanie od decyzji Przewodniczącego KRRiT, a także sprawy o roszczenia twórców wynalazków, wzorów użytkowych i przemysłowych oraz topografii układów scalonych o wynagrodzenie, jak również sprawy rejestrowe, z wyłączeniem rejestracji przedsiębiorców i rejestracji zastawów. Do właściwości Izby należą także skargi dotyczące przewlekłości postępowania w tych sprawach przed sądem apelacyjnym oraz skargi dotyczące przewlekłości postępowania przed sądem apelacyjnym i przed SN (§ 30 Regulaminu SN). </a:t>
            </a:r>
          </a:p>
          <a:p>
            <a:r>
              <a:rPr lang="pl-PL" dirty="0"/>
              <a:t>Do właściwości Izby Wojskowej należą sprawy podlegające orzecznictwu sądów wojskowych oraz sprawy dyscyplinarne prokuratorów i asesorów wojskowych jednostek organizacyjnych prokuratury, a także radców prawnych pełniących czynną służbę wojskową albo zatrudnionych w Ministerstwie Obrony Narodowej. Do właściwości Izby należą także skargi dotyczące przewlekłości postępowania w tych sprawach przed wojskowymi sądami okręgowymi oraz skargi dotyczące przewlekłości postępowania przed SN (§ 31 Regulaminu SN). </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22</a:t>
            </a:fld>
            <a:endParaRPr lang="pl-PL"/>
          </a:p>
        </p:txBody>
      </p:sp>
    </p:spTree>
    <p:extLst>
      <p:ext uri="{BB962C8B-B14F-4D97-AF65-F5344CB8AC3E}">
        <p14:creationId xmlns:p14="http://schemas.microsoft.com/office/powerpoint/2010/main" val="2932075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Konstytucja ustanawia na ich rzecz zasadę domniemania kompetencyjnego, stanowiąc w art. 177, że sprawują one wymiar sprawiedliwości we wszystkich sprawach z wyjątkiem spraw ustawowo zastrzeżonych dla właściwości innych sądów. </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27</a:t>
            </a:fld>
            <a:endParaRPr lang="pl-PL"/>
          </a:p>
        </p:txBody>
      </p:sp>
    </p:spTree>
    <p:extLst>
      <p:ext uri="{BB962C8B-B14F-4D97-AF65-F5344CB8AC3E}">
        <p14:creationId xmlns:p14="http://schemas.microsoft.com/office/powerpoint/2010/main" val="4065207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lvl="1"/>
            <a:r>
              <a:rPr lang="pl-PL" dirty="0"/>
              <a:t>Art.. 175 ust. 2 - Dopuszczono w ten sposób w szczególnej sytuacji (tj. w czasie wojny) wymierzanie sprawiedliwości w formach wyjątkowych, poza sądownictwem powszechnym</a:t>
            </a:r>
          </a:p>
        </p:txBody>
      </p:sp>
      <p:sp>
        <p:nvSpPr>
          <p:cNvPr id="4" name="Symbol zastępczy numeru slajdu 3"/>
          <p:cNvSpPr>
            <a:spLocks noGrp="1"/>
          </p:cNvSpPr>
          <p:nvPr>
            <p:ph type="sldNum" sz="quarter" idx="10"/>
          </p:nvPr>
        </p:nvSpPr>
        <p:spPr/>
        <p:txBody>
          <a:bodyPr/>
          <a:lstStyle/>
          <a:p>
            <a:fld id="{A55EF1F4-0966-43E8-87FC-C08A75C501B6}" type="slidenum">
              <a:rPr lang="pl-PL" smtClean="0"/>
              <a:t>28</a:t>
            </a:fld>
            <a:endParaRPr lang="pl-PL"/>
          </a:p>
        </p:txBody>
      </p:sp>
    </p:spTree>
    <p:extLst>
      <p:ext uri="{BB962C8B-B14F-4D97-AF65-F5344CB8AC3E}">
        <p14:creationId xmlns:p14="http://schemas.microsoft.com/office/powerpoint/2010/main" val="4065207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B461F6A7-8313-4920-B961-63D737BD180F}" type="datetime1">
              <a:rPr lang="pl-PL" smtClean="0"/>
              <a:t>12.03.2025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6975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BB0E308-6804-4E07-AC59-85301BEBD59F}" type="datetime1">
              <a:rPr lang="pl-PL" smtClean="0"/>
              <a:t>12.03.2025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155370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A0193A4E-C13D-466E-B414-F32D91171175}" type="datetime1">
              <a:rPr lang="pl-PL" smtClean="0"/>
              <a:t>12.03.2025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753160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DBF48A3-96F5-4C9F-BD6C-1FD6539E280B}" type="datetime1">
              <a:rPr lang="pl-PL" smtClean="0"/>
              <a:t>12.03.2025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08073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EE64D10-34A9-4D85-9D67-143169DD674B}" type="datetime1">
              <a:rPr lang="pl-PL" smtClean="0"/>
              <a:t>12.03.2025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46025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A1069DE-D9AD-4EF8-AE6E-CAB6C4748F83}" type="datetime1">
              <a:rPr lang="pl-PL" smtClean="0"/>
              <a:t>12.03.2025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326961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082C98C-F8B6-49AC-8803-6409F64F1873}" type="datetime1">
              <a:rPr lang="pl-PL" smtClean="0"/>
              <a:t>12.03.2025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89782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A05B57F-C9D4-46E3-A020-250D62713EE5}" type="datetime1">
              <a:rPr lang="pl-PL" smtClean="0"/>
              <a:t>12.03.2025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175038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61CD5ED-9453-4781-8A3F-10BDF84D1F63}" type="datetime1">
              <a:rPr lang="pl-PL" smtClean="0"/>
              <a:t>12.03.2025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86805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40428026-C4BA-4992-9D85-7A45C525A111}" type="datetime1">
              <a:rPr lang="pl-PL" smtClean="0"/>
              <a:t>12.03.2025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8421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405356-A819-421B-BEBD-8FBBD384DD64}" type="datetime1">
              <a:rPr lang="pl-PL" smtClean="0"/>
              <a:t>12.03.2025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1794776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DF6F1-A06B-44DF-A08F-DC8F6FBEA662}" type="datetime1">
              <a:rPr lang="pl-PL" smtClean="0"/>
              <a:t>12.03.2025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C2898-CD0D-4B8E-9198-57BD87A2E996}" type="slidenum">
              <a:rPr lang="pl-PL" smtClean="0"/>
              <a:t>‹#›</a:t>
            </a:fld>
            <a:endParaRPr lang="pl-PL"/>
          </a:p>
        </p:txBody>
      </p:sp>
    </p:spTree>
    <p:extLst>
      <p:ext uri="{BB962C8B-B14F-4D97-AF65-F5344CB8AC3E}">
        <p14:creationId xmlns:p14="http://schemas.microsoft.com/office/powerpoint/2010/main" val="219314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1115616" y="1695450"/>
            <a:ext cx="7704856" cy="3096344"/>
          </a:xfrm>
        </p:spPr>
        <p:txBody>
          <a:bodyPr>
            <a:normAutofit fontScale="90000"/>
          </a:bodyPr>
          <a:lstStyle/>
          <a:p>
            <a:br>
              <a:rPr lang="pl-PL" dirty="0">
                <a:solidFill>
                  <a:schemeClr val="bg1"/>
                </a:solidFill>
              </a:rPr>
            </a:br>
            <a:br>
              <a:rPr lang="pl-PL" dirty="0">
                <a:solidFill>
                  <a:schemeClr val="bg1"/>
                </a:solidFill>
              </a:rPr>
            </a:br>
            <a:br>
              <a:rPr lang="pl-PL" dirty="0">
                <a:solidFill>
                  <a:schemeClr val="bg1"/>
                </a:solidFill>
              </a:rPr>
            </a:br>
            <a:r>
              <a:rPr lang="pl-PL">
                <a:solidFill>
                  <a:schemeClr val="bg1"/>
                </a:solidFill>
              </a:rPr>
              <a:t>System organów </a:t>
            </a:r>
            <a:br>
              <a:rPr lang="pl-PL">
                <a:solidFill>
                  <a:schemeClr val="bg1"/>
                </a:solidFill>
              </a:rPr>
            </a:br>
            <a:r>
              <a:rPr lang="pl-PL">
                <a:solidFill>
                  <a:schemeClr val="bg1"/>
                </a:solidFill>
              </a:rPr>
              <a:t>wymiaru </a:t>
            </a:r>
            <a:r>
              <a:rPr lang="pl-PL" dirty="0">
                <a:solidFill>
                  <a:schemeClr val="bg1"/>
                </a:solidFill>
              </a:rPr>
              <a:t>sprawiedliwości </a:t>
            </a:r>
            <a:endParaRPr lang="pl-PL" dirty="0">
              <a:latin typeface="Century Gothic" panose="020B0502020202020204" pitchFamily="34" charset="0"/>
            </a:endParaRPr>
          </a:p>
        </p:txBody>
      </p:sp>
      <p:sp>
        <p:nvSpPr>
          <p:cNvPr id="3" name="Podtytuł 2"/>
          <p:cNvSpPr>
            <a:spLocks noGrp="1"/>
          </p:cNvSpPr>
          <p:nvPr>
            <p:ph type="subTitle" idx="1"/>
          </p:nvPr>
        </p:nvSpPr>
        <p:spPr>
          <a:xfrm>
            <a:off x="1907704" y="4653136"/>
            <a:ext cx="6336704" cy="1224136"/>
          </a:xfrm>
        </p:spPr>
        <p:txBody>
          <a:bodyPr>
            <a:normAutofit/>
          </a:bodyPr>
          <a:lstStyle/>
          <a:p>
            <a:endParaRPr lang="pl-PL" sz="2400" dirty="0">
              <a:solidFill>
                <a:schemeClr val="bg1"/>
              </a:solidFill>
              <a:latin typeface="Century Gothic" panose="020B0502020202020204" pitchFamily="34" charset="0"/>
            </a:endParaRPr>
          </a:p>
          <a:p>
            <a:r>
              <a:rPr lang="pl-PL" sz="2400" dirty="0">
                <a:solidFill>
                  <a:schemeClr val="bg1"/>
                </a:solidFill>
                <a:latin typeface="Century Gothic" panose="020B0502020202020204" pitchFamily="34" charset="0"/>
              </a:rPr>
              <a:t>dr hab. Ryszard Balicki, prof. UWr  </a:t>
            </a:r>
          </a:p>
        </p:txBody>
      </p:sp>
      <p:pic>
        <p:nvPicPr>
          <p:cNvPr id="4" name="Picture 5" descr="http://antyweb.pl/wp-content/uploads/2011/09/shutterstock_10584919_126221.jpg?9d7bd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4513" y="-171400"/>
            <a:ext cx="4789487"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9371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rrowheads="1"/>
          </p:cNvSpPr>
          <p:nvPr>
            <p:ph type="title"/>
          </p:nvPr>
        </p:nvSpPr>
        <p:spPr>
          <a:xfrm>
            <a:off x="2483768" y="0"/>
            <a:ext cx="6552728" cy="980728"/>
          </a:xfrm>
        </p:spPr>
        <p:txBody>
          <a:bodyPr>
            <a:noAutofit/>
          </a:bodyPr>
          <a:lstStyle/>
          <a:p>
            <a:pPr eaLnBrk="1" hangingPunct="1">
              <a:defRPr/>
            </a:pPr>
            <a:r>
              <a:rPr lang="pl-PL" sz="3200" dirty="0">
                <a:solidFill>
                  <a:schemeClr val="bg1"/>
                </a:solidFill>
              </a:rPr>
              <a:t>Władza sądownicza: </a:t>
            </a:r>
            <a:br>
              <a:rPr lang="pl-PL" sz="3200" dirty="0">
                <a:solidFill>
                  <a:schemeClr val="bg1"/>
                </a:solidFill>
              </a:rPr>
            </a:br>
            <a:r>
              <a:rPr lang="pl-PL" sz="3200" b="0" dirty="0">
                <a:solidFill>
                  <a:schemeClr val="bg1"/>
                </a:solidFill>
              </a:rPr>
              <a:t>kryterium podmiotowe</a:t>
            </a:r>
            <a:r>
              <a:rPr lang="pl-PL" sz="3200" dirty="0">
                <a:solidFill>
                  <a:schemeClr val="bg1"/>
                </a:solidFill>
              </a:rPr>
              <a:t> </a:t>
            </a:r>
          </a:p>
        </p:txBody>
      </p:sp>
      <p:sp>
        <p:nvSpPr>
          <p:cNvPr id="87043" name="Rectangle 3"/>
          <p:cNvSpPr>
            <a:spLocks noGrp="1" noChangeArrowheads="1"/>
          </p:cNvSpPr>
          <p:nvPr>
            <p:ph type="body" idx="1"/>
          </p:nvPr>
        </p:nvSpPr>
        <p:spPr>
          <a:xfrm>
            <a:off x="971600" y="1412776"/>
            <a:ext cx="7715200" cy="4713387"/>
          </a:xfrm>
        </p:spPr>
        <p:txBody>
          <a:bodyPr/>
          <a:lstStyle/>
          <a:p>
            <a:pPr eaLnBrk="1" hangingPunct="1">
              <a:defRPr/>
            </a:pPr>
            <a:endParaRPr lang="pl-PL" sz="2800" dirty="0"/>
          </a:p>
          <a:p>
            <a:pPr eaLnBrk="1" hangingPunct="1">
              <a:defRPr/>
            </a:pPr>
            <a:r>
              <a:rPr lang="pl-PL" sz="2800" dirty="0"/>
              <a:t>Według niej władza sądownicza to po prostu działalność sądów</a:t>
            </a:r>
          </a:p>
          <a:p>
            <a:pPr lvl="1" eaLnBrk="1" hangingPunct="1">
              <a:defRPr/>
            </a:pPr>
            <a:r>
              <a:rPr lang="pl-PL" sz="2400" dirty="0"/>
              <a:t>np. art. 10 ust. 2 konstytucji Polski z 1997 r. stanowi, że władzę sądowniczą sprawują sądy i trybunały, </a:t>
            </a:r>
          </a:p>
          <a:p>
            <a:pPr lvl="1" eaLnBrk="1" hangingPunct="1">
              <a:defRPr/>
            </a:pPr>
            <a:r>
              <a:rPr lang="pl-PL" sz="2400" dirty="0"/>
              <a:t>art. 71 konstytucji Australii z 1900 r. w ujęciu z 1977 r. stanowi: „Władza sądowa w Związku będzie należała do Federalnego Sądu Najwyższego [...] i innych sądów federalnych, które utworzy Parlament, a także do tych sądów, które wyposaży on w jurysdykcję federalną [...]”. </a:t>
            </a:r>
          </a:p>
        </p:txBody>
      </p:sp>
    </p:spTree>
    <p:extLst>
      <p:ext uri="{BB962C8B-B14F-4D97-AF65-F5344CB8AC3E}">
        <p14:creationId xmlns:p14="http://schemas.microsoft.com/office/powerpoint/2010/main" val="3423154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BF4DE8-5266-0081-A969-94137BA71435}"/>
              </a:ext>
            </a:extLst>
          </p:cNvPr>
          <p:cNvSpPr>
            <a:spLocks noGrp="1"/>
          </p:cNvSpPr>
          <p:nvPr>
            <p:ph type="title"/>
          </p:nvPr>
        </p:nvSpPr>
        <p:spPr>
          <a:xfrm>
            <a:off x="2483768" y="188640"/>
            <a:ext cx="6660232" cy="792088"/>
          </a:xfrm>
        </p:spPr>
        <p:txBody>
          <a:bodyPr>
            <a:normAutofit/>
          </a:bodyPr>
          <a:lstStyle/>
          <a:p>
            <a:r>
              <a:rPr lang="pl-PL" dirty="0">
                <a:solidFill>
                  <a:schemeClr val="bg1"/>
                </a:solidFill>
              </a:rPr>
              <a:t>Definicja „mieszana”</a:t>
            </a:r>
          </a:p>
        </p:txBody>
      </p:sp>
      <p:sp>
        <p:nvSpPr>
          <p:cNvPr id="3" name="Symbol zastępczy zawartości 2">
            <a:extLst>
              <a:ext uri="{FF2B5EF4-FFF2-40B4-BE49-F238E27FC236}">
                <a16:creationId xmlns:a16="http://schemas.microsoft.com/office/drawing/2014/main" id="{3226C2C3-EFF5-BC84-16CF-DBA573486AE8}"/>
              </a:ext>
            </a:extLst>
          </p:cNvPr>
          <p:cNvSpPr>
            <a:spLocks noGrp="1"/>
          </p:cNvSpPr>
          <p:nvPr>
            <p:ph idx="1"/>
          </p:nvPr>
        </p:nvSpPr>
        <p:spPr>
          <a:xfrm>
            <a:off x="1043608" y="1196752"/>
            <a:ext cx="7643192" cy="4929411"/>
          </a:xfrm>
        </p:spPr>
        <p:txBody>
          <a:bodyPr/>
          <a:lstStyle/>
          <a:p>
            <a:endParaRPr lang="pl-PL" dirty="0"/>
          </a:p>
          <a:p>
            <a:r>
              <a:rPr lang="pl-PL" dirty="0"/>
              <a:t>Wymiar sprawiedliwości to rozstrzyganie sporów o prawo dokonywane przez organy wymienione w art. 175 ust. 1 Konstytucji </a:t>
            </a:r>
          </a:p>
          <a:p>
            <a:pPr lvl="1"/>
            <a:r>
              <a:rPr lang="pl-PL" dirty="0"/>
              <a:t>Definicja przedmiotowo-podmiotowa</a:t>
            </a:r>
          </a:p>
          <a:p>
            <a:endParaRPr lang="pl-PL" dirty="0"/>
          </a:p>
        </p:txBody>
      </p:sp>
    </p:spTree>
    <p:extLst>
      <p:ext uri="{BB962C8B-B14F-4D97-AF65-F5344CB8AC3E}">
        <p14:creationId xmlns:p14="http://schemas.microsoft.com/office/powerpoint/2010/main" val="3641849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rrowheads="1"/>
          </p:cNvSpPr>
          <p:nvPr>
            <p:ph type="title"/>
          </p:nvPr>
        </p:nvSpPr>
        <p:spPr>
          <a:xfrm>
            <a:off x="2483768" y="116632"/>
            <a:ext cx="6552728" cy="864096"/>
          </a:xfrm>
        </p:spPr>
        <p:txBody>
          <a:bodyPr>
            <a:noAutofit/>
          </a:bodyPr>
          <a:lstStyle/>
          <a:p>
            <a:pPr eaLnBrk="1" hangingPunct="1">
              <a:defRPr/>
            </a:pPr>
            <a:r>
              <a:rPr lang="pl-PL" sz="2800" dirty="0">
                <a:solidFill>
                  <a:schemeClr val="bg1"/>
                </a:solidFill>
              </a:rPr>
              <a:t>Ustrojowa pozycja władzy sądowniczej </a:t>
            </a:r>
          </a:p>
        </p:txBody>
      </p:sp>
      <p:sp>
        <p:nvSpPr>
          <p:cNvPr id="92163" name="Rectangle 3"/>
          <p:cNvSpPr>
            <a:spLocks noGrp="1" noChangeArrowheads="1"/>
          </p:cNvSpPr>
          <p:nvPr>
            <p:ph type="body" idx="1"/>
          </p:nvPr>
        </p:nvSpPr>
        <p:spPr>
          <a:xfrm>
            <a:off x="1043607" y="1268760"/>
            <a:ext cx="8100393" cy="4817715"/>
          </a:xfrm>
        </p:spPr>
        <p:txBody>
          <a:bodyPr>
            <a:normAutofit/>
          </a:bodyPr>
          <a:lstStyle/>
          <a:p>
            <a:pPr eaLnBrk="1" hangingPunct="1">
              <a:lnSpc>
                <a:spcPct val="80000"/>
              </a:lnSpc>
              <a:defRPr/>
            </a:pPr>
            <a:r>
              <a:rPr lang="pl-PL" sz="2800" dirty="0"/>
              <a:t>Pozycja sądów (wymiaru sprawiedliwości) w systemie organów państwo­wych zależy od ogólnej koncepcji ustrojowo-politycznej, na jakiej oparte jest funkcjonowanie państwa. </a:t>
            </a:r>
          </a:p>
          <a:p>
            <a:pPr eaLnBrk="1" hangingPunct="1">
              <a:lnSpc>
                <a:spcPct val="80000"/>
              </a:lnSpc>
              <a:defRPr/>
            </a:pPr>
            <a:r>
              <a:rPr lang="pl-PL" sz="2800" dirty="0"/>
              <a:t>Przy przyjęciu zasady podziału władz, władza sądownicza jest niczym innym jak rozstrzyganiem konfliktów prawnych przez niezależne i niezawisłe sądy. </a:t>
            </a:r>
          </a:p>
          <a:p>
            <a:pPr eaLnBrk="1" hangingPunct="1">
              <a:lnSpc>
                <a:spcPct val="80000"/>
              </a:lnSpc>
              <a:defRPr/>
            </a:pPr>
            <a:r>
              <a:rPr lang="pl-PL" sz="2800" dirty="0"/>
              <a:t>Ta zasada sądowego wymiaru sprawiedliwości uważana jest w większości systemów prawnych za zasadę podstawową oznaczającą, że wymiar sprawiedliwości ma należeć wyłącznie do kompetencji sądów </a:t>
            </a:r>
          </a:p>
        </p:txBody>
      </p:sp>
    </p:spTree>
    <p:extLst>
      <p:ext uri="{BB962C8B-B14F-4D97-AF65-F5344CB8AC3E}">
        <p14:creationId xmlns:p14="http://schemas.microsoft.com/office/powerpoint/2010/main" val="4131880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5AD0CC-B943-8D65-F873-A0995E04C6E5}"/>
              </a:ext>
            </a:extLst>
          </p:cNvPr>
          <p:cNvSpPr>
            <a:spLocks noGrp="1"/>
          </p:cNvSpPr>
          <p:nvPr>
            <p:ph type="title"/>
          </p:nvPr>
        </p:nvSpPr>
        <p:spPr>
          <a:xfrm>
            <a:off x="2483768" y="116632"/>
            <a:ext cx="6660232" cy="864096"/>
          </a:xfrm>
        </p:spPr>
        <p:txBody>
          <a:bodyPr>
            <a:normAutofit/>
          </a:bodyPr>
          <a:lstStyle/>
          <a:p>
            <a:r>
              <a:rPr lang="pl-PL" dirty="0">
                <a:solidFill>
                  <a:schemeClr val="bg1"/>
                </a:solidFill>
              </a:rPr>
              <a:t>Pojęcie sądu </a:t>
            </a:r>
          </a:p>
        </p:txBody>
      </p:sp>
      <p:sp>
        <p:nvSpPr>
          <p:cNvPr id="3" name="Symbol zastępczy zawartości 2">
            <a:extLst>
              <a:ext uri="{FF2B5EF4-FFF2-40B4-BE49-F238E27FC236}">
                <a16:creationId xmlns:a16="http://schemas.microsoft.com/office/drawing/2014/main" id="{5AC8DEF0-DA9E-B573-53F8-26B2C4C476CB}"/>
              </a:ext>
            </a:extLst>
          </p:cNvPr>
          <p:cNvSpPr>
            <a:spLocks noGrp="1"/>
          </p:cNvSpPr>
          <p:nvPr>
            <p:ph idx="1"/>
          </p:nvPr>
        </p:nvSpPr>
        <p:spPr>
          <a:xfrm>
            <a:off x="971600" y="980728"/>
            <a:ext cx="8064896" cy="5877272"/>
          </a:xfrm>
        </p:spPr>
        <p:txBody>
          <a:bodyPr>
            <a:normAutofit/>
          </a:bodyPr>
          <a:lstStyle/>
          <a:p>
            <a:pPr algn="just">
              <a:lnSpc>
                <a:spcPct val="150000"/>
              </a:lnSpc>
            </a:pPr>
            <a:r>
              <a:rPr lang="pl-PL" sz="2400" dirty="0">
                <a:effectLst/>
                <a:latin typeface="Calibri" panose="020F0502020204030204" pitchFamily="34" charset="0"/>
                <a:ea typeface="Times New Roman" panose="02020603050405020304" pitchFamily="18" charset="0"/>
              </a:rPr>
              <a:t>Sądem może być tylko organ niezależny i odrębny od innych władz (art. 173 Konstytucji). </a:t>
            </a:r>
          </a:p>
          <a:p>
            <a:pPr algn="just">
              <a:lnSpc>
                <a:spcPct val="150000"/>
              </a:lnSpc>
            </a:pPr>
            <a:r>
              <a:rPr lang="pl-PL" sz="2400" dirty="0">
                <a:effectLst/>
                <a:latin typeface="Calibri" panose="020F0502020204030204" pitchFamily="34" charset="0"/>
                <a:ea typeface="Times New Roman" panose="02020603050405020304" pitchFamily="18" charset="0"/>
              </a:rPr>
              <a:t>Trybunał Konstytucyjny (wyrok z 7.06.2004, P 4/03) zwrócił uwagę, że tożsamość konstytucyjna sądu jest wyznaczana - poza wymogiem </a:t>
            </a:r>
            <a:r>
              <a:rPr lang="pl-PL" sz="2400" dirty="0">
                <a:solidFill>
                  <a:schemeClr val="accent2"/>
                </a:solidFill>
                <a:effectLst/>
                <a:latin typeface="Calibri" panose="020F0502020204030204" pitchFamily="34" charset="0"/>
                <a:ea typeface="Times New Roman" panose="02020603050405020304" pitchFamily="18" charset="0"/>
              </a:rPr>
              <a:t>niezależności, bezstronności i niezawisłości </a:t>
            </a:r>
            <a:r>
              <a:rPr lang="pl-PL" sz="2400" dirty="0">
                <a:effectLst/>
                <a:latin typeface="Calibri" panose="020F0502020204030204" pitchFamily="34" charset="0"/>
                <a:ea typeface="Times New Roman" panose="02020603050405020304" pitchFamily="18" charset="0"/>
              </a:rPr>
              <a:t>- między innymi przez:</a:t>
            </a:r>
            <a:endParaRPr lang="pl-PL" sz="2400" dirty="0">
              <a:effectLst/>
              <a:latin typeface="Times New Roman" panose="02020603050405020304" pitchFamily="18" charset="0"/>
              <a:ea typeface="Times New Roman" panose="02020603050405020304" pitchFamily="18" charset="0"/>
            </a:endParaRPr>
          </a:p>
          <a:p>
            <a:pPr lvl="1" algn="just">
              <a:lnSpc>
                <a:spcPct val="150000"/>
              </a:lnSpc>
            </a:pPr>
            <a:r>
              <a:rPr lang="pl-PL" sz="1800" dirty="0">
                <a:effectLst/>
                <a:latin typeface="Calibri" panose="020F0502020204030204" pitchFamily="34" charset="0"/>
                <a:ea typeface="Times New Roman" panose="02020603050405020304" pitchFamily="18" charset="0"/>
              </a:rPr>
              <a:t>odrzucenie dowolności i arbitralności,</a:t>
            </a:r>
            <a:endParaRPr lang="pl-PL" sz="1800" dirty="0">
              <a:effectLst/>
              <a:latin typeface="Times New Roman" panose="02020603050405020304" pitchFamily="18" charset="0"/>
              <a:ea typeface="Times New Roman" panose="02020603050405020304" pitchFamily="18" charset="0"/>
            </a:endParaRPr>
          </a:p>
          <a:p>
            <a:pPr lvl="1" algn="just">
              <a:lnSpc>
                <a:spcPct val="150000"/>
              </a:lnSpc>
            </a:pPr>
            <a:r>
              <a:rPr lang="pl-PL" sz="1800" dirty="0">
                <a:effectLst/>
                <a:latin typeface="Calibri" panose="020F0502020204030204" pitchFamily="34" charset="0"/>
                <a:ea typeface="Times New Roman" panose="02020603050405020304" pitchFamily="18" charset="0"/>
              </a:rPr>
              <a:t>zapewnienie udziału zainteresowanych podmiotów w postępowaniu,</a:t>
            </a:r>
            <a:endParaRPr lang="pl-PL" sz="1800" dirty="0">
              <a:effectLst/>
              <a:latin typeface="Times New Roman" panose="02020603050405020304" pitchFamily="18" charset="0"/>
              <a:ea typeface="Times New Roman" panose="02020603050405020304" pitchFamily="18" charset="0"/>
            </a:endParaRPr>
          </a:p>
          <a:p>
            <a:pPr lvl="1" algn="just">
              <a:lnSpc>
                <a:spcPct val="150000"/>
              </a:lnSpc>
            </a:pPr>
            <a:r>
              <a:rPr lang="pl-PL" sz="1800" dirty="0">
                <a:effectLst/>
                <a:latin typeface="Calibri" panose="020F0502020204030204" pitchFamily="34" charset="0"/>
                <a:ea typeface="Times New Roman" panose="02020603050405020304" pitchFamily="18" charset="0"/>
              </a:rPr>
              <a:t>traktowaniu jawności jako zasady,</a:t>
            </a:r>
            <a:endParaRPr lang="pl-PL" sz="1800" dirty="0">
              <a:effectLst/>
              <a:latin typeface="Times New Roman" panose="02020603050405020304" pitchFamily="18" charset="0"/>
              <a:ea typeface="Times New Roman" panose="02020603050405020304" pitchFamily="18" charset="0"/>
            </a:endParaRPr>
          </a:p>
          <a:p>
            <a:pPr lvl="1"/>
            <a:r>
              <a:rPr lang="pl-PL" sz="1800" kern="0" dirty="0">
                <a:effectLst/>
                <a:latin typeface="Calibri" panose="020F0502020204030204" pitchFamily="34" charset="0"/>
                <a:ea typeface="Calibri" panose="020F0502020204030204" pitchFamily="34" charset="0"/>
              </a:rPr>
              <a:t>wydawaniu rozstrzygnięć zawierających rzetelne, weryfikowalne uzasadnienia</a:t>
            </a:r>
            <a:r>
              <a:rPr lang="pl-PL" sz="1400" kern="0" dirty="0">
                <a:effectLst/>
                <a:latin typeface="Calibri" panose="020F0502020204030204" pitchFamily="34" charset="0"/>
                <a:ea typeface="Calibri" panose="020F0502020204030204" pitchFamily="34" charset="0"/>
              </a:rPr>
              <a:t> </a:t>
            </a:r>
            <a:endParaRPr lang="pl-PL" dirty="0"/>
          </a:p>
        </p:txBody>
      </p:sp>
    </p:spTree>
    <p:extLst>
      <p:ext uri="{BB962C8B-B14F-4D97-AF65-F5344CB8AC3E}">
        <p14:creationId xmlns:p14="http://schemas.microsoft.com/office/powerpoint/2010/main" val="3270721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5AD0CC-B943-8D65-F873-A0995E04C6E5}"/>
              </a:ext>
            </a:extLst>
          </p:cNvPr>
          <p:cNvSpPr>
            <a:spLocks noGrp="1"/>
          </p:cNvSpPr>
          <p:nvPr>
            <p:ph type="title"/>
          </p:nvPr>
        </p:nvSpPr>
        <p:spPr>
          <a:xfrm>
            <a:off x="2483768" y="116632"/>
            <a:ext cx="6660232" cy="864096"/>
          </a:xfrm>
        </p:spPr>
        <p:txBody>
          <a:bodyPr>
            <a:normAutofit/>
          </a:bodyPr>
          <a:lstStyle/>
          <a:p>
            <a:r>
              <a:rPr lang="pl-PL" dirty="0">
                <a:solidFill>
                  <a:schemeClr val="bg1"/>
                </a:solidFill>
              </a:rPr>
              <a:t>Pojęcie sądu </a:t>
            </a:r>
          </a:p>
        </p:txBody>
      </p:sp>
      <p:sp>
        <p:nvSpPr>
          <p:cNvPr id="3" name="Symbol zastępczy zawartości 2">
            <a:extLst>
              <a:ext uri="{FF2B5EF4-FFF2-40B4-BE49-F238E27FC236}">
                <a16:creationId xmlns:a16="http://schemas.microsoft.com/office/drawing/2014/main" id="{5AC8DEF0-DA9E-B573-53F8-26B2C4C476CB}"/>
              </a:ext>
            </a:extLst>
          </p:cNvPr>
          <p:cNvSpPr>
            <a:spLocks noGrp="1"/>
          </p:cNvSpPr>
          <p:nvPr>
            <p:ph idx="1"/>
          </p:nvPr>
        </p:nvSpPr>
        <p:spPr>
          <a:xfrm>
            <a:off x="971600" y="980728"/>
            <a:ext cx="8064896" cy="5877272"/>
          </a:xfrm>
        </p:spPr>
        <p:txBody>
          <a:bodyPr>
            <a:normAutofit lnSpcReduction="10000"/>
          </a:bodyPr>
          <a:lstStyle/>
          <a:p>
            <a:pPr algn="just">
              <a:lnSpc>
                <a:spcPct val="150000"/>
              </a:lnSpc>
            </a:pPr>
            <a:r>
              <a:rPr lang="pl-PL" sz="2400" kern="0" dirty="0">
                <a:effectLst/>
                <a:latin typeface="Calibri" panose="020F0502020204030204" pitchFamily="34" charset="0"/>
                <a:ea typeface="Calibri" panose="020F0502020204030204" pitchFamily="34" charset="0"/>
              </a:rPr>
              <a:t>Podobne kryteria stosuje </a:t>
            </a:r>
            <a:r>
              <a:rPr lang="pl-PL" sz="2400" kern="0" dirty="0" err="1">
                <a:effectLst/>
                <a:latin typeface="Calibri" panose="020F0502020204030204" pitchFamily="34" charset="0"/>
                <a:ea typeface="Calibri" panose="020F0502020204030204" pitchFamily="34" charset="0"/>
              </a:rPr>
              <a:t>ETPCz</a:t>
            </a:r>
            <a:r>
              <a:rPr lang="pl-PL" sz="2400" kern="0" dirty="0">
                <a:effectLst/>
                <a:latin typeface="Calibri" panose="020F0502020204030204" pitchFamily="34" charset="0"/>
                <a:ea typeface="Calibri" panose="020F0502020204030204" pitchFamily="34" charset="0"/>
              </a:rPr>
              <a:t>. </a:t>
            </a:r>
          </a:p>
          <a:p>
            <a:pPr algn="just">
              <a:lnSpc>
                <a:spcPct val="150000"/>
              </a:lnSpc>
            </a:pPr>
            <a:r>
              <a:rPr lang="pl-PL" sz="2400" kern="0" dirty="0" err="1">
                <a:effectLst/>
                <a:latin typeface="Calibri" panose="020F0502020204030204" pitchFamily="34" charset="0"/>
                <a:ea typeface="Calibri" panose="020F0502020204030204" pitchFamily="34" charset="0"/>
              </a:rPr>
              <a:t>EKPCz</a:t>
            </a:r>
            <a:r>
              <a:rPr lang="pl-PL" sz="2400" kern="0" dirty="0">
                <a:effectLst/>
                <a:latin typeface="Calibri" panose="020F0502020204030204" pitchFamily="34" charset="0"/>
                <a:ea typeface="Calibri" panose="020F0502020204030204" pitchFamily="34" charset="0"/>
              </a:rPr>
              <a:t> nie zawiera definicji sądu, art. 6 mówi tylko o prawie do rozpatrywania sprawy „przez niezawisły i bezstronny sąd ustanowiony ustawą”. </a:t>
            </a:r>
          </a:p>
          <a:p>
            <a:pPr algn="just">
              <a:lnSpc>
                <a:spcPct val="150000"/>
              </a:lnSpc>
            </a:pPr>
            <a:r>
              <a:rPr lang="pl-PL" sz="2400" kern="0" dirty="0">
                <a:effectLst/>
                <a:latin typeface="Calibri" panose="020F0502020204030204" pitchFamily="34" charset="0"/>
                <a:ea typeface="Calibri" panose="020F0502020204030204" pitchFamily="34" charset="0"/>
              </a:rPr>
              <a:t>Sądem jest organ, który spełnia przesłanki:  </a:t>
            </a:r>
          </a:p>
          <a:p>
            <a:pPr lvl="1" algn="just">
              <a:lnSpc>
                <a:spcPct val="150000"/>
              </a:lnSpc>
            </a:pPr>
            <a:r>
              <a:rPr lang="pl-PL" sz="1800" kern="0" dirty="0">
                <a:effectLst/>
                <a:latin typeface="Calibri" panose="020F0502020204030204" pitchFamily="34" charset="0"/>
                <a:ea typeface="Calibri" panose="020F0502020204030204" pitchFamily="34" charset="0"/>
              </a:rPr>
              <a:t>Organizacyjne - jest ustanowiony ustawą, niezawisły (niezależny) i bezstronny oraz pełni funkcję sądzenia , tj. ma kompetencję rozstrzygania spraw należących do jego właściwości, na podstawie rządów prawa, </a:t>
            </a:r>
          </a:p>
          <a:p>
            <a:pPr lvl="1" algn="just">
              <a:lnSpc>
                <a:spcPct val="150000"/>
              </a:lnSpc>
            </a:pPr>
            <a:r>
              <a:rPr lang="pl-PL" sz="1800" kern="0" dirty="0">
                <a:effectLst/>
                <a:latin typeface="Calibri" panose="020F0502020204030204" pitchFamily="34" charset="0"/>
                <a:ea typeface="Calibri" panose="020F0502020204030204" pitchFamily="34" charset="0"/>
              </a:rPr>
              <a:t>Funkcjonalne -postępowanie przed sądem jest przewidziane prawem i ma on pełną jurysdykcję w sprawach należących do jego właściwości i kompetencję do podejmowania prawnie wiążących orzeczeń, które nie mogą być zmieniane lub uchylane przez władze niesądowe </a:t>
            </a:r>
            <a:endParaRPr lang="pl-PL" sz="3600" dirty="0"/>
          </a:p>
        </p:txBody>
      </p:sp>
    </p:spTree>
    <p:extLst>
      <p:ext uri="{BB962C8B-B14F-4D97-AF65-F5344CB8AC3E}">
        <p14:creationId xmlns:p14="http://schemas.microsoft.com/office/powerpoint/2010/main" val="686389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BFAE3E-90E9-3F20-6433-4C2F3ED693D6}"/>
              </a:ext>
            </a:extLst>
          </p:cNvPr>
          <p:cNvSpPr>
            <a:spLocks noGrp="1"/>
          </p:cNvSpPr>
          <p:nvPr>
            <p:ph type="title"/>
          </p:nvPr>
        </p:nvSpPr>
        <p:spPr>
          <a:xfrm>
            <a:off x="2483768" y="116632"/>
            <a:ext cx="6660232" cy="864096"/>
          </a:xfrm>
        </p:spPr>
        <p:txBody>
          <a:bodyPr>
            <a:normAutofit/>
          </a:bodyPr>
          <a:lstStyle/>
          <a:p>
            <a:r>
              <a:rPr lang="pl-PL" sz="4800" dirty="0">
                <a:solidFill>
                  <a:schemeClr val="bg1"/>
                </a:solidFill>
              </a:rPr>
              <a:t>Sądownictwo polubowne </a:t>
            </a:r>
          </a:p>
        </p:txBody>
      </p:sp>
      <p:sp>
        <p:nvSpPr>
          <p:cNvPr id="3" name="Symbol zastępczy zawartości 2">
            <a:extLst>
              <a:ext uri="{FF2B5EF4-FFF2-40B4-BE49-F238E27FC236}">
                <a16:creationId xmlns:a16="http://schemas.microsoft.com/office/drawing/2014/main" id="{9D17984B-E84B-34CB-F4B8-DF1C07E86385}"/>
              </a:ext>
            </a:extLst>
          </p:cNvPr>
          <p:cNvSpPr>
            <a:spLocks noGrp="1"/>
          </p:cNvSpPr>
          <p:nvPr>
            <p:ph idx="1"/>
          </p:nvPr>
        </p:nvSpPr>
        <p:spPr>
          <a:xfrm>
            <a:off x="1043608" y="1196752"/>
            <a:ext cx="7776864" cy="5328592"/>
          </a:xfrm>
        </p:spPr>
        <p:txBody>
          <a:bodyPr>
            <a:normAutofit/>
          </a:bodyPr>
          <a:lstStyle/>
          <a:p>
            <a:r>
              <a:rPr lang="pl-PL" sz="2800" kern="0" dirty="0">
                <a:effectLst/>
                <a:latin typeface="Calibri" panose="020F0502020204030204" pitchFamily="34" charset="0"/>
                <a:ea typeface="Calibri" panose="020F0502020204030204" pitchFamily="34" charset="0"/>
              </a:rPr>
              <a:t>Postępowanie przed sądem polubownym jest pozasądowym postępowaniem cywilnym. </a:t>
            </a:r>
          </a:p>
          <a:p>
            <a:r>
              <a:rPr lang="pl-PL" sz="2800" kern="0" dirty="0">
                <a:effectLst/>
                <a:latin typeface="Calibri" panose="020F0502020204030204" pitchFamily="34" charset="0"/>
                <a:ea typeface="Calibri" panose="020F0502020204030204" pitchFamily="34" charset="0"/>
              </a:rPr>
              <a:t>Sądy polubowne (arbitrażowe) funkcjonują na art. 1154-1217 </a:t>
            </a:r>
            <a:r>
              <a:rPr lang="pl-PL" sz="2800" kern="0" dirty="0" err="1">
                <a:effectLst/>
                <a:latin typeface="Calibri" panose="020F0502020204030204" pitchFamily="34" charset="0"/>
                <a:ea typeface="Calibri" panose="020F0502020204030204" pitchFamily="34" charset="0"/>
              </a:rPr>
              <a:t>Kpc</a:t>
            </a:r>
            <a:r>
              <a:rPr lang="pl-PL" sz="2800" kern="0" dirty="0">
                <a:effectLst/>
                <a:latin typeface="Calibri" panose="020F0502020204030204" pitchFamily="34" charset="0"/>
                <a:ea typeface="Calibri" panose="020F0502020204030204" pitchFamily="34" charset="0"/>
              </a:rPr>
              <a:t>.</a:t>
            </a:r>
            <a:endParaRPr lang="pl-PL" sz="2800" kern="0" dirty="0">
              <a:latin typeface="Calibri" panose="020F0502020204030204" pitchFamily="34" charset="0"/>
              <a:ea typeface="Calibri" panose="020F0502020204030204" pitchFamily="34" charset="0"/>
            </a:endParaRPr>
          </a:p>
          <a:p>
            <a:r>
              <a:rPr lang="pl-PL" sz="2800" kern="0" dirty="0">
                <a:effectLst/>
                <a:latin typeface="Calibri" panose="020F0502020204030204" pitchFamily="34" charset="0"/>
                <a:ea typeface="Calibri" panose="020F0502020204030204" pitchFamily="34" charset="0"/>
              </a:rPr>
              <a:t>Poddanie sporu pod rozstrzygnięcie sądu polubownego wymaga zapisu na sąd polubowny.</a:t>
            </a:r>
          </a:p>
          <a:p>
            <a:r>
              <a:rPr lang="pl-PL" sz="2800" kern="0" dirty="0">
                <a:latin typeface="Calibri" panose="020F0502020204030204" pitchFamily="34" charset="0"/>
              </a:rPr>
              <a:t>Strony mają swobodę w kształtowaniu składu sądu polubownego. </a:t>
            </a:r>
          </a:p>
          <a:p>
            <a:r>
              <a:rPr lang="pl-PL" sz="2800" kern="0" dirty="0">
                <a:latin typeface="Calibri" panose="020F0502020204030204" pitchFamily="34" charset="0"/>
              </a:rPr>
              <a:t>Wyrok (ugoda) wydany przez sąd polubowny musi zostać uznany (stwierdzenie wykonalności)  przez sąd państwowy</a:t>
            </a:r>
            <a:endParaRPr lang="pl-PL" sz="4400" dirty="0"/>
          </a:p>
        </p:txBody>
      </p:sp>
    </p:spTree>
    <p:extLst>
      <p:ext uri="{BB962C8B-B14F-4D97-AF65-F5344CB8AC3E}">
        <p14:creationId xmlns:p14="http://schemas.microsoft.com/office/powerpoint/2010/main" val="4119966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3362D1-8108-47F8-A795-A329B9F822E1}"/>
              </a:ext>
            </a:extLst>
          </p:cNvPr>
          <p:cNvSpPr>
            <a:spLocks noGrp="1"/>
          </p:cNvSpPr>
          <p:nvPr>
            <p:ph type="title"/>
          </p:nvPr>
        </p:nvSpPr>
        <p:spPr>
          <a:xfrm>
            <a:off x="2411760" y="0"/>
            <a:ext cx="6732240" cy="971600"/>
          </a:xfrm>
        </p:spPr>
        <p:txBody>
          <a:bodyPr>
            <a:normAutofit/>
          </a:bodyPr>
          <a:lstStyle/>
          <a:p>
            <a:r>
              <a:rPr lang="pl-PL" sz="3200" dirty="0">
                <a:solidFill>
                  <a:schemeClr val="bg1"/>
                </a:solidFill>
              </a:rPr>
              <a:t>Kryzys wymiaru sprawiedliwości</a:t>
            </a:r>
          </a:p>
        </p:txBody>
      </p:sp>
      <p:sp>
        <p:nvSpPr>
          <p:cNvPr id="3" name="Symbol zastępczy zawartości 2">
            <a:extLst>
              <a:ext uri="{FF2B5EF4-FFF2-40B4-BE49-F238E27FC236}">
                <a16:creationId xmlns:a16="http://schemas.microsoft.com/office/drawing/2014/main" id="{A7B88E4A-90CA-43CB-A7E0-BDF3689B5AD4}"/>
              </a:ext>
            </a:extLst>
          </p:cNvPr>
          <p:cNvSpPr>
            <a:spLocks noGrp="1"/>
          </p:cNvSpPr>
          <p:nvPr>
            <p:ph idx="1"/>
          </p:nvPr>
        </p:nvSpPr>
        <p:spPr>
          <a:xfrm>
            <a:off x="1187624" y="1340768"/>
            <a:ext cx="7499176" cy="4785395"/>
          </a:xfrm>
        </p:spPr>
        <p:txBody>
          <a:bodyPr/>
          <a:lstStyle/>
          <a:p>
            <a:r>
              <a:rPr lang="pl-PL" dirty="0"/>
              <a:t>Trybunał Konstytucyjny </a:t>
            </a:r>
          </a:p>
          <a:p>
            <a:r>
              <a:rPr lang="pl-PL" dirty="0"/>
              <a:t>upolitycznienie KRS</a:t>
            </a:r>
          </a:p>
          <a:p>
            <a:r>
              <a:rPr lang="pl-PL" dirty="0"/>
              <a:t>Nowelizacje ustawy o SN</a:t>
            </a:r>
          </a:p>
          <a:p>
            <a:endParaRPr lang="pl-PL" dirty="0"/>
          </a:p>
          <a:p>
            <a:r>
              <a:rPr lang="pl-PL" dirty="0"/>
              <a:t>Nominacje sędziowskie (problem tzw. </a:t>
            </a:r>
            <a:r>
              <a:rPr lang="pl-PL" dirty="0" err="1"/>
              <a:t>neo-sędziow</a:t>
            </a:r>
            <a:r>
              <a:rPr lang="pl-PL" dirty="0"/>
              <a:t>)</a:t>
            </a:r>
          </a:p>
          <a:p>
            <a:endParaRPr lang="pl-PL" dirty="0"/>
          </a:p>
        </p:txBody>
      </p:sp>
    </p:spTree>
    <p:extLst>
      <p:ext uri="{BB962C8B-B14F-4D97-AF65-F5344CB8AC3E}">
        <p14:creationId xmlns:p14="http://schemas.microsoft.com/office/powerpoint/2010/main" val="1986217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3362D1-8108-47F8-A795-A329B9F822E1}"/>
              </a:ext>
            </a:extLst>
          </p:cNvPr>
          <p:cNvSpPr>
            <a:spLocks noGrp="1"/>
          </p:cNvSpPr>
          <p:nvPr>
            <p:ph type="title"/>
          </p:nvPr>
        </p:nvSpPr>
        <p:spPr>
          <a:xfrm>
            <a:off x="2411760" y="0"/>
            <a:ext cx="6732240" cy="971600"/>
          </a:xfrm>
        </p:spPr>
        <p:txBody>
          <a:bodyPr>
            <a:normAutofit/>
          </a:bodyPr>
          <a:lstStyle/>
          <a:p>
            <a:r>
              <a:rPr lang="pl-PL" sz="3200" dirty="0">
                <a:solidFill>
                  <a:schemeClr val="bg1"/>
                </a:solidFill>
              </a:rPr>
              <a:t>Kryzys wymiaru sprawiedliwości</a:t>
            </a:r>
          </a:p>
        </p:txBody>
      </p:sp>
      <p:sp>
        <p:nvSpPr>
          <p:cNvPr id="3" name="Symbol zastępczy zawartości 2">
            <a:extLst>
              <a:ext uri="{FF2B5EF4-FFF2-40B4-BE49-F238E27FC236}">
                <a16:creationId xmlns:a16="http://schemas.microsoft.com/office/drawing/2014/main" id="{A7B88E4A-90CA-43CB-A7E0-BDF3689B5AD4}"/>
              </a:ext>
            </a:extLst>
          </p:cNvPr>
          <p:cNvSpPr>
            <a:spLocks noGrp="1"/>
          </p:cNvSpPr>
          <p:nvPr>
            <p:ph idx="1"/>
          </p:nvPr>
        </p:nvSpPr>
        <p:spPr>
          <a:xfrm>
            <a:off x="971600" y="1340768"/>
            <a:ext cx="8064896" cy="4896544"/>
          </a:xfrm>
        </p:spPr>
        <p:txBody>
          <a:bodyPr/>
          <a:lstStyle/>
          <a:p>
            <a:r>
              <a:rPr lang="pl-PL" dirty="0"/>
              <a:t>Orzecznictwo trybunałów międzynarodowych </a:t>
            </a:r>
          </a:p>
          <a:p>
            <a:r>
              <a:rPr lang="pl-PL" dirty="0"/>
              <a:t>Uchwała 3 Izb</a:t>
            </a:r>
          </a:p>
          <a:p>
            <a:r>
              <a:rPr lang="pl-PL" dirty="0"/>
              <a:t>Uchwały Sejmu i Rady Ministrów</a:t>
            </a:r>
          </a:p>
          <a:p>
            <a:endParaRPr lang="pl-PL" dirty="0"/>
          </a:p>
          <a:p>
            <a:endParaRPr lang="pl-PL" dirty="0"/>
          </a:p>
          <a:p>
            <a:r>
              <a:rPr lang="pl-PL" dirty="0"/>
              <a:t>Czy i jak przywrócić w Polsce praworządność?</a:t>
            </a:r>
          </a:p>
          <a:p>
            <a:endParaRPr lang="pl-PL" dirty="0"/>
          </a:p>
        </p:txBody>
      </p:sp>
    </p:spTree>
    <p:extLst>
      <p:ext uri="{BB962C8B-B14F-4D97-AF65-F5344CB8AC3E}">
        <p14:creationId xmlns:p14="http://schemas.microsoft.com/office/powerpoint/2010/main" val="4036805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 Najwyższy</a:t>
            </a:r>
          </a:p>
        </p:txBody>
      </p:sp>
      <p:sp>
        <p:nvSpPr>
          <p:cNvPr id="3" name="Symbol zastępczy zawartości 2"/>
          <p:cNvSpPr>
            <a:spLocks noGrp="1"/>
          </p:cNvSpPr>
          <p:nvPr>
            <p:ph idx="1"/>
          </p:nvPr>
        </p:nvSpPr>
        <p:spPr>
          <a:xfrm>
            <a:off x="1115616" y="2060848"/>
            <a:ext cx="7848872" cy="4464496"/>
          </a:xfrm>
        </p:spPr>
        <p:txBody>
          <a:bodyPr/>
          <a:lstStyle/>
          <a:p>
            <a:r>
              <a:rPr lang="pl-PL" dirty="0"/>
              <a:t>Art. 183 Konstytucji RP</a:t>
            </a:r>
          </a:p>
          <a:p>
            <a:r>
              <a:rPr lang="pl-PL" dirty="0"/>
              <a:t>Nadzór judykacyjny nad sądami powszechnymi i wojskowymi</a:t>
            </a:r>
          </a:p>
          <a:p>
            <a:r>
              <a:rPr lang="pl-PL" dirty="0"/>
              <a:t>Ustawa z 23 listopada 2002 r. o Sądzie Najwyższym </a:t>
            </a:r>
          </a:p>
          <a:p>
            <a:r>
              <a:rPr lang="pl-PL" dirty="0"/>
              <a:t>„Sąd Najwyższy jest organem władzy sądowniczej” </a:t>
            </a:r>
          </a:p>
          <a:p>
            <a:endParaRPr lang="pl-PL" dirty="0"/>
          </a:p>
        </p:txBody>
      </p:sp>
    </p:spTree>
    <p:extLst>
      <p:ext uri="{BB962C8B-B14F-4D97-AF65-F5344CB8AC3E}">
        <p14:creationId xmlns:p14="http://schemas.microsoft.com/office/powerpoint/2010/main" val="2635425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 Najwyższy – zadania </a:t>
            </a:r>
          </a:p>
        </p:txBody>
      </p:sp>
      <p:sp>
        <p:nvSpPr>
          <p:cNvPr id="3" name="Symbol zastępczy zawartości 2"/>
          <p:cNvSpPr>
            <a:spLocks noGrp="1"/>
          </p:cNvSpPr>
          <p:nvPr>
            <p:ph idx="1"/>
          </p:nvPr>
        </p:nvSpPr>
        <p:spPr>
          <a:xfrm>
            <a:off x="1043608" y="980728"/>
            <a:ext cx="7992888" cy="5760640"/>
          </a:xfrm>
        </p:spPr>
        <p:txBody>
          <a:bodyPr>
            <a:noAutofit/>
          </a:bodyPr>
          <a:lstStyle/>
          <a:p>
            <a:pPr marL="514350" indent="-514350">
              <a:buAutoNum type="arabicParenR"/>
            </a:pPr>
            <a:r>
              <a:rPr lang="pl-PL" dirty="0"/>
              <a:t>sprawowania wymiaru sprawiedliwości przez:</a:t>
            </a:r>
          </a:p>
          <a:p>
            <a:pPr marL="1257300" lvl="2" indent="-457200">
              <a:buAutoNum type="alphaLcParenR"/>
            </a:pPr>
            <a:r>
              <a:rPr lang="pl-PL" dirty="0"/>
              <a:t>zapewnienie zgodności z prawem i jednolitości orzecznictwa sądów powszechnych i sądów wojskowych przez rozpoznawanie środków odwoławczych oraz podejmowanie uchwał rozstrzygających zagadnienia prawne,</a:t>
            </a:r>
          </a:p>
          <a:p>
            <a:pPr marL="1257300" lvl="2" indent="-457200">
              <a:buAutoNum type="alphaLcParenR"/>
            </a:pPr>
            <a:r>
              <a:rPr lang="pl-PL" dirty="0"/>
              <a:t>kontrolę nadzwyczajną prawomocnych orzeczeń sądowych w celu zapewnienia praworządności i sprawiedliwości społecznej przez rozpoznawanie skarg nadzwyczajnych;</a:t>
            </a:r>
          </a:p>
        </p:txBody>
      </p:sp>
    </p:spTree>
    <p:extLst>
      <p:ext uri="{BB962C8B-B14F-4D97-AF65-F5344CB8AC3E}">
        <p14:creationId xmlns:p14="http://schemas.microsoft.com/office/powerpoint/2010/main" val="977476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Rot="1" noChangeArrowheads="1"/>
          </p:cNvSpPr>
          <p:nvPr>
            <p:ph type="title" idx="4294967295"/>
          </p:nvPr>
        </p:nvSpPr>
        <p:spPr>
          <a:xfrm>
            <a:off x="2483768" y="44624"/>
            <a:ext cx="6203032" cy="8640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pl-PL" altLang="pl-PL" dirty="0">
                <a:solidFill>
                  <a:schemeClr val="bg1"/>
                </a:solidFill>
                <a:effectLst/>
              </a:rPr>
              <a:t>Zasada podziału władz </a:t>
            </a:r>
          </a:p>
        </p:txBody>
      </p:sp>
      <p:graphicFrame>
        <p:nvGraphicFramePr>
          <p:cNvPr id="2" name="Diagram 1"/>
          <p:cNvGraphicFramePr/>
          <p:nvPr/>
        </p:nvGraphicFramePr>
        <p:xfrm>
          <a:off x="1043608" y="1124744"/>
          <a:ext cx="770485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3817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 Najwyższy – zadania </a:t>
            </a:r>
          </a:p>
        </p:txBody>
      </p:sp>
      <p:sp>
        <p:nvSpPr>
          <p:cNvPr id="3" name="Symbol zastępczy zawartości 2"/>
          <p:cNvSpPr>
            <a:spLocks noGrp="1"/>
          </p:cNvSpPr>
          <p:nvPr>
            <p:ph idx="1"/>
          </p:nvPr>
        </p:nvSpPr>
        <p:spPr>
          <a:xfrm>
            <a:off x="1043608" y="980728"/>
            <a:ext cx="7992888" cy="5760640"/>
          </a:xfrm>
        </p:spPr>
        <p:txBody>
          <a:bodyPr>
            <a:noAutofit/>
          </a:bodyPr>
          <a:lstStyle/>
          <a:p>
            <a:pPr marL="0" indent="0">
              <a:buNone/>
            </a:pPr>
            <a:r>
              <a:rPr lang="pl-PL" dirty="0"/>
              <a:t>2) rozpatrywania spraw dyscyplinarnych w zakresie określonym w ustawie;</a:t>
            </a:r>
          </a:p>
          <a:p>
            <a:pPr marL="0" indent="0">
              <a:buNone/>
            </a:pPr>
            <a:r>
              <a:rPr lang="pl-PL" dirty="0"/>
              <a:t>3) rozpoznawania protestów wyborczych oraz stwierdzania ważności wyborów do Sejmu i Senatu, wyboru Prezydenta RP, wyborów do Parlamentu Europejskiego oraz rozpoznawania protestów przeciwko ważności referendum ogólnokrajowego i referendum konstytucyjnego oraz stwierdzania ważności referendum;</a:t>
            </a:r>
          </a:p>
        </p:txBody>
      </p:sp>
    </p:spTree>
    <p:extLst>
      <p:ext uri="{BB962C8B-B14F-4D97-AF65-F5344CB8AC3E}">
        <p14:creationId xmlns:p14="http://schemas.microsoft.com/office/powerpoint/2010/main" val="977476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 Najwyższy – zadania </a:t>
            </a:r>
          </a:p>
        </p:txBody>
      </p:sp>
      <p:sp>
        <p:nvSpPr>
          <p:cNvPr id="3" name="Symbol zastępczy zawartości 2"/>
          <p:cNvSpPr>
            <a:spLocks noGrp="1"/>
          </p:cNvSpPr>
          <p:nvPr>
            <p:ph idx="1"/>
          </p:nvPr>
        </p:nvSpPr>
        <p:spPr>
          <a:xfrm>
            <a:off x="1043608" y="980728"/>
            <a:ext cx="7992888" cy="5760640"/>
          </a:xfrm>
        </p:spPr>
        <p:txBody>
          <a:bodyPr>
            <a:noAutofit/>
          </a:bodyPr>
          <a:lstStyle/>
          <a:p>
            <a:pPr marL="0" indent="0">
              <a:buNone/>
            </a:pPr>
            <a:r>
              <a:rPr lang="pl-PL" dirty="0"/>
              <a:t>4) opiniowania projektów ustaw i innych aktów normatywnych, na podstawie których orzekają i funkcjonują sądy, a także innych projektów ustaw w zakresie, w jakim mają one wpływ na sprawy należące do właściwości Sądu Najwyższego;</a:t>
            </a:r>
          </a:p>
          <a:p>
            <a:pPr marL="0" indent="0">
              <a:buNone/>
            </a:pPr>
            <a:r>
              <a:rPr lang="pl-PL" dirty="0"/>
              <a:t>5) wykonywania innych czynności określonych w ustawach.</a:t>
            </a:r>
            <a:endParaRPr lang="pl-PL" sz="2400" dirty="0"/>
          </a:p>
          <a:p>
            <a:pPr marL="0" indent="0">
              <a:buNone/>
            </a:pPr>
            <a:endParaRPr lang="pl-PL" sz="2800" dirty="0"/>
          </a:p>
        </p:txBody>
      </p:sp>
    </p:spTree>
    <p:extLst>
      <p:ext uri="{BB962C8B-B14F-4D97-AF65-F5344CB8AC3E}">
        <p14:creationId xmlns:p14="http://schemas.microsoft.com/office/powerpoint/2010/main" val="977476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Izby Sądu Najwyższego </a:t>
            </a:r>
          </a:p>
        </p:txBody>
      </p:sp>
      <p:sp>
        <p:nvSpPr>
          <p:cNvPr id="3" name="Symbol zastępczy zawartości 2"/>
          <p:cNvSpPr>
            <a:spLocks noGrp="1"/>
          </p:cNvSpPr>
          <p:nvPr>
            <p:ph idx="1"/>
          </p:nvPr>
        </p:nvSpPr>
        <p:spPr>
          <a:xfrm>
            <a:off x="1043608" y="1124744"/>
            <a:ext cx="7920880" cy="5400600"/>
          </a:xfrm>
        </p:spPr>
        <p:txBody>
          <a:bodyPr>
            <a:normAutofit fontScale="85000" lnSpcReduction="10000"/>
          </a:bodyPr>
          <a:lstStyle/>
          <a:p>
            <a:r>
              <a:rPr lang="pl-PL" dirty="0"/>
              <a:t>Cywilna; </a:t>
            </a:r>
          </a:p>
          <a:p>
            <a:r>
              <a:rPr lang="pl-PL" dirty="0"/>
              <a:t>Karna; </a:t>
            </a:r>
          </a:p>
          <a:p>
            <a:r>
              <a:rPr lang="pl-PL" dirty="0"/>
              <a:t>Pracy i Ubezpieczeń Społecznych; </a:t>
            </a:r>
          </a:p>
          <a:p>
            <a:r>
              <a:rPr lang="pl-PL" b="1" dirty="0">
                <a:solidFill>
                  <a:srgbClr val="FF0000"/>
                </a:solidFill>
              </a:rPr>
              <a:t>Kontroli Nadzwyczajnej i Spraw Publicznych;</a:t>
            </a:r>
            <a:r>
              <a:rPr lang="pl-PL" b="1" dirty="0"/>
              <a:t> </a:t>
            </a:r>
          </a:p>
          <a:p>
            <a:r>
              <a:rPr lang="pl-PL" sz="2400" b="1" dirty="0">
                <a:solidFill>
                  <a:srgbClr val="FF0000"/>
                </a:solidFill>
              </a:rPr>
              <a:t>Dyscyplinarna</a:t>
            </a:r>
            <a:r>
              <a:rPr lang="pl-PL" b="1" dirty="0">
                <a:solidFill>
                  <a:srgbClr val="FF0000"/>
                </a:solidFill>
              </a:rPr>
              <a:t>/Izba Odpowiedzialności Zawodowej!</a:t>
            </a:r>
            <a:r>
              <a:rPr lang="pl-PL" dirty="0">
                <a:solidFill>
                  <a:srgbClr val="FF0000"/>
                </a:solidFill>
              </a:rPr>
              <a:t> </a:t>
            </a:r>
          </a:p>
          <a:p>
            <a:endParaRPr lang="pl-PL" dirty="0"/>
          </a:p>
          <a:p>
            <a:r>
              <a:rPr lang="pl-PL" dirty="0"/>
              <a:t>Liczbę sędziów (nie mniej niż 120) , wewnętrzną organizację SN, szczegółowy podział spraw między izby oraz zasady wewnętrznego postępowania określa regulamin SN, przyjmowane przez Prezydenta RP w drodze rozporządzenia </a:t>
            </a:r>
            <a:r>
              <a:rPr lang="pl-PL" dirty="0">
                <a:solidFill>
                  <a:srgbClr val="FF0000"/>
                </a:solidFill>
              </a:rPr>
              <a:t>(!)</a:t>
            </a:r>
          </a:p>
        </p:txBody>
      </p:sp>
    </p:spTree>
    <p:extLst>
      <p:ext uri="{BB962C8B-B14F-4D97-AF65-F5344CB8AC3E}">
        <p14:creationId xmlns:p14="http://schemas.microsoft.com/office/powerpoint/2010/main" val="40597719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862816-D04D-4473-B460-3F66FFDC541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97396FD0-2DA8-4595-B90D-20CB9CBA11F4}"/>
              </a:ext>
            </a:extLst>
          </p:cNvPr>
          <p:cNvSpPr>
            <a:spLocks noGrp="1"/>
          </p:cNvSpPr>
          <p:nvPr>
            <p:ph idx="1"/>
          </p:nvPr>
        </p:nvSpPr>
        <p:spPr>
          <a:xfrm>
            <a:off x="1043608" y="1600200"/>
            <a:ext cx="7643192" cy="4525963"/>
          </a:xfrm>
        </p:spPr>
        <p:txBody>
          <a:bodyPr/>
          <a:lstStyle/>
          <a:p>
            <a:endParaRPr lang="pl-PL" dirty="0"/>
          </a:p>
          <a:p>
            <a:r>
              <a:rPr lang="pl-PL" dirty="0"/>
              <a:t>Izba Dyscyplinarna tworzyła </a:t>
            </a:r>
            <a:r>
              <a:rPr lang="pl-PL" i="1" dirty="0"/>
              <a:t>de facto odrębny „sąd najwyższy”</a:t>
            </a:r>
            <a:r>
              <a:rPr lang="pl-PL" dirty="0"/>
              <a:t>!</a:t>
            </a:r>
          </a:p>
          <a:p>
            <a:r>
              <a:rPr lang="pl-PL" dirty="0"/>
              <a:t>Została zlikwidowana, a w jej miejsce powstała Izba Odpowiedzialności Zawodowej</a:t>
            </a:r>
          </a:p>
          <a:p>
            <a:r>
              <a:rPr lang="pl-PL" dirty="0"/>
              <a:t>Wątpliwości pozostały… </a:t>
            </a:r>
          </a:p>
        </p:txBody>
      </p:sp>
    </p:spTree>
    <p:extLst>
      <p:ext uri="{BB962C8B-B14F-4D97-AF65-F5344CB8AC3E}">
        <p14:creationId xmlns:p14="http://schemas.microsoft.com/office/powerpoint/2010/main" val="3389945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Organy Sądu Najwyższego </a:t>
            </a:r>
          </a:p>
        </p:txBody>
      </p:sp>
      <p:sp>
        <p:nvSpPr>
          <p:cNvPr id="3" name="Symbol zastępczy zawartości 2"/>
          <p:cNvSpPr>
            <a:spLocks noGrp="1"/>
          </p:cNvSpPr>
          <p:nvPr>
            <p:ph idx="1"/>
          </p:nvPr>
        </p:nvSpPr>
        <p:spPr>
          <a:xfrm>
            <a:off x="1043608" y="1124744"/>
            <a:ext cx="7920880" cy="5400600"/>
          </a:xfrm>
        </p:spPr>
        <p:txBody>
          <a:bodyPr>
            <a:normAutofit/>
          </a:bodyPr>
          <a:lstStyle/>
          <a:p>
            <a:r>
              <a:rPr lang="pl-PL" dirty="0"/>
              <a:t>Pierwszy Prezes Sądu Najwyższego, </a:t>
            </a:r>
          </a:p>
          <a:p>
            <a:r>
              <a:rPr lang="pl-PL" dirty="0"/>
              <a:t>Prezes Sądu Najwyższego, </a:t>
            </a:r>
          </a:p>
          <a:p>
            <a:r>
              <a:rPr lang="pl-PL" dirty="0"/>
              <a:t>Zgromadzenie Ogólne Sędziów Sądu Najwyższego, </a:t>
            </a:r>
          </a:p>
          <a:p>
            <a:r>
              <a:rPr lang="pl-PL" dirty="0"/>
              <a:t>zgromadzenie sędziów izby Sądu Najwyższego </a:t>
            </a:r>
          </a:p>
          <a:p>
            <a:r>
              <a:rPr lang="pl-PL" dirty="0"/>
              <a:t>Kolegium Sądu Najwyższego </a:t>
            </a:r>
          </a:p>
        </p:txBody>
      </p:sp>
    </p:spTree>
    <p:extLst>
      <p:ext uri="{BB962C8B-B14F-4D97-AF65-F5344CB8AC3E}">
        <p14:creationId xmlns:p14="http://schemas.microsoft.com/office/powerpoint/2010/main" val="977476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Pierwszy Prezes SN</a:t>
            </a:r>
          </a:p>
        </p:txBody>
      </p:sp>
      <p:sp>
        <p:nvSpPr>
          <p:cNvPr id="3" name="Symbol zastępczy zawartości 2"/>
          <p:cNvSpPr>
            <a:spLocks noGrp="1"/>
          </p:cNvSpPr>
          <p:nvPr>
            <p:ph idx="1"/>
          </p:nvPr>
        </p:nvSpPr>
        <p:spPr>
          <a:xfrm>
            <a:off x="1547664" y="1124744"/>
            <a:ext cx="7488832" cy="5616624"/>
          </a:xfrm>
        </p:spPr>
        <p:txBody>
          <a:bodyPr>
            <a:normAutofit fontScale="85000" lnSpcReduction="10000"/>
          </a:bodyPr>
          <a:lstStyle/>
          <a:p>
            <a:r>
              <a:rPr lang="pl-PL" dirty="0"/>
              <a:t>Pierwszy Prezes SN jest powoływany przez Prezydenta RP na 6 lat spośród 5 sędziów SN w stanie czynnym – kandydatów przedstawionych przez Zgromadzenie Ogólne Sędziów Sądu Najwyższego. </a:t>
            </a:r>
          </a:p>
          <a:p>
            <a:r>
              <a:rPr lang="pl-PL" dirty="0"/>
              <a:t>Pierwszy Prezes SN kieruje pracami i reprezentuje Sąd oraz wykonuje czynności określone ustawą, regulaminem i innymi aktami normatywnymi</a:t>
            </a:r>
          </a:p>
          <a:p>
            <a:r>
              <a:rPr lang="pl-PL" dirty="0"/>
              <a:t>W czasie nieobecności Pierwszego Prezesa Sądu Najwyższego zastępuje go wyznaczony przez niego Prezes SN, a w wypadku niemożności wyznaczenia – Prezes Sądu Najwyższego najstarszy służbą na stanowisku sędziego. </a:t>
            </a:r>
          </a:p>
          <a:p>
            <a:endParaRPr lang="pl-PL" dirty="0"/>
          </a:p>
          <a:p>
            <a:endParaRPr lang="pl-PL" sz="2600" dirty="0"/>
          </a:p>
          <a:p>
            <a:pPr marL="0" indent="0">
              <a:buNone/>
            </a:pPr>
            <a:endParaRPr lang="pl-PL" sz="2600" dirty="0"/>
          </a:p>
        </p:txBody>
      </p:sp>
    </p:spTree>
    <p:extLst>
      <p:ext uri="{BB962C8B-B14F-4D97-AF65-F5344CB8AC3E}">
        <p14:creationId xmlns:p14="http://schemas.microsoft.com/office/powerpoint/2010/main" val="993624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Prezes Sądu Najwyższego </a:t>
            </a:r>
          </a:p>
        </p:txBody>
      </p:sp>
      <p:sp>
        <p:nvSpPr>
          <p:cNvPr id="3" name="Symbol zastępczy zawartości 2"/>
          <p:cNvSpPr>
            <a:spLocks noGrp="1"/>
          </p:cNvSpPr>
          <p:nvPr>
            <p:ph idx="1"/>
          </p:nvPr>
        </p:nvSpPr>
        <p:spPr>
          <a:xfrm>
            <a:off x="1043608" y="1124744"/>
            <a:ext cx="7920880" cy="5400600"/>
          </a:xfrm>
        </p:spPr>
        <p:txBody>
          <a:bodyPr>
            <a:normAutofit/>
          </a:bodyPr>
          <a:lstStyle/>
          <a:p>
            <a:r>
              <a:rPr lang="pl-PL" dirty="0"/>
              <a:t>Prezes SN jest zastępcą Pierwszego Prezesa Sądu Najwyższego i kieruje pracą poszczególnej izby. </a:t>
            </a:r>
          </a:p>
          <a:p>
            <a:r>
              <a:rPr lang="pl-PL" dirty="0"/>
              <a:t>Prezesa Sądu Najwyższego powołuje i odwołuje - na wniosek Pierwszego Prezesa Sądu Najwyższego - Prezydent RP spośród 3 sędziów Sądu Najwyższego w stanie czynnym</a:t>
            </a:r>
          </a:p>
        </p:txBody>
      </p:sp>
    </p:spTree>
    <p:extLst>
      <p:ext uri="{BB962C8B-B14F-4D97-AF65-F5344CB8AC3E}">
        <p14:creationId xmlns:p14="http://schemas.microsoft.com/office/powerpoint/2010/main" val="309116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powszechne </a:t>
            </a:r>
          </a:p>
        </p:txBody>
      </p:sp>
      <p:sp>
        <p:nvSpPr>
          <p:cNvPr id="3" name="Symbol zastępczy zawartości 2"/>
          <p:cNvSpPr>
            <a:spLocks noGrp="1"/>
          </p:cNvSpPr>
          <p:nvPr>
            <p:ph idx="1"/>
          </p:nvPr>
        </p:nvSpPr>
        <p:spPr>
          <a:xfrm>
            <a:off x="1043608" y="1124744"/>
            <a:ext cx="7920880" cy="5400600"/>
          </a:xfrm>
        </p:spPr>
        <p:txBody>
          <a:bodyPr>
            <a:normAutofit fontScale="92500" lnSpcReduction="20000"/>
          </a:bodyPr>
          <a:lstStyle/>
          <a:p>
            <a:r>
              <a:rPr lang="pl-PL" dirty="0"/>
              <a:t>art. 177 - sprawują wymiar sprawiedliwości we wszystkich sprawach z wyjątkiem spraw ustawowo zastrzeżonych dla właściwości innych sądów. </a:t>
            </a:r>
          </a:p>
          <a:p>
            <a:r>
              <a:rPr lang="pl-PL" dirty="0"/>
              <a:t>Do spraw objętych ich kognicją należą więc sprawy z zakresu prawa karnego, cywilnego, rodzinnego i opiekuńczego oraz prawa pracy i ubezpieczeń społecznych, z wyjątkiem spraw przekazanych ustawami innym sądom. </a:t>
            </a:r>
          </a:p>
          <a:p>
            <a:r>
              <a:rPr lang="pl-PL" dirty="0"/>
              <a:t>Ustawodawca wskazał również, że sądy powszechne wykonują zadania z zakresu ochrony prawnej, powierzone w drodze ustaw (art. 1 § 3 </a:t>
            </a:r>
            <a:r>
              <a:rPr lang="pl-PL" dirty="0" err="1"/>
              <a:t>u.s.p</a:t>
            </a:r>
            <a:r>
              <a:rPr lang="pl-PL" dirty="0"/>
              <a:t>.). </a:t>
            </a:r>
          </a:p>
        </p:txBody>
      </p:sp>
    </p:spTree>
    <p:extLst>
      <p:ext uri="{BB962C8B-B14F-4D97-AF65-F5344CB8AC3E}">
        <p14:creationId xmlns:p14="http://schemas.microsoft.com/office/powerpoint/2010/main" val="4059771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powszechne </a:t>
            </a:r>
          </a:p>
        </p:txBody>
      </p:sp>
      <p:sp>
        <p:nvSpPr>
          <p:cNvPr id="3" name="Symbol zastępczy zawartości 2"/>
          <p:cNvSpPr>
            <a:spLocks noGrp="1"/>
          </p:cNvSpPr>
          <p:nvPr>
            <p:ph idx="1"/>
          </p:nvPr>
        </p:nvSpPr>
        <p:spPr>
          <a:xfrm>
            <a:off x="1043608" y="1124744"/>
            <a:ext cx="7920880" cy="5400600"/>
          </a:xfrm>
        </p:spPr>
        <p:txBody>
          <a:bodyPr>
            <a:normAutofit fontScale="92500" lnSpcReduction="10000"/>
          </a:bodyPr>
          <a:lstStyle/>
          <a:p>
            <a:r>
              <a:rPr lang="pl-PL" dirty="0"/>
              <a:t>Przekazanie sądom powszechnym generalnej właściwości w zakresie sprawowania wymiaru sprawiedliwości wydaje się zgodne z dotychczasową ewolucją władzy sądowniczej. </a:t>
            </a:r>
          </a:p>
          <a:p>
            <a:r>
              <a:rPr lang="pl-PL" dirty="0"/>
              <a:t>Istnieją dwa wyjątki ograniczające wspomnianą zasadę:</a:t>
            </a:r>
          </a:p>
          <a:p>
            <a:pPr lvl="1"/>
            <a:r>
              <a:rPr lang="pl-PL" dirty="0"/>
              <a:t>art. 1 § 2 </a:t>
            </a:r>
            <a:r>
              <a:rPr lang="pl-PL" dirty="0" err="1"/>
              <a:t>u.s.p</a:t>
            </a:r>
            <a:r>
              <a:rPr lang="pl-PL" dirty="0"/>
              <a:t>., który powierza sprawowanie wymiaru sprawiedliwości również Sądowi Najwyższemu i sądom szczególnym, a więc wojskowym i administracyjnym. </a:t>
            </a:r>
          </a:p>
          <a:p>
            <a:pPr lvl="1"/>
            <a:r>
              <a:rPr lang="pl-PL" dirty="0"/>
              <a:t>art. 175 ust. 2 Konstytucji RP, w myśl którego sąd wyjątkowy lub tryb doraźny może być ustanowiony tylko na czas wojny. </a:t>
            </a:r>
          </a:p>
        </p:txBody>
      </p:sp>
    </p:spTree>
    <p:extLst>
      <p:ext uri="{BB962C8B-B14F-4D97-AF65-F5344CB8AC3E}">
        <p14:creationId xmlns:p14="http://schemas.microsoft.com/office/powerpoint/2010/main" val="2280583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powszechne </a:t>
            </a:r>
          </a:p>
        </p:txBody>
      </p:sp>
      <p:sp>
        <p:nvSpPr>
          <p:cNvPr id="3" name="Symbol zastępczy zawartości 2"/>
          <p:cNvSpPr>
            <a:spLocks noGrp="1"/>
          </p:cNvSpPr>
          <p:nvPr>
            <p:ph idx="1"/>
          </p:nvPr>
        </p:nvSpPr>
        <p:spPr>
          <a:xfrm>
            <a:off x="1043608" y="1124744"/>
            <a:ext cx="7920880" cy="5400600"/>
          </a:xfrm>
        </p:spPr>
        <p:txBody>
          <a:bodyPr>
            <a:normAutofit fontScale="85000" lnSpcReduction="10000"/>
          </a:bodyPr>
          <a:lstStyle/>
          <a:p>
            <a:r>
              <a:rPr lang="pl-PL" dirty="0"/>
              <a:t>Sądy: </a:t>
            </a:r>
            <a:r>
              <a:rPr lang="pl-PL" b="1" dirty="0"/>
              <a:t>rejonowe</a:t>
            </a:r>
            <a:r>
              <a:rPr lang="pl-PL" dirty="0"/>
              <a:t>, </a:t>
            </a:r>
            <a:r>
              <a:rPr lang="pl-PL" b="1" dirty="0"/>
              <a:t>okręgowe </a:t>
            </a:r>
            <a:r>
              <a:rPr lang="pl-PL" dirty="0"/>
              <a:t>i </a:t>
            </a:r>
            <a:r>
              <a:rPr lang="pl-PL" b="1" dirty="0"/>
              <a:t>apelacyjne.</a:t>
            </a:r>
          </a:p>
          <a:p>
            <a:endParaRPr lang="pl-PL" dirty="0"/>
          </a:p>
          <a:p>
            <a:r>
              <a:rPr lang="pl-PL" dirty="0"/>
              <a:t>Sądy tworzy i znosi w drodze rozporządzenia Minister Sprawiedliwości, po zasięgnięciu opinii KRS. </a:t>
            </a:r>
          </a:p>
          <a:p>
            <a:r>
              <a:rPr lang="pl-PL" b="1" dirty="0"/>
              <a:t>Sąd rejonowy </a:t>
            </a:r>
            <a:r>
              <a:rPr lang="pl-PL" dirty="0"/>
              <a:t>tworzy się dla jednej lub większej liczby gmin; w uzasadnionych przypadkach może być utworzony więcej niż jeden sąd rejonowy dla tej samej gminy (jest ich 318). </a:t>
            </a:r>
          </a:p>
          <a:p>
            <a:r>
              <a:rPr lang="pl-PL" dirty="0"/>
              <a:t>Sąd </a:t>
            </a:r>
            <a:r>
              <a:rPr lang="pl-PL" b="1" dirty="0"/>
              <a:t>okręgowy </a:t>
            </a:r>
            <a:r>
              <a:rPr lang="pl-PL" dirty="0"/>
              <a:t>tworzy się dla obszaru właściwości co najmniej dwóch sądów rejonowych (obecnie 46). </a:t>
            </a:r>
          </a:p>
          <a:p>
            <a:r>
              <a:rPr lang="pl-PL" dirty="0"/>
              <a:t>Sąd </a:t>
            </a:r>
            <a:r>
              <a:rPr lang="pl-PL" b="1" dirty="0"/>
              <a:t>apelacyjny </a:t>
            </a:r>
            <a:r>
              <a:rPr lang="pl-PL" dirty="0"/>
              <a:t>tworzy się dla obszaru właściwości co najmniej dwóch okręgów sądowych (obecnie 11).</a:t>
            </a:r>
          </a:p>
        </p:txBody>
      </p:sp>
    </p:spTree>
    <p:extLst>
      <p:ext uri="{BB962C8B-B14F-4D97-AF65-F5344CB8AC3E}">
        <p14:creationId xmlns:p14="http://schemas.microsoft.com/office/powerpoint/2010/main" val="993624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0"/>
            <a:ext cx="6660232" cy="980728"/>
          </a:xfrm>
        </p:spPr>
        <p:txBody>
          <a:bodyPr>
            <a:normAutofit/>
          </a:bodyPr>
          <a:lstStyle/>
          <a:p>
            <a:r>
              <a:rPr lang="pl-PL" sz="3600" dirty="0">
                <a:solidFill>
                  <a:schemeClr val="bg1"/>
                </a:solidFill>
              </a:rPr>
              <a:t>Podział władzy w orzecznictwie TK</a:t>
            </a:r>
          </a:p>
        </p:txBody>
      </p:sp>
      <p:sp>
        <p:nvSpPr>
          <p:cNvPr id="3" name="Symbol zastępczy zawartości 2"/>
          <p:cNvSpPr>
            <a:spLocks noGrp="1"/>
          </p:cNvSpPr>
          <p:nvPr>
            <p:ph idx="1"/>
          </p:nvPr>
        </p:nvSpPr>
        <p:spPr>
          <a:xfrm>
            <a:off x="1043608" y="980728"/>
            <a:ext cx="7848872" cy="5184576"/>
          </a:xfrm>
        </p:spPr>
        <p:txBody>
          <a:bodyPr>
            <a:normAutofit/>
          </a:bodyPr>
          <a:lstStyle/>
          <a:p>
            <a:pPr marL="0" indent="0">
              <a:buNone/>
            </a:pPr>
            <a:r>
              <a:rPr lang="pl-PL" b="1" dirty="0"/>
              <a:t>	P 16/04</a:t>
            </a:r>
          </a:p>
          <a:p>
            <a:r>
              <a:rPr lang="pl-PL" dirty="0"/>
              <a:t>Konstytucyjna zasada podziału władz zakłada istnienie równowagi władzy ustawodawczej, wykonawczej i sądowniczej. </a:t>
            </a:r>
          </a:p>
          <a:p>
            <a:r>
              <a:rPr lang="pl-PL" dirty="0"/>
              <a:t>Warunkiem zachowania tej równowagi jest m.in. zawarty w normach ustrojowych mechanizm wzajemnego hamowania władz, które nie działają w oderwaniu i autonomii od pozostałych. </a:t>
            </a:r>
          </a:p>
        </p:txBody>
      </p:sp>
      <p:sp>
        <p:nvSpPr>
          <p:cNvPr id="5" name="Symbol zastępczy numeru slajdu 4">
            <a:extLst>
              <a:ext uri="{FF2B5EF4-FFF2-40B4-BE49-F238E27FC236}">
                <a16:creationId xmlns:a16="http://schemas.microsoft.com/office/drawing/2014/main" id="{CF41145D-2076-4637-8423-9D76A1ED62DA}"/>
              </a:ext>
            </a:extLst>
          </p:cNvPr>
          <p:cNvSpPr>
            <a:spLocks noGrp="1"/>
          </p:cNvSpPr>
          <p:nvPr>
            <p:ph type="sldNum" sz="quarter" idx="12"/>
          </p:nvPr>
        </p:nvSpPr>
        <p:spPr/>
        <p:txBody>
          <a:bodyPr/>
          <a:lstStyle/>
          <a:p>
            <a:fld id="{602C2898-CD0D-4B8E-9198-57BD87A2E996}" type="slidenum">
              <a:rPr lang="pl-PL" smtClean="0"/>
              <a:t>3</a:t>
            </a:fld>
            <a:endParaRPr lang="pl-PL"/>
          </a:p>
        </p:txBody>
      </p:sp>
    </p:spTree>
    <p:extLst>
      <p:ext uri="{BB962C8B-B14F-4D97-AF65-F5344CB8AC3E}">
        <p14:creationId xmlns:p14="http://schemas.microsoft.com/office/powerpoint/2010/main" val="1916589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sz="3600" dirty="0">
                <a:solidFill>
                  <a:schemeClr val="bg1"/>
                </a:solidFill>
              </a:rPr>
              <a:t>Organizacja wewnętrzna sądów </a:t>
            </a:r>
          </a:p>
        </p:txBody>
      </p:sp>
      <p:sp>
        <p:nvSpPr>
          <p:cNvPr id="3" name="Symbol zastępczy zawartości 2"/>
          <p:cNvSpPr>
            <a:spLocks noGrp="1"/>
          </p:cNvSpPr>
          <p:nvPr>
            <p:ph idx="1"/>
          </p:nvPr>
        </p:nvSpPr>
        <p:spPr>
          <a:xfrm>
            <a:off x="971600" y="980728"/>
            <a:ext cx="8172400" cy="5760640"/>
          </a:xfrm>
        </p:spPr>
        <p:txBody>
          <a:bodyPr>
            <a:normAutofit fontScale="92500"/>
          </a:bodyPr>
          <a:lstStyle/>
          <a:p>
            <a:r>
              <a:rPr lang="pl-PL" dirty="0"/>
              <a:t>Sądy dzielą się na </a:t>
            </a:r>
            <a:r>
              <a:rPr lang="pl-PL" b="1" dirty="0"/>
              <a:t>wydziały.</a:t>
            </a:r>
            <a:r>
              <a:rPr lang="pl-PL" dirty="0"/>
              <a:t> </a:t>
            </a:r>
          </a:p>
          <a:p>
            <a:r>
              <a:rPr lang="pl-PL" dirty="0"/>
              <a:t>Minister Sprawiedliwości tworzy i znosi wydziały oraz wydziały i ośrodki zamiejscowe sądów w drodze zarządzenia, mając na względzie: </a:t>
            </a:r>
          </a:p>
          <a:p>
            <a:pPr lvl="1"/>
            <a:r>
              <a:rPr lang="pl-PL" dirty="0"/>
              <a:t>potrzebę zapewnienia racjonalnej organizacji sądownictwa, w szczególności przez dostosowanie liczby, rodzaju i wielkości wydziałów do obciążenia wpływem spraw, </a:t>
            </a:r>
          </a:p>
          <a:p>
            <a:pPr lvl="1"/>
            <a:r>
              <a:rPr lang="pl-PL" dirty="0"/>
              <a:t>ekonomię postępowania sądowego oraz konieczność prawidłowego wykonywania czynności nadzorczych, </a:t>
            </a:r>
          </a:p>
          <a:p>
            <a:pPr lvl="1"/>
            <a:r>
              <a:rPr lang="pl-PL" dirty="0"/>
              <a:t>w celu zagwarantowania realizacji prawa obywatela do rozpoznania jego sprawy w rozsądnym terminie. </a:t>
            </a:r>
          </a:p>
          <a:p>
            <a:pPr marL="0" indent="0">
              <a:buNone/>
            </a:pPr>
            <a:endParaRPr lang="pl-PL" dirty="0"/>
          </a:p>
          <a:p>
            <a:pPr lvl="1"/>
            <a:endParaRPr lang="pl-PL" dirty="0"/>
          </a:p>
        </p:txBody>
      </p:sp>
    </p:spTree>
    <p:extLst>
      <p:ext uri="{BB962C8B-B14F-4D97-AF65-F5344CB8AC3E}">
        <p14:creationId xmlns:p14="http://schemas.microsoft.com/office/powerpoint/2010/main" val="40597719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sz="3600" dirty="0">
                <a:solidFill>
                  <a:schemeClr val="bg1"/>
                </a:solidFill>
              </a:rPr>
              <a:t>Organizacja wewnętrzna sądów </a:t>
            </a:r>
          </a:p>
        </p:txBody>
      </p:sp>
      <p:sp>
        <p:nvSpPr>
          <p:cNvPr id="3" name="Symbol zastępczy zawartości 2"/>
          <p:cNvSpPr>
            <a:spLocks noGrp="1"/>
          </p:cNvSpPr>
          <p:nvPr>
            <p:ph idx="1"/>
          </p:nvPr>
        </p:nvSpPr>
        <p:spPr>
          <a:xfrm>
            <a:off x="1043608" y="1124744"/>
            <a:ext cx="7920880" cy="5400600"/>
          </a:xfrm>
        </p:spPr>
        <p:txBody>
          <a:bodyPr>
            <a:normAutofit/>
          </a:bodyPr>
          <a:lstStyle/>
          <a:p>
            <a:r>
              <a:rPr lang="pl-PL" dirty="0"/>
              <a:t>W sądzie </a:t>
            </a:r>
            <a:r>
              <a:rPr lang="pl-PL" dirty="0">
                <a:solidFill>
                  <a:srgbClr val="FF0000"/>
                </a:solidFill>
              </a:rPr>
              <a:t>rejonowym</a:t>
            </a:r>
            <a:r>
              <a:rPr lang="pl-PL" dirty="0"/>
              <a:t> </a:t>
            </a:r>
            <a:r>
              <a:rPr lang="pl-PL" b="1" dirty="0"/>
              <a:t>tworzy się </a:t>
            </a:r>
            <a:r>
              <a:rPr lang="pl-PL" dirty="0"/>
              <a:t>wydziały: </a:t>
            </a:r>
          </a:p>
          <a:p>
            <a:pPr lvl="1"/>
            <a:r>
              <a:rPr lang="pl-PL" dirty="0"/>
              <a:t>cywilny, </a:t>
            </a:r>
          </a:p>
          <a:p>
            <a:pPr lvl="1"/>
            <a:r>
              <a:rPr lang="pl-PL" dirty="0"/>
              <a:t>karny,</a:t>
            </a:r>
          </a:p>
          <a:p>
            <a:r>
              <a:rPr lang="pl-PL" dirty="0"/>
              <a:t>W sądzie rejonowym </a:t>
            </a:r>
            <a:r>
              <a:rPr lang="pl-PL" b="1" dirty="0"/>
              <a:t>mogą być utworzone </a:t>
            </a:r>
            <a:r>
              <a:rPr lang="pl-PL" dirty="0"/>
              <a:t>wydziały:</a:t>
            </a:r>
          </a:p>
          <a:p>
            <a:pPr lvl="1"/>
            <a:r>
              <a:rPr lang="pl-PL" dirty="0"/>
              <a:t>rodzinny i nieletnich,</a:t>
            </a:r>
          </a:p>
          <a:p>
            <a:pPr lvl="1"/>
            <a:r>
              <a:rPr lang="pl-PL" dirty="0"/>
              <a:t>pracy i ubezpieczeń społecznych,</a:t>
            </a:r>
          </a:p>
          <a:p>
            <a:pPr lvl="1"/>
            <a:r>
              <a:rPr lang="pl-PL" dirty="0"/>
              <a:t>ksiąg wieczystych, </a:t>
            </a:r>
          </a:p>
          <a:p>
            <a:pPr lvl="1"/>
            <a:r>
              <a:rPr lang="pl-PL" dirty="0"/>
              <a:t>gospodarczy.</a:t>
            </a:r>
          </a:p>
          <a:p>
            <a:pPr marL="0" indent="0">
              <a:buNone/>
            </a:pPr>
            <a:endParaRPr lang="pl-PL" dirty="0"/>
          </a:p>
          <a:p>
            <a:pPr lvl="1"/>
            <a:endParaRPr lang="pl-PL" dirty="0"/>
          </a:p>
        </p:txBody>
      </p:sp>
    </p:spTree>
    <p:extLst>
      <p:ext uri="{BB962C8B-B14F-4D97-AF65-F5344CB8AC3E}">
        <p14:creationId xmlns:p14="http://schemas.microsoft.com/office/powerpoint/2010/main" val="28751307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sz="3600" dirty="0">
                <a:solidFill>
                  <a:schemeClr val="bg1"/>
                </a:solidFill>
              </a:rPr>
              <a:t>Organizacja wewnętrzna sądów </a:t>
            </a:r>
          </a:p>
        </p:txBody>
      </p:sp>
      <p:sp>
        <p:nvSpPr>
          <p:cNvPr id="3" name="Symbol zastępczy zawartości 2"/>
          <p:cNvSpPr>
            <a:spLocks noGrp="1"/>
          </p:cNvSpPr>
          <p:nvPr>
            <p:ph idx="1"/>
          </p:nvPr>
        </p:nvSpPr>
        <p:spPr>
          <a:xfrm>
            <a:off x="1043608" y="1124744"/>
            <a:ext cx="7920880" cy="5400600"/>
          </a:xfrm>
        </p:spPr>
        <p:txBody>
          <a:bodyPr>
            <a:normAutofit/>
          </a:bodyPr>
          <a:lstStyle/>
          <a:p>
            <a:r>
              <a:rPr lang="pl-PL" dirty="0"/>
              <a:t>W sądzie </a:t>
            </a:r>
            <a:r>
              <a:rPr lang="pl-PL" dirty="0">
                <a:solidFill>
                  <a:srgbClr val="FF0000"/>
                </a:solidFill>
              </a:rPr>
              <a:t>okręgowym</a:t>
            </a:r>
            <a:r>
              <a:rPr lang="pl-PL" dirty="0"/>
              <a:t> </a:t>
            </a:r>
            <a:r>
              <a:rPr lang="pl-PL" b="1" dirty="0"/>
              <a:t>tworzy się </a:t>
            </a:r>
            <a:r>
              <a:rPr lang="pl-PL" dirty="0"/>
              <a:t>wydziały: </a:t>
            </a:r>
          </a:p>
          <a:p>
            <a:pPr lvl="1"/>
            <a:r>
              <a:rPr lang="pl-PL" dirty="0"/>
              <a:t>cywilny, </a:t>
            </a:r>
          </a:p>
          <a:p>
            <a:pPr lvl="1"/>
            <a:r>
              <a:rPr lang="pl-PL" dirty="0"/>
              <a:t>karny,</a:t>
            </a:r>
          </a:p>
          <a:p>
            <a:r>
              <a:rPr lang="pl-PL" dirty="0"/>
              <a:t>W sądzie okręgowym </a:t>
            </a:r>
            <a:r>
              <a:rPr lang="pl-PL" b="1" dirty="0"/>
              <a:t>mogą być utworzone </a:t>
            </a:r>
            <a:r>
              <a:rPr lang="pl-PL" dirty="0"/>
              <a:t>wydziały:</a:t>
            </a:r>
          </a:p>
          <a:p>
            <a:pPr lvl="1"/>
            <a:r>
              <a:rPr lang="pl-PL" dirty="0"/>
              <a:t>pracy i ubezpieczeń społecznych,</a:t>
            </a:r>
          </a:p>
          <a:p>
            <a:pPr lvl="1"/>
            <a:r>
              <a:rPr lang="pl-PL" dirty="0"/>
              <a:t>gospodarczy, </a:t>
            </a:r>
          </a:p>
          <a:p>
            <a:pPr lvl="1"/>
            <a:r>
              <a:rPr lang="pl-PL" dirty="0"/>
              <a:t>kontroli danych telekomunikacyjnych, pocztowych i internetowych.</a:t>
            </a:r>
          </a:p>
          <a:p>
            <a:pPr lvl="1"/>
            <a:endParaRPr lang="pl-PL" dirty="0"/>
          </a:p>
          <a:p>
            <a:pPr marL="0" indent="0">
              <a:buNone/>
            </a:pPr>
            <a:endParaRPr lang="pl-PL" dirty="0"/>
          </a:p>
          <a:p>
            <a:pPr lvl="1"/>
            <a:endParaRPr lang="pl-PL" dirty="0"/>
          </a:p>
        </p:txBody>
      </p:sp>
    </p:spTree>
    <p:extLst>
      <p:ext uri="{BB962C8B-B14F-4D97-AF65-F5344CB8AC3E}">
        <p14:creationId xmlns:p14="http://schemas.microsoft.com/office/powerpoint/2010/main" val="37596957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sz="3600" dirty="0">
                <a:solidFill>
                  <a:schemeClr val="bg1"/>
                </a:solidFill>
              </a:rPr>
              <a:t>Organizacja wewnętrzna sądów </a:t>
            </a:r>
          </a:p>
        </p:txBody>
      </p:sp>
      <p:sp>
        <p:nvSpPr>
          <p:cNvPr id="3" name="Symbol zastępczy zawartości 2"/>
          <p:cNvSpPr>
            <a:spLocks noGrp="1"/>
          </p:cNvSpPr>
          <p:nvPr>
            <p:ph idx="1"/>
          </p:nvPr>
        </p:nvSpPr>
        <p:spPr>
          <a:xfrm>
            <a:off x="1043608" y="1124744"/>
            <a:ext cx="7920880" cy="5400600"/>
          </a:xfrm>
        </p:spPr>
        <p:txBody>
          <a:bodyPr>
            <a:normAutofit fontScale="92500"/>
          </a:bodyPr>
          <a:lstStyle/>
          <a:p>
            <a:r>
              <a:rPr lang="pl-PL" dirty="0"/>
              <a:t>W </a:t>
            </a:r>
            <a:r>
              <a:rPr lang="pl-PL" dirty="0">
                <a:solidFill>
                  <a:srgbClr val="FF0000"/>
                </a:solidFill>
              </a:rPr>
              <a:t>Sądzie Okręgowym</a:t>
            </a:r>
            <a:r>
              <a:rPr lang="pl-PL" dirty="0"/>
              <a:t> </a:t>
            </a:r>
            <a:r>
              <a:rPr lang="pl-PL" dirty="0">
                <a:solidFill>
                  <a:srgbClr val="FF0000"/>
                </a:solidFill>
              </a:rPr>
              <a:t>w Warszawie </a:t>
            </a:r>
            <a:r>
              <a:rPr lang="pl-PL" dirty="0"/>
              <a:t>działają także (jako wydziały) odrębne jednostki do spraw: </a:t>
            </a:r>
          </a:p>
          <a:p>
            <a:pPr lvl="1"/>
            <a:r>
              <a:rPr lang="pl-PL" dirty="0"/>
              <a:t>z zakresu ochrony konkurencji, regulacji energetyki, telekomunikacji i transportu kolejowego (sąd ochrony konkurencji i konsumentów); </a:t>
            </a:r>
          </a:p>
          <a:p>
            <a:pPr lvl="1"/>
            <a:r>
              <a:rPr lang="pl-PL" dirty="0"/>
              <a:t>rejestrowych powierzonych temu sądowi na podstawie odrębnych przepisów; </a:t>
            </a:r>
          </a:p>
          <a:p>
            <a:pPr lvl="1"/>
            <a:r>
              <a:rPr lang="pl-PL" dirty="0"/>
              <a:t>z zakresu ochrony wspólnotowych znaków towarowych i wspólnotowych wzorów przemysłowych (sąd wspólnotowych znaków towarowych i wzorów przemysłowych),</a:t>
            </a:r>
          </a:p>
          <a:p>
            <a:pPr marL="0" indent="0">
              <a:buNone/>
            </a:pPr>
            <a:endParaRPr lang="pl-PL" dirty="0"/>
          </a:p>
          <a:p>
            <a:pPr marL="0" indent="0">
              <a:buNone/>
            </a:pPr>
            <a:endParaRPr lang="pl-PL" dirty="0"/>
          </a:p>
          <a:p>
            <a:pPr lvl="1"/>
            <a:endParaRPr lang="pl-PL" dirty="0"/>
          </a:p>
        </p:txBody>
      </p:sp>
    </p:spTree>
    <p:extLst>
      <p:ext uri="{BB962C8B-B14F-4D97-AF65-F5344CB8AC3E}">
        <p14:creationId xmlns:p14="http://schemas.microsoft.com/office/powerpoint/2010/main" val="380358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sz="3600" dirty="0">
                <a:solidFill>
                  <a:schemeClr val="bg1"/>
                </a:solidFill>
              </a:rPr>
              <a:t>Organizacja wewnętrzna sądów </a:t>
            </a:r>
          </a:p>
        </p:txBody>
      </p:sp>
      <p:sp>
        <p:nvSpPr>
          <p:cNvPr id="3" name="Symbol zastępczy zawartości 2"/>
          <p:cNvSpPr>
            <a:spLocks noGrp="1"/>
          </p:cNvSpPr>
          <p:nvPr>
            <p:ph idx="1"/>
          </p:nvPr>
        </p:nvSpPr>
        <p:spPr>
          <a:xfrm>
            <a:off x="1043608" y="1124744"/>
            <a:ext cx="7920880" cy="5400600"/>
          </a:xfrm>
        </p:spPr>
        <p:txBody>
          <a:bodyPr>
            <a:normAutofit/>
          </a:bodyPr>
          <a:lstStyle/>
          <a:p>
            <a:r>
              <a:rPr lang="pl-PL" dirty="0"/>
              <a:t>W sądzie </a:t>
            </a:r>
            <a:r>
              <a:rPr lang="pl-PL" dirty="0">
                <a:solidFill>
                  <a:srgbClr val="FF0000"/>
                </a:solidFill>
              </a:rPr>
              <a:t>apelacyjnym </a:t>
            </a:r>
            <a:r>
              <a:rPr lang="pl-PL" b="1" dirty="0"/>
              <a:t>tworzy się </a:t>
            </a:r>
            <a:r>
              <a:rPr lang="pl-PL" dirty="0"/>
              <a:t>wydziały: </a:t>
            </a:r>
          </a:p>
          <a:p>
            <a:pPr lvl="1"/>
            <a:r>
              <a:rPr lang="pl-PL" dirty="0"/>
              <a:t>cywilny, </a:t>
            </a:r>
          </a:p>
          <a:p>
            <a:pPr lvl="1"/>
            <a:r>
              <a:rPr lang="pl-PL" dirty="0"/>
              <a:t>karny,</a:t>
            </a:r>
          </a:p>
          <a:p>
            <a:pPr lvl="1"/>
            <a:r>
              <a:rPr lang="pl-PL" dirty="0"/>
              <a:t>pracy i ubezpieczeń społecznych,</a:t>
            </a:r>
          </a:p>
          <a:p>
            <a:pPr marL="457200" lvl="1" indent="0">
              <a:buNone/>
            </a:pPr>
            <a:r>
              <a:rPr lang="pl-PL" dirty="0"/>
              <a:t>-----------------------------------------------</a:t>
            </a:r>
          </a:p>
          <a:p>
            <a:pPr marL="457200" lvl="1" indent="0">
              <a:buNone/>
            </a:pPr>
            <a:endParaRPr lang="pl-PL" b="1" dirty="0"/>
          </a:p>
          <a:p>
            <a:pPr marL="457200" lvl="1" indent="0">
              <a:buNone/>
            </a:pPr>
            <a:r>
              <a:rPr lang="pl-PL" b="1" dirty="0"/>
              <a:t>Art. 18a </a:t>
            </a:r>
            <a:r>
              <a:rPr lang="pl-PL" b="1" dirty="0" err="1"/>
              <a:t>usp</a:t>
            </a:r>
            <a:r>
              <a:rPr lang="pl-PL" b="1" dirty="0"/>
              <a:t> - </a:t>
            </a:r>
            <a:r>
              <a:rPr lang="pl-PL" dirty="0"/>
              <a:t>W sądach mogą być tworzone wydziały inne niż wymienione w art. 12, 16 lub art. 18. </a:t>
            </a:r>
          </a:p>
          <a:p>
            <a:pPr marL="0" indent="0">
              <a:buNone/>
            </a:pPr>
            <a:endParaRPr lang="pl-PL" dirty="0"/>
          </a:p>
          <a:p>
            <a:pPr lvl="1"/>
            <a:endParaRPr lang="pl-PL" dirty="0"/>
          </a:p>
        </p:txBody>
      </p:sp>
    </p:spTree>
    <p:extLst>
      <p:ext uri="{BB962C8B-B14F-4D97-AF65-F5344CB8AC3E}">
        <p14:creationId xmlns:p14="http://schemas.microsoft.com/office/powerpoint/2010/main" val="1353980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sz="3600" dirty="0">
                <a:solidFill>
                  <a:schemeClr val="bg1"/>
                </a:solidFill>
              </a:rPr>
              <a:t>Organizacja wewnętrzna sądów </a:t>
            </a:r>
          </a:p>
        </p:txBody>
      </p:sp>
      <p:sp>
        <p:nvSpPr>
          <p:cNvPr id="3" name="Symbol zastępczy zawartości 2"/>
          <p:cNvSpPr>
            <a:spLocks noGrp="1"/>
          </p:cNvSpPr>
          <p:nvPr>
            <p:ph idx="1"/>
          </p:nvPr>
        </p:nvSpPr>
        <p:spPr>
          <a:xfrm>
            <a:off x="1043608" y="1124744"/>
            <a:ext cx="7920880" cy="5400600"/>
          </a:xfrm>
        </p:spPr>
        <p:txBody>
          <a:bodyPr>
            <a:normAutofit/>
          </a:bodyPr>
          <a:lstStyle/>
          <a:p>
            <a:pPr marL="0" indent="0">
              <a:buNone/>
            </a:pPr>
            <a:endParaRPr lang="pl-PL" dirty="0"/>
          </a:p>
          <a:p>
            <a:pPr marL="0" indent="0">
              <a:buNone/>
            </a:pPr>
            <a:r>
              <a:rPr lang="pl-PL" dirty="0"/>
              <a:t>Organami sądów są: </a:t>
            </a:r>
          </a:p>
          <a:p>
            <a:r>
              <a:rPr lang="pl-PL" dirty="0"/>
              <a:t>w sądzie rejonowym – prezes sądu i dyrektor sądu; </a:t>
            </a:r>
          </a:p>
          <a:p>
            <a:r>
              <a:rPr lang="pl-PL" dirty="0"/>
              <a:t>w sądzie okręgowym i apelacyjny – prezes sądu, kolegium sądu i dyrektor sądu; </a:t>
            </a:r>
          </a:p>
          <a:p>
            <a:pPr lvl="1"/>
            <a:endParaRPr lang="pl-PL" dirty="0"/>
          </a:p>
        </p:txBody>
      </p:sp>
    </p:spTree>
    <p:extLst>
      <p:ext uri="{BB962C8B-B14F-4D97-AF65-F5344CB8AC3E}">
        <p14:creationId xmlns:p14="http://schemas.microsoft.com/office/powerpoint/2010/main" val="308039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Dyrektor sądu</a:t>
            </a:r>
          </a:p>
        </p:txBody>
      </p:sp>
      <p:sp>
        <p:nvSpPr>
          <p:cNvPr id="3" name="Symbol zastępczy zawartości 2"/>
          <p:cNvSpPr>
            <a:spLocks noGrp="1"/>
          </p:cNvSpPr>
          <p:nvPr>
            <p:ph idx="1"/>
          </p:nvPr>
        </p:nvSpPr>
        <p:spPr>
          <a:xfrm>
            <a:off x="1043608" y="1124744"/>
            <a:ext cx="7920880" cy="5400600"/>
          </a:xfrm>
        </p:spPr>
        <p:txBody>
          <a:bodyPr>
            <a:normAutofit fontScale="92500" lnSpcReduction="20000"/>
          </a:bodyPr>
          <a:lstStyle/>
          <a:p>
            <a:r>
              <a:rPr lang="pl-PL" b="1" dirty="0"/>
              <a:t>Art. 32. </a:t>
            </a:r>
            <a:r>
              <a:rPr lang="pl-PL" dirty="0"/>
              <a:t>§ 1. Dyrektora sądu zatrudnia się na podstawie powołania. Dyrektora sądu powołuje Minister Sprawiedliwości na wniosek prezesa danego sądu. </a:t>
            </a:r>
          </a:p>
          <a:p>
            <a:r>
              <a:rPr lang="pl-PL" dirty="0"/>
              <a:t>§ 2. We wniosku, o którym mowa w § 1, prezes danego sądu przedstawia Ministrowi Sprawiedliwości kandydata do objęcia stanowiska, który został wyłoniony w drodze konkursu na pierwszym miejscu według kolejności. </a:t>
            </a:r>
          </a:p>
          <a:p>
            <a:r>
              <a:rPr lang="pl-PL" dirty="0"/>
              <a:t>§ 3. Przed powołaniem dyrektora sądu Minister Sprawiedliwości zasięga informacji o kandydacie z Krajowego Rejestru Karnego. </a:t>
            </a:r>
          </a:p>
        </p:txBody>
      </p:sp>
    </p:spTree>
    <p:extLst>
      <p:ext uri="{BB962C8B-B14F-4D97-AF65-F5344CB8AC3E}">
        <p14:creationId xmlns:p14="http://schemas.microsoft.com/office/powerpoint/2010/main" val="993624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administracyjne </a:t>
            </a:r>
          </a:p>
        </p:txBody>
      </p:sp>
      <p:sp>
        <p:nvSpPr>
          <p:cNvPr id="3" name="Symbol zastępczy zawartości 2"/>
          <p:cNvSpPr>
            <a:spLocks noGrp="1"/>
          </p:cNvSpPr>
          <p:nvPr>
            <p:ph idx="1"/>
          </p:nvPr>
        </p:nvSpPr>
        <p:spPr>
          <a:xfrm>
            <a:off x="1043608" y="1124744"/>
            <a:ext cx="7920880" cy="5400600"/>
          </a:xfrm>
        </p:spPr>
        <p:txBody>
          <a:bodyPr>
            <a:normAutofit/>
          </a:bodyPr>
          <a:lstStyle/>
          <a:p>
            <a:pPr marL="0" indent="0">
              <a:buNone/>
            </a:pPr>
            <a:r>
              <a:rPr lang="pl-PL" dirty="0"/>
              <a:t>Sądy administracyjne jako organy wymiaru sprawiedliwości są odpowiedzialne za:  </a:t>
            </a:r>
          </a:p>
          <a:p>
            <a:r>
              <a:rPr lang="pl-PL" dirty="0"/>
              <a:t>kontrolę działalności administracji publicznej, </a:t>
            </a:r>
          </a:p>
          <a:p>
            <a:r>
              <a:rPr lang="pl-PL" dirty="0"/>
              <a:t>rozstrzyganie sporów kompetencyjnych, </a:t>
            </a:r>
          </a:p>
          <a:p>
            <a:r>
              <a:rPr lang="pl-PL" dirty="0"/>
              <a:t>rozstrzyganie sporów o właściwość między organami jednostek samorządu terytorialnego, samorządowymi kolegiami odwoławczymi i między tymi organami a organami administracji rządowej. </a:t>
            </a:r>
          </a:p>
        </p:txBody>
      </p:sp>
    </p:spTree>
    <p:extLst>
      <p:ext uri="{BB962C8B-B14F-4D97-AF65-F5344CB8AC3E}">
        <p14:creationId xmlns:p14="http://schemas.microsoft.com/office/powerpoint/2010/main" val="2587559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administracyjne </a:t>
            </a:r>
          </a:p>
        </p:txBody>
      </p:sp>
      <p:sp>
        <p:nvSpPr>
          <p:cNvPr id="3" name="Symbol zastępczy zawartości 2"/>
          <p:cNvSpPr>
            <a:spLocks noGrp="1"/>
          </p:cNvSpPr>
          <p:nvPr>
            <p:ph idx="1"/>
          </p:nvPr>
        </p:nvSpPr>
        <p:spPr>
          <a:xfrm>
            <a:off x="1043608" y="1124744"/>
            <a:ext cx="7920880" cy="5400600"/>
          </a:xfrm>
        </p:spPr>
        <p:txBody>
          <a:bodyPr>
            <a:normAutofit fontScale="85000" lnSpcReduction="20000"/>
          </a:bodyPr>
          <a:lstStyle/>
          <a:p>
            <a:pPr marL="0" indent="0">
              <a:buNone/>
            </a:pPr>
            <a:r>
              <a:rPr lang="pl-PL" dirty="0"/>
              <a:t>Sądami administracyjnymi są: </a:t>
            </a:r>
          </a:p>
          <a:p>
            <a:r>
              <a:rPr lang="pl-PL" dirty="0"/>
              <a:t>Naczelny Sąd Administracyjny z siedzibą w Warszawie oraz </a:t>
            </a:r>
          </a:p>
          <a:p>
            <a:r>
              <a:rPr lang="pl-PL" dirty="0"/>
              <a:t>wojewódzkie sądy administracyjne. </a:t>
            </a:r>
          </a:p>
          <a:p>
            <a:r>
              <a:rPr lang="pl-PL" dirty="0"/>
              <a:t>Sprawy należące do właściwości sądów administracyjnych rozpoznają, w pierwszej instancji, wojewódzkie sądy administracyjne (</a:t>
            </a:r>
            <a:r>
              <a:rPr lang="pl-PL" dirty="0" err="1"/>
              <a:t>wsa</a:t>
            </a:r>
            <a:r>
              <a:rPr lang="pl-PL" dirty="0"/>
              <a:t>). </a:t>
            </a:r>
          </a:p>
          <a:p>
            <a:r>
              <a:rPr lang="pl-PL" dirty="0"/>
              <a:t>NSA sprawuje nadzór nad działalnością </a:t>
            </a:r>
            <a:r>
              <a:rPr lang="pl-PL" dirty="0" err="1"/>
              <a:t>wsa</a:t>
            </a:r>
            <a:r>
              <a:rPr lang="pl-PL" dirty="0"/>
              <a:t> w zakresie orzekania w trybie określonym ustawami, a w szczególności rozpoznaje środki odwoławcze od orzeczeń tych sądów i podejmuje uchwały wyjaśniające zagadnienia prawne oraz rozpoznaje inne sprawy należące do właściwości NSA na mocy innych ustaw </a:t>
            </a:r>
          </a:p>
        </p:txBody>
      </p:sp>
    </p:spTree>
    <p:extLst>
      <p:ext uri="{BB962C8B-B14F-4D97-AF65-F5344CB8AC3E}">
        <p14:creationId xmlns:p14="http://schemas.microsoft.com/office/powerpoint/2010/main" val="20319609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NSA</a:t>
            </a:r>
          </a:p>
        </p:txBody>
      </p:sp>
      <p:sp>
        <p:nvSpPr>
          <p:cNvPr id="3" name="Symbol zastępczy zawartości 2"/>
          <p:cNvSpPr>
            <a:spLocks noGrp="1"/>
          </p:cNvSpPr>
          <p:nvPr>
            <p:ph idx="1"/>
          </p:nvPr>
        </p:nvSpPr>
        <p:spPr>
          <a:xfrm>
            <a:off x="1043608" y="1124744"/>
            <a:ext cx="7920880" cy="5400600"/>
          </a:xfrm>
        </p:spPr>
        <p:txBody>
          <a:bodyPr>
            <a:normAutofit/>
          </a:bodyPr>
          <a:lstStyle/>
          <a:p>
            <a:r>
              <a:rPr lang="pl-PL" dirty="0"/>
              <a:t>W skład NSA wchodzą: </a:t>
            </a:r>
          </a:p>
          <a:p>
            <a:pPr lvl="1"/>
            <a:r>
              <a:rPr lang="pl-PL" dirty="0"/>
              <a:t>Prezes NSA, </a:t>
            </a:r>
          </a:p>
          <a:p>
            <a:pPr lvl="1"/>
            <a:r>
              <a:rPr lang="pl-PL" dirty="0"/>
              <a:t>Wiceprezesi, </a:t>
            </a:r>
          </a:p>
          <a:p>
            <a:pPr lvl="1"/>
            <a:r>
              <a:rPr lang="pl-PL" dirty="0"/>
              <a:t>sędziowie. </a:t>
            </a:r>
          </a:p>
          <a:p>
            <a:r>
              <a:rPr lang="pl-PL" dirty="0"/>
              <a:t>Ustawowymi organami NSA są: Prezes, Zgromadzenie Ogólne i Kolegium. </a:t>
            </a:r>
          </a:p>
          <a:p>
            <a:r>
              <a:rPr lang="pl-PL" dirty="0"/>
              <a:t>Prezes NSA stoi na jego czele, kieruje pracami sądu i reprezentuje go na zewnątrz. </a:t>
            </a:r>
          </a:p>
          <a:p>
            <a:r>
              <a:rPr lang="pl-PL" dirty="0"/>
              <a:t>Prezesa NSA powołuje Prezydent RP na 6-letnią kadencję. </a:t>
            </a:r>
          </a:p>
        </p:txBody>
      </p:sp>
    </p:spTree>
    <p:extLst>
      <p:ext uri="{BB962C8B-B14F-4D97-AF65-F5344CB8AC3E}">
        <p14:creationId xmlns:p14="http://schemas.microsoft.com/office/powerpoint/2010/main" val="67113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0"/>
            <a:ext cx="6660232" cy="980728"/>
          </a:xfrm>
        </p:spPr>
        <p:txBody>
          <a:bodyPr>
            <a:normAutofit/>
          </a:bodyPr>
          <a:lstStyle/>
          <a:p>
            <a:r>
              <a:rPr lang="pl-PL" sz="3600" dirty="0">
                <a:solidFill>
                  <a:schemeClr val="bg1"/>
                </a:solidFill>
              </a:rPr>
              <a:t>Podział władzy w orzecznictwie TK</a:t>
            </a:r>
          </a:p>
        </p:txBody>
      </p:sp>
      <p:sp>
        <p:nvSpPr>
          <p:cNvPr id="3" name="Symbol zastępczy zawartości 2"/>
          <p:cNvSpPr>
            <a:spLocks noGrp="1"/>
          </p:cNvSpPr>
          <p:nvPr>
            <p:ph idx="1"/>
          </p:nvPr>
        </p:nvSpPr>
        <p:spPr>
          <a:xfrm>
            <a:off x="755576" y="1114029"/>
            <a:ext cx="8388424" cy="5616624"/>
          </a:xfrm>
        </p:spPr>
        <p:txBody>
          <a:bodyPr>
            <a:normAutofit fontScale="47500" lnSpcReduction="20000"/>
          </a:bodyPr>
          <a:lstStyle/>
          <a:p>
            <a:pPr marL="0" indent="0">
              <a:buNone/>
            </a:pPr>
            <a:r>
              <a:rPr lang="pl-PL" sz="3800" b="1" dirty="0"/>
              <a:t>	K 9/13 </a:t>
            </a:r>
            <a:r>
              <a:rPr lang="pl-PL" sz="3800" dirty="0"/>
              <a:t>(w odniesieniu do sądów)</a:t>
            </a:r>
          </a:p>
          <a:p>
            <a:r>
              <a:rPr lang="pl-PL" sz="5000" dirty="0"/>
              <a:t>Podział i równowaga władz muszą być interpretowane z uwzględnieniem treści art. 173 Konstytucji, który stanowi, że „</a:t>
            </a:r>
            <a:r>
              <a:rPr lang="pl-PL" sz="5000" i="1" dirty="0"/>
              <a:t>Sądy i Trybunały są władzą odrębną i niezależną od innych władz</a:t>
            </a:r>
            <a:r>
              <a:rPr lang="pl-PL" sz="5000" dirty="0"/>
              <a:t>”. </a:t>
            </a:r>
          </a:p>
          <a:p>
            <a:endParaRPr lang="pl-PL" sz="4200" dirty="0"/>
          </a:p>
          <a:p>
            <a:r>
              <a:rPr lang="pl-PL" sz="4200" dirty="0"/>
              <a:t>(W stosunkach między władzą ustawodawczą a wykonawczą możliwe są różne formy wzajemnych oddziaływań i współpracy oraz dopuszcza się istnienie obszaru, w którym kompetencje organów należących do obu władz „przecinają się” lub „nakładają”). </a:t>
            </a:r>
          </a:p>
          <a:p>
            <a:endParaRPr lang="pl-PL" sz="5000" dirty="0"/>
          </a:p>
          <a:p>
            <a:r>
              <a:rPr lang="pl-PL" sz="5000" dirty="0"/>
              <a:t>Relacje między władzą sądowniczą a pozostałymi muszą opierać się na zasadzie „</a:t>
            </a:r>
            <a:r>
              <a:rPr lang="pl-PL" sz="5000" b="1" dirty="0"/>
              <a:t>separacji</a:t>
            </a:r>
            <a:r>
              <a:rPr lang="pl-PL" sz="5000" dirty="0"/>
              <a:t>” (oddzielenie organizacyjne i funkcjonalne sądownictwa od organów innych władz, tak aby zapewnić sądom pełną samodzielność w zakresie rozpoznawania spraw i orzekania). </a:t>
            </a:r>
          </a:p>
        </p:txBody>
      </p:sp>
      <p:sp>
        <p:nvSpPr>
          <p:cNvPr id="5" name="Symbol zastępczy numeru slajdu 4">
            <a:extLst>
              <a:ext uri="{FF2B5EF4-FFF2-40B4-BE49-F238E27FC236}">
                <a16:creationId xmlns:a16="http://schemas.microsoft.com/office/drawing/2014/main" id="{E8334C6A-32D1-4D84-A5E6-8707DD03AED8}"/>
              </a:ext>
            </a:extLst>
          </p:cNvPr>
          <p:cNvSpPr>
            <a:spLocks noGrp="1"/>
          </p:cNvSpPr>
          <p:nvPr>
            <p:ph type="sldNum" sz="quarter" idx="12"/>
          </p:nvPr>
        </p:nvSpPr>
        <p:spPr/>
        <p:txBody>
          <a:bodyPr/>
          <a:lstStyle/>
          <a:p>
            <a:fld id="{602C2898-CD0D-4B8E-9198-57BD87A2E996}" type="slidenum">
              <a:rPr lang="pl-PL" smtClean="0"/>
              <a:t>4</a:t>
            </a:fld>
            <a:endParaRPr lang="pl-PL"/>
          </a:p>
        </p:txBody>
      </p:sp>
    </p:spTree>
    <p:extLst>
      <p:ext uri="{BB962C8B-B14F-4D97-AF65-F5344CB8AC3E}">
        <p14:creationId xmlns:p14="http://schemas.microsoft.com/office/powerpoint/2010/main" val="17754566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NSA</a:t>
            </a:r>
          </a:p>
        </p:txBody>
      </p:sp>
      <p:sp>
        <p:nvSpPr>
          <p:cNvPr id="3" name="Symbol zastępczy zawartości 2"/>
          <p:cNvSpPr>
            <a:spLocks noGrp="1"/>
          </p:cNvSpPr>
          <p:nvPr>
            <p:ph idx="1"/>
          </p:nvPr>
        </p:nvSpPr>
        <p:spPr>
          <a:xfrm>
            <a:off x="1043608" y="1124744"/>
            <a:ext cx="7920880" cy="5400600"/>
          </a:xfrm>
        </p:spPr>
        <p:txBody>
          <a:bodyPr>
            <a:normAutofit/>
          </a:bodyPr>
          <a:lstStyle/>
          <a:p>
            <a:endParaRPr lang="pl-PL" dirty="0"/>
          </a:p>
          <a:p>
            <a:r>
              <a:rPr lang="pl-PL" dirty="0"/>
              <a:t>Naczelny Sąd Administracyjny dzieli się na Izby: </a:t>
            </a:r>
          </a:p>
          <a:p>
            <a:pPr lvl="1"/>
            <a:r>
              <a:rPr lang="pl-PL" dirty="0"/>
              <a:t>Finansową, </a:t>
            </a:r>
          </a:p>
          <a:p>
            <a:pPr lvl="1"/>
            <a:r>
              <a:rPr lang="pl-PL" dirty="0"/>
              <a:t>Gospodarczą i </a:t>
            </a:r>
          </a:p>
          <a:p>
            <a:pPr lvl="1"/>
            <a:r>
              <a:rPr lang="pl-PL" dirty="0" err="1"/>
              <a:t>Ogólnoadministracyjną</a:t>
            </a:r>
            <a:endParaRPr lang="pl-PL" dirty="0"/>
          </a:p>
        </p:txBody>
      </p:sp>
    </p:spTree>
    <p:extLst>
      <p:ext uri="{BB962C8B-B14F-4D97-AF65-F5344CB8AC3E}">
        <p14:creationId xmlns:p14="http://schemas.microsoft.com/office/powerpoint/2010/main" val="36226859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wojskowe </a:t>
            </a:r>
          </a:p>
        </p:txBody>
      </p:sp>
      <p:sp>
        <p:nvSpPr>
          <p:cNvPr id="3" name="Symbol zastępczy zawartości 2"/>
          <p:cNvSpPr>
            <a:spLocks noGrp="1"/>
          </p:cNvSpPr>
          <p:nvPr>
            <p:ph idx="1"/>
          </p:nvPr>
        </p:nvSpPr>
        <p:spPr>
          <a:xfrm>
            <a:off x="1043608" y="1124744"/>
            <a:ext cx="7920880" cy="5400600"/>
          </a:xfrm>
        </p:spPr>
        <p:txBody>
          <a:bodyPr>
            <a:normAutofit fontScale="85000" lnSpcReduction="20000"/>
          </a:bodyPr>
          <a:lstStyle/>
          <a:p>
            <a:r>
              <a:rPr lang="pl-PL" dirty="0"/>
              <a:t>Ich istnienie w czasie pokoju budzi wątpliwości…</a:t>
            </a:r>
          </a:p>
          <a:p>
            <a:r>
              <a:rPr lang="pl-PL" dirty="0"/>
              <a:t>Szczególna rola w funkcjonowaniu sądów wojskowych przypada Ministrowi Obrony Narodowej i Ministrowi Sprawiedliwości. </a:t>
            </a:r>
          </a:p>
          <a:p>
            <a:r>
              <a:rPr lang="pl-PL" dirty="0"/>
              <a:t>To właśnie Minister Obrony Narodowej w porozumieniu z Ministrem Sprawiedliwości i po zasięgnięciu opinii Krajowej Rady Sądownictwa tworzy i znosi w drodze rozporządzenia sądy wojskowe oraz określa ich siedziby i obszary właściwości. </a:t>
            </a:r>
          </a:p>
          <a:p>
            <a:r>
              <a:rPr lang="pl-PL" dirty="0"/>
              <a:t>Może też tworzyć wydziały zamiejscowe sądów wojskowych, a także – w czasie wojny lub w razie ogłoszenia mobilizacji – inne niż okręgowe i garnizonowe sądy wojskowe. </a:t>
            </a:r>
          </a:p>
        </p:txBody>
      </p:sp>
    </p:spTree>
    <p:extLst>
      <p:ext uri="{BB962C8B-B14F-4D97-AF65-F5344CB8AC3E}">
        <p14:creationId xmlns:p14="http://schemas.microsoft.com/office/powerpoint/2010/main" val="25875598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wojskowe </a:t>
            </a:r>
          </a:p>
        </p:txBody>
      </p:sp>
      <p:sp>
        <p:nvSpPr>
          <p:cNvPr id="3" name="Symbol zastępczy zawartości 2"/>
          <p:cNvSpPr>
            <a:spLocks noGrp="1"/>
          </p:cNvSpPr>
          <p:nvPr>
            <p:ph idx="1"/>
          </p:nvPr>
        </p:nvSpPr>
        <p:spPr>
          <a:xfrm>
            <a:off x="1043608" y="1124744"/>
            <a:ext cx="7920880" cy="5400600"/>
          </a:xfrm>
        </p:spPr>
        <p:txBody>
          <a:bodyPr>
            <a:normAutofit fontScale="92500" lnSpcReduction="10000"/>
          </a:bodyPr>
          <a:lstStyle/>
          <a:p>
            <a:r>
              <a:rPr lang="pl-PL" dirty="0"/>
              <a:t>Sądy wojskowe sprawują w Siłach Zbrojnych RP wymiar sprawiedliwości w sprawach karnych oraz orzekają w innych sprawach, jeżeli zostały one przekazane do ich właściwości odrębnymi ustawami. </a:t>
            </a:r>
          </a:p>
          <a:p>
            <a:r>
              <a:rPr lang="pl-PL" dirty="0"/>
              <a:t>W wypadkach przewidzianych w ustawach sądy wojskowe sprawują wymiar sprawiedliwości w sprawach karnych w stosunku do osób nie należących do Sił Zbrojnych RP (art. 1 § 2 </a:t>
            </a:r>
            <a:r>
              <a:rPr lang="pl-PL" dirty="0" err="1"/>
              <a:t>u.s.w</a:t>
            </a:r>
            <a:r>
              <a:rPr lang="pl-PL" dirty="0"/>
              <a:t>.). </a:t>
            </a:r>
          </a:p>
          <a:p>
            <a:r>
              <a:rPr lang="pl-PL" dirty="0"/>
              <a:t>Sądami wojskowymi są </a:t>
            </a:r>
            <a:r>
              <a:rPr lang="pl-PL" b="1" dirty="0"/>
              <a:t>wojskowe sądy okręgowe </a:t>
            </a:r>
            <a:r>
              <a:rPr lang="pl-PL" dirty="0"/>
              <a:t>i </a:t>
            </a:r>
            <a:r>
              <a:rPr lang="pl-PL" b="1" dirty="0"/>
              <a:t>wojskowe sądy garnizonowe</a:t>
            </a:r>
            <a:r>
              <a:rPr lang="pl-PL" dirty="0"/>
              <a:t>. </a:t>
            </a:r>
          </a:p>
        </p:txBody>
      </p:sp>
    </p:spTree>
    <p:extLst>
      <p:ext uri="{BB962C8B-B14F-4D97-AF65-F5344CB8AC3E}">
        <p14:creationId xmlns:p14="http://schemas.microsoft.com/office/powerpoint/2010/main" val="152456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wojskowe </a:t>
            </a:r>
          </a:p>
        </p:txBody>
      </p:sp>
      <p:sp>
        <p:nvSpPr>
          <p:cNvPr id="3" name="Symbol zastępczy zawartości 2"/>
          <p:cNvSpPr>
            <a:spLocks noGrp="1"/>
          </p:cNvSpPr>
          <p:nvPr>
            <p:ph idx="1"/>
          </p:nvPr>
        </p:nvSpPr>
        <p:spPr>
          <a:xfrm>
            <a:off x="1043608" y="1124744"/>
            <a:ext cx="7920880" cy="5400600"/>
          </a:xfrm>
        </p:spPr>
        <p:txBody>
          <a:bodyPr>
            <a:normAutofit/>
          </a:bodyPr>
          <a:lstStyle/>
          <a:p>
            <a:endParaRPr lang="pl-PL" dirty="0"/>
          </a:p>
          <a:p>
            <a:r>
              <a:rPr lang="pl-PL" dirty="0"/>
              <a:t>Oprócz sądów wojskowych </a:t>
            </a:r>
            <a:r>
              <a:rPr lang="pl-PL" dirty="0" err="1"/>
              <a:t>ustrojodawca</a:t>
            </a:r>
            <a:r>
              <a:rPr lang="pl-PL" dirty="0"/>
              <a:t> przewiduje ponadto możliwość ustanowienia - ale </a:t>
            </a:r>
            <a:r>
              <a:rPr lang="pl-PL" b="1" dirty="0"/>
              <a:t>wyłącznie na czas wojny </a:t>
            </a:r>
            <a:r>
              <a:rPr lang="pl-PL" dirty="0"/>
              <a:t>-  instytucji sądu wyjątkowego lub trybu doraźnego! </a:t>
            </a:r>
          </a:p>
        </p:txBody>
      </p:sp>
    </p:spTree>
    <p:extLst>
      <p:ext uri="{BB962C8B-B14F-4D97-AF65-F5344CB8AC3E}">
        <p14:creationId xmlns:p14="http://schemas.microsoft.com/office/powerpoint/2010/main" val="1867985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a:bodyPr>
          <a:lstStyle/>
          <a:p>
            <a:r>
              <a:rPr lang="pl-PL" dirty="0">
                <a:solidFill>
                  <a:schemeClr val="bg1"/>
                </a:solidFill>
              </a:rPr>
              <a:t>Sądy wojskowe </a:t>
            </a:r>
          </a:p>
        </p:txBody>
      </p:sp>
      <p:sp>
        <p:nvSpPr>
          <p:cNvPr id="3" name="Symbol zastępczy zawartości 2"/>
          <p:cNvSpPr>
            <a:spLocks noGrp="1"/>
          </p:cNvSpPr>
          <p:nvPr>
            <p:ph idx="1"/>
          </p:nvPr>
        </p:nvSpPr>
        <p:spPr>
          <a:xfrm>
            <a:off x="1043608" y="1124744"/>
            <a:ext cx="7920880" cy="5400600"/>
          </a:xfrm>
        </p:spPr>
        <p:txBody>
          <a:bodyPr>
            <a:normAutofit lnSpcReduction="10000"/>
          </a:bodyPr>
          <a:lstStyle/>
          <a:p>
            <a:pPr marL="0" indent="0">
              <a:buNone/>
            </a:pPr>
            <a:r>
              <a:rPr lang="pl-PL" dirty="0"/>
              <a:t>Nadzór nad działalnością sądów wojskowych jest trojaki. </a:t>
            </a:r>
          </a:p>
          <a:p>
            <a:r>
              <a:rPr lang="pl-PL" dirty="0"/>
              <a:t>nadzór w zakresie orzekania sprawuje go Sąd Najwyższy. </a:t>
            </a:r>
          </a:p>
          <a:p>
            <a:r>
              <a:rPr lang="pl-PL" dirty="0"/>
              <a:t>w zakresie organizacji i działalności administracyjnej sądy wojskowe podlegają Ministrowi Sprawiedliwości. </a:t>
            </a:r>
          </a:p>
          <a:p>
            <a:r>
              <a:rPr lang="pl-PL" dirty="0"/>
              <a:t>nadzór w zakresie czynnej służby wojskowej żołnierzy pełniących służbę w sądach wojskowych sprawuje go Minister Obrony Narodowej. </a:t>
            </a:r>
          </a:p>
        </p:txBody>
      </p:sp>
    </p:spTree>
    <p:extLst>
      <p:ext uri="{BB962C8B-B14F-4D97-AF65-F5344CB8AC3E}">
        <p14:creationId xmlns:p14="http://schemas.microsoft.com/office/powerpoint/2010/main" val="671136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55776" y="0"/>
            <a:ext cx="6588224" cy="947220"/>
          </a:xfrm>
        </p:spPr>
        <p:txBody>
          <a:bodyPr>
            <a:normAutofit fontScale="90000"/>
          </a:bodyPr>
          <a:lstStyle/>
          <a:p>
            <a:r>
              <a:rPr lang="pl-PL" b="1" i="1" dirty="0" err="1">
                <a:solidFill>
                  <a:schemeClr val="bg1"/>
                </a:solidFill>
              </a:rPr>
              <a:t>Checks</a:t>
            </a:r>
            <a:r>
              <a:rPr lang="pl-PL" b="1" i="1" dirty="0">
                <a:solidFill>
                  <a:schemeClr val="bg1"/>
                </a:solidFill>
              </a:rPr>
              <a:t> and </a:t>
            </a:r>
            <a:r>
              <a:rPr lang="pl-PL" b="1" i="1" dirty="0" err="1">
                <a:solidFill>
                  <a:schemeClr val="bg1"/>
                </a:solidFill>
              </a:rPr>
              <a:t>balances</a:t>
            </a:r>
            <a:r>
              <a:rPr lang="pl-PL" b="1" dirty="0">
                <a:solidFill>
                  <a:schemeClr val="bg1"/>
                </a:solidFill>
              </a:rPr>
              <a:t> w Polsce </a:t>
            </a:r>
            <a:endParaRPr lang="pl-PL" dirty="0">
              <a:solidFill>
                <a:schemeClr val="bg1"/>
              </a:solidFill>
            </a:endParaRPr>
          </a:p>
        </p:txBody>
      </p:sp>
      <p:sp>
        <p:nvSpPr>
          <p:cNvPr id="3" name="Symbol zastępczy zawartości 2"/>
          <p:cNvSpPr>
            <a:spLocks noGrp="1"/>
          </p:cNvSpPr>
          <p:nvPr>
            <p:ph idx="1"/>
          </p:nvPr>
        </p:nvSpPr>
        <p:spPr>
          <a:xfrm>
            <a:off x="1115616" y="1221858"/>
            <a:ext cx="7571184" cy="4904305"/>
          </a:xfrm>
        </p:spPr>
        <p:txBody>
          <a:bodyPr/>
          <a:lstStyle/>
          <a:p>
            <a:endParaRPr lang="pl-PL" dirty="0"/>
          </a:p>
        </p:txBody>
      </p:sp>
      <p:pic>
        <p:nvPicPr>
          <p:cNvPr id="37890" name="Picture 2" descr="Checks and balances w Polsc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82" y="947220"/>
            <a:ext cx="8508918" cy="5906053"/>
          </a:xfrm>
          <a:prstGeom prst="rect">
            <a:avLst/>
          </a:prstGeom>
          <a:noFill/>
          <a:extLst>
            <a:ext uri="{909E8E84-426E-40DD-AFC4-6F175D3DCCD1}">
              <a14:hiddenFill xmlns:a14="http://schemas.microsoft.com/office/drawing/2010/main">
                <a:solidFill>
                  <a:srgbClr val="FFFFFF"/>
                </a:solidFill>
              </a14:hiddenFill>
            </a:ext>
          </a:extLst>
        </p:spPr>
      </p:pic>
      <p:sp>
        <p:nvSpPr>
          <p:cNvPr id="5" name="Symbol zastępczy numeru slajdu 4">
            <a:extLst>
              <a:ext uri="{FF2B5EF4-FFF2-40B4-BE49-F238E27FC236}">
                <a16:creationId xmlns:a16="http://schemas.microsoft.com/office/drawing/2014/main" id="{E502C626-6DDF-48F5-A5E8-F0102EF98462}"/>
              </a:ext>
            </a:extLst>
          </p:cNvPr>
          <p:cNvSpPr>
            <a:spLocks noGrp="1"/>
          </p:cNvSpPr>
          <p:nvPr>
            <p:ph type="sldNum" sz="quarter" idx="12"/>
          </p:nvPr>
        </p:nvSpPr>
        <p:spPr/>
        <p:txBody>
          <a:bodyPr/>
          <a:lstStyle/>
          <a:p>
            <a:fld id="{602C2898-CD0D-4B8E-9198-57BD87A2E996}" type="slidenum">
              <a:rPr lang="pl-PL" smtClean="0"/>
              <a:t>5</a:t>
            </a:fld>
            <a:endParaRPr lang="pl-PL"/>
          </a:p>
        </p:txBody>
      </p:sp>
    </p:spTree>
    <p:extLst>
      <p:ext uri="{BB962C8B-B14F-4D97-AF65-F5344CB8AC3E}">
        <p14:creationId xmlns:p14="http://schemas.microsoft.com/office/powerpoint/2010/main" val="309906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660232" cy="864096"/>
          </a:xfrm>
        </p:spPr>
        <p:txBody>
          <a:bodyPr>
            <a:normAutofit fontScale="90000"/>
          </a:bodyPr>
          <a:lstStyle/>
          <a:p>
            <a:pPr>
              <a:defRPr/>
            </a:pPr>
            <a:r>
              <a:rPr lang="pl-PL" dirty="0">
                <a:solidFill>
                  <a:schemeClr val="bg1"/>
                </a:solidFill>
              </a:rPr>
              <a:t>Odrębność władzy sądowniczej </a:t>
            </a:r>
          </a:p>
        </p:txBody>
      </p:sp>
      <p:sp>
        <p:nvSpPr>
          <p:cNvPr id="3" name="Symbol zastępczy zawartości 2"/>
          <p:cNvSpPr>
            <a:spLocks noGrp="1"/>
          </p:cNvSpPr>
          <p:nvPr>
            <p:ph idx="1"/>
          </p:nvPr>
        </p:nvSpPr>
        <p:spPr>
          <a:xfrm>
            <a:off x="1043608" y="1556792"/>
            <a:ext cx="7643192" cy="4569371"/>
          </a:xfrm>
        </p:spPr>
        <p:txBody>
          <a:bodyPr/>
          <a:lstStyle/>
          <a:p>
            <a:pPr>
              <a:defRPr/>
            </a:pPr>
            <a:r>
              <a:rPr lang="pl-PL" dirty="0"/>
              <a:t>Artykuł 10 Konstytucji stanowi, że ustrój RP oparty jest na podziale i równowadze władz. Spośród trzech władz, jedynie władza sądownicza powinna być uznawana za apolityczną, bowiem zadaniem obu pozostałych jest tworzenie oraz realizacja określonej polityki państwa </a:t>
            </a:r>
          </a:p>
          <a:p>
            <a:pPr lvl="1">
              <a:defRPr/>
            </a:pPr>
            <a:endParaRPr lang="pl-PL" dirty="0"/>
          </a:p>
          <a:p>
            <a:pPr marL="457200" lvl="1" indent="0" algn="r">
              <a:buNone/>
              <a:defRPr/>
            </a:pPr>
            <a:r>
              <a:rPr lang="pl-PL" sz="2400" dirty="0"/>
              <a:t>Orzeczenie TK w sprawie K 24/98</a:t>
            </a:r>
          </a:p>
        </p:txBody>
      </p:sp>
    </p:spTree>
    <p:extLst>
      <p:ext uri="{BB962C8B-B14F-4D97-AF65-F5344CB8AC3E}">
        <p14:creationId xmlns:p14="http://schemas.microsoft.com/office/powerpoint/2010/main" val="188662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rrowheads="1"/>
          </p:cNvSpPr>
          <p:nvPr>
            <p:ph type="title"/>
          </p:nvPr>
        </p:nvSpPr>
        <p:spPr>
          <a:xfrm>
            <a:off x="2483768" y="116632"/>
            <a:ext cx="6552728" cy="864096"/>
          </a:xfrm>
        </p:spPr>
        <p:txBody>
          <a:bodyPr>
            <a:normAutofit fontScale="90000"/>
          </a:bodyPr>
          <a:lstStyle/>
          <a:p>
            <a:pPr eaLnBrk="1" hangingPunct="1">
              <a:defRPr/>
            </a:pPr>
            <a:r>
              <a:rPr lang="pl-PL" dirty="0">
                <a:solidFill>
                  <a:schemeClr val="bg1"/>
                </a:solidFill>
              </a:rPr>
              <a:t>Wymiar sprawiedliwości w RP </a:t>
            </a:r>
          </a:p>
        </p:txBody>
      </p:sp>
      <p:sp>
        <p:nvSpPr>
          <p:cNvPr id="134147" name="Rectangle 3"/>
          <p:cNvSpPr>
            <a:spLocks noGrp="1" noChangeArrowheads="1"/>
          </p:cNvSpPr>
          <p:nvPr>
            <p:ph type="body" idx="1"/>
          </p:nvPr>
        </p:nvSpPr>
        <p:spPr>
          <a:xfrm>
            <a:off x="1043608" y="1484784"/>
            <a:ext cx="7643192" cy="4641379"/>
          </a:xfrm>
        </p:spPr>
        <p:txBody>
          <a:bodyPr/>
          <a:lstStyle/>
          <a:p>
            <a:pPr eaLnBrk="1" hangingPunct="1">
              <a:defRPr/>
            </a:pPr>
            <a:r>
              <a:rPr lang="pl-PL" dirty="0"/>
              <a:t>Art. 175 ust. 1 Konstytucji RP</a:t>
            </a:r>
          </a:p>
          <a:p>
            <a:pPr eaLnBrk="1" hangingPunct="1">
              <a:buFont typeface="Wingdings" pitchFamily="2" charset="2"/>
              <a:buNone/>
              <a:defRPr/>
            </a:pPr>
            <a:endParaRPr lang="pl-PL" dirty="0"/>
          </a:p>
          <a:p>
            <a:pPr eaLnBrk="1" hangingPunct="1">
              <a:buFont typeface="Wingdings" pitchFamily="2" charset="2"/>
              <a:buNone/>
              <a:defRPr/>
            </a:pPr>
            <a:r>
              <a:rPr lang="pl-PL" dirty="0"/>
              <a:t>	„Wymiar sprawiedliwości w RP sprawuje Sąd Najwyższy, sądy powszechne, sądy administracyjne oraz sądy wojskowe”</a:t>
            </a:r>
          </a:p>
        </p:txBody>
      </p:sp>
    </p:spTree>
    <p:extLst>
      <p:ext uri="{BB962C8B-B14F-4D97-AF65-F5344CB8AC3E}">
        <p14:creationId xmlns:p14="http://schemas.microsoft.com/office/powerpoint/2010/main" val="91754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rrowheads="1"/>
          </p:cNvSpPr>
          <p:nvPr>
            <p:ph type="title"/>
          </p:nvPr>
        </p:nvSpPr>
        <p:spPr>
          <a:xfrm>
            <a:off x="2483768" y="116632"/>
            <a:ext cx="6660232" cy="864096"/>
          </a:xfrm>
        </p:spPr>
        <p:txBody>
          <a:bodyPr>
            <a:noAutofit/>
          </a:bodyPr>
          <a:lstStyle/>
          <a:p>
            <a:pPr eaLnBrk="1" hangingPunct="1">
              <a:defRPr/>
            </a:pPr>
            <a:r>
              <a:rPr lang="pl-PL" sz="3200" dirty="0">
                <a:solidFill>
                  <a:schemeClr val="bg1"/>
                </a:solidFill>
              </a:rPr>
              <a:t>Władza sądownicza: </a:t>
            </a:r>
            <a:br>
              <a:rPr lang="pl-PL" sz="3200" dirty="0">
                <a:solidFill>
                  <a:schemeClr val="bg1"/>
                </a:solidFill>
              </a:rPr>
            </a:br>
            <a:r>
              <a:rPr lang="pl-PL" sz="3200" b="0" dirty="0">
                <a:solidFill>
                  <a:schemeClr val="bg1"/>
                </a:solidFill>
              </a:rPr>
              <a:t>kryterium przedmiotowe</a:t>
            </a:r>
            <a:r>
              <a:rPr lang="pl-PL" sz="3200" dirty="0">
                <a:solidFill>
                  <a:schemeClr val="bg1"/>
                </a:solidFill>
              </a:rPr>
              <a:t> </a:t>
            </a:r>
          </a:p>
        </p:txBody>
      </p:sp>
      <p:sp>
        <p:nvSpPr>
          <p:cNvPr id="88067" name="Rectangle 3"/>
          <p:cNvSpPr>
            <a:spLocks noGrp="1" noChangeArrowheads="1"/>
          </p:cNvSpPr>
          <p:nvPr>
            <p:ph type="body" idx="1"/>
          </p:nvPr>
        </p:nvSpPr>
        <p:spPr>
          <a:xfrm>
            <a:off x="1043608" y="1412776"/>
            <a:ext cx="7643192" cy="4713387"/>
          </a:xfrm>
        </p:spPr>
        <p:txBody>
          <a:bodyPr/>
          <a:lstStyle/>
          <a:p>
            <a:pPr eaLnBrk="1" hangingPunct="1">
              <a:lnSpc>
                <a:spcPct val="90000"/>
              </a:lnSpc>
              <a:buFont typeface="Wingdings" pitchFamily="2" charset="2"/>
              <a:buNone/>
              <a:defRPr/>
            </a:pPr>
            <a:endParaRPr lang="pl-PL" sz="2800" dirty="0"/>
          </a:p>
          <a:p>
            <a:pPr eaLnBrk="1" hangingPunct="1">
              <a:lnSpc>
                <a:spcPct val="90000"/>
              </a:lnSpc>
              <a:defRPr/>
            </a:pPr>
            <a:r>
              <a:rPr lang="pl-PL" sz="2800" dirty="0"/>
              <a:t>„władza sądownicza powinna urzeczywistniać sprawiedliwość - rozpatrzenie i rozstrzygnięcie na podstawie prawa i w imieniu państwa, z inicjatywy wszczynającego postępowanie i w ramach odpowiedniej procedury prawnej (ustanowione przez ustawę normy procesowe) konkretnych karnych, cywilnych i administracyjnych sporów w celu zapewnienia funkcjonowania praworządności w życiu społecznym” (M.A. </a:t>
            </a:r>
            <a:r>
              <a:rPr lang="pl-PL" sz="2800" dirty="0" err="1"/>
              <a:t>Bajmuratow</a:t>
            </a:r>
            <a:r>
              <a:rPr lang="pl-PL" sz="2800" dirty="0"/>
              <a:t>), </a:t>
            </a:r>
          </a:p>
        </p:txBody>
      </p:sp>
    </p:spTree>
    <p:extLst>
      <p:ext uri="{BB962C8B-B14F-4D97-AF65-F5344CB8AC3E}">
        <p14:creationId xmlns:p14="http://schemas.microsoft.com/office/powerpoint/2010/main" val="2797907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a:xfrm>
            <a:off x="2483768" y="116632"/>
            <a:ext cx="6552728" cy="864096"/>
          </a:xfrm>
        </p:spPr>
        <p:txBody>
          <a:bodyPr>
            <a:noAutofit/>
          </a:bodyPr>
          <a:lstStyle/>
          <a:p>
            <a:pPr eaLnBrk="1" hangingPunct="1">
              <a:defRPr/>
            </a:pPr>
            <a:r>
              <a:rPr lang="pl-PL" sz="3200" dirty="0">
                <a:solidFill>
                  <a:schemeClr val="bg1"/>
                </a:solidFill>
              </a:rPr>
              <a:t>Władza sądownicza:</a:t>
            </a:r>
            <a:br>
              <a:rPr lang="pl-PL" sz="3200" dirty="0">
                <a:solidFill>
                  <a:schemeClr val="bg1"/>
                </a:solidFill>
              </a:rPr>
            </a:br>
            <a:r>
              <a:rPr lang="pl-PL" sz="3200" b="0" dirty="0">
                <a:solidFill>
                  <a:schemeClr val="bg1"/>
                </a:solidFill>
              </a:rPr>
              <a:t>kryterium przedmiotowe</a:t>
            </a:r>
          </a:p>
        </p:txBody>
      </p:sp>
      <p:sp>
        <p:nvSpPr>
          <p:cNvPr id="91139" name="Rectangle 3"/>
          <p:cNvSpPr>
            <a:spLocks noGrp="1" noChangeArrowheads="1"/>
          </p:cNvSpPr>
          <p:nvPr>
            <p:ph type="body" idx="1"/>
          </p:nvPr>
        </p:nvSpPr>
        <p:spPr>
          <a:xfrm>
            <a:off x="1043608" y="1556792"/>
            <a:ext cx="7643192" cy="4569371"/>
          </a:xfrm>
        </p:spPr>
        <p:txBody>
          <a:bodyPr/>
          <a:lstStyle/>
          <a:p>
            <a:pPr eaLnBrk="1" hangingPunct="1">
              <a:defRPr/>
            </a:pPr>
            <a:r>
              <a:rPr lang="pl-PL" dirty="0"/>
              <a:t>Podobnie np.: polski Trybunał Konstytucyjny definiując wymiar sprawiedliwości „przedmiotowo, jako czynność polegającą na rozstrzygnięciu konfliktów prawnych” </a:t>
            </a:r>
          </a:p>
          <a:p>
            <a:pPr lvl="1" eaLnBrk="1" hangingPunct="1">
              <a:buFont typeface="Wingdings" pitchFamily="2" charset="2"/>
              <a:buNone/>
              <a:defRPr/>
            </a:pPr>
            <a:r>
              <a:rPr lang="pl-PL" dirty="0"/>
              <a:t>(</a:t>
            </a:r>
            <a:r>
              <a:rPr lang="pl-PL" i="1" dirty="0"/>
              <a:t>Orzecznictwo Trybunału Konstytucyjnego, rok 1996, </a:t>
            </a:r>
            <a:r>
              <a:rPr lang="pl-PL" i="1" dirty="0" err="1"/>
              <a:t>t.I</a:t>
            </a:r>
            <a:r>
              <a:rPr lang="pl-PL" dirty="0"/>
              <a:t>, Warszawa 1996, s. 72. )</a:t>
            </a:r>
          </a:p>
        </p:txBody>
      </p:sp>
    </p:spTree>
    <p:extLst>
      <p:ext uri="{BB962C8B-B14F-4D97-AF65-F5344CB8AC3E}">
        <p14:creationId xmlns:p14="http://schemas.microsoft.com/office/powerpoint/2010/main" val="261184874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2699</TotalTime>
  <Words>4501</Words>
  <Application>Microsoft Office PowerPoint</Application>
  <PresentationFormat>Pokaz na ekranie (4:3)</PresentationFormat>
  <Paragraphs>293</Paragraphs>
  <Slides>44</Slides>
  <Notes>20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44</vt:i4>
      </vt:variant>
    </vt:vector>
  </HeadingPairs>
  <TitlesOfParts>
    <vt:vector size="50" baseType="lpstr">
      <vt:lpstr>Arial</vt:lpstr>
      <vt:lpstr>Calibri</vt:lpstr>
      <vt:lpstr>Century Gothic</vt:lpstr>
      <vt:lpstr>Times New Roman</vt:lpstr>
      <vt:lpstr>Wingdings</vt:lpstr>
      <vt:lpstr>Motyw pakietu Office</vt:lpstr>
      <vt:lpstr>   System organów  wymiaru sprawiedliwości </vt:lpstr>
      <vt:lpstr>Zasada podziału władz </vt:lpstr>
      <vt:lpstr>Podział władzy w orzecznictwie TK</vt:lpstr>
      <vt:lpstr>Podział władzy w orzecznictwie TK</vt:lpstr>
      <vt:lpstr>Checks and balances w Polsce </vt:lpstr>
      <vt:lpstr>Odrębność władzy sądowniczej </vt:lpstr>
      <vt:lpstr>Wymiar sprawiedliwości w RP </vt:lpstr>
      <vt:lpstr>Władza sądownicza:  kryterium przedmiotowe </vt:lpstr>
      <vt:lpstr>Władza sądownicza: kryterium przedmiotowe</vt:lpstr>
      <vt:lpstr>Władza sądownicza:  kryterium podmiotowe </vt:lpstr>
      <vt:lpstr>Definicja „mieszana”</vt:lpstr>
      <vt:lpstr>Ustrojowa pozycja władzy sądowniczej </vt:lpstr>
      <vt:lpstr>Pojęcie sądu </vt:lpstr>
      <vt:lpstr>Pojęcie sądu </vt:lpstr>
      <vt:lpstr>Sądownictwo polubowne </vt:lpstr>
      <vt:lpstr>Kryzys wymiaru sprawiedliwości</vt:lpstr>
      <vt:lpstr>Kryzys wymiaru sprawiedliwości</vt:lpstr>
      <vt:lpstr>Sąd Najwyższy</vt:lpstr>
      <vt:lpstr>Sąd Najwyższy – zadania </vt:lpstr>
      <vt:lpstr>Sąd Najwyższy – zadania </vt:lpstr>
      <vt:lpstr>Sąd Najwyższy – zadania </vt:lpstr>
      <vt:lpstr>Izby Sądu Najwyższego </vt:lpstr>
      <vt:lpstr>Prezentacja programu PowerPoint</vt:lpstr>
      <vt:lpstr>Organy Sądu Najwyższego </vt:lpstr>
      <vt:lpstr>Pierwszy Prezes SN</vt:lpstr>
      <vt:lpstr>Prezes Sądu Najwyższego </vt:lpstr>
      <vt:lpstr>Sądy powszechne </vt:lpstr>
      <vt:lpstr>Sądy powszechne </vt:lpstr>
      <vt:lpstr>Sądy powszechne </vt:lpstr>
      <vt:lpstr>Organizacja wewnętrzna sądów </vt:lpstr>
      <vt:lpstr>Organizacja wewnętrzna sądów </vt:lpstr>
      <vt:lpstr>Organizacja wewnętrzna sądów </vt:lpstr>
      <vt:lpstr>Organizacja wewnętrzna sądów </vt:lpstr>
      <vt:lpstr>Organizacja wewnętrzna sądów </vt:lpstr>
      <vt:lpstr>Organizacja wewnętrzna sądów </vt:lpstr>
      <vt:lpstr>Dyrektor sądu</vt:lpstr>
      <vt:lpstr>Sądy administracyjne </vt:lpstr>
      <vt:lpstr>Sądy administracyjne </vt:lpstr>
      <vt:lpstr>NSA</vt:lpstr>
      <vt:lpstr>NSA</vt:lpstr>
      <vt:lpstr>Sądy wojskowe </vt:lpstr>
      <vt:lpstr>Sądy wojskowe </vt:lpstr>
      <vt:lpstr>Sądy wojskowe </vt:lpstr>
      <vt:lpstr>Sądy wojskowe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balicki@prawo.uni.wroc.pl</dc:creator>
  <cp:lastModifiedBy>Ryszard Balicki</cp:lastModifiedBy>
  <cp:revision>113</cp:revision>
  <dcterms:created xsi:type="dcterms:W3CDTF">2013-09-27T07:50:16Z</dcterms:created>
  <dcterms:modified xsi:type="dcterms:W3CDTF">2025-03-12T06:51:08Z</dcterms:modified>
</cp:coreProperties>
</file>