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9"/>
  </p:notesMasterIdLst>
  <p:sldIdLst>
    <p:sldId id="256" r:id="rId5"/>
    <p:sldId id="257" r:id="rId6"/>
    <p:sldId id="263" r:id="rId7"/>
    <p:sldId id="264" r:id="rId8"/>
    <p:sldId id="260" r:id="rId9"/>
    <p:sldId id="262" r:id="rId10"/>
    <p:sldId id="265" r:id="rId11"/>
    <p:sldId id="258" r:id="rId12"/>
    <p:sldId id="282" r:id="rId13"/>
    <p:sldId id="277" r:id="rId14"/>
    <p:sldId id="278" r:id="rId15"/>
    <p:sldId id="267" r:id="rId16"/>
    <p:sldId id="272" r:id="rId17"/>
    <p:sldId id="279" r:id="rId18"/>
    <p:sldId id="275" r:id="rId19"/>
    <p:sldId id="276" r:id="rId20"/>
    <p:sldId id="273" r:id="rId21"/>
    <p:sldId id="274" r:id="rId22"/>
    <p:sldId id="280" r:id="rId23"/>
    <p:sldId id="281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F0ED1-2E21-50AE-7472-621F1C4B3FDC}" v="4" dt="2022-01-18T15:37:48.562"/>
    <p1510:client id="{3FE59E6C-6C66-472E-B4A6-2F653E2C71DD}" v="2" dt="2022-01-18T00:07:24.469"/>
    <p1510:client id="{6DB73096-C9CE-47B9-A6E8-9985314A029D}" v="1" dt="2022-01-18T19:53:11.240"/>
    <p1510:client id="{A07ACADE-EEB4-4B9E-8515-D082005826AB}" v="3" dt="2022-10-11T11:39:30.787"/>
    <p1510:client id="{FF327EBE-5D70-B204-3030-DA609470740E}" v="4" dt="2022-01-04T22:37:53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08" autoAdjust="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l-PL" sz="1862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 noProof="0" dirty="0">
                <a:solidFill>
                  <a:srgbClr val="C00000"/>
                </a:solidFill>
              </a:rPr>
              <a:t>Muzea w Polsce wg rodzaju </a:t>
            </a:r>
            <a:r>
              <a:rPr lang="pl-PL" sz="2400" b="1" noProof="0" dirty="0">
                <a:solidFill>
                  <a:schemeClr val="tx1"/>
                </a:solidFill>
              </a:rPr>
              <a:t>na podstawie danych GUS</a:t>
            </a:r>
          </a:p>
          <a:p>
            <a:pPr>
              <a:defRPr lang="pl-PL" sz="1862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 noProof="0" dirty="0">
                <a:solidFill>
                  <a:schemeClr val="tx1"/>
                </a:solidFill>
              </a:rPr>
              <a:t>(stan na 31 grudnia 2017</a:t>
            </a:r>
            <a:r>
              <a:rPr lang="pl-PL" sz="2400" b="1" baseline="0" noProof="0" dirty="0">
                <a:solidFill>
                  <a:schemeClr val="tx1"/>
                </a:solidFill>
              </a:rPr>
              <a:t> r.)</a:t>
            </a:r>
            <a:r>
              <a:rPr lang="pl-PL" sz="2400" b="1" noProof="0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30590948384934907"/>
          <c:y val="0.162962962962962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973230973614397E-2"/>
          <c:y val="9.1824472948141195E-2"/>
          <c:w val="0.93546270301071699"/>
          <c:h val="0.699935730902572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Muzea w Polsce wg rodzaju na podst. danych GUS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55-4A91-919C-AD0390FD76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5-4A91-919C-AD0390FD76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55-4A91-919C-AD0390FD76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55-4A91-919C-AD0390FD76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55-4A91-919C-AD0390FD76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55-4A91-919C-AD0390FD76D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155-4A91-919C-AD0390FD76D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155-4A91-919C-AD0390FD76D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155-4A91-919C-AD0390FD76D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155-4A91-919C-AD0390FD76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155-4A91-919C-AD0390FD76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155-4A91-919C-AD0390FD76D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155-4A91-919C-AD0390FD76D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155-4A91-919C-AD0390FD76D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155-4A91-919C-AD0390FD76D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155-4A91-919C-AD0390FD76DC}"/>
              </c:ext>
            </c:extLst>
          </c:dPt>
          <c:cat>
            <c:strRef>
              <c:f>Arkusz1!$A$2:$A$17</c:f>
              <c:strCache>
                <c:ptCount val="16"/>
                <c:pt idx="0">
                  <c:v>historyczne</c:v>
                </c:pt>
                <c:pt idx="1">
                  <c:v>regionalne</c:v>
                </c:pt>
                <c:pt idx="2">
                  <c:v>militarne</c:v>
                </c:pt>
                <c:pt idx="3">
                  <c:v>biograficzne</c:v>
                </c:pt>
                <c:pt idx="4">
                  <c:v>martyrologiczne</c:v>
                </c:pt>
                <c:pt idx="5">
                  <c:v>archeologiczne</c:v>
                </c:pt>
                <c:pt idx="6">
                  <c:v>literackie</c:v>
                </c:pt>
                <c:pt idx="7">
                  <c:v>wnętrz</c:v>
                </c:pt>
                <c:pt idx="8">
                  <c:v>artystyczne</c:v>
                </c:pt>
                <c:pt idx="9">
                  <c:v>etnograficzne</c:v>
                </c:pt>
                <c:pt idx="10">
                  <c:v>przyrodnicze</c:v>
                </c:pt>
                <c:pt idx="11">
                  <c:v>geologiczne</c:v>
                </c:pt>
                <c:pt idx="12">
                  <c:v>techniki i nauki</c:v>
                </c:pt>
                <c:pt idx="13">
                  <c:v>interdyscyplinarne</c:v>
                </c:pt>
                <c:pt idx="14">
                  <c:v>na wolnym powietrzu</c:v>
                </c:pt>
                <c:pt idx="15">
                  <c:v>inne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171</c:v>
                </c:pt>
                <c:pt idx="1">
                  <c:v>180</c:v>
                </c:pt>
                <c:pt idx="2">
                  <c:v>63</c:v>
                </c:pt>
                <c:pt idx="3">
                  <c:v>55</c:v>
                </c:pt>
                <c:pt idx="4">
                  <c:v>28</c:v>
                </c:pt>
                <c:pt idx="5">
                  <c:v>32</c:v>
                </c:pt>
                <c:pt idx="6">
                  <c:v>9</c:v>
                </c:pt>
                <c:pt idx="7">
                  <c:v>10</c:v>
                </c:pt>
                <c:pt idx="8">
                  <c:v>32</c:v>
                </c:pt>
                <c:pt idx="9">
                  <c:v>37</c:v>
                </c:pt>
                <c:pt idx="10">
                  <c:v>28</c:v>
                </c:pt>
                <c:pt idx="11">
                  <c:v>15</c:v>
                </c:pt>
                <c:pt idx="12">
                  <c:v>63</c:v>
                </c:pt>
                <c:pt idx="13">
                  <c:v>72</c:v>
                </c:pt>
                <c:pt idx="14">
                  <c:v>35</c:v>
                </c:pt>
                <c:pt idx="1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155-4A91-919C-AD0390FD7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90752"/>
        <c:axId val="132227648"/>
      </c:barChart>
      <c:catAx>
        <c:axId val="15649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27648"/>
        <c:crosses val="autoZero"/>
        <c:auto val="1"/>
        <c:lblAlgn val="ctr"/>
        <c:lblOffset val="100"/>
        <c:noMultiLvlLbl val="0"/>
      </c:catAx>
      <c:valAx>
        <c:axId val="13222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9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D689-4ADD-4D8F-86C5-7274B7E151D1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62708-B4F7-436F-87E8-AA52A7F32C0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:</a:t>
            </a:r>
          </a:p>
          <a:p>
            <a:r>
              <a:rPr lang="pl-PL" b="1" dirty="0"/>
              <a:t>zasada</a:t>
            </a:r>
            <a:r>
              <a:rPr lang="pl-PL" dirty="0"/>
              <a:t> jednolitego funduszu </a:t>
            </a:r>
            <a:r>
              <a:rPr lang="pl-PL" b="1" dirty="0"/>
              <a:t>własności państwowej</a:t>
            </a:r>
            <a:r>
              <a:rPr lang="pl-PL" dirty="0"/>
              <a:t> oznaczała, iż państwo było jedynym właścicielem całego mienia państwowego i zachowało do tego mienia pełnię uprawnień właściciela, niezależnie od tego, w czyim </a:t>
            </a:r>
            <a:r>
              <a:rPr lang="pl-PL" dirty="0" err="1"/>
              <a:t>zarzą</a:t>
            </a:r>
            <a:r>
              <a:rPr lang="pl-PL" dirty="0"/>
              <a:t>- </a:t>
            </a:r>
            <a:r>
              <a:rPr lang="pl-PL" dirty="0" err="1"/>
              <a:t>dzie</a:t>
            </a:r>
            <a:r>
              <a:rPr lang="pl-PL" dirty="0"/>
              <a:t> mienie to się znajdowało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2708-B4F7-436F-87E8-AA52A7F32C0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67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2E3479-2B0F-49FB-94F8-C62850D9BD8A}" type="datetimeFigureOut">
              <a:rPr lang="pl-PL" smtClean="0"/>
              <a:t>08.11.2022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901F4C7-6569-4918-83A2-5812792013A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p.um.wroc.pl/artykul/161/2896/instytucje-kultury-dla-ktorych-organizatorem-jest-gmina-wroclaw" TargetMode="External"/><Relationship Id="rId2" Type="http://schemas.openxmlformats.org/officeDocument/2006/relationships/hyperlink" Target="http://www.umwd.dolnyslask.pl/jednostki/instytucje-kultury/teatr-polski-we-wroclawi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5000"/>
              </a:schemeClr>
              <a:schemeClr val="bg1">
                <a:shade val="2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Muzea i instytucje kultury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37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476672"/>
            <a:ext cx="97290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0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7920996" cy="4273700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Ustawa o ochronie dóbr kultury i o  muzeach 1962 r.</a:t>
            </a:r>
          </a:p>
          <a:p>
            <a:r>
              <a:rPr lang="pl-PL" dirty="0"/>
              <a:t>Nie było samorządu terytorialnego w latach 1950-1990 </a:t>
            </a:r>
          </a:p>
          <a:p>
            <a:r>
              <a:rPr lang="pl-PL" dirty="0"/>
              <a:t>Zasada jednolitości </a:t>
            </a:r>
            <a:r>
              <a:rPr lang="pl-PL" b="1" dirty="0"/>
              <a:t>zasada</a:t>
            </a:r>
            <a:r>
              <a:rPr lang="pl-PL" dirty="0"/>
              <a:t> </a:t>
            </a:r>
            <a:r>
              <a:rPr lang="pl-PL" b="1" dirty="0"/>
              <a:t>jednolitego funduszu własności państwowej</a:t>
            </a:r>
            <a:r>
              <a:rPr lang="pl-PL" dirty="0"/>
              <a:t> oznaczała, iż państwo było jedynym właścicielem całego mienia państwowego i zachowało do tego mienia pełnię uprawnień właściciela, niezależnie od tego, w czyim zarządzie mienie to się znajdowało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8486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1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muzeach 1996r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Art. 1. </a:t>
            </a:r>
            <a:r>
              <a:rPr lang="pl-PL" dirty="0"/>
              <a:t>Muzeum jest jednostką organizacyjną nienastawioną na osiąganie zysku, której celem jest gromadzenie i trwała ochrona dóbr naturalnego i kulturalnego dziedzictwa ludzkości o charakterze materialnym i niematerialnym, informowanie o wartościach i treściach gromadzonych zbiorów, upowszechnianie podstawowych wartości historii, nauki i kultury polskiej oraz światowej, kształtowanie wrażliwości poznawczej i estetycznej oraz umożliwianie korzystania ze zgromadzonych zbiorów. </a:t>
            </a:r>
          </a:p>
        </p:txBody>
      </p:sp>
    </p:spTree>
    <p:extLst>
      <p:ext uri="{BB962C8B-B14F-4D97-AF65-F5344CB8AC3E}">
        <p14:creationId xmlns:p14="http://schemas.microsoft.com/office/powerpoint/2010/main" val="305492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Kultura człowiek natura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3. </a:t>
            </a:r>
            <a:r>
              <a:rPr lang="pl-PL" dirty="0"/>
              <a:t>Muzea mogą być tworzone dla jednej lub wielu dziedzin działalności człowieka oraz tworów natury. </a:t>
            </a:r>
          </a:p>
          <a:p>
            <a:endParaRPr lang="pl-PL" dirty="0"/>
          </a:p>
          <a:p>
            <a:r>
              <a:rPr lang="pl-PL" b="1" dirty="0"/>
              <a:t>Art. 5b. </a:t>
            </a:r>
            <a:r>
              <a:rPr lang="pl-PL" dirty="0"/>
              <a:t>1. Minister właściwy do spraw kultury i ochrony dziedzictwa narodowego prowadzi w Biuletynie Informacji Publicznej wykaz muzeów</a:t>
            </a:r>
          </a:p>
        </p:txBody>
      </p:sp>
    </p:spTree>
    <p:extLst>
      <p:ext uri="{BB962C8B-B14F-4D97-AF65-F5344CB8AC3E}">
        <p14:creationId xmlns:p14="http://schemas.microsoft.com/office/powerpoint/2010/main" val="181787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Osobowość prawna muzeum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323652"/>
            <a:ext cx="7704972" cy="350897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Muzea utworzone przez ministrów, kierowników urzędów centralnych i jednostki samorządu terytorialnego działają na podstawie statutu i </a:t>
            </a:r>
            <a:r>
              <a:rPr lang="pl-PL" b="1" dirty="0"/>
              <a:t>posiadają osobowość prawną.</a:t>
            </a:r>
          </a:p>
          <a:p>
            <a:br>
              <a:rPr lang="pl-PL" dirty="0"/>
            </a:br>
            <a:r>
              <a:rPr lang="pl-PL" dirty="0"/>
              <a:t>Muzea utworzone przez osoby fizyczne, osoby prawne lub jednostki organizacyjne nieposiadające osobowości prawnej działają na podstawie regulaminu i </a:t>
            </a:r>
            <a:r>
              <a:rPr lang="pl-PL" b="1" dirty="0"/>
              <a:t>nie posiadają osobowości prawnej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28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Tworzenie Muzeum publicznego – akty prawne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Historia Muzeum Narodowego w Warszawie rozpoczyna się w 1862 r.-                20 maja uchwalona została </a:t>
            </a:r>
            <a:r>
              <a:rPr lang="pl-PL" b="1" dirty="0"/>
              <a:t>Ustawa o Wychowaniu Publicznym w Królestwie Polskim </a:t>
            </a:r>
            <a:r>
              <a:rPr lang="pl-PL" dirty="0"/>
              <a:t>i powołane, obok innych instytucji kultury Muzeum Sztuk Pięknych. </a:t>
            </a: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716016" y="-171400"/>
            <a:ext cx="2915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2800" b="1" dirty="0">
                <a:solidFill>
                  <a:srgbClr val="FFFF00"/>
                </a:solidFill>
              </a:rPr>
              <a:t>AKTY PRAWNE</a:t>
            </a:r>
          </a:p>
        </p:txBody>
      </p:sp>
    </p:spTree>
    <p:extLst>
      <p:ext uri="{BB962C8B-B14F-4D97-AF65-F5344CB8AC3E}">
        <p14:creationId xmlns:p14="http://schemas.microsoft.com/office/powerpoint/2010/main" val="138830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/>
          </a:bodyPr>
          <a:lstStyle/>
          <a:p>
            <a:r>
              <a:rPr lang="pl-PL" dirty="0"/>
              <a:t>Muzeum Narodowe w Krakowie – </a:t>
            </a:r>
          </a:p>
          <a:p>
            <a:pPr marL="68580" indent="0">
              <a:buNone/>
            </a:pPr>
            <a:r>
              <a:rPr lang="pl-PL" dirty="0"/>
              <a:t>Uchwała Rady Miasta Krakowa z 7 października 1879 r.</a:t>
            </a:r>
          </a:p>
          <a:p>
            <a:pPr marL="68580" indent="0">
              <a:buNone/>
            </a:pPr>
            <a:r>
              <a:rPr lang="pl-PL" dirty="0"/>
              <a:t> </a:t>
            </a:r>
          </a:p>
          <a:p>
            <a:r>
              <a:rPr lang="pl-PL" dirty="0"/>
              <a:t>14 października 2020 r. Rada Miasta Krakowa przyjęła uchwałę w sprawie utworzenia z dniem 1 stycznia 2021 r. instytucji pod nazwą </a:t>
            </a:r>
            <a:r>
              <a:rPr lang="pl-PL" i="1" dirty="0"/>
              <a:t>Muzeum - Miejsca Pamięci KL </a:t>
            </a:r>
            <a:r>
              <a:rPr lang="pl-PL" i="1" dirty="0" err="1"/>
              <a:t>Plaszow</a:t>
            </a:r>
            <a:r>
              <a:rPr lang="pl-PL" i="1" dirty="0"/>
              <a:t>. Niemiecki nazistowski obóz pracy i obóz koncentracyjny (1942 – 1945) (w organizacji). 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716016" y="-171400"/>
            <a:ext cx="2915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2800" b="1" dirty="0">
                <a:solidFill>
                  <a:srgbClr val="FFFF00"/>
                </a:solidFill>
              </a:rPr>
              <a:t>AKTY PRAWNE</a:t>
            </a:r>
          </a:p>
        </p:txBody>
      </p:sp>
    </p:spTree>
    <p:extLst>
      <p:ext uri="{BB962C8B-B14F-4D97-AF65-F5344CB8AC3E}">
        <p14:creationId xmlns:p14="http://schemas.microsoft.com/office/powerpoint/2010/main" val="73327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6" y="548680"/>
            <a:ext cx="8876140" cy="499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716016" y="-171400"/>
            <a:ext cx="2915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2800" b="1" dirty="0">
                <a:solidFill>
                  <a:srgbClr val="FFFF00"/>
                </a:solidFill>
              </a:rPr>
              <a:t>AKTY PRAWNE</a:t>
            </a:r>
          </a:p>
        </p:txBody>
      </p:sp>
    </p:spTree>
    <p:extLst>
      <p:ext uri="{BB962C8B-B14F-4D97-AF65-F5344CB8AC3E}">
        <p14:creationId xmlns:p14="http://schemas.microsoft.com/office/powerpoint/2010/main" val="1705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5" y="188640"/>
            <a:ext cx="8924145" cy="50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MKiDZN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Wykaz zawiera dane o muzeach, które działają w oparciu o uzgodniony z ministrem właściwym do spraw kultury i dziedzictwa narodowego statut bądź regulamin, zgodnie z art. 6 ustawy z dnia 21 listopada 1996 r. o muzeach (Dz. U. z 2012 r. poz. 987, z </a:t>
            </a:r>
            <a:r>
              <a:rPr lang="pl-PL" dirty="0" err="1"/>
              <a:t>późn</a:t>
            </a:r>
            <a:r>
              <a:rPr lang="pl-PL" dirty="0"/>
              <a:t>. </a:t>
            </a:r>
            <a:r>
              <a:rPr lang="pl-PL" dirty="0" err="1"/>
              <a:t>zm</a:t>
            </a:r>
            <a:r>
              <a:rPr lang="pl-PL" dirty="0"/>
              <a:t>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16016" y="-171400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2800" b="1" dirty="0">
                <a:solidFill>
                  <a:srgbClr val="FFFF00"/>
                </a:solidFill>
              </a:rPr>
              <a:t>WYKAZ MUZEÓW</a:t>
            </a:r>
          </a:p>
        </p:txBody>
      </p:sp>
    </p:spTree>
    <p:extLst>
      <p:ext uri="{BB962C8B-B14F-4D97-AF65-F5344CB8AC3E}">
        <p14:creationId xmlns:p14="http://schemas.microsoft.com/office/powerpoint/2010/main" val="68748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pl-PL" dirty="0"/>
              <a:t>Akty prawne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72816"/>
            <a:ext cx="7920996" cy="405981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l-PL" dirty="0"/>
              <a:t>I. Ustawa o samorządzie gminnym z dnia 8 marca 1990 r. </a:t>
            </a:r>
          </a:p>
          <a:p>
            <a:r>
              <a:rPr lang="pl-PL" dirty="0"/>
              <a:t>Art. 7 pkt 9 </a:t>
            </a:r>
          </a:p>
          <a:p>
            <a:pPr marL="68580" indent="0">
              <a:buNone/>
            </a:pPr>
            <a:r>
              <a:rPr lang="pl-PL" dirty="0"/>
              <a:t>Do zadań własnych gminy należą sprawy kultury, w tym bibliotek gminnych i innych instytucji kultury oraz ochrony zabytków i opieki nad zabytkami </a:t>
            </a:r>
          </a:p>
          <a:p>
            <a:pPr marL="68580" indent="0">
              <a:buNone/>
            </a:pPr>
            <a:endParaRPr lang="pl-PL" dirty="0"/>
          </a:p>
          <a:p>
            <a:r>
              <a:rPr lang="pl-PL" dirty="0"/>
              <a:t>III. Ustawa o organizowaniu i prowadzeniu działalności kulturalnej z dnia 25 października 1991</a:t>
            </a:r>
          </a:p>
          <a:p>
            <a:r>
              <a:rPr lang="pl-PL" dirty="0"/>
              <a:t>IV. Ustawa o muzeach z 21 listopada 1996 r.</a:t>
            </a:r>
          </a:p>
        </p:txBody>
      </p:sp>
    </p:spTree>
    <p:extLst>
      <p:ext uri="{BB962C8B-B14F-4D97-AF65-F5344CB8AC3E}">
        <p14:creationId xmlns:p14="http://schemas.microsoft.com/office/powerpoint/2010/main" val="378041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710118"/>
            <a:ext cx="8208912" cy="6319282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l-PL" dirty="0"/>
              <a:t>Zgodnie z § 10 ust.1 rozporządzenia Ministra Kultury i Dziedzictwa Narodowego z dnia 26 stycznia 2012 r. w sprawie sposobu prowadzenia i udostępniania rejestru instytucji kultury (</a:t>
            </a:r>
            <a:r>
              <a:rPr lang="pl-PL" dirty="0" err="1"/>
              <a:t>Dz.U</a:t>
            </a:r>
            <a:r>
              <a:rPr lang="pl-PL" dirty="0"/>
              <a:t>. z 2012 r. poz. 189) Rejestr, informację o rejestrze oraz sposobie udostępniania danych w nim zawartych zamieszcza się w Biuletynie Informacji Publicznej na stronie organizatora.</a:t>
            </a:r>
          </a:p>
          <a:p>
            <a:pPr marL="68580" indent="0">
              <a:buNone/>
            </a:pPr>
            <a:br>
              <a:rPr lang="pl-PL" dirty="0"/>
            </a:br>
            <a:r>
              <a:rPr lang="pl-PL" dirty="0"/>
              <a:t>2. Dane zawarte w rejestrze udostępnia się przez:</a:t>
            </a:r>
          </a:p>
          <a:p>
            <a:r>
              <a:rPr lang="pl-PL" dirty="0"/>
              <a:t>otwarty dostęp do zawartości rejestru;</a:t>
            </a:r>
          </a:p>
          <a:p>
            <a:r>
              <a:rPr lang="pl-PL" dirty="0"/>
              <a:t>wydanie odpisu z rejestru albo księgi rejestrowej.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/>
              <a:t>3. Udostępnianie danych zawartych w rejestrze w formie, o której mowa w ust. 2 pkt 1, jest bezpłatne i odbywa się przez stronę Biuletynu Informacji Publicznej organizatora.</a:t>
            </a:r>
            <a:br>
              <a:rPr lang="pl-PL" dirty="0"/>
            </a:br>
            <a:r>
              <a:rPr lang="pl-PL" dirty="0"/>
              <a:t>4. Każdy ma prawo przeglądać w godzinach urzędowych akta rejestrowe oraz księgi rejestrowe instytucji kultury.</a:t>
            </a:r>
            <a:br>
              <a:rPr lang="pl-PL" dirty="0"/>
            </a:br>
            <a:r>
              <a:rPr lang="pl-PL" dirty="0"/>
              <a:t>5. Organizator prowadzący rejestr instytucji kultury wydaje urzędowo poświadczony odpis każdemu, kto zwróci się z wnioskiem o jego wydanie.</a:t>
            </a:r>
          </a:p>
          <a:p>
            <a:pPr marL="68580" indent="0">
              <a:buNone/>
            </a:pPr>
            <a:endParaRPr lang="pl-PL" dirty="0"/>
          </a:p>
          <a:p>
            <a:r>
              <a:rPr lang="pl-PL" sz="2800" b="1" dirty="0">
                <a:solidFill>
                  <a:schemeClr val="accent1"/>
                </a:solidFill>
              </a:rPr>
              <a:t>Muzea publiczne </a:t>
            </a:r>
            <a:r>
              <a:rPr lang="pl-PL" dirty="0"/>
              <a:t>są ujmowane w rejestrze instytucji kultury organizatora (GMINY, POWIATU, WOJEWÓDZTWA, MINISTRA itp.)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16016" y="-459432"/>
            <a:ext cx="34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2400" b="1" dirty="0">
                <a:solidFill>
                  <a:srgbClr val="FFFF00"/>
                </a:solidFill>
              </a:rPr>
              <a:t>REJESTR</a:t>
            </a:r>
            <a:r>
              <a:rPr lang="pl-PL" sz="2800" b="1" dirty="0">
                <a:solidFill>
                  <a:srgbClr val="FFFF00"/>
                </a:solidFill>
              </a:rPr>
              <a:t> </a:t>
            </a:r>
            <a:r>
              <a:rPr lang="pl-PL" sz="2400" b="1" dirty="0">
                <a:solidFill>
                  <a:srgbClr val="FFFF00"/>
                </a:solidFill>
              </a:rPr>
              <a:t>INSTYTUCJI KULTURY </a:t>
            </a:r>
          </a:p>
        </p:txBody>
      </p:sp>
    </p:spTree>
    <p:extLst>
      <p:ext uri="{BB962C8B-B14F-4D97-AF65-F5344CB8AC3E}">
        <p14:creationId xmlns:p14="http://schemas.microsoft.com/office/powerpoint/2010/main" val="355213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b="1" dirty="0">
                <a:solidFill>
                  <a:srgbClr val="3E3D2D"/>
                </a:solidFill>
                <a:ea typeface="+mn-lt"/>
                <a:cs typeface="+mn-lt"/>
              </a:rPr>
              <a:t>Art. 21. </a:t>
            </a:r>
            <a:r>
              <a:rPr lang="pl-PL" dirty="0">
                <a:solidFill>
                  <a:srgbClr val="3E3D2D"/>
                </a:solidFill>
                <a:ea typeface="+mn-lt"/>
                <a:cs typeface="+mn-lt"/>
              </a:rPr>
              <a:t>1. Muzealiami są rzeczy ruchome i nieruchomości stanowiące własność muzeum i wpisane do inwentarza muzealiów. Muzealia stanowią dobro narodowe. </a:t>
            </a:r>
            <a:endParaRPr lang="pl-PL"/>
          </a:p>
          <a:p>
            <a:r>
              <a:rPr lang="pl-PL" dirty="0">
                <a:solidFill>
                  <a:srgbClr val="3E3D2D"/>
                </a:solidFill>
                <a:ea typeface="+mn-lt"/>
                <a:cs typeface="+mn-lt"/>
              </a:rPr>
              <a:t>1a. W przypadku muzeum nieposiadającego osobowości prawnej, muzealiami są rzeczy ruchome i nieruchomości stanowiące własność podmiotu, który utworzył muzeum, oraz wpisane do inwentarza muzealiów. </a:t>
            </a:r>
            <a:endParaRPr lang="pl-PL"/>
          </a:p>
          <a:p>
            <a:r>
              <a:rPr lang="pl-PL" dirty="0">
                <a:solidFill>
                  <a:srgbClr val="3E3D2D"/>
                </a:solidFill>
                <a:ea typeface="+mn-lt"/>
                <a:cs typeface="+mn-lt"/>
              </a:rPr>
              <a:t>2. Minister właściwy do spraw kultury i ochrony dziedzictwa narodowego określi, w drodze rozporządzenia, zakres, formy i sposób ewidencjonowania zabytków w muzeach </a:t>
            </a: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716016" y="-171400"/>
            <a:ext cx="2915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sz="2800" b="1" dirty="0">
                <a:solidFill>
                  <a:srgbClr val="FFFF00"/>
                </a:solidFill>
              </a:rPr>
              <a:t>MUZEALIA</a:t>
            </a:r>
          </a:p>
        </p:txBody>
      </p:sp>
    </p:spTree>
    <p:extLst>
      <p:ext uri="{BB962C8B-B14F-4D97-AF65-F5344CB8AC3E}">
        <p14:creationId xmlns:p14="http://schemas.microsoft.com/office/powerpoint/2010/main" val="426454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340768"/>
            <a:ext cx="7200916" cy="4491861"/>
          </a:xfrm>
        </p:spPr>
        <p:txBody>
          <a:bodyPr>
            <a:normAutofit/>
          </a:bodyPr>
          <a:lstStyle/>
          <a:p>
            <a:r>
              <a:rPr lang="pl-PL" b="1" dirty="0"/>
              <a:t>Art. 23. </a:t>
            </a:r>
            <a:r>
              <a:rPr lang="pl-PL" dirty="0"/>
              <a:t>1. Muzea państwowe i samorządowe mogą dokonywać zamiany, sprzedaży lub darowizny muzealiów, po uzyskaniu pozwolenia ministra właściwego do spraw kultury i ochrony dziedzictwa narodowego. Pozwolenie na zamianę, sprzedaż lub darowiznę muzealiów może być udzielone tylko w uzasadnionych przypadkach. Środki uzyskane ze sprzedaży muzealiów mogą być przeznaczone wyłącznie na uzupełnienie zbiorów muzeum. </a:t>
            </a:r>
          </a:p>
        </p:txBody>
      </p:sp>
    </p:spTree>
    <p:extLst>
      <p:ext uri="{BB962C8B-B14F-4D97-AF65-F5344CB8AC3E}">
        <p14:creationId xmlns:p14="http://schemas.microsoft.com/office/powerpoint/2010/main" val="116199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25. </a:t>
            </a:r>
            <a:r>
              <a:rPr lang="pl-PL" dirty="0"/>
              <a:t>1. Muzeum pobiera opłaty za przygotowanie i udostępnianie zbiorów do celów innych niż zwiedzanie, w szczególności za kopiowanie, sporządzanie reprodukcji lub fotografii, przygotowywanie zbiorów do wypożyczenia oraz ich wypożyczenie. </a:t>
            </a:r>
          </a:p>
        </p:txBody>
      </p:sp>
    </p:spTree>
    <p:extLst>
      <p:ext uri="{BB962C8B-B14F-4D97-AF65-F5344CB8AC3E}">
        <p14:creationId xmlns:p14="http://schemas.microsoft.com/office/powerpoint/2010/main" val="211377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980728"/>
            <a:ext cx="7056900" cy="5832648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Art. 25a. </a:t>
            </a:r>
            <a:r>
              <a:rPr lang="pl-PL" dirty="0"/>
              <a:t>1. Wizerunki muzealiów mogą być utrwalone i przechowywane na informatycznych nośnikach danych w rozumieniu przepisów ustawy z dnia 17 lutego 2005 r. o informatyzacji działalności podmiotów realizujących zadania publiczne</a:t>
            </a:r>
          </a:p>
          <a:p>
            <a:r>
              <a:rPr lang="pl-PL" dirty="0"/>
              <a:t>2. Muzeum pobiera opłaty za udostępnianie wizerunków muzealiów, z wykorzystaniem informatycznych nośników danych. Bezpośredni dostęp do wizerunków muzealiów drogą elektroniczną jest bezpłatny. </a:t>
            </a:r>
          </a:p>
          <a:p>
            <a:r>
              <a:rPr lang="pl-PL" dirty="0"/>
              <a:t>3. Wysokość opłat, o których mowa w ust. 2, ustala dyrektor muzeum. W uzasadnionych przypadkach dyrektor muzeum może ustalić opłatę ulgową lub zwolnić z opłaty. </a:t>
            </a:r>
          </a:p>
        </p:txBody>
      </p:sp>
    </p:spTree>
    <p:extLst>
      <p:ext uri="{BB962C8B-B14F-4D97-AF65-F5344CB8AC3E}">
        <p14:creationId xmlns:p14="http://schemas.microsoft.com/office/powerpoint/2010/main" val="111399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47984"/>
            <a:ext cx="7024744" cy="385112"/>
          </a:xfrm>
        </p:spPr>
        <p:txBody>
          <a:bodyPr>
            <a:noAutofit/>
          </a:bodyPr>
          <a:lstStyle/>
          <a:p>
            <a:r>
              <a:rPr lang="pl-PL" sz="2000" b="1" dirty="0"/>
              <a:t>Ustawa o </a:t>
            </a:r>
            <a:r>
              <a:rPr lang="pl-PL" sz="2000" b="1" dirty="0" err="1"/>
              <a:t>o</a:t>
            </a:r>
            <a:r>
              <a:rPr lang="pl-PL" sz="2000" b="1" dirty="0"/>
              <a:t> organizowaniu i prowadzeniu działalności kulturalnej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484784"/>
            <a:ext cx="6777201" cy="4347845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dirty="0"/>
              <a:t> </a:t>
            </a:r>
            <a:r>
              <a:rPr lang="pl-PL" b="1" dirty="0"/>
              <a:t>Art. 2. </a:t>
            </a:r>
            <a:r>
              <a:rPr lang="pl-PL" dirty="0"/>
              <a:t>Formami organizacyjnymi działalności kulturalnej są w szczególności: teatry, opery, operetki, filharmonie, orkiestry, instytucje filmowe, kina, muzea, biblioteki, domy kultury, ogniska artystyczne, galerie sztuki oraz ośrodki badań i dokumentacji w różnych dziedzinach kultury. </a:t>
            </a:r>
          </a:p>
          <a:p>
            <a:r>
              <a:rPr lang="pl-PL" b="1" dirty="0"/>
              <a:t>Art. 3. </a:t>
            </a:r>
            <a:r>
              <a:rPr lang="pl-PL" dirty="0"/>
              <a:t>1. Działalność kulturalną mogą prowadzić osoby prawne, osoby fizyczne oraz jednostki organizacyjne nieposiadające osobowości prawnej. </a:t>
            </a:r>
          </a:p>
          <a:p>
            <a:r>
              <a:rPr lang="pl-PL" dirty="0"/>
              <a:t>2. Działalność kulturalna określona w art. 1 ust. 1 nie stanowi działalności gospodarczej w rozumieniu odrębnych przepisów. </a:t>
            </a:r>
          </a:p>
          <a:p>
            <a:r>
              <a:rPr lang="pl-PL" dirty="0"/>
              <a:t>3. Do działalności, o której mowa w ust. 1 i 2, w zakresie nieuregulowanym przepisami ustawy dotyczącymi organizowania i prowadzenia działalności kulturalnej </a:t>
            </a:r>
          </a:p>
        </p:txBody>
      </p:sp>
    </p:spTree>
    <p:extLst>
      <p:ext uri="{BB962C8B-B14F-4D97-AF65-F5344CB8AC3E}">
        <p14:creationId xmlns:p14="http://schemas.microsoft.com/office/powerpoint/2010/main" val="197042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4. </a:t>
            </a:r>
            <a:r>
              <a:rPr lang="pl-PL" dirty="0"/>
              <a:t>1. Osoby prawne oraz jednostki organizacyjne nieposiadające osobowości prawnej, których podstawowym celem statutowym nie jest prowadzenie działalności kulturalnej, mogą prowadzić taką działalność w szczególności w formie klubów, świetlic, domów kultury i bibliotek. </a:t>
            </a:r>
          </a:p>
        </p:txBody>
      </p:sp>
    </p:spTree>
    <p:extLst>
      <p:ext uri="{BB962C8B-B14F-4D97-AF65-F5344CB8AC3E}">
        <p14:creationId xmlns:p14="http://schemas.microsoft.com/office/powerpoint/2010/main" val="31808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579610" y="-171400"/>
            <a:ext cx="36724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ORGANIZATORZY</a:t>
            </a:r>
          </a:p>
          <a:p>
            <a:pPr algn="ctr"/>
            <a:r>
              <a:rPr lang="pl-PL" sz="24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PUBLICZNOPRAWNI</a:t>
            </a:r>
          </a:p>
        </p:txBody>
      </p:sp>
      <p:sp>
        <p:nvSpPr>
          <p:cNvPr id="2" name="Prostokąt zaokrąglony 1"/>
          <p:cNvSpPr/>
          <p:nvPr/>
        </p:nvSpPr>
        <p:spPr>
          <a:xfrm>
            <a:off x="827584" y="1628800"/>
            <a:ext cx="3096344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FFFF00"/>
                </a:solidFill>
              </a:rPr>
              <a:t>MINISTROWIE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849885" y="2708920"/>
            <a:ext cx="3096344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KIEROWNICY URZĘDÓW CENTRALNYCH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220072" y="1772816"/>
            <a:ext cx="3096344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JEDNOSTKI SAMORZĄDU TERYTORIALNEGO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75656" y="908720"/>
            <a:ext cx="638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ARTYKUŁ 8				ARTYKUŁ 9.1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818606" y="3861048"/>
            <a:ext cx="3114299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TWORZĄ PAŃSTWOWE INSTYTUCJE KULTURY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180533" y="3486547"/>
            <a:ext cx="3114299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TWORZĄ SAMORZĄDOWE INSTYTUCJE KULTURY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849885" y="4581128"/>
            <a:ext cx="7892798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DLA KTÓRYCH PROWADZENIE TAKIEJ DZIAŁALNOŚCI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JEST PODSTAWOWYM CELEM STATUTOWYM (a. 8, a. 9.1)</a:t>
            </a:r>
          </a:p>
        </p:txBody>
      </p:sp>
      <p:cxnSp>
        <p:nvCxnSpPr>
          <p:cNvPr id="15" name="Łącznik prosty ze strzałką 14"/>
          <p:cNvCxnSpPr>
            <a:stCxn id="6" idx="2"/>
          </p:cNvCxnSpPr>
          <p:nvPr/>
        </p:nvCxnSpPr>
        <p:spPr>
          <a:xfrm>
            <a:off x="2398057" y="3356992"/>
            <a:ext cx="9619" cy="453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8" idx="2"/>
          </p:cNvCxnSpPr>
          <p:nvPr/>
        </p:nvCxnSpPr>
        <p:spPr>
          <a:xfrm>
            <a:off x="6768244" y="2420888"/>
            <a:ext cx="18596" cy="777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78324" y="5589240"/>
            <a:ext cx="900257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dirty="0"/>
              <a:t>Ilekroć w ustawie jest mowa o instytucji kultury bez bliższego określenia</a:t>
            </a:r>
          </a:p>
          <a:p>
            <a:pPr algn="ctr">
              <a:lnSpc>
                <a:spcPct val="120000"/>
              </a:lnSpc>
            </a:pPr>
            <a:r>
              <a:rPr lang="pl-PL" dirty="0"/>
              <a:t> – należy przez to rozumieć państwową i samorządową instytucję kultury (a. 9.2)</a:t>
            </a:r>
          </a:p>
        </p:txBody>
      </p:sp>
    </p:spTree>
    <p:extLst>
      <p:ext uri="{BB962C8B-B14F-4D97-AF65-F5344CB8AC3E}">
        <p14:creationId xmlns:p14="http://schemas.microsoft.com/office/powerpoint/2010/main" val="329387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2241704" y="1560254"/>
            <a:ext cx="42025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/>
              <a:t>wydany</a:t>
            </a:r>
            <a:r>
              <a:rPr lang="pl-PL" sz="2200" dirty="0"/>
              <a:t> przez </a:t>
            </a:r>
          </a:p>
          <a:p>
            <a:r>
              <a:rPr lang="pl-PL" sz="2200" dirty="0"/>
              <a:t>organizatora instytucji kultury</a:t>
            </a:r>
          </a:p>
          <a:p>
            <a:r>
              <a:rPr lang="pl-PL" sz="2200" dirty="0"/>
              <a:t>niezbędny dla istnienia </a:t>
            </a:r>
          </a:p>
          <a:p>
            <a:endParaRPr lang="pl-PL" sz="2200" dirty="0"/>
          </a:p>
          <a:p>
            <a:r>
              <a:rPr lang="pl-PL" sz="2200" b="1" dirty="0"/>
              <a:t>nadany</a:t>
            </a:r>
            <a:r>
              <a:rPr lang="pl-PL" sz="2200" dirty="0"/>
              <a:t> przez </a:t>
            </a:r>
          </a:p>
          <a:p>
            <a:r>
              <a:rPr lang="pl-PL" sz="2200" dirty="0"/>
              <a:t>organizatora instytucji kultury</a:t>
            </a:r>
          </a:p>
          <a:p>
            <a:r>
              <a:rPr lang="pl-PL" sz="2200" dirty="0"/>
              <a:t>„konstytucja” organizacyjna</a:t>
            </a:r>
          </a:p>
          <a:p>
            <a:endParaRPr lang="pl-PL" sz="2200" dirty="0"/>
          </a:p>
          <a:p>
            <a:r>
              <a:rPr lang="pl-PL" sz="2200" b="1" dirty="0"/>
              <a:t>wprowadzony</a:t>
            </a:r>
            <a:r>
              <a:rPr lang="pl-PL" sz="2200" dirty="0"/>
              <a:t> przez </a:t>
            </a:r>
          </a:p>
          <a:p>
            <a:r>
              <a:rPr lang="pl-PL" sz="2100" dirty="0"/>
              <a:t>organ zarządzający instytucją kultury</a:t>
            </a:r>
          </a:p>
          <a:p>
            <a:r>
              <a:rPr lang="pl-PL" sz="2100" dirty="0"/>
              <a:t>szczegółowe regulacje organizacyjne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-180528" y="1808820"/>
            <a:ext cx="2195735" cy="648072"/>
          </a:xfrm>
          <a:prstGeom prst="roundRect">
            <a:avLst/>
          </a:prstGeom>
          <a:solidFill>
            <a:schemeClr val="bg2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AKT </a:t>
            </a:r>
          </a:p>
          <a:p>
            <a:pPr algn="ctr"/>
            <a:r>
              <a:rPr lang="pl-PL" sz="2000" b="1" dirty="0"/>
              <a:t>O UTWORZENIU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-44270" y="3151260"/>
            <a:ext cx="1923217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STATUT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-158974" y="4581939"/>
            <a:ext cx="2162973" cy="64807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REGULAMIN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749005" y="2132856"/>
            <a:ext cx="2189233" cy="1141703"/>
          </a:xfrm>
          <a:prstGeom prst="roundRect">
            <a:avLst/>
          </a:prstGeom>
          <a:solidFill>
            <a:schemeClr val="accent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formalno-prawne podstawy działania</a:t>
            </a:r>
          </a:p>
        </p:txBody>
      </p:sp>
      <p:sp>
        <p:nvSpPr>
          <p:cNvPr id="4" name="Nawias klamrowy zamykający 3"/>
          <p:cNvSpPr/>
          <p:nvPr/>
        </p:nvSpPr>
        <p:spPr>
          <a:xfrm>
            <a:off x="6170672" y="1772816"/>
            <a:ext cx="403055" cy="236087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zaokrąglony 12"/>
          <p:cNvSpPr/>
          <p:nvPr/>
        </p:nvSpPr>
        <p:spPr>
          <a:xfrm>
            <a:off x="6674727" y="4972200"/>
            <a:ext cx="2189233" cy="1020037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wewnętrzne</a:t>
            </a:r>
          </a:p>
          <a:p>
            <a:pPr algn="ctr"/>
            <a:r>
              <a:rPr lang="pl-PL" sz="2000" b="1" dirty="0"/>
              <a:t>podstawy działania</a:t>
            </a:r>
          </a:p>
        </p:txBody>
      </p:sp>
      <p:sp>
        <p:nvSpPr>
          <p:cNvPr id="2" name="Prostokąt 1"/>
          <p:cNvSpPr/>
          <p:nvPr/>
        </p:nvSpPr>
        <p:spPr>
          <a:xfrm>
            <a:off x="4951358" y="107340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INSTYTUCJE KULTURY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234468" y="1124744"/>
            <a:ext cx="4323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działania – akty administracji</a:t>
            </a:r>
          </a:p>
        </p:txBody>
      </p:sp>
    </p:spTree>
    <p:extLst>
      <p:ext uri="{BB962C8B-B14F-4D97-AF65-F5344CB8AC3E}">
        <p14:creationId xmlns:p14="http://schemas.microsoft.com/office/powerpoint/2010/main" val="331570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14. </a:t>
            </a:r>
            <a:r>
              <a:rPr lang="pl-PL" dirty="0"/>
              <a:t>1. Instytucje kultury uzyskują osobowość prawną i mogą rozpocząć działalność z chwilą wpisu do </a:t>
            </a:r>
            <a:r>
              <a:rPr lang="pl-PL" b="1" dirty="0"/>
              <a:t>rejestru prowadzonego przez organizatora. </a:t>
            </a:r>
          </a:p>
          <a:p>
            <a:endParaRPr lang="pl-PL" b="1" dirty="0"/>
          </a:p>
          <a:p>
            <a:r>
              <a:rPr lang="pl-PL" b="1" dirty="0"/>
              <a:t>Inaczej niż np. spółki rejestrowane w Krajowym Rejestrze Sądowym (KRS)</a:t>
            </a:r>
          </a:p>
        </p:txBody>
      </p:sp>
    </p:spTree>
    <p:extLst>
      <p:ext uri="{BB962C8B-B14F-4D97-AF65-F5344CB8AC3E}">
        <p14:creationId xmlns:p14="http://schemas.microsoft.com/office/powerpoint/2010/main" val="227357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Instytucje kultury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Wrocław – instytucje kultury wojewódzkie</a:t>
            </a:r>
          </a:p>
          <a:p>
            <a:r>
              <a:rPr lang="pl-PL" dirty="0">
                <a:hlinkClick r:id="rId2"/>
              </a:rPr>
              <a:t>http://www.umwd.dolnyslask.pl/jednostki/instytucje-kultury/teatr-polski-we-wroclawiu/</a:t>
            </a:r>
            <a:endParaRPr lang="pl-PL" dirty="0"/>
          </a:p>
          <a:p>
            <a:pPr marL="68580" indent="0">
              <a:buNone/>
            </a:pPr>
            <a:r>
              <a:rPr lang="pl-PL" dirty="0"/>
              <a:t>I gminne:</a:t>
            </a:r>
          </a:p>
          <a:p>
            <a:r>
              <a:rPr lang="pl-PL" dirty="0">
                <a:hlinkClick r:id="rId3"/>
              </a:rPr>
              <a:t>https://bip.um.wroc.pl/artykul/161/2896/instytucje-kultury-dla-ktorych-organizatorem-jest-gmina-wroclaw</a:t>
            </a: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645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878C950-4E6B-4FF3-AA4E-1FD87579A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769592"/>
              </p:ext>
            </p:extLst>
          </p:nvPr>
        </p:nvGraphicFramePr>
        <p:xfrm>
          <a:off x="899592" y="188640"/>
          <a:ext cx="721599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218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E26765586F1D449B6D01644BF56106" ma:contentTypeVersion="0" ma:contentTypeDescription="Utwórz nowy dokument." ma:contentTypeScope="" ma:versionID="f44d188083ee4a80302b6dfa06b27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0a096fdcd835eace904039899b369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CC315-978B-4FD9-8DD2-58C13DCD5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12F5B5-4A7F-4F76-A8E4-E5ECC4EB4773}">
  <ds:schemaRefs>
    <ds:schemaRef ds:uri="http://schemas.microsoft.com/office/2006/metadata/properties"/>
    <ds:schemaRef ds:uri="http://schemas.microsoft.com/office/infopath/2007/PartnerControls"/>
    <ds:schemaRef ds:uri="33cc6802-b0c6-4496-bac7-708c9be5c27c"/>
    <ds:schemaRef ds:uri="b0fa4338-109c-4ffd-8446-3c603262c69c"/>
  </ds:schemaRefs>
</ds:datastoreItem>
</file>

<file path=customXml/itemProps3.xml><?xml version="1.0" encoding="utf-8"?>
<ds:datastoreItem xmlns:ds="http://schemas.openxmlformats.org/officeDocument/2006/customXml" ds:itemID="{3357DABC-14DA-452B-8E9E-7B5B43526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130</TotalTime>
  <Words>1128</Words>
  <Application>Microsoft Office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Wykład 4</vt:lpstr>
      <vt:lpstr>Akty prawne</vt:lpstr>
      <vt:lpstr>Ustawa o o organizowaniu i prowadzeniu działalności kulturalnej </vt:lpstr>
      <vt:lpstr>c.d.</vt:lpstr>
      <vt:lpstr>PowerPoint Presentation</vt:lpstr>
      <vt:lpstr>PowerPoint Presentation</vt:lpstr>
      <vt:lpstr>c.d.</vt:lpstr>
      <vt:lpstr>Instytucje kultury</vt:lpstr>
      <vt:lpstr>PowerPoint Presentation</vt:lpstr>
      <vt:lpstr>PowerPoint Presentation</vt:lpstr>
      <vt:lpstr>PowerPoint Presentation</vt:lpstr>
      <vt:lpstr>Ustawa o muzeach 1996r</vt:lpstr>
      <vt:lpstr>Kultura człowiek natura</vt:lpstr>
      <vt:lpstr>Osobowość prawna muzeum</vt:lpstr>
      <vt:lpstr>Tworzenie Muzeum publicznego – akty prawne</vt:lpstr>
      <vt:lpstr>PowerPoint Presentation</vt:lpstr>
      <vt:lpstr>PowerPoint Presentation</vt:lpstr>
      <vt:lpstr>PowerPoint Presentation</vt:lpstr>
      <vt:lpstr>MKiDZN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4</dc:title>
  <dc:creator>Monika</dc:creator>
  <cp:lastModifiedBy>Monika</cp:lastModifiedBy>
  <cp:revision>43</cp:revision>
  <dcterms:created xsi:type="dcterms:W3CDTF">2020-11-01T16:11:29Z</dcterms:created>
  <dcterms:modified xsi:type="dcterms:W3CDTF">2022-11-08T21:39:43Z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0x010100E8E26765586F1D449B6D01644BF56106</vt:lpwstr>
  </property>
  <property fmtid="{D5CDD505-2E9C-101B-9397-08002B2CF9AE}" pid="3" name="MediaServiceImageTags">
    <vt:lpwstr/>
  </property>
  <property fmtid="{D5CDD505-2E9C-101B-9397-08002B2CF9AE}" pid="4" name="Order">
    <vt:r8>2000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