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69" r:id="rId8"/>
    <p:sldId id="282" r:id="rId9"/>
    <p:sldId id="284" r:id="rId10"/>
    <p:sldId id="283" r:id="rId11"/>
    <p:sldId id="270" r:id="rId12"/>
    <p:sldId id="259" r:id="rId13"/>
    <p:sldId id="260" r:id="rId14"/>
    <p:sldId id="271" r:id="rId15"/>
    <p:sldId id="272" r:id="rId16"/>
    <p:sldId id="273" r:id="rId17"/>
    <p:sldId id="274" r:id="rId18"/>
    <p:sldId id="261" r:id="rId19"/>
    <p:sldId id="275" r:id="rId20"/>
    <p:sldId id="276" r:id="rId21"/>
    <p:sldId id="277" r:id="rId22"/>
    <p:sldId id="264" r:id="rId23"/>
    <p:sldId id="278" r:id="rId24"/>
    <p:sldId id="266" r:id="rId25"/>
    <p:sldId id="262" r:id="rId26"/>
    <p:sldId id="267" r:id="rId27"/>
    <p:sldId id="279" r:id="rId28"/>
    <p:sldId id="280" r:id="rId29"/>
    <p:sldId id="281" r:id="rId30"/>
    <p:sldId id="268"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79" d="100"/>
          <a:sy n="79"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16/12/2024</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16.12.2024</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4FC13E-6209-444D-A5C0-BBE9DD313479}"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206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16.12.2024</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bip.brpo.gov.pl/pl/content/watpliwosci-rpo-ws-dzialan-prokuratury-wobec-sedziego-igora-tuleyi" TargetMode="External"/><Relationship Id="rId2" Type="http://schemas.openxmlformats.org/officeDocument/2006/relationships/hyperlink" Target="https://www.facebook.com/sedziowie/videos/531163765539525/?extid=CL-UNK-UNK-UNK-IOS_GK0T-GK1C&amp;ref=sharin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n.pl/sites/orzecznictwo/orzeczenia3/ii%20ziz%204-22.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D3D28F-6614-483F-A2F3-CCAE33FEC789}"/>
              </a:ext>
            </a:extLst>
          </p:cNvPr>
          <p:cNvSpPr>
            <a:spLocks noGrp="1"/>
          </p:cNvSpPr>
          <p:nvPr>
            <p:ph type="ctrTitle"/>
          </p:nvPr>
        </p:nvSpPr>
        <p:spPr/>
        <p:txBody>
          <a:bodyPr/>
          <a:lstStyle/>
          <a:p>
            <a:r>
              <a:rPr lang="pl-PL" dirty="0"/>
              <a:t>Wykład 7</a:t>
            </a:r>
            <a:endParaRPr lang="en-GB" dirty="0"/>
          </a:p>
        </p:txBody>
      </p:sp>
      <p:sp>
        <p:nvSpPr>
          <p:cNvPr id="3" name="Podtytuł 2">
            <a:extLst>
              <a:ext uri="{FF2B5EF4-FFF2-40B4-BE49-F238E27FC236}">
                <a16:creationId xmlns:a16="http://schemas.microsoft.com/office/drawing/2014/main" id="{A59BD859-EE0F-4190-B86D-34627B4E9B54}"/>
              </a:ext>
            </a:extLst>
          </p:cNvPr>
          <p:cNvSpPr>
            <a:spLocks noGrp="1"/>
          </p:cNvSpPr>
          <p:nvPr>
            <p:ph type="subTitle" idx="1"/>
          </p:nvPr>
        </p:nvSpPr>
        <p:spPr/>
        <p:txBody>
          <a:bodyPr/>
          <a:lstStyle/>
          <a:p>
            <a:r>
              <a:rPr lang="pl-PL" dirty="0"/>
              <a:t>Jawność postępowania przygotowawczego. Dostęp do akt postępowania. Wniosek o dostęp do akt. Warunki formalne pism procesowych. Zarządzenie jako forma decyzji procesowych. </a:t>
            </a:r>
            <a:endParaRPr lang="en-GB" dirty="0"/>
          </a:p>
        </p:txBody>
      </p:sp>
    </p:spTree>
    <p:extLst>
      <p:ext uri="{BB962C8B-B14F-4D97-AF65-F5344CB8AC3E}">
        <p14:creationId xmlns:p14="http://schemas.microsoft.com/office/powerpoint/2010/main" val="273385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72E1A84-F378-4297-9C6B-68A09C8A20EA}"/>
              </a:ext>
            </a:extLst>
          </p:cNvPr>
          <p:cNvSpPr>
            <a:spLocks noGrp="1"/>
          </p:cNvSpPr>
          <p:nvPr>
            <p:ph type="body" sz="quarter" idx="10"/>
          </p:nvPr>
        </p:nvSpPr>
        <p:spPr/>
        <p:txBody>
          <a:bodyPr>
            <a:normAutofit fontScale="77500" lnSpcReduction="20000"/>
          </a:bodyPr>
          <a:lstStyle/>
          <a:p>
            <a:r>
              <a:rPr lang="pl-PL" dirty="0"/>
              <a:t>Udział w czynnościach postępowania przygotowawczego </a:t>
            </a:r>
            <a:endParaRPr lang="en-GB" dirty="0"/>
          </a:p>
        </p:txBody>
      </p:sp>
      <p:sp>
        <p:nvSpPr>
          <p:cNvPr id="3" name="Symbol zastępczy tekstu 2">
            <a:extLst>
              <a:ext uri="{FF2B5EF4-FFF2-40B4-BE49-F238E27FC236}">
                <a16:creationId xmlns:a16="http://schemas.microsoft.com/office/drawing/2014/main" id="{58607A9C-3534-4E21-B605-D08700338D43}"/>
              </a:ext>
            </a:extLst>
          </p:cNvPr>
          <p:cNvSpPr>
            <a:spLocks noGrp="1"/>
          </p:cNvSpPr>
          <p:nvPr>
            <p:ph type="body" sz="quarter" idx="11"/>
          </p:nvPr>
        </p:nvSpPr>
        <p:spPr>
          <a:xfrm>
            <a:off x="234950" y="977900"/>
            <a:ext cx="11631702" cy="5584825"/>
          </a:xfrm>
        </p:spPr>
        <p:txBody>
          <a:bodyPr>
            <a:normAutofit lnSpcReduction="10000"/>
          </a:bodyPr>
          <a:lstStyle/>
          <a:p>
            <a:pPr algn="just"/>
            <a:r>
              <a:rPr lang="pl-PL" dirty="0"/>
              <a:t>Strony postępowania przygotowawczego (podejrzany i pokrzywdzony) oraz ich reprezentanci mogą brać udział w:</a:t>
            </a:r>
          </a:p>
          <a:p>
            <a:pPr lvl="1" algn="just"/>
            <a:r>
              <a:rPr lang="pl-PL" dirty="0"/>
              <a:t>Czynnościach postępowania, o które sami wnioskowali (np. złożyli wniosek o przesłuchanie świadka, przeprowadzenie oględzin) – art. 315</a:t>
            </a:r>
          </a:p>
          <a:p>
            <a:pPr lvl="1" algn="just"/>
            <a:r>
              <a:rPr lang="pl-PL" dirty="0"/>
              <a:t>Czynnościach niepowtarzalnych (np. przesłuchaniu świadka, co do którego istnieje obawa, że nie będzie można go przesłuchać na rozprawie ze względu na wiek lub stan zdrowia) – art. 316</a:t>
            </a:r>
          </a:p>
          <a:p>
            <a:pPr lvl="1" algn="just"/>
            <a:r>
              <a:rPr lang="pl-PL" dirty="0"/>
              <a:t>Czynnościach przeprowadzanych przez organ z urzędu, ale strona złożyła wniosek o dopuszczenie jej do udziału w czynnościach postępowania – art. 317.</a:t>
            </a:r>
          </a:p>
          <a:p>
            <a:pPr algn="just"/>
            <a:r>
              <a:rPr lang="pl-PL" dirty="0"/>
              <a:t>Strony postępowania mają także dostęp do opinii biegłego znajdującej się w aktach sprawy lub w przesłuchaniu biegłego (art. 318)</a:t>
            </a:r>
          </a:p>
          <a:p>
            <a:pPr algn="just"/>
            <a:endParaRPr lang="pl-PL" dirty="0"/>
          </a:p>
          <a:p>
            <a:pPr algn="just"/>
            <a:r>
              <a:rPr lang="pl-PL" dirty="0"/>
              <a:t>Każdorazowo pozostawiono organom procesowym możliwość ograniczenia prawa do udziału w czynnościach. (zob. kolejne slajdy)</a:t>
            </a:r>
            <a:endParaRPr lang="en-GB" dirty="0"/>
          </a:p>
        </p:txBody>
      </p:sp>
    </p:spTree>
    <p:extLst>
      <p:ext uri="{BB962C8B-B14F-4D97-AF65-F5344CB8AC3E}">
        <p14:creationId xmlns:p14="http://schemas.microsoft.com/office/powerpoint/2010/main" val="265834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378AF64-F103-41C8-AA01-CD00DCBB5B47}"/>
              </a:ext>
            </a:extLst>
          </p:cNvPr>
          <p:cNvSpPr>
            <a:spLocks noGrp="1"/>
          </p:cNvSpPr>
          <p:nvPr>
            <p:ph type="body" sz="quarter" idx="10"/>
          </p:nvPr>
        </p:nvSpPr>
        <p:spPr/>
        <p:txBody>
          <a:bodyPr>
            <a:normAutofit fontScale="77500" lnSpcReduction="20000"/>
          </a:bodyPr>
          <a:lstStyle/>
          <a:p>
            <a:r>
              <a:rPr lang="pl-PL" dirty="0"/>
              <a:t>Czynności wnioskowe - art.  315</a:t>
            </a:r>
            <a:endParaRPr lang="en-GB" dirty="0"/>
          </a:p>
        </p:txBody>
      </p:sp>
      <p:sp>
        <p:nvSpPr>
          <p:cNvPr id="3" name="Symbol zastępczy tekstu 2">
            <a:extLst>
              <a:ext uri="{FF2B5EF4-FFF2-40B4-BE49-F238E27FC236}">
                <a16:creationId xmlns:a16="http://schemas.microsoft.com/office/drawing/2014/main" id="{DA877708-C8D1-4452-8503-3133FE2CA648}"/>
              </a:ext>
            </a:extLst>
          </p:cNvPr>
          <p:cNvSpPr>
            <a:spLocks noGrp="1"/>
          </p:cNvSpPr>
          <p:nvPr>
            <p:ph type="body" sz="quarter" idx="11"/>
          </p:nvPr>
        </p:nvSpPr>
        <p:spPr>
          <a:xfrm>
            <a:off x="234950" y="977900"/>
            <a:ext cx="10871414" cy="5584825"/>
          </a:xfrm>
        </p:spPr>
        <p:txBody>
          <a:bodyPr>
            <a:normAutofit/>
          </a:bodyPr>
          <a:lstStyle/>
          <a:p>
            <a:pPr algn="just"/>
            <a:r>
              <a:rPr lang="pl-PL" dirty="0"/>
              <a:t>§  1. Podejrzany i jego obrońca oraz pokrzywdzony i jego pełnomocnik mogą składać wnioski o dokonanie czynności śledztwa.</a:t>
            </a:r>
          </a:p>
          <a:p>
            <a:pPr algn="just"/>
            <a:r>
              <a:rPr lang="pl-PL" dirty="0"/>
              <a:t>§  2. Stronie, która złożyła wniosek, oraz jej obrońcy lub pełnomocnikowi nie można odmówić wzięcia udziału w czynności, jeżeli tego żądają. Przepis art. 318 zdanie drugie stosuje się.</a:t>
            </a:r>
          </a:p>
          <a:p>
            <a:pPr marL="0" indent="0" algn="just">
              <a:buNone/>
            </a:pPr>
            <a:endParaRPr lang="pl-PL" dirty="0"/>
          </a:p>
          <a:p>
            <a:pPr marL="0" indent="0" algn="just">
              <a:buNone/>
            </a:pPr>
            <a:r>
              <a:rPr lang="pl-PL" dirty="0"/>
              <a:t>Art. 318 </a:t>
            </a:r>
            <a:r>
              <a:rPr lang="pl-PL" dirty="0" err="1"/>
              <a:t>zd</a:t>
            </a:r>
            <a:r>
              <a:rPr lang="pl-PL" dirty="0"/>
              <a:t>. 2: </a:t>
            </a:r>
          </a:p>
          <a:p>
            <a:pPr marL="0" indent="0" algn="ctr">
              <a:buNone/>
            </a:pPr>
            <a:r>
              <a:rPr lang="pl-PL" b="1" dirty="0"/>
              <a:t>Podejrzanego pozbawionego wolności nie sprowadza się, gdy spowodowałoby to poważne trudności.</a:t>
            </a:r>
            <a:endParaRPr lang="en-GB" b="1" dirty="0"/>
          </a:p>
        </p:txBody>
      </p:sp>
    </p:spTree>
    <p:extLst>
      <p:ext uri="{BB962C8B-B14F-4D97-AF65-F5344CB8AC3E}">
        <p14:creationId xmlns:p14="http://schemas.microsoft.com/office/powerpoint/2010/main" val="98092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0E18F6C-1FB4-4EF9-8C89-F15EBF1CC451}"/>
              </a:ext>
            </a:extLst>
          </p:cNvPr>
          <p:cNvSpPr>
            <a:spLocks noGrp="1"/>
          </p:cNvSpPr>
          <p:nvPr>
            <p:ph type="body" sz="quarter" idx="10"/>
          </p:nvPr>
        </p:nvSpPr>
        <p:spPr/>
        <p:txBody>
          <a:bodyPr>
            <a:normAutofit fontScale="70000" lnSpcReduction="20000"/>
          </a:bodyPr>
          <a:lstStyle/>
          <a:p>
            <a:r>
              <a:rPr lang="pl-PL" dirty="0"/>
              <a:t>Udział stron przy czynnościach dowodowych niepowtarzalnych – art. 316</a:t>
            </a:r>
            <a:endParaRPr lang="en-GB" dirty="0"/>
          </a:p>
        </p:txBody>
      </p:sp>
      <p:sp>
        <p:nvSpPr>
          <p:cNvPr id="3" name="Symbol zastępczy tekstu 2">
            <a:extLst>
              <a:ext uri="{FF2B5EF4-FFF2-40B4-BE49-F238E27FC236}">
                <a16:creationId xmlns:a16="http://schemas.microsoft.com/office/drawing/2014/main" id="{A026B8CF-3F49-49DD-B661-6FFB51E776EE}"/>
              </a:ext>
            </a:extLst>
          </p:cNvPr>
          <p:cNvSpPr>
            <a:spLocks noGrp="1"/>
          </p:cNvSpPr>
          <p:nvPr>
            <p:ph type="body" sz="quarter" idx="11"/>
          </p:nvPr>
        </p:nvSpPr>
        <p:spPr>
          <a:xfrm>
            <a:off x="234950" y="977900"/>
            <a:ext cx="11313203" cy="5584825"/>
          </a:xfrm>
        </p:spPr>
        <p:txBody>
          <a:bodyPr>
            <a:normAutofit/>
          </a:bodyPr>
          <a:lstStyle/>
          <a:p>
            <a:pPr algn="just"/>
            <a:r>
              <a:rPr lang="pl-PL" dirty="0"/>
              <a:t>§  1. Jeżeli czynności śledztwa nie będzie można powtórzyć na rozprawie, należy podejrzanego, pokrzywdzonego i ich przedstawicieli ustawowych, a obrońcę i pełnomocnika, jeżeli są już w sprawie ustanowieni, dopuścić do udziału w czynności, </a:t>
            </a:r>
            <a:r>
              <a:rPr lang="pl-PL" b="1" dirty="0">
                <a:solidFill>
                  <a:srgbClr val="FF0000"/>
                </a:solidFill>
              </a:rPr>
              <a:t>chyba że zachodzi niebezpieczeństwo utraty lub zniekształcenia dowodu w razie zwłoki.</a:t>
            </a:r>
          </a:p>
          <a:p>
            <a:pPr algn="just"/>
            <a:r>
              <a:rPr lang="pl-PL" dirty="0"/>
              <a:t>§  2. </a:t>
            </a:r>
            <a:r>
              <a:rPr lang="pl-PL" b="1" dirty="0">
                <a:solidFill>
                  <a:srgbClr val="FF0000"/>
                </a:solidFill>
              </a:rPr>
              <a:t>Podejrzanego pozbawionego wolności nie sprowadza się wtedy, gdy zwłoka grozi utratą lub zniekształceniem dowodu.</a:t>
            </a:r>
          </a:p>
          <a:p>
            <a:pPr algn="just"/>
            <a:r>
              <a:rPr lang="pl-PL" dirty="0"/>
              <a:t>§  3. Jeżeli zachodzi niebezpieczeństwo, że świadka nie będzie można przesłuchać na rozprawie, strona lub prokurator albo inny organ prowadzący postępowanie mogą zwrócić się do sądu z żądaniem przesłuchania go przez sąd.</a:t>
            </a:r>
          </a:p>
          <a:p>
            <a:pPr algn="just"/>
            <a:endParaRPr lang="en-GB" dirty="0"/>
          </a:p>
        </p:txBody>
      </p:sp>
    </p:spTree>
    <p:extLst>
      <p:ext uri="{BB962C8B-B14F-4D97-AF65-F5344CB8AC3E}">
        <p14:creationId xmlns:p14="http://schemas.microsoft.com/office/powerpoint/2010/main" val="91608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6A798C4-2B63-4E53-B8BA-40478FE4AC32}"/>
              </a:ext>
            </a:extLst>
          </p:cNvPr>
          <p:cNvSpPr>
            <a:spLocks noGrp="1"/>
          </p:cNvSpPr>
          <p:nvPr>
            <p:ph type="body" sz="quarter" idx="10"/>
          </p:nvPr>
        </p:nvSpPr>
        <p:spPr/>
        <p:txBody>
          <a:bodyPr>
            <a:normAutofit fontScale="77500" lnSpcReduction="20000"/>
          </a:bodyPr>
          <a:lstStyle/>
          <a:p>
            <a:r>
              <a:rPr lang="pl-PL" dirty="0"/>
              <a:t>Udział stron przy innych czynnościach dowodowych – art. 317</a:t>
            </a:r>
            <a:endParaRPr lang="en-GB" dirty="0"/>
          </a:p>
        </p:txBody>
      </p:sp>
      <p:sp>
        <p:nvSpPr>
          <p:cNvPr id="3" name="Symbol zastępczy tekstu 2">
            <a:extLst>
              <a:ext uri="{FF2B5EF4-FFF2-40B4-BE49-F238E27FC236}">
                <a16:creationId xmlns:a16="http://schemas.microsoft.com/office/drawing/2014/main" id="{2B0863F8-60C0-49DC-8097-6C9DD1766714}"/>
              </a:ext>
            </a:extLst>
          </p:cNvPr>
          <p:cNvSpPr>
            <a:spLocks noGrp="1"/>
          </p:cNvSpPr>
          <p:nvPr>
            <p:ph type="body" sz="quarter" idx="11"/>
          </p:nvPr>
        </p:nvSpPr>
        <p:spPr>
          <a:xfrm>
            <a:off x="234950" y="977900"/>
            <a:ext cx="11549508" cy="5584825"/>
          </a:xfrm>
        </p:spPr>
        <p:txBody>
          <a:bodyPr>
            <a:normAutofit/>
          </a:bodyPr>
          <a:lstStyle/>
          <a:p>
            <a:pPr algn="just"/>
            <a:r>
              <a:rPr lang="pl-PL" dirty="0"/>
              <a:t>§  1.  Strony, a obrońcę lub pełnomocnika, gdy są już w sprawie ustanowieni, należy także na żądanie dopuścić do udziału w innych czynnościach śledztwa.</a:t>
            </a:r>
          </a:p>
          <a:p>
            <a:pPr algn="just"/>
            <a:r>
              <a:rPr lang="pl-PL" dirty="0"/>
              <a:t>§  2. W szczególnie uzasadnionym wypadku prokurator może postanowieniem odmówić dopuszczenia do udziału w czynności </a:t>
            </a:r>
            <a:r>
              <a:rPr lang="pl-PL" b="1" dirty="0">
                <a:solidFill>
                  <a:srgbClr val="FF0000"/>
                </a:solidFill>
              </a:rPr>
              <a:t>ze względu </a:t>
            </a:r>
            <a:r>
              <a:rPr lang="pl-PL" b="1" u="sng" dirty="0">
                <a:solidFill>
                  <a:srgbClr val="FF0000"/>
                </a:solidFill>
              </a:rPr>
              <a:t>na ważny interes śledztwa </a:t>
            </a:r>
            <a:r>
              <a:rPr lang="pl-PL" b="1" dirty="0">
                <a:solidFill>
                  <a:srgbClr val="FF0000"/>
                </a:solidFill>
              </a:rPr>
              <a:t>albo odmówić sprowadzenia oskarżonego pozbawionego wolności, gdy spowodowałoby to poważne trudności.</a:t>
            </a:r>
          </a:p>
          <a:p>
            <a:pPr marL="0" indent="0" algn="just">
              <a:buNone/>
            </a:pPr>
            <a:endParaRPr lang="pl-PL" dirty="0"/>
          </a:p>
          <a:p>
            <a:pPr algn="just"/>
            <a:endParaRPr lang="en-GB" dirty="0"/>
          </a:p>
        </p:txBody>
      </p:sp>
    </p:spTree>
    <p:extLst>
      <p:ext uri="{BB962C8B-B14F-4D97-AF65-F5344CB8AC3E}">
        <p14:creationId xmlns:p14="http://schemas.microsoft.com/office/powerpoint/2010/main" val="310161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08A1A0-372F-4F85-9F80-04E27F69F3C5}"/>
              </a:ext>
            </a:extLst>
          </p:cNvPr>
          <p:cNvSpPr>
            <a:spLocks noGrp="1"/>
          </p:cNvSpPr>
          <p:nvPr>
            <p:ph type="body" sz="quarter" idx="10"/>
          </p:nvPr>
        </p:nvSpPr>
        <p:spPr/>
        <p:txBody>
          <a:bodyPr>
            <a:normAutofit fontScale="77500" lnSpcReduction="20000"/>
          </a:bodyPr>
          <a:lstStyle/>
          <a:p>
            <a:r>
              <a:rPr lang="pl-PL" dirty="0"/>
              <a:t>Czynności z udziałem biegłego – art. 318 </a:t>
            </a:r>
            <a:endParaRPr lang="en-GB" dirty="0"/>
          </a:p>
        </p:txBody>
      </p:sp>
      <p:sp>
        <p:nvSpPr>
          <p:cNvPr id="3" name="Symbol zastępczy tekstu 2">
            <a:extLst>
              <a:ext uri="{FF2B5EF4-FFF2-40B4-BE49-F238E27FC236}">
                <a16:creationId xmlns:a16="http://schemas.microsoft.com/office/drawing/2014/main" id="{504FE9A7-4825-42E7-A690-5A5F44E3D01B}"/>
              </a:ext>
            </a:extLst>
          </p:cNvPr>
          <p:cNvSpPr>
            <a:spLocks noGrp="1"/>
          </p:cNvSpPr>
          <p:nvPr>
            <p:ph type="body" sz="quarter" idx="11"/>
          </p:nvPr>
        </p:nvSpPr>
        <p:spPr>
          <a:xfrm>
            <a:off x="234950" y="977900"/>
            <a:ext cx="11611153" cy="5584825"/>
          </a:xfrm>
        </p:spPr>
        <p:txBody>
          <a:bodyPr/>
          <a:lstStyle/>
          <a:p>
            <a:pPr algn="just"/>
            <a:r>
              <a:rPr lang="pl-PL" dirty="0"/>
              <a:t>Gdy dopuszczono dowód z opinii biegłych albo instytucji naukowej lub specjalistycznej, podejrzanemu i jego obrońcy oraz pokrzywdzonemu i jego pełnomocnikowi doręcza się postanowienie o dopuszczeniu tego dowodu i zezwala na wzięcie udziału w przesłuchaniu biegłych oraz na zapoznanie się z opinią, jeżeli złożona została na piśmie. </a:t>
            </a:r>
            <a:r>
              <a:rPr lang="pl-PL" dirty="0">
                <a:solidFill>
                  <a:srgbClr val="FF0000"/>
                </a:solidFill>
              </a:rPr>
              <a:t>Podejrzanego pozbawionego wolności nie sprowadza się, gdy spowodowałoby to poważne trudności.</a:t>
            </a:r>
          </a:p>
          <a:p>
            <a:pPr marL="0" indent="0" algn="just">
              <a:buNone/>
            </a:pPr>
            <a:endParaRPr lang="en-GB" dirty="0"/>
          </a:p>
        </p:txBody>
      </p:sp>
    </p:spTree>
    <p:extLst>
      <p:ext uri="{BB962C8B-B14F-4D97-AF65-F5344CB8AC3E}">
        <p14:creationId xmlns:p14="http://schemas.microsoft.com/office/powerpoint/2010/main" val="206289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CA9EA3F-2936-4EA8-BF9D-4FE62CED2C84}"/>
              </a:ext>
            </a:extLst>
          </p:cNvPr>
          <p:cNvSpPr>
            <a:spLocks noGrp="1"/>
          </p:cNvSpPr>
          <p:nvPr>
            <p:ph type="body" sz="quarter" idx="10"/>
          </p:nvPr>
        </p:nvSpPr>
        <p:spPr/>
        <p:txBody>
          <a:bodyPr>
            <a:normAutofit fontScale="77500" lnSpcReduction="20000"/>
          </a:bodyPr>
          <a:lstStyle/>
          <a:p>
            <a:r>
              <a:rPr lang="pl-PL" dirty="0"/>
              <a:t>Dostęp do akt postępowania przygotowawczego </a:t>
            </a:r>
            <a:endParaRPr lang="en-GB" dirty="0"/>
          </a:p>
        </p:txBody>
      </p:sp>
      <p:sp>
        <p:nvSpPr>
          <p:cNvPr id="3" name="Symbol zastępczy tekstu 2">
            <a:extLst>
              <a:ext uri="{FF2B5EF4-FFF2-40B4-BE49-F238E27FC236}">
                <a16:creationId xmlns:a16="http://schemas.microsoft.com/office/drawing/2014/main" id="{7E5DF067-7180-4B0E-8E0C-7F29ABB6CB45}"/>
              </a:ext>
            </a:extLst>
          </p:cNvPr>
          <p:cNvSpPr>
            <a:spLocks noGrp="1"/>
          </p:cNvSpPr>
          <p:nvPr>
            <p:ph type="body" sz="quarter" idx="11"/>
          </p:nvPr>
        </p:nvSpPr>
        <p:spPr>
          <a:xfrm>
            <a:off x="234950" y="977900"/>
            <a:ext cx="11528960" cy="5584825"/>
          </a:xfrm>
        </p:spPr>
        <p:txBody>
          <a:bodyPr>
            <a:normAutofit/>
          </a:bodyPr>
          <a:lstStyle/>
          <a:p>
            <a:pPr algn="just"/>
            <a:r>
              <a:rPr lang="pl-PL" b="1" dirty="0"/>
              <a:t>Zasada: strony i ich przedstawiciele mają prawo dostępu do akt postępowania. </a:t>
            </a:r>
          </a:p>
          <a:p>
            <a:pPr lvl="1" algn="just"/>
            <a:r>
              <a:rPr lang="pl-PL" dirty="0"/>
              <a:t>Art. 156 </a:t>
            </a:r>
            <a:r>
              <a:rPr lang="en-GB" dirty="0"/>
              <a:t>§ </a:t>
            </a:r>
            <a:r>
              <a:rPr lang="pl-PL" dirty="0"/>
              <a:t>5 Jeżeli nie zachodzi potrzeba zabezpieczenia prawidłowego toku postępowania lub ochrony ważnego interesu państwa, w toku postępowania przygotowawczego stronom, obrońcom, pełnomocnikom i przedstawicielom ustawowym </a:t>
            </a:r>
            <a:r>
              <a:rPr lang="pl-PL" b="1" dirty="0"/>
              <a:t>udostępnia się akta</a:t>
            </a:r>
            <a:r>
              <a:rPr lang="pl-PL" dirty="0"/>
              <a:t>, umożliwia sporządzanie odpisów lub kopii oraz wydaje odpłatnie uwierzytelnione odpisy lub kopie</a:t>
            </a:r>
          </a:p>
          <a:p>
            <a:pPr algn="just"/>
            <a:r>
              <a:rPr lang="pl-PL" dirty="0"/>
              <a:t>Wyjątkowo – prokurator może zarządzeniem odmówić dostępu do akt sprawy, jeśli:</a:t>
            </a:r>
          </a:p>
          <a:p>
            <a:pPr lvl="1" algn="just"/>
            <a:r>
              <a:rPr lang="pl-PL" b="1" dirty="0"/>
              <a:t>Zachodzi potrzeba zabezpieczenia prawidłowego toku postępowania lub ochrony ważnego interesu państwa</a:t>
            </a:r>
          </a:p>
        </p:txBody>
      </p:sp>
    </p:spTree>
    <p:extLst>
      <p:ext uri="{BB962C8B-B14F-4D97-AF65-F5344CB8AC3E}">
        <p14:creationId xmlns:p14="http://schemas.microsoft.com/office/powerpoint/2010/main" val="142352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6DE61A4-C062-473F-BEF4-8CBF4A61B15D}"/>
              </a:ext>
            </a:extLst>
          </p:cNvPr>
          <p:cNvSpPr>
            <a:spLocks noGrp="1"/>
          </p:cNvSpPr>
          <p:nvPr>
            <p:ph type="body" sz="quarter" idx="10"/>
          </p:nvPr>
        </p:nvSpPr>
        <p:spPr/>
        <p:txBody>
          <a:bodyPr>
            <a:normAutofit fontScale="77500" lnSpcReduction="20000"/>
          </a:bodyPr>
          <a:lstStyle/>
          <a:p>
            <a:r>
              <a:rPr lang="pl-PL" dirty="0"/>
              <a:t>Dostęp do akt postępowania przygotowawczego </a:t>
            </a:r>
            <a:endParaRPr lang="en-GB" dirty="0"/>
          </a:p>
        </p:txBody>
      </p:sp>
      <p:sp>
        <p:nvSpPr>
          <p:cNvPr id="3" name="Symbol zastępczy tekstu 2">
            <a:extLst>
              <a:ext uri="{FF2B5EF4-FFF2-40B4-BE49-F238E27FC236}">
                <a16:creationId xmlns:a16="http://schemas.microsoft.com/office/drawing/2014/main" id="{B8E9532A-1694-4D42-BD8B-DB79C72B7740}"/>
              </a:ext>
            </a:extLst>
          </p:cNvPr>
          <p:cNvSpPr>
            <a:spLocks noGrp="1"/>
          </p:cNvSpPr>
          <p:nvPr>
            <p:ph type="body" sz="quarter" idx="11"/>
          </p:nvPr>
        </p:nvSpPr>
        <p:spPr>
          <a:xfrm>
            <a:off x="234950" y="977900"/>
            <a:ext cx="11652250" cy="5584825"/>
          </a:xfrm>
        </p:spPr>
        <p:txBody>
          <a:bodyPr>
            <a:normAutofit lnSpcReduction="10000"/>
          </a:bodyPr>
          <a:lstStyle/>
          <a:p>
            <a:pPr algn="just"/>
            <a:r>
              <a:rPr lang="pl-PL" dirty="0"/>
              <a:t>Strony mają bezwzględne prawo dostępu do akt sprawy, jeżeli:</a:t>
            </a:r>
          </a:p>
          <a:p>
            <a:pPr lvl="1" algn="just"/>
            <a:r>
              <a:rPr lang="pl-PL" b="1" dirty="0"/>
              <a:t>akta dotyczą czynności, w której uczestniczyli lub mieli prawo uczestniczyć </a:t>
            </a:r>
            <a:r>
              <a:rPr lang="pl-PL" dirty="0"/>
              <a:t>(art. 157 §  3.  Nie można odmówić stronie zezwolenia na sporządzenie odpisu protokołu czynności, w której strona uczestniczyła lub miała prawo uczestniczyć, jak również dokumentu pochodzącego od niej lub sporządzonego z jej udziałem); </a:t>
            </a:r>
          </a:p>
          <a:p>
            <a:pPr lvl="1" algn="just"/>
            <a:r>
              <a:rPr lang="pl-PL" b="1" dirty="0"/>
              <a:t>postępowanie przygotowawcze zostało zakończone umorzeniem </a:t>
            </a:r>
            <a:r>
              <a:rPr lang="pl-PL" dirty="0"/>
              <a:t>(art. 306 §  1b.  Uprawnionym do złożenia zażalenia, o którym mowa w § 1 i 1a, przysługuje prawo przejrzenia akt. W celu przejrzenia akt prokurator może udostępnić akta w postaci elektronicznej; </a:t>
            </a:r>
            <a:endParaRPr lang="pl-PL" b="1" dirty="0"/>
          </a:p>
          <a:p>
            <a:pPr lvl="1" algn="just"/>
            <a:r>
              <a:rPr lang="pl-PL" b="1" dirty="0"/>
              <a:t>ustalono </a:t>
            </a:r>
            <a:r>
              <a:rPr lang="pl-PL" dirty="0"/>
              <a:t>termin końcowego zaznajomienia z materiałami postępowania (art. 156 § 5 Z chwilą powiadomienia podejrzanego lub obrońcy o terminie końcowego zaznajomienia z materiałami postępowania przygotowawczego pokrzywdzonemu, jego pełnomocnikowi lub przedstawicielowi ustawowemu nie można odmówić udostępnienia akt, umożliwienia sporządzania odpisów lub kopii oraz wydania odpisów lub kopii);</a:t>
            </a:r>
          </a:p>
          <a:p>
            <a:pPr lvl="1" algn="just"/>
            <a:r>
              <a:rPr lang="pl-PL" b="1" dirty="0"/>
              <a:t>przeprowadzana jest czynność końcowego zaznajomienia </a:t>
            </a:r>
            <a:r>
              <a:rPr lang="pl-PL" dirty="0"/>
              <a:t>z materiałami postępowania przygotowawczego (art. 321)</a:t>
            </a:r>
            <a:endParaRPr lang="en-GB" dirty="0"/>
          </a:p>
          <a:p>
            <a:endParaRPr lang="en-GB" dirty="0"/>
          </a:p>
        </p:txBody>
      </p:sp>
    </p:spTree>
    <p:extLst>
      <p:ext uri="{BB962C8B-B14F-4D97-AF65-F5344CB8AC3E}">
        <p14:creationId xmlns:p14="http://schemas.microsoft.com/office/powerpoint/2010/main" val="164378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829F07A-3F34-4FE4-9CAE-B82E45E49AAB}"/>
              </a:ext>
            </a:extLst>
          </p:cNvPr>
          <p:cNvSpPr>
            <a:spLocks noGrp="1"/>
          </p:cNvSpPr>
          <p:nvPr>
            <p:ph type="body" sz="quarter" idx="10"/>
          </p:nvPr>
        </p:nvSpPr>
        <p:spPr/>
        <p:txBody>
          <a:bodyPr>
            <a:normAutofit fontScale="77500" lnSpcReduction="20000"/>
          </a:bodyPr>
          <a:lstStyle/>
          <a:p>
            <a:r>
              <a:rPr lang="pl-PL" dirty="0"/>
              <a:t>Dostęp do akt postępowania </a:t>
            </a:r>
            <a:r>
              <a:rPr lang="pl-PL" dirty="0" err="1"/>
              <a:t>aresztowego</a:t>
            </a:r>
            <a:r>
              <a:rPr lang="pl-PL" dirty="0"/>
              <a:t> </a:t>
            </a:r>
            <a:endParaRPr lang="en-GB" dirty="0"/>
          </a:p>
        </p:txBody>
      </p:sp>
      <p:sp>
        <p:nvSpPr>
          <p:cNvPr id="3" name="Symbol zastępczy tekstu 2">
            <a:extLst>
              <a:ext uri="{FF2B5EF4-FFF2-40B4-BE49-F238E27FC236}">
                <a16:creationId xmlns:a16="http://schemas.microsoft.com/office/drawing/2014/main" id="{35EFDEBF-AFA2-4D95-B41C-B1DA08956F75}"/>
              </a:ext>
            </a:extLst>
          </p:cNvPr>
          <p:cNvSpPr>
            <a:spLocks noGrp="1"/>
          </p:cNvSpPr>
          <p:nvPr>
            <p:ph type="body" sz="quarter" idx="11"/>
          </p:nvPr>
        </p:nvSpPr>
        <p:spPr>
          <a:xfrm>
            <a:off x="234950" y="977900"/>
            <a:ext cx="11528960" cy="5584825"/>
          </a:xfrm>
        </p:spPr>
        <p:txBody>
          <a:bodyPr>
            <a:normAutofit lnSpcReduction="10000"/>
          </a:bodyPr>
          <a:lstStyle/>
          <a:p>
            <a:pPr algn="just"/>
            <a:r>
              <a:rPr lang="pl-PL" dirty="0"/>
              <a:t>Zasada: w zakresie, w jakim akta sprawy są podstawą skierowania wniosku o zastosowanie tymczasowego aresztowania albo procedowania w przedmiocie tymczasowego aresztowania przez sąd, są JAWNE dla podejrzanego i jego obrońcy. </a:t>
            </a:r>
          </a:p>
          <a:p>
            <a:pPr lvl="1" algn="just"/>
            <a:r>
              <a:rPr lang="pl-PL" dirty="0"/>
              <a:t>Art. 156 §  5a. W razie złożenia w toku postępowania przygotowawczego wniosku o zastosowanie albo przedłużenie tymczasowego aresztowania podejrzanemu i jego obrońcy </a:t>
            </a:r>
            <a:r>
              <a:rPr lang="pl-PL" b="1" dirty="0"/>
              <a:t>udostępnia się niezwłocznie akta sprawy w części zawierającej treść dowodów dołączonych do wniosku</a:t>
            </a:r>
            <a:r>
              <a:rPr lang="pl-PL" dirty="0"/>
              <a:t>, z wyłączeniem dowodów z zeznań świadków, o których mowa w art. 250 § 2b.</a:t>
            </a:r>
          </a:p>
          <a:p>
            <a:pPr lvl="1" algn="just"/>
            <a:r>
              <a:rPr lang="pl-PL" dirty="0"/>
              <a:t>Art.  249a.  </a:t>
            </a:r>
          </a:p>
          <a:p>
            <a:pPr lvl="2" algn="just"/>
            <a:r>
              <a:rPr lang="pl-PL" dirty="0"/>
              <a:t>§  1. Podstawę orzeczenia o zastosowaniu lub przedłużeniu tymczasowego aresztowania mogą stanowić ustalenia poczynione na podstawie:</a:t>
            </a:r>
          </a:p>
          <a:p>
            <a:pPr lvl="2" algn="just"/>
            <a:r>
              <a:rPr lang="pl-PL" dirty="0"/>
              <a:t>1) dowodów jawnych dla oskarżonego i jego obrońcy;</a:t>
            </a:r>
          </a:p>
          <a:p>
            <a:pPr lvl="2" algn="just"/>
            <a:r>
              <a:rPr lang="pl-PL" dirty="0"/>
              <a:t>2) dowodów z zeznań świadków, o których mowa w art.</a:t>
            </a:r>
            <a:r>
              <a:rPr lang="pl-PL" b="1" dirty="0"/>
              <a:t> 250 § 2b.</a:t>
            </a:r>
          </a:p>
          <a:p>
            <a:pPr lvl="2" algn="just"/>
            <a:r>
              <a:rPr lang="pl-PL" dirty="0"/>
              <a:t>§  2. Sąd, uprzedzając o tym prokuratora, uwzględnia z urzędu także okoliczności, których prokurator nie ujawnił, po ich ujawnieniu na posiedzeniu, jeżeli są one korzystne dla oskarżonego.</a:t>
            </a:r>
          </a:p>
          <a:p>
            <a:pPr marL="0" indent="0" algn="just">
              <a:buNone/>
            </a:pPr>
            <a:endParaRPr lang="en-GB" dirty="0"/>
          </a:p>
        </p:txBody>
      </p:sp>
    </p:spTree>
    <p:extLst>
      <p:ext uri="{BB962C8B-B14F-4D97-AF65-F5344CB8AC3E}">
        <p14:creationId xmlns:p14="http://schemas.microsoft.com/office/powerpoint/2010/main" val="373143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808C2D7-FE37-4622-A9A8-F99F1229E58F}"/>
              </a:ext>
            </a:extLst>
          </p:cNvPr>
          <p:cNvSpPr>
            <a:spLocks noGrp="1"/>
          </p:cNvSpPr>
          <p:nvPr>
            <p:ph type="body" sz="quarter" idx="10"/>
          </p:nvPr>
        </p:nvSpPr>
        <p:spPr/>
        <p:txBody>
          <a:bodyPr>
            <a:normAutofit fontScale="77500" lnSpcReduction="20000"/>
          </a:bodyPr>
          <a:lstStyle/>
          <a:p>
            <a:r>
              <a:rPr lang="pl-PL" dirty="0"/>
              <a:t>Problem 250 § 2b</a:t>
            </a:r>
            <a:endParaRPr lang="en-GB" dirty="0"/>
          </a:p>
        </p:txBody>
      </p:sp>
      <p:sp>
        <p:nvSpPr>
          <p:cNvPr id="3" name="Symbol zastępczy tekstu 2">
            <a:extLst>
              <a:ext uri="{FF2B5EF4-FFF2-40B4-BE49-F238E27FC236}">
                <a16:creationId xmlns:a16="http://schemas.microsoft.com/office/drawing/2014/main" id="{038BE6C8-58B7-4D3F-8D59-EE833C2D0CAF}"/>
              </a:ext>
            </a:extLst>
          </p:cNvPr>
          <p:cNvSpPr>
            <a:spLocks noGrp="1"/>
          </p:cNvSpPr>
          <p:nvPr>
            <p:ph type="body" sz="quarter" idx="11"/>
          </p:nvPr>
        </p:nvSpPr>
        <p:spPr>
          <a:xfrm>
            <a:off x="234950" y="977900"/>
            <a:ext cx="11344025" cy="5584825"/>
          </a:xfrm>
        </p:spPr>
        <p:txBody>
          <a:bodyPr/>
          <a:lstStyle/>
          <a:p>
            <a:pPr algn="just"/>
            <a:r>
              <a:rPr lang="pl-PL" dirty="0"/>
              <a:t>Art. 250 §  2b. Jeżeli zachodzi uzasadniona obawa niebezpieczeństwa dla życia, zdrowia albo wolności świadka lub osoby dla niego najbliższej, prokurator dołącza do wniosku, o którym mowa w § 2a, w wyodrębnionym zbiorze dokumentów, dowody z zeznań świadka, których nie udostępnia się oskarżonemu i jego obrońcy.</a:t>
            </a:r>
          </a:p>
          <a:p>
            <a:pPr algn="just"/>
            <a:endParaRPr lang="pl-PL" dirty="0"/>
          </a:p>
          <a:p>
            <a:pPr algn="just"/>
            <a:r>
              <a:rPr lang="pl-PL" dirty="0"/>
              <a:t>Por. z art. 184 KPK (instytucja świadka anonimowego) jeśli chodzi o przesłanki utajnienia tożsamości świadka i dostęp do protokołów zeznań świadka anonimowego. </a:t>
            </a:r>
            <a:endParaRPr lang="en-GB" dirty="0"/>
          </a:p>
        </p:txBody>
      </p:sp>
    </p:spTree>
    <p:extLst>
      <p:ext uri="{BB962C8B-B14F-4D97-AF65-F5344CB8AC3E}">
        <p14:creationId xmlns:p14="http://schemas.microsoft.com/office/powerpoint/2010/main" val="13014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97EB68-2577-4A38-B84A-843C0FEEA01C}"/>
              </a:ext>
            </a:extLst>
          </p:cNvPr>
          <p:cNvSpPr>
            <a:spLocks noGrp="1"/>
          </p:cNvSpPr>
          <p:nvPr>
            <p:ph type="body" sz="quarter" idx="10"/>
          </p:nvPr>
        </p:nvSpPr>
        <p:spPr/>
        <p:txBody>
          <a:bodyPr>
            <a:normAutofit fontScale="77500" lnSpcReduction="20000"/>
          </a:bodyPr>
          <a:lstStyle/>
          <a:p>
            <a:r>
              <a:rPr lang="pl-PL" dirty="0"/>
              <a:t>Wniosek o dostęp do akt postępowania </a:t>
            </a:r>
            <a:endParaRPr lang="en-GB" dirty="0"/>
          </a:p>
        </p:txBody>
      </p:sp>
      <p:sp>
        <p:nvSpPr>
          <p:cNvPr id="3" name="Symbol zastępczy tekstu 2">
            <a:extLst>
              <a:ext uri="{FF2B5EF4-FFF2-40B4-BE49-F238E27FC236}">
                <a16:creationId xmlns:a16="http://schemas.microsoft.com/office/drawing/2014/main" id="{04611ED8-AE72-4F3E-848B-9DD445BBA6F7}"/>
              </a:ext>
            </a:extLst>
          </p:cNvPr>
          <p:cNvSpPr>
            <a:spLocks noGrp="1"/>
          </p:cNvSpPr>
          <p:nvPr>
            <p:ph type="body" sz="quarter" idx="11"/>
          </p:nvPr>
        </p:nvSpPr>
        <p:spPr>
          <a:xfrm>
            <a:off x="234950" y="977900"/>
            <a:ext cx="11395396" cy="5584825"/>
          </a:xfrm>
        </p:spPr>
        <p:txBody>
          <a:bodyPr/>
          <a:lstStyle/>
          <a:p>
            <a:pPr algn="just"/>
            <a:r>
              <a:rPr lang="pl-PL" dirty="0"/>
              <a:t>Akta postępowania udostępnia się stronom na ich wniosek. Wniosek może być złożony w formie ustnej do protokołu albo w formie pisemnej. </a:t>
            </a:r>
          </a:p>
          <a:p>
            <a:pPr algn="just"/>
            <a:r>
              <a:rPr lang="pl-PL" dirty="0"/>
              <a:t>Jeśli jest składany w formie ustnej, nie wymaga się żadnych szczególnych warunków – obowiązkiem organu procesowego jest umieszczenie stosownej wzmianki w protokole. </a:t>
            </a:r>
          </a:p>
          <a:p>
            <a:pPr algn="just"/>
            <a:r>
              <a:rPr lang="pl-PL" dirty="0"/>
              <a:t>Jeśli jest składany w formie pisemnej, musi spełniać ogólne warunki formalne pisma procesowego – art. 119 </a:t>
            </a:r>
            <a:endParaRPr lang="en-GB" dirty="0"/>
          </a:p>
        </p:txBody>
      </p:sp>
    </p:spTree>
    <p:extLst>
      <p:ext uri="{BB962C8B-B14F-4D97-AF65-F5344CB8AC3E}">
        <p14:creationId xmlns:p14="http://schemas.microsoft.com/office/powerpoint/2010/main" val="178838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C0D7CED4-8B90-422D-BD26-3947813B8DDF}"/>
              </a:ext>
            </a:extLst>
          </p:cNvPr>
          <p:cNvSpPr>
            <a:spLocks noGrp="1"/>
          </p:cNvSpPr>
          <p:nvPr>
            <p:ph type="body" sz="quarter" idx="10"/>
          </p:nvPr>
        </p:nvSpPr>
        <p:spPr>
          <a:xfrm>
            <a:off x="234950" y="295275"/>
            <a:ext cx="8523288" cy="331788"/>
          </a:xfrm>
        </p:spPr>
        <p:txBody>
          <a:bodyPr>
            <a:normAutofit/>
          </a:bodyPr>
          <a:lstStyle/>
          <a:p>
            <a:r>
              <a:rPr lang="pl-PL" sz="1500"/>
              <a:t>Zasada jawności postępowania </a:t>
            </a:r>
            <a:endParaRPr lang="en-GB" sz="1500"/>
          </a:p>
        </p:txBody>
      </p:sp>
      <p:sp>
        <p:nvSpPr>
          <p:cNvPr id="19" name="Text Placeholder 2">
            <a:extLst>
              <a:ext uri="{FF2B5EF4-FFF2-40B4-BE49-F238E27FC236}">
                <a16:creationId xmlns:a16="http://schemas.microsoft.com/office/drawing/2014/main" id="{C15BA7E8-DD20-479B-89E4-088B2C306ABD}"/>
              </a:ext>
            </a:extLst>
          </p:cNvPr>
          <p:cNvSpPr>
            <a:spLocks noGrp="1"/>
          </p:cNvSpPr>
          <p:nvPr>
            <p:ph type="body" sz="quarter" idx="11"/>
          </p:nvPr>
        </p:nvSpPr>
        <p:spPr>
          <a:xfrm>
            <a:off x="234950" y="977900"/>
            <a:ext cx="11210461" cy="5584825"/>
          </a:xfrm>
        </p:spPr>
        <p:txBody>
          <a:bodyPr/>
          <a:lstStyle/>
          <a:p>
            <a:pPr algn="just"/>
            <a:r>
              <a:rPr lang="pl-PL" dirty="0"/>
              <a:t>Jawność postępowania ma dwa aspekty:</a:t>
            </a:r>
          </a:p>
          <a:p>
            <a:pPr lvl="1" algn="just"/>
            <a:r>
              <a:rPr lang="pl-PL" dirty="0"/>
              <a:t>Jawność zewnętrzna – dostęp, możliwość obserwowania postępowania karnego przez osoby postronne (każdą zainteresowaną  </a:t>
            </a:r>
          </a:p>
          <a:p>
            <a:pPr lvl="1" algn="just"/>
            <a:r>
              <a:rPr lang="pl-PL" dirty="0"/>
              <a:t>Jawność wewnętrzna – możliwość udziału stron i ich przedstawicieli w czynnościach postępowania. </a:t>
            </a:r>
          </a:p>
          <a:p>
            <a:pPr algn="just"/>
            <a:endParaRPr lang="pl-PL" dirty="0"/>
          </a:p>
          <a:p>
            <a:pPr algn="just"/>
            <a:r>
              <a:rPr lang="pl-PL" dirty="0"/>
              <a:t>Jawność postępowania sprzyja transparentności działań organów postępowania karnego i przestrzeganiu prawa przez uczestników postępowania. </a:t>
            </a:r>
          </a:p>
        </p:txBody>
      </p:sp>
    </p:spTree>
    <p:extLst>
      <p:ext uri="{BB962C8B-B14F-4D97-AF65-F5344CB8AC3E}">
        <p14:creationId xmlns:p14="http://schemas.microsoft.com/office/powerpoint/2010/main" val="411289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067E0E4-B93B-4864-BD76-65B6484F21D5}"/>
              </a:ext>
            </a:extLst>
          </p:cNvPr>
          <p:cNvSpPr>
            <a:spLocks noGrp="1"/>
          </p:cNvSpPr>
          <p:nvPr>
            <p:ph type="body" sz="quarter" idx="10"/>
          </p:nvPr>
        </p:nvSpPr>
        <p:spPr/>
        <p:txBody>
          <a:bodyPr>
            <a:normAutofit fontScale="77500" lnSpcReduction="20000"/>
          </a:bodyPr>
          <a:lstStyle/>
          <a:p>
            <a:r>
              <a:rPr lang="pl-PL" dirty="0"/>
              <a:t>Warunki formalne pisma procesowego </a:t>
            </a:r>
            <a:endParaRPr lang="en-GB" dirty="0"/>
          </a:p>
        </p:txBody>
      </p:sp>
      <p:sp>
        <p:nvSpPr>
          <p:cNvPr id="3" name="Symbol zastępczy tekstu 2">
            <a:extLst>
              <a:ext uri="{FF2B5EF4-FFF2-40B4-BE49-F238E27FC236}">
                <a16:creationId xmlns:a16="http://schemas.microsoft.com/office/drawing/2014/main" id="{7BA51C53-E8A8-49CD-9C99-5D03759A09A2}"/>
              </a:ext>
            </a:extLst>
          </p:cNvPr>
          <p:cNvSpPr>
            <a:spLocks noGrp="1"/>
          </p:cNvSpPr>
          <p:nvPr>
            <p:ph type="body" sz="quarter" idx="11"/>
          </p:nvPr>
        </p:nvSpPr>
        <p:spPr>
          <a:xfrm>
            <a:off x="234950" y="977900"/>
            <a:ext cx="11580331" cy="5584825"/>
          </a:xfrm>
        </p:spPr>
        <p:txBody>
          <a:bodyPr>
            <a:normAutofit fontScale="92500" lnSpcReduction="20000"/>
          </a:bodyPr>
          <a:lstStyle/>
          <a:p>
            <a:pPr algn="just"/>
            <a:r>
              <a:rPr lang="pl-PL" dirty="0"/>
              <a:t>Art.  119.  [Pismo procesowe – wymogi formalne]</a:t>
            </a:r>
          </a:p>
          <a:p>
            <a:pPr algn="just"/>
            <a:r>
              <a:rPr lang="pl-PL" dirty="0"/>
              <a:t>§  1. Pismo procesowe powinno zawierać:</a:t>
            </a:r>
          </a:p>
          <a:p>
            <a:pPr lvl="1" algn="just"/>
            <a:r>
              <a:rPr lang="pl-PL" dirty="0"/>
              <a:t>1) oznaczenie organu, do którego jest skierowane, oraz sprawy, której dotyczy;</a:t>
            </a:r>
          </a:p>
          <a:p>
            <a:pPr lvl="1" algn="just"/>
            <a:r>
              <a:rPr lang="pl-PL" dirty="0"/>
              <a:t>2) oznaczenie oraz adres wnoszącego pismo, a także - w pierwszym piśmie złożonym w sprawie - numer telefonu, telefaksu i adres poczty elektronicznej lub oświadczenie o ich nieposiadaniu;</a:t>
            </a:r>
          </a:p>
          <a:p>
            <a:pPr lvl="1" algn="just"/>
            <a:r>
              <a:rPr lang="pl-PL" dirty="0"/>
              <a:t>3) treść wniosku lub oświadczenia, w miarę potrzeby z uzasadnieniem;</a:t>
            </a:r>
          </a:p>
          <a:p>
            <a:pPr lvl="1" algn="just"/>
            <a:r>
              <a:rPr lang="pl-PL" dirty="0"/>
              <a:t>4) datę i podpis składającego pismo.</a:t>
            </a:r>
          </a:p>
          <a:p>
            <a:pPr algn="just"/>
            <a:r>
              <a:rPr lang="pl-PL" dirty="0"/>
              <a:t>§  2. Za osobę, która nie może się podpisać, pismo podpisuje osoba przez nią upoważniona, ze wskazaniem przyczyny złożenia swego podpisu.</a:t>
            </a:r>
          </a:p>
          <a:p>
            <a:pPr algn="just"/>
            <a:endParaRPr lang="pl-PL" dirty="0"/>
          </a:p>
          <a:p>
            <a:pPr algn="just"/>
            <a:r>
              <a:rPr lang="pl-PL" dirty="0"/>
              <a:t>Jeśli pismo nie zawiera wszystkich warunków formalnych, organ wzywa do uzupełnienia braków formalnych w terminie 7 dni pod rygorem pozostawienia pisma bez rozpoznania. </a:t>
            </a:r>
          </a:p>
          <a:p>
            <a:pPr algn="just"/>
            <a:r>
              <a:rPr lang="pl-PL" dirty="0"/>
              <a:t>Nie każdy brak formalny należy usunąć, chodzi tylko o takie braki formalne, które sprawiają, że pismo nie może otrzymać biegu. </a:t>
            </a:r>
            <a:endParaRPr lang="en-GB" dirty="0"/>
          </a:p>
        </p:txBody>
      </p:sp>
    </p:spTree>
    <p:extLst>
      <p:ext uri="{BB962C8B-B14F-4D97-AF65-F5344CB8AC3E}">
        <p14:creationId xmlns:p14="http://schemas.microsoft.com/office/powerpoint/2010/main" val="530819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6211112-8228-4DA0-A20A-B1C56F169464}"/>
              </a:ext>
            </a:extLst>
          </p:cNvPr>
          <p:cNvSpPr>
            <a:spLocks noGrp="1"/>
          </p:cNvSpPr>
          <p:nvPr>
            <p:ph type="body" sz="quarter" idx="10"/>
          </p:nvPr>
        </p:nvSpPr>
        <p:spPr/>
        <p:txBody>
          <a:bodyPr>
            <a:normAutofit fontScale="77500" lnSpcReduction="20000"/>
          </a:bodyPr>
          <a:lstStyle/>
          <a:p>
            <a:r>
              <a:rPr lang="pl-PL" dirty="0"/>
              <a:t>Wezwanie do uzupełnienia braków formalnych </a:t>
            </a:r>
            <a:endParaRPr lang="en-GB" dirty="0"/>
          </a:p>
        </p:txBody>
      </p:sp>
      <p:sp>
        <p:nvSpPr>
          <p:cNvPr id="3" name="Symbol zastępczy tekstu 2">
            <a:extLst>
              <a:ext uri="{FF2B5EF4-FFF2-40B4-BE49-F238E27FC236}">
                <a16:creationId xmlns:a16="http://schemas.microsoft.com/office/drawing/2014/main" id="{6EE66931-8567-471D-BCE0-430D1800BC84}"/>
              </a:ext>
            </a:extLst>
          </p:cNvPr>
          <p:cNvSpPr>
            <a:spLocks noGrp="1"/>
          </p:cNvSpPr>
          <p:nvPr>
            <p:ph type="body" sz="quarter" idx="11"/>
          </p:nvPr>
        </p:nvSpPr>
        <p:spPr>
          <a:xfrm>
            <a:off x="234950" y="977900"/>
            <a:ext cx="11580331" cy="5584825"/>
          </a:xfrm>
        </p:spPr>
        <p:txBody>
          <a:bodyPr>
            <a:normAutofit fontScale="92500" lnSpcReduction="20000"/>
          </a:bodyPr>
          <a:lstStyle/>
          <a:p>
            <a:pPr algn="just"/>
            <a:r>
              <a:rPr lang="pl-PL" dirty="0"/>
              <a:t>Art. 120 §  1. Jeżeli pismo nie odpowiada wymaganiom formalnym, przewidzianym w art. 119 lub w przepisach szczególnych, </a:t>
            </a:r>
            <a:r>
              <a:rPr lang="pl-PL" b="1" dirty="0"/>
              <a:t>a brak jest tego rodzaju, że pismo nie może otrzymać biegu</a:t>
            </a:r>
            <a:r>
              <a:rPr lang="pl-PL" dirty="0"/>
              <a:t>, albo brak polega na niezłożeniu należytych opłat lub upoważnienia do podjęcia czynności procesowej, wzywa się osobę, która wniosła pismo, do usunięcia braku w terminie 7 dni.</a:t>
            </a:r>
          </a:p>
          <a:p>
            <a:pPr algn="just"/>
            <a:r>
              <a:rPr lang="pl-PL" dirty="0"/>
              <a:t>§  2. W razie uzupełnienia braku w terminie, pismo wywołuje skutki od dnia jego wniesienia. W razie nieuzupełnienia braku w terminie, pismo uznaje się za bezskuteczne, o czym należy pouczyć przy doręczeniu wezwania.</a:t>
            </a:r>
          </a:p>
          <a:p>
            <a:pPr algn="just"/>
            <a:r>
              <a:rPr lang="pl-PL" dirty="0"/>
              <a:t>§  3. W postępowaniu przed sądem zarządzenia w sprawach, o których mowa w § 1 i 2, może wydać także referendarz sądowy.</a:t>
            </a:r>
          </a:p>
          <a:p>
            <a:pPr algn="just"/>
            <a:endParaRPr lang="pl-PL" dirty="0"/>
          </a:p>
          <a:p>
            <a:pPr algn="just"/>
            <a:r>
              <a:rPr lang="pl-PL" dirty="0">
                <a:solidFill>
                  <a:srgbClr val="FF0000"/>
                </a:solidFill>
              </a:rPr>
              <a:t>Uwaga: ważna zasada! Art.  118.  </a:t>
            </a:r>
          </a:p>
          <a:p>
            <a:pPr lvl="1" algn="just"/>
            <a:r>
              <a:rPr lang="pl-PL" dirty="0">
                <a:solidFill>
                  <a:srgbClr val="FF0000"/>
                </a:solidFill>
              </a:rPr>
              <a:t>§  1. </a:t>
            </a:r>
            <a:r>
              <a:rPr lang="pl-PL" b="1" u="sng" dirty="0">
                <a:solidFill>
                  <a:srgbClr val="FF0000"/>
                </a:solidFill>
              </a:rPr>
              <a:t>Znaczenie czynności procesowej ocenia się według treści złożonego oświadczenia</a:t>
            </a:r>
            <a:r>
              <a:rPr lang="pl-PL" dirty="0">
                <a:solidFill>
                  <a:srgbClr val="FF0000"/>
                </a:solidFill>
              </a:rPr>
              <a:t>.</a:t>
            </a:r>
          </a:p>
          <a:p>
            <a:pPr lvl="1" algn="just"/>
            <a:r>
              <a:rPr lang="pl-PL" dirty="0">
                <a:solidFill>
                  <a:srgbClr val="FF0000"/>
                </a:solidFill>
              </a:rPr>
              <a:t>§  2. Niewłaściwe oznaczenie czynności procesowej, a zwłaszcza środka zaskarżenia, nie pozbawia czynności znaczenia prawnego.</a:t>
            </a:r>
          </a:p>
          <a:p>
            <a:pPr lvl="1" algn="just"/>
            <a:r>
              <a:rPr lang="pl-PL" dirty="0">
                <a:solidFill>
                  <a:srgbClr val="FF0000"/>
                </a:solidFill>
              </a:rPr>
              <a:t>§  3. Pismo w sprawie należącej do właściwości sądu, prokuratora, Policji lub innego organu dochodzenia, skierowane do niewłaściwego organu, przekazuje się właściwemu organowi.</a:t>
            </a:r>
          </a:p>
          <a:p>
            <a:pPr algn="just"/>
            <a:endParaRPr lang="en-GB" dirty="0"/>
          </a:p>
        </p:txBody>
      </p:sp>
    </p:spTree>
    <p:extLst>
      <p:ext uri="{BB962C8B-B14F-4D97-AF65-F5344CB8AC3E}">
        <p14:creationId xmlns:p14="http://schemas.microsoft.com/office/powerpoint/2010/main" val="1812946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C893F3A-1F94-42A6-8A45-8D91733F8E0B}"/>
              </a:ext>
            </a:extLst>
          </p:cNvPr>
          <p:cNvSpPr>
            <a:spLocks noGrp="1"/>
          </p:cNvSpPr>
          <p:nvPr>
            <p:ph type="body" sz="quarter" idx="10"/>
          </p:nvPr>
        </p:nvSpPr>
        <p:spPr/>
        <p:txBody>
          <a:bodyPr>
            <a:normAutofit fontScale="77500" lnSpcReduction="20000"/>
          </a:bodyPr>
          <a:lstStyle/>
          <a:p>
            <a:r>
              <a:rPr lang="pl-PL" dirty="0"/>
              <a:t>Decyzja w przedmiocie dostępu do akt postępowania </a:t>
            </a:r>
            <a:endParaRPr lang="en-GB" dirty="0"/>
          </a:p>
        </p:txBody>
      </p:sp>
      <p:sp>
        <p:nvSpPr>
          <p:cNvPr id="3" name="Symbol zastępczy tekstu 2">
            <a:extLst>
              <a:ext uri="{FF2B5EF4-FFF2-40B4-BE49-F238E27FC236}">
                <a16:creationId xmlns:a16="http://schemas.microsoft.com/office/drawing/2014/main" id="{90732A9E-BD81-4275-8D70-4E1B3E55096B}"/>
              </a:ext>
            </a:extLst>
          </p:cNvPr>
          <p:cNvSpPr>
            <a:spLocks noGrp="1"/>
          </p:cNvSpPr>
          <p:nvPr>
            <p:ph type="body" sz="quarter" idx="11"/>
          </p:nvPr>
        </p:nvSpPr>
        <p:spPr>
          <a:xfrm>
            <a:off x="234950" y="977900"/>
            <a:ext cx="11457041" cy="5584825"/>
          </a:xfrm>
        </p:spPr>
        <p:txBody>
          <a:bodyPr/>
          <a:lstStyle/>
          <a:p>
            <a:pPr algn="just"/>
            <a:r>
              <a:rPr lang="pl-PL" dirty="0"/>
              <a:t>Decyzję w przedmiocie dostępu do akt postępowania podejmuje organ prowadzący postępowanie – prokurator lub inny organ. Zwykle – nawet w dochodzeniu – jest to jednak prokurator. </a:t>
            </a:r>
          </a:p>
          <a:p>
            <a:pPr algn="just"/>
            <a:r>
              <a:rPr lang="pl-PL" dirty="0"/>
              <a:t>Decyzję wydaje się w formie </a:t>
            </a:r>
            <a:r>
              <a:rPr lang="pl-PL" b="1" dirty="0"/>
              <a:t>zarządzenia</a:t>
            </a:r>
            <a:r>
              <a:rPr lang="pl-PL" dirty="0"/>
              <a:t>. </a:t>
            </a:r>
          </a:p>
          <a:p>
            <a:pPr lvl="1" algn="just"/>
            <a:r>
              <a:rPr lang="pl-PL" dirty="0"/>
              <a:t>Zarządzeniem prokurator udostępnia akta;</a:t>
            </a:r>
          </a:p>
          <a:p>
            <a:pPr lvl="1" algn="just"/>
            <a:r>
              <a:rPr lang="pl-PL" dirty="0"/>
              <a:t>Zarządzeniem prokurator może odmówić dostępu do akt sprawy; </a:t>
            </a:r>
          </a:p>
          <a:p>
            <a:pPr lvl="1" algn="just"/>
            <a:r>
              <a:rPr lang="pl-PL" dirty="0"/>
              <a:t>W orzecznictwie wskazuje się, że prokurator może np. udostępnić akta, ale zarządzeniem odmówić sporządzenia fotokopii akt sprawy. </a:t>
            </a:r>
          </a:p>
          <a:p>
            <a:pPr algn="just"/>
            <a:r>
              <a:rPr lang="pl-PL" dirty="0"/>
              <a:t>Na zarządzenie o odmowie dostępu do akt sprawy przysługuje zażalenie – art. 159. </a:t>
            </a:r>
          </a:p>
          <a:p>
            <a:pPr lvl="1" algn="just"/>
            <a:r>
              <a:rPr lang="pl-PL" dirty="0"/>
              <a:t>Na odmowę udostępnienia akt w postępowaniu przygotowawczym przysługuje stronom zażalenie; na zarządzenie prokuratora zażalenie przysługuje do sądu.</a:t>
            </a:r>
          </a:p>
        </p:txBody>
      </p:sp>
    </p:spTree>
    <p:extLst>
      <p:ext uri="{BB962C8B-B14F-4D97-AF65-F5344CB8AC3E}">
        <p14:creationId xmlns:p14="http://schemas.microsoft.com/office/powerpoint/2010/main" val="224086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B515FFC-2A96-4271-86ED-2CB779B6A87B}"/>
              </a:ext>
            </a:extLst>
          </p:cNvPr>
          <p:cNvSpPr>
            <a:spLocks noGrp="1"/>
          </p:cNvSpPr>
          <p:nvPr>
            <p:ph type="body" sz="quarter" idx="10"/>
          </p:nvPr>
        </p:nvSpPr>
        <p:spPr/>
        <p:txBody>
          <a:bodyPr>
            <a:normAutofit fontScale="77500" lnSpcReduction="20000"/>
          </a:bodyPr>
          <a:lstStyle/>
          <a:p>
            <a:r>
              <a:rPr lang="pl-PL" dirty="0"/>
              <a:t>Ogólne informacje o zarządzeniu jako formie decyzji procesowej </a:t>
            </a:r>
            <a:endParaRPr lang="en-GB" dirty="0"/>
          </a:p>
        </p:txBody>
      </p:sp>
      <p:sp>
        <p:nvSpPr>
          <p:cNvPr id="3" name="Symbol zastępczy tekstu 2">
            <a:extLst>
              <a:ext uri="{FF2B5EF4-FFF2-40B4-BE49-F238E27FC236}">
                <a16:creationId xmlns:a16="http://schemas.microsoft.com/office/drawing/2014/main" id="{0BE18C60-0DC9-45C6-AC19-0B6EF43F9EDD}"/>
              </a:ext>
            </a:extLst>
          </p:cNvPr>
          <p:cNvSpPr>
            <a:spLocks noGrp="1"/>
          </p:cNvSpPr>
          <p:nvPr>
            <p:ph type="body" sz="quarter" idx="11"/>
          </p:nvPr>
        </p:nvSpPr>
        <p:spPr>
          <a:xfrm>
            <a:off x="234950" y="977900"/>
            <a:ext cx="11508412" cy="5584825"/>
          </a:xfrm>
        </p:spPr>
        <p:txBody>
          <a:bodyPr/>
          <a:lstStyle/>
          <a:p>
            <a:pPr algn="just"/>
            <a:r>
              <a:rPr lang="pl-PL" dirty="0"/>
              <a:t>Zarządzenie – forma decyzji procesowych. Wydawane są w sprawach mniej doniosłych, mniej skomplikowanych, bardziej o charakterze technicznym. </a:t>
            </a:r>
          </a:p>
          <a:p>
            <a:pPr algn="just"/>
            <a:r>
              <a:rPr lang="pl-PL" dirty="0"/>
              <a:t>Nie ma jednoznacznego katalogu czynności, w których należałoby wydać zarządzenie. </a:t>
            </a:r>
          </a:p>
          <a:p>
            <a:pPr algn="just"/>
            <a:r>
              <a:rPr lang="pl-PL" dirty="0"/>
              <a:t>Zarządzeń nie wydaje sąd! </a:t>
            </a:r>
          </a:p>
          <a:p>
            <a:pPr algn="just"/>
            <a:r>
              <a:rPr lang="pl-PL" dirty="0"/>
              <a:t>Zarządzenia wydaje: prokurator, referendarz sądowy, funkcjonariusz policji prowadzący postępowanie, przewodniczący składu orzekającego itp. </a:t>
            </a:r>
          </a:p>
          <a:p>
            <a:pPr algn="just"/>
            <a:r>
              <a:rPr lang="pl-PL" dirty="0"/>
              <a:t>Zarządzenie jest zaskarżalne tylko wtedy, gdy ustawa tak stanowi lub gdy zamyka drogę do wydania wyroku. </a:t>
            </a:r>
          </a:p>
          <a:p>
            <a:pPr algn="just"/>
            <a:r>
              <a:rPr lang="pl-PL" dirty="0"/>
              <a:t>Zarządzenie zawiera uzasadnienie tylko wtedy, gdy może zostać zaskarżone (można wnieść na nie zażalenie albo – jeśli zarządzenie wydał referendarz sądowy – sprzeciw). </a:t>
            </a:r>
            <a:endParaRPr lang="en-GB" dirty="0"/>
          </a:p>
        </p:txBody>
      </p:sp>
    </p:spTree>
    <p:extLst>
      <p:ext uri="{BB962C8B-B14F-4D97-AF65-F5344CB8AC3E}">
        <p14:creationId xmlns:p14="http://schemas.microsoft.com/office/powerpoint/2010/main" val="2532009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2EE91F2-07B6-448F-B0DB-BB717142EFF7}"/>
              </a:ext>
            </a:extLst>
          </p:cNvPr>
          <p:cNvSpPr>
            <a:spLocks noGrp="1"/>
          </p:cNvSpPr>
          <p:nvPr>
            <p:ph type="body" sz="quarter" idx="10"/>
          </p:nvPr>
        </p:nvSpPr>
        <p:spPr/>
        <p:txBody>
          <a:bodyPr>
            <a:normAutofit fontScale="77500" lnSpcReduction="20000"/>
          </a:bodyPr>
          <a:lstStyle/>
          <a:p>
            <a:r>
              <a:rPr lang="pl-PL" dirty="0"/>
              <a:t>Art.  93.  [Postanowienia, zarządzenia, polecenia]</a:t>
            </a:r>
          </a:p>
          <a:p>
            <a:endParaRPr lang="en-GB" dirty="0"/>
          </a:p>
        </p:txBody>
      </p:sp>
      <p:sp>
        <p:nvSpPr>
          <p:cNvPr id="3" name="Symbol zastępczy tekstu 2">
            <a:extLst>
              <a:ext uri="{FF2B5EF4-FFF2-40B4-BE49-F238E27FC236}">
                <a16:creationId xmlns:a16="http://schemas.microsoft.com/office/drawing/2014/main" id="{2A2DE76D-7DFA-4D81-9FB2-AE4702F4875B}"/>
              </a:ext>
            </a:extLst>
          </p:cNvPr>
          <p:cNvSpPr>
            <a:spLocks noGrp="1"/>
          </p:cNvSpPr>
          <p:nvPr>
            <p:ph type="body" sz="quarter" idx="11"/>
          </p:nvPr>
        </p:nvSpPr>
        <p:spPr>
          <a:xfrm>
            <a:off x="234950" y="977900"/>
            <a:ext cx="11621428" cy="5584825"/>
          </a:xfrm>
        </p:spPr>
        <p:txBody>
          <a:bodyPr>
            <a:normAutofit/>
          </a:bodyPr>
          <a:lstStyle/>
          <a:p>
            <a:pPr algn="just"/>
            <a:r>
              <a:rPr lang="pl-PL" dirty="0"/>
              <a:t>§  1. Jeżeli ustawa nie wymaga wydania wyroku, sąd wydaje postanowienie.</a:t>
            </a:r>
          </a:p>
          <a:p>
            <a:pPr algn="just"/>
            <a:r>
              <a:rPr lang="pl-PL" dirty="0"/>
              <a:t>§  2. </a:t>
            </a:r>
            <a:r>
              <a:rPr lang="pl-PL" b="1" dirty="0"/>
              <a:t>W kwestiach niewymagających postanowienia </a:t>
            </a:r>
            <a:r>
              <a:rPr lang="pl-PL" dirty="0"/>
              <a:t>prezes sądu, przewodniczący wydziału, przewodniczący składu orzekającego albo upoważniony sędzia wydają zarządzenia.</a:t>
            </a:r>
          </a:p>
          <a:p>
            <a:pPr algn="just"/>
            <a:r>
              <a:rPr lang="pl-PL" dirty="0"/>
              <a:t>§  3. </a:t>
            </a:r>
            <a:r>
              <a:rPr lang="pl-PL" b="1" dirty="0"/>
              <a:t>W postępowaniu przygotowawczym postanowienia i zarządzenia wydaje prokurator oraz inny uprawniony organ, a sąd - w wypadkach przewidzianych w ustawie.</a:t>
            </a:r>
          </a:p>
          <a:p>
            <a:pPr algn="just"/>
            <a:r>
              <a:rPr lang="pl-PL" dirty="0"/>
              <a:t>§  4. W wypadkach określonych w ustawie sąd oraz prokurator wydają polecenia Policji lub innym organom.</a:t>
            </a:r>
          </a:p>
          <a:p>
            <a:pPr algn="just"/>
            <a:endParaRPr lang="en-GB" dirty="0"/>
          </a:p>
        </p:txBody>
      </p:sp>
    </p:spTree>
    <p:extLst>
      <p:ext uri="{BB962C8B-B14F-4D97-AF65-F5344CB8AC3E}">
        <p14:creationId xmlns:p14="http://schemas.microsoft.com/office/powerpoint/2010/main" val="214036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FB32EAA-F36C-4FE4-B7A6-3367D3B26EEC}"/>
              </a:ext>
            </a:extLst>
          </p:cNvPr>
          <p:cNvSpPr>
            <a:spLocks noGrp="1"/>
          </p:cNvSpPr>
          <p:nvPr>
            <p:ph type="body" sz="quarter" idx="10"/>
          </p:nvPr>
        </p:nvSpPr>
        <p:spPr/>
        <p:txBody>
          <a:bodyPr>
            <a:normAutofit fontScale="77500" lnSpcReduction="20000"/>
          </a:bodyPr>
          <a:lstStyle/>
          <a:p>
            <a:r>
              <a:rPr lang="pl-PL" dirty="0"/>
              <a:t>Warunki formalne zarządzenia </a:t>
            </a:r>
            <a:endParaRPr lang="en-GB" dirty="0"/>
          </a:p>
        </p:txBody>
      </p:sp>
      <p:sp>
        <p:nvSpPr>
          <p:cNvPr id="3" name="Symbol zastępczy tekstu 2">
            <a:extLst>
              <a:ext uri="{FF2B5EF4-FFF2-40B4-BE49-F238E27FC236}">
                <a16:creationId xmlns:a16="http://schemas.microsoft.com/office/drawing/2014/main" id="{63E62BD4-027E-4B9C-987E-C8A69DAF09F7}"/>
              </a:ext>
            </a:extLst>
          </p:cNvPr>
          <p:cNvSpPr>
            <a:spLocks noGrp="1"/>
          </p:cNvSpPr>
          <p:nvPr>
            <p:ph type="body" sz="quarter" idx="11"/>
          </p:nvPr>
        </p:nvSpPr>
        <p:spPr>
          <a:xfrm>
            <a:off x="234950" y="977900"/>
            <a:ext cx="11528960" cy="5584825"/>
          </a:xfrm>
        </p:spPr>
        <p:txBody>
          <a:bodyPr>
            <a:normAutofit/>
          </a:bodyPr>
          <a:lstStyle/>
          <a:p>
            <a:pPr algn="just"/>
            <a:r>
              <a:rPr lang="pl-PL" dirty="0"/>
              <a:t>Art.  94.  [Postanowienia, zarządzenia – treść]</a:t>
            </a:r>
          </a:p>
          <a:p>
            <a:pPr lvl="1" algn="just"/>
            <a:r>
              <a:rPr lang="pl-PL" dirty="0"/>
              <a:t>§  1. Postanowienie powinno zawierać:</a:t>
            </a:r>
          </a:p>
          <a:p>
            <a:pPr lvl="2" algn="just"/>
            <a:r>
              <a:rPr lang="pl-PL" dirty="0"/>
              <a:t>1) oznaczenie organu oraz osoby lub osób, wydających postanowienie;</a:t>
            </a:r>
          </a:p>
          <a:p>
            <a:pPr lvl="2" algn="just"/>
            <a:r>
              <a:rPr lang="pl-PL" dirty="0"/>
              <a:t>2) datę wydania postanowienia;</a:t>
            </a:r>
          </a:p>
          <a:p>
            <a:pPr lvl="2" algn="just"/>
            <a:r>
              <a:rPr lang="pl-PL" dirty="0"/>
              <a:t>3) wskazanie sprawy oraz kwestii, której postanowienie dotyczy;</a:t>
            </a:r>
          </a:p>
          <a:p>
            <a:pPr lvl="2" algn="just"/>
            <a:r>
              <a:rPr lang="pl-PL" dirty="0"/>
              <a:t>4) rozstrzygnięcie z podaniem podstawy prawnej;</a:t>
            </a:r>
          </a:p>
          <a:p>
            <a:pPr lvl="2" algn="just"/>
            <a:r>
              <a:rPr lang="pl-PL" dirty="0"/>
              <a:t>5) uzasadnienie, chyba że ustawa zwalnia od tego wymagania.</a:t>
            </a:r>
          </a:p>
          <a:p>
            <a:pPr lvl="1" algn="just"/>
            <a:r>
              <a:rPr lang="pl-PL" dirty="0"/>
              <a:t>§  2. </a:t>
            </a:r>
            <a:r>
              <a:rPr lang="pl-PL" b="1" dirty="0"/>
              <a:t>Przepis § 1 stosuje się odpowiednio do zarządzeń.</a:t>
            </a:r>
          </a:p>
          <a:p>
            <a:pPr algn="just"/>
            <a:r>
              <a:rPr lang="pl-PL" dirty="0"/>
              <a:t>Art.  99.  §  2. Zarządzenie wymaga pisemnego uzasadnienia, jeżeli podlega zaskarżeniu.</a:t>
            </a:r>
          </a:p>
          <a:p>
            <a:pPr algn="just"/>
            <a:r>
              <a:rPr lang="pl-PL" dirty="0"/>
              <a:t>Każde zarządzenie musi zawierać katalog pouczeń dla uczestnika postępowania – art. 100 </a:t>
            </a:r>
            <a:endParaRPr lang="en-GB" dirty="0"/>
          </a:p>
        </p:txBody>
      </p:sp>
    </p:spTree>
    <p:extLst>
      <p:ext uri="{BB962C8B-B14F-4D97-AF65-F5344CB8AC3E}">
        <p14:creationId xmlns:p14="http://schemas.microsoft.com/office/powerpoint/2010/main" val="87240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55B36BF-876D-47BD-98DA-C4402D812411}"/>
              </a:ext>
            </a:extLst>
          </p:cNvPr>
          <p:cNvSpPr>
            <a:spLocks noGrp="1"/>
          </p:cNvSpPr>
          <p:nvPr>
            <p:ph type="body" sz="quarter" idx="10"/>
          </p:nvPr>
        </p:nvSpPr>
        <p:spPr/>
        <p:txBody>
          <a:bodyPr>
            <a:normAutofit fontScale="77500" lnSpcReduction="20000"/>
          </a:bodyPr>
          <a:lstStyle/>
          <a:p>
            <a:r>
              <a:rPr lang="pl-PL" dirty="0"/>
              <a:t>Ogłoszenie zarządzenia </a:t>
            </a:r>
            <a:endParaRPr lang="en-GB" dirty="0"/>
          </a:p>
        </p:txBody>
      </p:sp>
      <p:sp>
        <p:nvSpPr>
          <p:cNvPr id="3" name="Symbol zastępczy tekstu 2">
            <a:extLst>
              <a:ext uri="{FF2B5EF4-FFF2-40B4-BE49-F238E27FC236}">
                <a16:creationId xmlns:a16="http://schemas.microsoft.com/office/drawing/2014/main" id="{C75E98C1-4CE2-4C12-BD1A-B997EBAD310A}"/>
              </a:ext>
            </a:extLst>
          </p:cNvPr>
          <p:cNvSpPr>
            <a:spLocks noGrp="1"/>
          </p:cNvSpPr>
          <p:nvPr>
            <p:ph type="body" sz="quarter" idx="11"/>
          </p:nvPr>
        </p:nvSpPr>
        <p:spPr>
          <a:xfrm>
            <a:off x="234950" y="977900"/>
            <a:ext cx="11477589" cy="5584825"/>
          </a:xfrm>
        </p:spPr>
        <p:txBody>
          <a:bodyPr>
            <a:normAutofit fontScale="70000" lnSpcReduction="20000"/>
          </a:bodyPr>
          <a:lstStyle/>
          <a:p>
            <a:pPr algn="just"/>
            <a:r>
              <a:rPr lang="pl-PL" dirty="0"/>
              <a:t>Art.  100.  [Orzeczenia i zarządzenia – ogłaszanie, doręczanie, pouczanie]</a:t>
            </a:r>
          </a:p>
          <a:p>
            <a:pPr algn="just"/>
            <a:r>
              <a:rPr lang="pl-PL" dirty="0"/>
              <a:t>§  1. Orzeczenie lub zarządzenie wydane na rozprawie ogłasza się ustnie.</a:t>
            </a:r>
          </a:p>
          <a:p>
            <a:pPr algn="just"/>
            <a:r>
              <a:rPr lang="pl-PL" dirty="0"/>
              <a:t>§  1a. Orzeczenie lub zarządzenie wydane na posiedzeniu jawnym ogłasza się ustnie. Jeżeli na ogłoszeniu nikt się nie stawił, można uznać wydane orzeczenie lub zarządzenie za ogłoszone. Przyczynę odstąpienia od ogłoszenia należy wskazać w protokole albo notatce urzędowej z posiedzenia.</a:t>
            </a:r>
          </a:p>
          <a:p>
            <a:pPr algn="just"/>
            <a:r>
              <a:rPr lang="pl-PL" dirty="0"/>
              <a:t>§  2</a:t>
            </a:r>
            <a:r>
              <a:rPr lang="pl-PL" b="1" dirty="0"/>
              <a:t>. Orzeczenie lub zarządzenie wydane na innym posiedzeniu ogłasza się ustnie, jeżeli bierze w nim udział strona.</a:t>
            </a:r>
          </a:p>
          <a:p>
            <a:pPr algn="just"/>
            <a:r>
              <a:rPr lang="pl-PL" dirty="0"/>
              <a:t>§  4. </a:t>
            </a:r>
            <a:r>
              <a:rPr lang="pl-PL" b="1" dirty="0"/>
              <a:t>Postanowienie albo zarządzenie wydane poza rozprawą, od którego przysługuje środek zaskarżenia, doręcza się podmiotom uprawnionym do wniesienia tego środka</a:t>
            </a:r>
            <a:r>
              <a:rPr lang="pl-PL" dirty="0"/>
              <a:t>, a postanowienie kończące postępowanie jego stronom, chyba że byli obecni przy ogłoszeniu postanowienia albo zarządzenia. Stronom doręcza się również postanowienie wraz z uzasadnieniem w wypadku wskazanym w art. 98 § 2.</a:t>
            </a:r>
          </a:p>
          <a:p>
            <a:pPr algn="just"/>
            <a:r>
              <a:rPr lang="pl-PL" dirty="0"/>
              <a:t>§  6. Jeżeli ustawa nie zwalnia od równoczesnego sporządzenia uzasadnienia, orzeczenie i zarządzenie doręcza się lub ogłasza wraz z uzasadnieniem. W wypadku określonym w art. 98 § 2 po ogłoszeniu postanowienia, na wniosek strony obecnej przy ogłoszeniu tego postanowienia, podaje się ustnie najważniejsze powody rozstrzygnięcia. Obecne strony należy pouczyć o możliwości złożenia takiego wniosku.</a:t>
            </a:r>
          </a:p>
          <a:p>
            <a:pPr algn="just"/>
            <a:r>
              <a:rPr lang="pl-PL" b="1" dirty="0"/>
              <a:t>§  7. Jeżeli sprawę rozpoznano z wyłączeniem jawności ze względu na ważny interes państwa, zamiast uzasadnienia doręcza się zawiadomienie, że uzasadnienie zostało sporządzone.</a:t>
            </a:r>
          </a:p>
          <a:p>
            <a:pPr algn="just"/>
            <a:r>
              <a:rPr lang="pl-PL" b="1" dirty="0">
                <a:solidFill>
                  <a:srgbClr val="FF0000"/>
                </a:solidFill>
              </a:rPr>
              <a:t>§  8. Po ogłoszeniu lub przy doręczeniu orzeczenia i zarządzenia należy pouczyć uczestników postępowania o przysługującym im prawie, terminie i sposobie wniesienia środka zaskarżenia lub o tym, że orzeczenie lub zarządzenie nie podlega zaskarżeniu.</a:t>
            </a:r>
          </a:p>
          <a:p>
            <a:pPr algn="just"/>
            <a:endParaRPr lang="en-GB" dirty="0"/>
          </a:p>
        </p:txBody>
      </p:sp>
    </p:spTree>
    <p:extLst>
      <p:ext uri="{BB962C8B-B14F-4D97-AF65-F5344CB8AC3E}">
        <p14:creationId xmlns:p14="http://schemas.microsoft.com/office/powerpoint/2010/main" val="201958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F35B5AA-B7DB-4A52-ABFA-C8CEDBE53C59}"/>
              </a:ext>
            </a:extLst>
          </p:cNvPr>
          <p:cNvSpPr>
            <a:spLocks noGrp="1"/>
          </p:cNvSpPr>
          <p:nvPr>
            <p:ph type="body" sz="quarter" idx="10"/>
          </p:nvPr>
        </p:nvSpPr>
        <p:spPr/>
        <p:txBody>
          <a:bodyPr>
            <a:normAutofit fontScale="77500" lnSpcReduction="20000"/>
          </a:bodyPr>
          <a:lstStyle/>
          <a:p>
            <a:r>
              <a:rPr lang="pl-PL" dirty="0"/>
              <a:t>Do przeczytania z podręcznika:</a:t>
            </a:r>
            <a:endParaRPr lang="en-GB" dirty="0"/>
          </a:p>
        </p:txBody>
      </p:sp>
      <p:sp>
        <p:nvSpPr>
          <p:cNvPr id="3" name="Symbol zastępczy tekstu 2">
            <a:extLst>
              <a:ext uri="{FF2B5EF4-FFF2-40B4-BE49-F238E27FC236}">
                <a16:creationId xmlns:a16="http://schemas.microsoft.com/office/drawing/2014/main" id="{2EF35321-27A7-4D58-8AC9-4DB43A6358B7}"/>
              </a:ext>
            </a:extLst>
          </p:cNvPr>
          <p:cNvSpPr>
            <a:spLocks noGrp="1"/>
          </p:cNvSpPr>
          <p:nvPr>
            <p:ph type="body" sz="quarter" idx="11"/>
          </p:nvPr>
        </p:nvSpPr>
        <p:spPr/>
        <p:txBody>
          <a:bodyPr/>
          <a:lstStyle/>
          <a:p>
            <a:r>
              <a:rPr lang="pl-PL" dirty="0"/>
              <a:t>Rozdział II </a:t>
            </a:r>
          </a:p>
          <a:p>
            <a:pPr lvl="1"/>
            <a:r>
              <a:rPr lang="pl-PL" dirty="0"/>
              <a:t>3.3.3.</a:t>
            </a:r>
          </a:p>
          <a:p>
            <a:r>
              <a:rPr lang="pl-PL" dirty="0"/>
              <a:t>Rozdział V</a:t>
            </a:r>
          </a:p>
          <a:p>
            <a:pPr lvl="1"/>
            <a:r>
              <a:rPr lang="pl-PL" dirty="0"/>
              <a:t>1 – 4</a:t>
            </a:r>
          </a:p>
          <a:p>
            <a:pPr lvl="1"/>
            <a:r>
              <a:rPr lang="pl-PL" dirty="0"/>
              <a:t>6</a:t>
            </a:r>
          </a:p>
          <a:p>
            <a:pPr lvl="1"/>
            <a:r>
              <a:rPr lang="pl-PL" dirty="0"/>
              <a:t>7.5.</a:t>
            </a:r>
          </a:p>
          <a:p>
            <a:pPr lvl="1"/>
            <a:r>
              <a:rPr lang="pl-PL" dirty="0"/>
              <a:t>7.6.</a:t>
            </a:r>
          </a:p>
          <a:p>
            <a:pPr lvl="1"/>
            <a:r>
              <a:rPr lang="pl-PL" dirty="0"/>
              <a:t>7.7. </a:t>
            </a:r>
          </a:p>
          <a:p>
            <a:pPr lvl="1"/>
            <a:r>
              <a:rPr lang="pl-PL" dirty="0"/>
              <a:t>11.4</a:t>
            </a:r>
          </a:p>
          <a:p>
            <a:r>
              <a:rPr lang="pl-PL" dirty="0"/>
              <a:t>Rozdział IX</a:t>
            </a:r>
          </a:p>
          <a:p>
            <a:pPr lvl="1"/>
            <a:r>
              <a:rPr lang="pl-PL" dirty="0"/>
              <a:t>1.3</a:t>
            </a:r>
          </a:p>
          <a:p>
            <a:pPr lvl="1"/>
            <a:r>
              <a:rPr lang="pl-PL" dirty="0"/>
              <a:t>2.3</a:t>
            </a:r>
            <a:endParaRPr lang="en-GB" dirty="0"/>
          </a:p>
        </p:txBody>
      </p:sp>
    </p:spTree>
    <p:extLst>
      <p:ext uri="{BB962C8B-B14F-4D97-AF65-F5344CB8AC3E}">
        <p14:creationId xmlns:p14="http://schemas.microsoft.com/office/powerpoint/2010/main" val="343971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06004E7-6CE7-45BE-9AE9-5E73B9E2C85A}"/>
              </a:ext>
            </a:extLst>
          </p:cNvPr>
          <p:cNvSpPr>
            <a:spLocks noGrp="1"/>
          </p:cNvSpPr>
          <p:nvPr>
            <p:ph type="body" sz="quarter" idx="10"/>
          </p:nvPr>
        </p:nvSpPr>
        <p:spPr/>
        <p:txBody>
          <a:bodyPr>
            <a:normAutofit fontScale="77500" lnSpcReduction="20000"/>
          </a:bodyPr>
          <a:lstStyle/>
          <a:p>
            <a:r>
              <a:rPr lang="pl-PL" dirty="0"/>
              <a:t>Jawność zewnętrzna postępowania przygotowawczego </a:t>
            </a:r>
            <a:endParaRPr lang="en-GB" dirty="0"/>
          </a:p>
        </p:txBody>
      </p:sp>
      <p:sp>
        <p:nvSpPr>
          <p:cNvPr id="3" name="Symbol zastępczy tekstu 2">
            <a:extLst>
              <a:ext uri="{FF2B5EF4-FFF2-40B4-BE49-F238E27FC236}">
                <a16:creationId xmlns:a16="http://schemas.microsoft.com/office/drawing/2014/main" id="{70AFDB01-F465-4133-8C6E-B7AFE2E416D2}"/>
              </a:ext>
            </a:extLst>
          </p:cNvPr>
          <p:cNvSpPr>
            <a:spLocks noGrp="1"/>
          </p:cNvSpPr>
          <p:nvPr>
            <p:ph type="body" sz="quarter" idx="11"/>
          </p:nvPr>
        </p:nvSpPr>
        <p:spPr>
          <a:xfrm>
            <a:off x="234950" y="977900"/>
            <a:ext cx="11097446" cy="5584825"/>
          </a:xfrm>
        </p:spPr>
        <p:txBody>
          <a:bodyPr>
            <a:normAutofit/>
          </a:bodyPr>
          <a:lstStyle/>
          <a:p>
            <a:pPr algn="just"/>
            <a:r>
              <a:rPr lang="pl-PL" dirty="0"/>
              <a:t>Postępowanie przygotowawcze jest </a:t>
            </a:r>
            <a:r>
              <a:rPr lang="pl-PL" b="1" dirty="0">
                <a:solidFill>
                  <a:srgbClr val="FF0000"/>
                </a:solidFill>
              </a:rPr>
              <a:t>NIEJAWNE ZEWNĘTRZNIE</a:t>
            </a:r>
            <a:r>
              <a:rPr lang="pl-PL" dirty="0"/>
              <a:t>. Osoby postronne – co do zasady - nie mogą brać udziału w czynnościach postępowania, a bezprawne, publiczne ujawnienie informacji z postępowania przygotowawczego jest przestępstwem. </a:t>
            </a:r>
          </a:p>
          <a:p>
            <a:pPr algn="just"/>
            <a:r>
              <a:rPr lang="pl-PL" dirty="0"/>
              <a:t>Art.  241. §  1 kk </a:t>
            </a:r>
          </a:p>
          <a:p>
            <a:pPr lvl="1" algn="just"/>
            <a:r>
              <a:rPr lang="pl-PL" dirty="0"/>
              <a:t>Kto bez zezwolenia rozpowszechnia publicznie wiadomości z postępowania przygotowawczego, zanim zostały ujawnione w postępowaniu sądowym, podlega grzywnie, karze ograniczenia wolności albo pozbawienia wolności do lat 2.</a:t>
            </a:r>
          </a:p>
          <a:p>
            <a:pPr algn="just"/>
            <a:r>
              <a:rPr lang="pl-PL" dirty="0"/>
              <a:t>Od niejawności postępowania przygotowawczego są wyjątki:</a:t>
            </a:r>
          </a:p>
          <a:p>
            <a:pPr lvl="1" algn="just"/>
            <a:r>
              <a:rPr lang="pl-PL" dirty="0"/>
              <a:t>Art. 21 KPK</a:t>
            </a:r>
          </a:p>
          <a:p>
            <a:pPr lvl="1" algn="just"/>
            <a:r>
              <a:rPr lang="pl-PL" dirty="0"/>
              <a:t>Art. 12 ustawy Prawo o prokuraturze </a:t>
            </a:r>
          </a:p>
        </p:txBody>
      </p:sp>
    </p:spTree>
    <p:extLst>
      <p:ext uri="{BB962C8B-B14F-4D97-AF65-F5344CB8AC3E}">
        <p14:creationId xmlns:p14="http://schemas.microsoft.com/office/powerpoint/2010/main" val="376568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9F8FF65-50D8-4995-866E-2CC074A5BC6C}"/>
              </a:ext>
            </a:extLst>
          </p:cNvPr>
          <p:cNvSpPr>
            <a:spLocks noGrp="1"/>
          </p:cNvSpPr>
          <p:nvPr>
            <p:ph type="body" sz="quarter" idx="10"/>
          </p:nvPr>
        </p:nvSpPr>
        <p:spPr/>
        <p:txBody>
          <a:bodyPr>
            <a:normAutofit fontScale="77500" lnSpcReduction="20000"/>
          </a:bodyPr>
          <a:lstStyle/>
          <a:p>
            <a:r>
              <a:rPr lang="pl-PL" dirty="0"/>
              <a:t>Art.  21.  [Zawiadomienie o postępowaniu karnym]</a:t>
            </a:r>
          </a:p>
          <a:p>
            <a:endParaRPr lang="en-GB" dirty="0"/>
          </a:p>
        </p:txBody>
      </p:sp>
      <p:sp>
        <p:nvSpPr>
          <p:cNvPr id="3" name="Symbol zastępczy tekstu 2">
            <a:extLst>
              <a:ext uri="{FF2B5EF4-FFF2-40B4-BE49-F238E27FC236}">
                <a16:creationId xmlns:a16="http://schemas.microsoft.com/office/drawing/2014/main" id="{ABD4224D-4E40-4178-AD16-F6A25B437802}"/>
              </a:ext>
            </a:extLst>
          </p:cNvPr>
          <p:cNvSpPr>
            <a:spLocks noGrp="1"/>
          </p:cNvSpPr>
          <p:nvPr>
            <p:ph type="body" sz="quarter" idx="11"/>
          </p:nvPr>
        </p:nvSpPr>
        <p:spPr>
          <a:xfrm>
            <a:off x="234950" y="977900"/>
            <a:ext cx="11508412" cy="5584825"/>
          </a:xfrm>
        </p:spPr>
        <p:txBody>
          <a:bodyPr>
            <a:normAutofit/>
          </a:bodyPr>
          <a:lstStyle/>
          <a:p>
            <a:pPr marL="0" indent="0" algn="just">
              <a:buNone/>
            </a:pPr>
            <a:r>
              <a:rPr lang="pl-PL" dirty="0"/>
              <a:t>Art.  21.  [Zawiadomienie o postępowaniu karnym]</a:t>
            </a:r>
          </a:p>
          <a:p>
            <a:pPr marL="0" indent="0" algn="just">
              <a:buNone/>
            </a:pPr>
            <a:r>
              <a:rPr lang="pl-PL" dirty="0"/>
              <a:t>§  1. O wszczęciu i ukończeniu postępowania toczącego się z urzędu przeciw:</a:t>
            </a:r>
          </a:p>
          <a:p>
            <a:pPr marL="457200" lvl="1" indent="0" algn="just">
              <a:buNone/>
            </a:pPr>
            <a:r>
              <a:rPr lang="pl-PL" dirty="0"/>
              <a:t>1) funkcjonariuszom publicznym, osobom zatrudnionym w instytucjach państwowych, samorządowych i społecznych, uczniom i słuchaczom szkół, żołnierzom, a także duchownym i członkom zakonów oraz diakonatów - należy bezzwłocznie zawiadomić przełożonych tych osób;</a:t>
            </a:r>
          </a:p>
          <a:p>
            <a:pPr marL="457200" lvl="1" indent="0" algn="just">
              <a:buNone/>
            </a:pPr>
            <a:r>
              <a:rPr lang="pl-PL" dirty="0"/>
              <a:t>2) osobom będącym członkami samorządu zawodowego - należy bezzwłocznie zawiadomić właściwy organ tego samorządu;</a:t>
            </a:r>
          </a:p>
          <a:p>
            <a:pPr marL="457200" lvl="1" indent="0" algn="just">
              <a:buNone/>
            </a:pPr>
            <a:r>
              <a:rPr lang="pl-PL" dirty="0"/>
              <a:t>3) komornikom sądowym, asesorom komorniczym i aplikantom komorniczym - należy bezzwłocznie zawiadomić Ministra Sprawiedliwości, prezesa sądu apelacyjnego oraz prezesa sądu rejonowego właściwych ze względu na siedzibę kancelarii komorniczej.</a:t>
            </a:r>
          </a:p>
          <a:p>
            <a:pPr marL="0" indent="0" algn="just">
              <a:buNone/>
            </a:pPr>
            <a:r>
              <a:rPr lang="pl-PL" dirty="0"/>
              <a:t>§  2. O wszczęciu postępowania przeciw osobom, o których mowa w § 1, zawiadamia prokurator.</a:t>
            </a:r>
          </a:p>
          <a:p>
            <a:pPr marL="0" indent="0" algn="just">
              <a:buNone/>
            </a:pPr>
            <a:endParaRPr lang="en-GB" dirty="0"/>
          </a:p>
        </p:txBody>
      </p:sp>
    </p:spTree>
    <p:extLst>
      <p:ext uri="{BB962C8B-B14F-4D97-AF65-F5344CB8AC3E}">
        <p14:creationId xmlns:p14="http://schemas.microsoft.com/office/powerpoint/2010/main" val="70786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A27731E-6853-4119-B469-C84443528B5A}"/>
              </a:ext>
            </a:extLst>
          </p:cNvPr>
          <p:cNvSpPr>
            <a:spLocks noGrp="1"/>
          </p:cNvSpPr>
          <p:nvPr>
            <p:ph type="body" sz="quarter" idx="10"/>
          </p:nvPr>
        </p:nvSpPr>
        <p:spPr/>
        <p:txBody>
          <a:bodyPr>
            <a:normAutofit fontScale="77500" lnSpcReduction="20000"/>
          </a:bodyPr>
          <a:lstStyle/>
          <a:p>
            <a:r>
              <a:rPr lang="pl-PL" dirty="0"/>
              <a:t>Jawność zewnętrzna postępowania przygotowawczego</a:t>
            </a:r>
            <a:endParaRPr lang="en-GB" dirty="0"/>
          </a:p>
        </p:txBody>
      </p:sp>
      <p:sp>
        <p:nvSpPr>
          <p:cNvPr id="3" name="Symbol zastępczy tekstu 2">
            <a:extLst>
              <a:ext uri="{FF2B5EF4-FFF2-40B4-BE49-F238E27FC236}">
                <a16:creationId xmlns:a16="http://schemas.microsoft.com/office/drawing/2014/main" id="{A443FCCB-060A-4268-BD0F-5A156A31B15B}"/>
              </a:ext>
            </a:extLst>
          </p:cNvPr>
          <p:cNvSpPr>
            <a:spLocks noGrp="1"/>
          </p:cNvSpPr>
          <p:nvPr>
            <p:ph type="body" sz="quarter" idx="11"/>
          </p:nvPr>
        </p:nvSpPr>
        <p:spPr>
          <a:xfrm>
            <a:off x="234950" y="977900"/>
            <a:ext cx="11641976" cy="5584825"/>
          </a:xfrm>
        </p:spPr>
        <p:txBody>
          <a:bodyPr/>
          <a:lstStyle/>
          <a:p>
            <a:r>
              <a:rPr lang="en-GB" dirty="0">
                <a:hlinkClick r:id="rId2"/>
              </a:rPr>
              <a:t>https://www.facebook.com/sedziowie/videos/531163765539525/?extid=CL-UNK-UNK-UNK-IOS_GK0T-GK1C&amp;ref=sharing</a:t>
            </a:r>
            <a:r>
              <a:rPr lang="pl-PL" dirty="0"/>
              <a:t> </a:t>
            </a:r>
          </a:p>
          <a:p>
            <a:endParaRPr lang="pl-PL" dirty="0"/>
          </a:p>
          <a:p>
            <a:r>
              <a:rPr lang="pl-PL" dirty="0"/>
              <a:t>Sprawa sędziego Igora Tulei – jawne prowadzenie posiedzenia sądu w przedmiocie zażalenia na umorzenie postępowania przygotowawczego. </a:t>
            </a:r>
          </a:p>
          <a:p>
            <a:endParaRPr lang="pl-PL" dirty="0"/>
          </a:p>
          <a:p>
            <a:r>
              <a:rPr lang="en-GB" dirty="0">
                <a:hlinkClick r:id="rId3"/>
              </a:rPr>
              <a:t>https://bip.brpo.gov.pl/pl/content/watpliwosci-rpo-ws-dzialan-prokuratury-wobec-sedziego-igora-tuleyi</a:t>
            </a:r>
            <a:endParaRPr lang="pl-PL" dirty="0"/>
          </a:p>
          <a:p>
            <a:endParaRPr lang="pl-PL" dirty="0"/>
          </a:p>
          <a:p>
            <a:pPr algn="just"/>
            <a:r>
              <a:rPr lang="pl-PL" dirty="0"/>
              <a:t>Czy można w sposób jawny prowadzić posiedzenie w przedmiocie rozpoznania zażalenia na umorzenie postępowania przygotowawczego?</a:t>
            </a:r>
            <a:endParaRPr lang="en-GB" dirty="0"/>
          </a:p>
        </p:txBody>
      </p:sp>
    </p:spTree>
    <p:extLst>
      <p:ext uri="{BB962C8B-B14F-4D97-AF65-F5344CB8AC3E}">
        <p14:creationId xmlns:p14="http://schemas.microsoft.com/office/powerpoint/2010/main" val="303912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C6E6FF7-DD20-4BD3-E939-397C41B2ED0F}"/>
              </a:ext>
            </a:extLst>
          </p:cNvPr>
          <p:cNvSpPr>
            <a:spLocks noGrp="1"/>
          </p:cNvSpPr>
          <p:nvPr>
            <p:ph type="body" sz="quarter" idx="10"/>
          </p:nvPr>
        </p:nvSpPr>
        <p:spPr/>
        <p:txBody>
          <a:bodyPr>
            <a:normAutofit fontScale="77500" lnSpcReduction="20000"/>
          </a:bodyPr>
          <a:lstStyle/>
          <a:p>
            <a:r>
              <a:rPr lang="pl-PL" dirty="0"/>
              <a:t>Jawność zewnętrzna postępowania przygotowawczego</a:t>
            </a:r>
            <a:endParaRPr lang="en-GB" dirty="0"/>
          </a:p>
          <a:p>
            <a:endParaRPr lang="pl-PL" dirty="0"/>
          </a:p>
        </p:txBody>
      </p:sp>
      <p:sp>
        <p:nvSpPr>
          <p:cNvPr id="3" name="Symbol zastępczy tekstu 2">
            <a:extLst>
              <a:ext uri="{FF2B5EF4-FFF2-40B4-BE49-F238E27FC236}">
                <a16:creationId xmlns:a16="http://schemas.microsoft.com/office/drawing/2014/main" id="{BB8B75E7-DF7A-B33A-C138-ECD62C084751}"/>
              </a:ext>
            </a:extLst>
          </p:cNvPr>
          <p:cNvSpPr>
            <a:spLocks noGrp="1"/>
          </p:cNvSpPr>
          <p:nvPr>
            <p:ph type="body" sz="quarter" idx="11"/>
          </p:nvPr>
        </p:nvSpPr>
        <p:spPr>
          <a:xfrm>
            <a:off x="234950" y="977900"/>
            <a:ext cx="11446977" cy="5584825"/>
          </a:xfrm>
        </p:spPr>
        <p:txBody>
          <a:bodyPr/>
          <a:lstStyle/>
          <a:p>
            <a:r>
              <a:rPr lang="pl-PL" dirty="0">
                <a:hlinkClick r:id="rId2"/>
              </a:rPr>
              <a:t>http://www.sn.pl/sites/orzecznictwo/orzeczenia3/ii%20ziz%204-22.pdf</a:t>
            </a:r>
            <a:r>
              <a:rPr lang="pl-PL" dirty="0"/>
              <a:t> </a:t>
            </a:r>
            <a:r>
              <a:rPr lang="pl-PL" dirty="0">
                <a:sym typeface="Wingdings" panose="05000000000000000000" pitchFamily="2" charset="2"/>
              </a:rPr>
              <a:t> a tutaj uzasadnienie pisemne orzeczenia SN dotyczące uprawnienia sądu do zarządzenia jawności posiedzenia. </a:t>
            </a:r>
          </a:p>
          <a:p>
            <a:endParaRPr lang="pl-PL" dirty="0">
              <a:sym typeface="Wingdings" panose="05000000000000000000" pitchFamily="2" charset="2"/>
            </a:endParaRPr>
          </a:p>
          <a:p>
            <a:pPr algn="just"/>
            <a:r>
              <a:rPr lang="pl-PL" dirty="0">
                <a:sym typeface="Wingdings" panose="05000000000000000000" pitchFamily="2" charset="2"/>
              </a:rPr>
              <a:t>Dla porównania (i krytycznej analizy) można przeczytać uchwałę Izby Dyscyplinarnej z 18.11.2020 r., II DO 74/20</a:t>
            </a:r>
            <a:endParaRPr lang="pl-PL" dirty="0"/>
          </a:p>
        </p:txBody>
      </p:sp>
    </p:spTree>
    <p:extLst>
      <p:ext uri="{BB962C8B-B14F-4D97-AF65-F5344CB8AC3E}">
        <p14:creationId xmlns:p14="http://schemas.microsoft.com/office/powerpoint/2010/main" val="39472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4C6654-B2DF-4F36-9526-AB4D972DE184}"/>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72788D60-9657-494B-B0F8-0ADDDF08D4DE}"/>
              </a:ext>
            </a:extLst>
          </p:cNvPr>
          <p:cNvSpPr>
            <a:spLocks noGrp="1"/>
          </p:cNvSpPr>
          <p:nvPr>
            <p:ph type="body" sz="quarter" idx="11"/>
          </p:nvPr>
        </p:nvSpPr>
        <p:spPr>
          <a:xfrm>
            <a:off x="234950" y="977900"/>
            <a:ext cx="11148816" cy="5584825"/>
          </a:xfrm>
        </p:spPr>
        <p:txBody>
          <a:bodyPr>
            <a:normAutofit/>
          </a:bodyPr>
          <a:lstStyle/>
          <a:p>
            <a:r>
              <a:rPr lang="pl-PL" dirty="0"/>
              <a:t>Art.  95b.  [Zasada tajności posiedzeń]</a:t>
            </a:r>
          </a:p>
          <a:p>
            <a:r>
              <a:rPr lang="pl-PL" dirty="0"/>
              <a:t>§  1. Posiedzenie odbywa się z wyłączeniem jawności, chyba że ustawa stanowi inaczej albo prezes sądu lub sąd zarządzi inaczej.</a:t>
            </a:r>
          </a:p>
          <a:p>
            <a:r>
              <a:rPr lang="pl-PL" dirty="0"/>
              <a:t>§  1a. Do posiedzeń stosuje się odpowiednio przepis art. 358.</a:t>
            </a:r>
          </a:p>
          <a:p>
            <a:r>
              <a:rPr lang="pl-PL" dirty="0"/>
              <a:t>§  2. Jawne są posiedzenia, o których mowa w art. 339 § 3 pkt 1, 2 i 5, art. 340, art. 341, art. 343 § 5, art. 343a, art. 603, art. 607l § 1, art. 607s § 3, art. 611c § 4 i art. 611ti § 1.</a:t>
            </a:r>
          </a:p>
          <a:p>
            <a:r>
              <a:rPr lang="pl-PL" dirty="0"/>
              <a:t>§  3. Do posiedzeń, które odbywają się jawnie, przepisy rozdziału 42 stosuje się odpowiednio.</a:t>
            </a:r>
          </a:p>
          <a:p>
            <a:endParaRPr lang="en-GB" dirty="0"/>
          </a:p>
        </p:txBody>
      </p:sp>
    </p:spTree>
    <p:extLst>
      <p:ext uri="{BB962C8B-B14F-4D97-AF65-F5344CB8AC3E}">
        <p14:creationId xmlns:p14="http://schemas.microsoft.com/office/powerpoint/2010/main" val="7597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DE42B6C-DE38-42D5-BFCA-B991AEBC26F9}"/>
              </a:ext>
            </a:extLst>
          </p:cNvPr>
          <p:cNvSpPr>
            <a:spLocks noGrp="1"/>
          </p:cNvSpPr>
          <p:nvPr>
            <p:ph type="body" sz="quarter" idx="10"/>
          </p:nvPr>
        </p:nvSpPr>
        <p:spPr/>
        <p:txBody>
          <a:bodyPr>
            <a:normAutofit fontScale="77500" lnSpcReduction="20000"/>
          </a:bodyPr>
          <a:lstStyle/>
          <a:p>
            <a:r>
              <a:rPr lang="pl-PL" dirty="0"/>
              <a:t>Art. 12 ustawy Prawo o prokuraturze:</a:t>
            </a:r>
          </a:p>
          <a:p>
            <a:endParaRPr lang="en-GB" dirty="0"/>
          </a:p>
        </p:txBody>
      </p:sp>
      <p:sp>
        <p:nvSpPr>
          <p:cNvPr id="3" name="Symbol zastępczy tekstu 2">
            <a:extLst>
              <a:ext uri="{FF2B5EF4-FFF2-40B4-BE49-F238E27FC236}">
                <a16:creationId xmlns:a16="http://schemas.microsoft.com/office/drawing/2014/main" id="{2409E5BF-4ED4-4C80-8E0F-F41D7A16EE1B}"/>
              </a:ext>
            </a:extLst>
          </p:cNvPr>
          <p:cNvSpPr>
            <a:spLocks noGrp="1"/>
          </p:cNvSpPr>
          <p:nvPr>
            <p:ph type="body" sz="quarter" idx="11"/>
          </p:nvPr>
        </p:nvSpPr>
        <p:spPr>
          <a:xfrm>
            <a:off x="234950" y="977900"/>
            <a:ext cx="11292654" cy="5584825"/>
          </a:xfrm>
        </p:spPr>
        <p:txBody>
          <a:bodyPr>
            <a:normAutofit fontScale="92500" lnSpcReduction="20000"/>
          </a:bodyPr>
          <a:lstStyle/>
          <a:p>
            <a:pPr algn="just"/>
            <a:r>
              <a:rPr lang="pl-PL" dirty="0"/>
              <a:t>§ 1. Prokurator Generalny, Prokurator Krajowy lub inni upoważnieni przez nich prokuratorzy mogą przedstawić organom władzy publicznej, a w szczególnie uzasadnionych przypadkach także innym osobom, informacje dotyczące działalności prokuratury, </a:t>
            </a:r>
            <a:r>
              <a:rPr lang="pl-PL" b="1" dirty="0"/>
              <a:t>w tym także informacje dotyczące konkretnych spraw, jeżeli informacje takie mogą być istotne dla bezpieczeństwa państwa lub jego prawidłowego funkcjonowania.</a:t>
            </a:r>
          </a:p>
          <a:p>
            <a:pPr algn="just"/>
            <a:r>
              <a:rPr lang="pl-PL" dirty="0"/>
              <a:t>§ 2. </a:t>
            </a:r>
            <a:r>
              <a:rPr lang="pl-PL" b="1" u="sng" dirty="0">
                <a:solidFill>
                  <a:srgbClr val="FFC000"/>
                </a:solidFill>
              </a:rPr>
              <a:t>Prokurator Generalny oraz kierownicy jednostek organizacyjnych prokuratury mogą przekazać mediom osobiście, lub upoważnić w tym celu innego prokuratora, informacje z toczącego się postępowania przygotowawczego lub dotyczące działalności prokuratury, z wyłączeniem informacji niejawnych, mając na uwadze ważny interes publiczny.</a:t>
            </a:r>
          </a:p>
          <a:p>
            <a:pPr algn="just"/>
            <a:r>
              <a:rPr lang="pl-PL" dirty="0"/>
              <a:t>§ 3. W przypadkach wskazanych w § 1 i 2 </a:t>
            </a:r>
            <a:r>
              <a:rPr lang="pl-PL" u="sng" dirty="0">
                <a:solidFill>
                  <a:srgbClr val="FFC000"/>
                </a:solidFill>
              </a:rPr>
              <a:t>nie jest wymagane uzyskanie zgody prowadzącego postępowanie przygotowawcze.</a:t>
            </a:r>
          </a:p>
          <a:p>
            <a:pPr algn="just"/>
            <a:r>
              <a:rPr lang="pl-PL" dirty="0"/>
              <a:t>§ 4. Odpowiedzialność za wszelkie roszczenia powstałe w związku z czynnościami, o których mowa w § 1 i 2 ponosi Skarb Państwa. Odpowiedzialność Skarbu Państwa obejmuje również obowiązek złożenia oświadczenia o odpowiedniej treści i w odpowiedniej formie oraz obowiązek zapłacenia sumy na wskazany cel społeczny.</a:t>
            </a:r>
          </a:p>
          <a:p>
            <a:endParaRPr lang="en-GB" dirty="0"/>
          </a:p>
        </p:txBody>
      </p:sp>
    </p:spTree>
    <p:extLst>
      <p:ext uri="{BB962C8B-B14F-4D97-AF65-F5344CB8AC3E}">
        <p14:creationId xmlns:p14="http://schemas.microsoft.com/office/powerpoint/2010/main" val="137205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28007F3-0372-4C8C-AE77-F405E72EA83E}"/>
              </a:ext>
            </a:extLst>
          </p:cNvPr>
          <p:cNvSpPr>
            <a:spLocks noGrp="1"/>
          </p:cNvSpPr>
          <p:nvPr>
            <p:ph type="body" sz="quarter" idx="10"/>
          </p:nvPr>
        </p:nvSpPr>
        <p:spPr/>
        <p:txBody>
          <a:bodyPr>
            <a:normAutofit fontScale="77500" lnSpcReduction="20000"/>
          </a:bodyPr>
          <a:lstStyle/>
          <a:p>
            <a:r>
              <a:rPr lang="pl-PL" dirty="0"/>
              <a:t>Jawność wewnętrzna postępowania przygotowawczego </a:t>
            </a:r>
            <a:endParaRPr lang="en-GB" dirty="0"/>
          </a:p>
        </p:txBody>
      </p:sp>
      <p:sp>
        <p:nvSpPr>
          <p:cNvPr id="3" name="Symbol zastępczy tekstu 2">
            <a:extLst>
              <a:ext uri="{FF2B5EF4-FFF2-40B4-BE49-F238E27FC236}">
                <a16:creationId xmlns:a16="http://schemas.microsoft.com/office/drawing/2014/main" id="{0748072D-46C6-41D1-9D58-38B4AD9F550B}"/>
              </a:ext>
            </a:extLst>
          </p:cNvPr>
          <p:cNvSpPr>
            <a:spLocks noGrp="1"/>
          </p:cNvSpPr>
          <p:nvPr>
            <p:ph type="body" sz="quarter" idx="11"/>
          </p:nvPr>
        </p:nvSpPr>
        <p:spPr>
          <a:xfrm>
            <a:off x="234950" y="977900"/>
            <a:ext cx="11220735" cy="5584825"/>
          </a:xfrm>
        </p:spPr>
        <p:txBody>
          <a:bodyPr/>
          <a:lstStyle/>
          <a:p>
            <a:pPr algn="just"/>
            <a:r>
              <a:rPr lang="pl-PL" dirty="0"/>
              <a:t>Postępowanie przygotowawcze jest </a:t>
            </a:r>
            <a:r>
              <a:rPr lang="pl-PL" b="1" dirty="0">
                <a:solidFill>
                  <a:srgbClr val="FF0000"/>
                </a:solidFill>
              </a:rPr>
              <a:t>JAWNE WEWNĘTRZNIE</a:t>
            </a:r>
            <a:r>
              <a:rPr lang="pl-PL" dirty="0"/>
              <a:t>. Zasadą jest umożliwienie stronom i ich reprezentantom dostępu do akt sprawy i udziału w czynnościach postępowania przygotowawczego. </a:t>
            </a:r>
          </a:p>
          <a:p>
            <a:pPr algn="just"/>
            <a:r>
              <a:rPr lang="pl-PL" b="1" dirty="0">
                <a:solidFill>
                  <a:srgbClr val="FF0000"/>
                </a:solidFill>
              </a:rPr>
              <a:t>ALE</a:t>
            </a:r>
          </a:p>
          <a:p>
            <a:pPr algn="just"/>
            <a:r>
              <a:rPr lang="pl-PL" dirty="0"/>
              <a:t>Jawność wewnętrzna postępowania przygotowawczego może zostać ograniczona ze względu na ważny interes postępowania (dobro postępowania). </a:t>
            </a:r>
            <a:endParaRPr lang="en-GB" dirty="0"/>
          </a:p>
        </p:txBody>
      </p:sp>
    </p:spTree>
    <p:extLst>
      <p:ext uri="{BB962C8B-B14F-4D97-AF65-F5344CB8AC3E}">
        <p14:creationId xmlns:p14="http://schemas.microsoft.com/office/powerpoint/2010/main" val="227507105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539969-9CA8-4366-8AE4-B0F9F5740B9F}">
  <ds:schemaRefs>
    <ds:schemaRef ds:uri="http://schemas.microsoft.com/sharepoint/v3/contenttype/forms"/>
  </ds:schemaRefs>
</ds:datastoreItem>
</file>

<file path=customXml/itemProps3.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451</TotalTime>
  <Words>2985</Words>
  <Application>Microsoft Office PowerPoint</Application>
  <PresentationFormat>Panoramiczny</PresentationFormat>
  <Paragraphs>171</Paragraphs>
  <Slides>27</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27</vt:i4>
      </vt:variant>
    </vt:vector>
  </HeadingPairs>
  <TitlesOfParts>
    <vt:vector size="33" baseType="lpstr">
      <vt:lpstr>Arial</vt:lpstr>
      <vt:lpstr>Arial Black</vt:lpstr>
      <vt:lpstr>Calibri</vt:lpstr>
      <vt:lpstr>Calibri Light</vt:lpstr>
      <vt:lpstr>Wingdings</vt:lpstr>
      <vt:lpstr>Motyw pakietu Office</vt:lpstr>
      <vt:lpstr>Wykład 7</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7</dc:title>
  <dc:creator>Dominika Czerniak</dc:creator>
  <cp:lastModifiedBy>Dominika Czerniak</cp:lastModifiedBy>
  <cp:revision>3</cp:revision>
  <dcterms:created xsi:type="dcterms:W3CDTF">2021-12-06T14:03:43Z</dcterms:created>
  <dcterms:modified xsi:type="dcterms:W3CDTF">2024-12-16T09:06:51Z</dcterms:modified>
</cp:coreProperties>
</file>