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351" r:id="rId12"/>
    <p:sldId id="263" r:id="rId13"/>
    <p:sldId id="282" r:id="rId14"/>
    <p:sldId id="283" r:id="rId15"/>
    <p:sldId id="284" r:id="rId16"/>
    <p:sldId id="336" r:id="rId17"/>
    <p:sldId id="285" r:id="rId18"/>
    <p:sldId id="286" r:id="rId19"/>
    <p:sldId id="287" r:id="rId20"/>
    <p:sldId id="288" r:id="rId21"/>
    <p:sldId id="289" r:id="rId22"/>
    <p:sldId id="290" r:id="rId23"/>
    <p:sldId id="337" r:id="rId24"/>
    <p:sldId id="338" r:id="rId25"/>
    <p:sldId id="348" r:id="rId26"/>
    <p:sldId id="349" r:id="rId27"/>
    <p:sldId id="350" r:id="rId28"/>
    <p:sldId id="291" r:id="rId29"/>
    <p:sldId id="292" r:id="rId30"/>
    <p:sldId id="293" r:id="rId31"/>
    <p:sldId id="294" r:id="rId32"/>
    <p:sldId id="340" r:id="rId33"/>
    <p:sldId id="341" r:id="rId34"/>
    <p:sldId id="342" r:id="rId35"/>
    <p:sldId id="304" r:id="rId36"/>
    <p:sldId id="343" r:id="rId37"/>
    <p:sldId id="344" r:id="rId38"/>
    <p:sldId id="345" r:id="rId39"/>
    <p:sldId id="346" r:id="rId40"/>
    <p:sldId id="308" r:id="rId41"/>
    <p:sldId id="332" r:id="rId42"/>
    <p:sldId id="333" r:id="rId43"/>
    <p:sldId id="334" r:id="rId44"/>
    <p:sldId id="335" r:id="rId45"/>
    <p:sldId id="347" r:id="rId46"/>
    <p:sldId id="352" r:id="rId4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79" d="100"/>
          <a:sy n="79"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52064-0576-4AE7-A921-590473A3A549}" type="doc">
      <dgm:prSet loTypeId="urn:microsoft.com/office/officeart/2005/8/layout/pyramid1" loCatId="pyramid" qsTypeId="urn:microsoft.com/office/officeart/2005/8/quickstyle/simple1" qsCatId="simple" csTypeId="urn:microsoft.com/office/officeart/2005/8/colors/colorful3" csCatId="colorful" phldr="1"/>
      <dgm:spPr/>
    </dgm:pt>
    <dgm:pt modelId="{22F72E39-F102-4860-AD1B-5165F264E3CA}">
      <dgm:prSet phldrT="[Tekst]"/>
      <dgm:spPr/>
      <dgm:t>
        <a:bodyPr/>
        <a:lstStyle/>
        <a:p>
          <a:r>
            <a:rPr lang="pl-PL" dirty="0"/>
            <a:t>Tajemnica niejawna tajne i ściśle tajne (art. 179)</a:t>
          </a:r>
        </a:p>
      </dgm:t>
    </dgm:pt>
    <dgm:pt modelId="{F2D07474-7C1C-4061-ABE0-CFEBBC3E0627}" type="parTrans" cxnId="{C7514F58-0A39-45A3-8948-1C978527C656}">
      <dgm:prSet/>
      <dgm:spPr/>
      <dgm:t>
        <a:bodyPr/>
        <a:lstStyle/>
        <a:p>
          <a:endParaRPr lang="pl-PL"/>
        </a:p>
      </dgm:t>
    </dgm:pt>
    <dgm:pt modelId="{C4B44CCF-5AC5-4DA0-8BAF-4D4AB8347A7E}" type="sibTrans" cxnId="{C7514F58-0A39-45A3-8948-1C978527C656}">
      <dgm:prSet/>
      <dgm:spPr/>
      <dgm:t>
        <a:bodyPr/>
        <a:lstStyle/>
        <a:p>
          <a:endParaRPr lang="pl-PL"/>
        </a:p>
      </dgm:t>
    </dgm:pt>
    <dgm:pt modelId="{84276D73-791A-434D-8DF0-F3C1BA4A6030}">
      <dgm:prSet phldrT="[Tekst]"/>
      <dgm:spPr/>
      <dgm:t>
        <a:bodyPr/>
        <a:lstStyle/>
        <a:p>
          <a:r>
            <a:rPr lang="pl-PL" dirty="0"/>
            <a:t>tajemnica dziennikarska (art. 180 § 3 – 5)</a:t>
          </a:r>
        </a:p>
      </dgm:t>
    </dgm:pt>
    <dgm:pt modelId="{8210E39B-EA71-4FC4-BA4C-402663E8905B}" type="parTrans" cxnId="{086AA947-E049-479E-83A1-B414CD78E4FE}">
      <dgm:prSet/>
      <dgm:spPr/>
      <dgm:t>
        <a:bodyPr/>
        <a:lstStyle/>
        <a:p>
          <a:endParaRPr lang="pl-PL"/>
        </a:p>
      </dgm:t>
    </dgm:pt>
    <dgm:pt modelId="{A6ED6615-62CA-41F2-81B0-B26989813818}" type="sibTrans" cxnId="{086AA947-E049-479E-83A1-B414CD78E4FE}">
      <dgm:prSet/>
      <dgm:spPr/>
      <dgm:t>
        <a:bodyPr/>
        <a:lstStyle/>
        <a:p>
          <a:endParaRPr lang="pl-PL"/>
        </a:p>
      </dgm:t>
    </dgm:pt>
    <dgm:pt modelId="{67A000D9-5B6A-4F4D-AB96-94D2E452A89A}">
      <dgm:prSet phldrT="[Tekst]"/>
      <dgm:spPr/>
      <dgm:t>
        <a:bodyPr/>
        <a:lstStyle/>
        <a:p>
          <a:r>
            <a:rPr lang="pl-PL" dirty="0"/>
            <a:t>tajemnica adwokacka, radcowska, notarialna, lekarska (art. 180 § 2)</a:t>
          </a:r>
        </a:p>
      </dgm:t>
    </dgm:pt>
    <dgm:pt modelId="{E94BDD56-9A1F-41C1-B737-BD55E406AB3E}" type="parTrans" cxnId="{AB77DDFA-A5AA-405E-8577-B0DADBB678FE}">
      <dgm:prSet/>
      <dgm:spPr/>
      <dgm:t>
        <a:bodyPr/>
        <a:lstStyle/>
        <a:p>
          <a:endParaRPr lang="pl-PL"/>
        </a:p>
      </dgm:t>
    </dgm:pt>
    <dgm:pt modelId="{2376EA71-D793-4A9D-801A-06C1746940C7}" type="sibTrans" cxnId="{AB77DDFA-A5AA-405E-8577-B0DADBB678FE}">
      <dgm:prSet/>
      <dgm:spPr/>
      <dgm:t>
        <a:bodyPr/>
        <a:lstStyle/>
        <a:p>
          <a:endParaRPr lang="pl-PL"/>
        </a:p>
      </dgm:t>
    </dgm:pt>
    <dgm:pt modelId="{CE47B1D5-CC90-4325-B95F-AB09B3B7A59A}">
      <dgm:prSet phldrT="[Tekst]"/>
      <dgm:spPr/>
      <dgm:t>
        <a:bodyPr/>
        <a:lstStyle/>
        <a:p>
          <a:r>
            <a:rPr lang="pl-PL" dirty="0"/>
            <a:t>tajemnica o klauzuli zastrzeżone i poufne oraz związana z wykonywaniem zawodu lub funkcji (art. 180 § 1) </a:t>
          </a:r>
        </a:p>
      </dgm:t>
    </dgm:pt>
    <dgm:pt modelId="{2E788198-C5A3-45C8-A22C-5E88127AC6F7}" type="parTrans" cxnId="{BD4FAECD-BE33-4C96-9FE6-C7BB946D4C23}">
      <dgm:prSet/>
      <dgm:spPr/>
      <dgm:t>
        <a:bodyPr/>
        <a:lstStyle/>
        <a:p>
          <a:endParaRPr lang="pl-PL"/>
        </a:p>
      </dgm:t>
    </dgm:pt>
    <dgm:pt modelId="{6E22EF57-4A60-4BC9-B770-9EA0EE0D0C01}" type="sibTrans" cxnId="{BD4FAECD-BE33-4C96-9FE6-C7BB946D4C23}">
      <dgm:prSet/>
      <dgm:spPr/>
      <dgm:t>
        <a:bodyPr/>
        <a:lstStyle/>
        <a:p>
          <a:endParaRPr lang="pl-PL"/>
        </a:p>
      </dgm:t>
    </dgm:pt>
    <dgm:pt modelId="{E5A688F7-8AB4-46E1-9B73-52023212F1F7}" type="pres">
      <dgm:prSet presAssocID="{FCE52064-0576-4AE7-A921-590473A3A549}" presName="Name0" presStyleCnt="0">
        <dgm:presLayoutVars>
          <dgm:dir/>
          <dgm:animLvl val="lvl"/>
          <dgm:resizeHandles val="exact"/>
        </dgm:presLayoutVars>
      </dgm:prSet>
      <dgm:spPr/>
    </dgm:pt>
    <dgm:pt modelId="{5976C59E-0023-4105-920B-8A8C9EE35336}" type="pres">
      <dgm:prSet presAssocID="{22F72E39-F102-4860-AD1B-5165F264E3CA}" presName="Name8" presStyleCnt="0"/>
      <dgm:spPr/>
    </dgm:pt>
    <dgm:pt modelId="{9A8D2007-00A3-46F2-AA86-EAEDA532D8D6}" type="pres">
      <dgm:prSet presAssocID="{22F72E39-F102-4860-AD1B-5165F264E3CA}" presName="level" presStyleLbl="node1" presStyleIdx="0" presStyleCnt="4" custLinFactX="7133" custLinFactNeighborX="100000" custLinFactNeighborY="-1739">
        <dgm:presLayoutVars>
          <dgm:chMax val="1"/>
          <dgm:bulletEnabled val="1"/>
        </dgm:presLayoutVars>
      </dgm:prSet>
      <dgm:spPr/>
    </dgm:pt>
    <dgm:pt modelId="{28095DE0-6474-4E70-9656-3E8ED4A3362B}" type="pres">
      <dgm:prSet presAssocID="{22F72E39-F102-4860-AD1B-5165F264E3CA}" presName="levelTx" presStyleLbl="revTx" presStyleIdx="0" presStyleCnt="0">
        <dgm:presLayoutVars>
          <dgm:chMax val="1"/>
          <dgm:bulletEnabled val="1"/>
        </dgm:presLayoutVars>
      </dgm:prSet>
      <dgm:spPr/>
    </dgm:pt>
    <dgm:pt modelId="{EF736867-5C2F-422C-925C-78EE9735C58F}" type="pres">
      <dgm:prSet presAssocID="{84276D73-791A-434D-8DF0-F3C1BA4A6030}" presName="Name8" presStyleCnt="0"/>
      <dgm:spPr/>
    </dgm:pt>
    <dgm:pt modelId="{386F5295-24DA-4462-904E-38E11BA3783E}" type="pres">
      <dgm:prSet presAssocID="{84276D73-791A-434D-8DF0-F3C1BA4A6030}" presName="level" presStyleLbl="node1" presStyleIdx="1" presStyleCnt="4">
        <dgm:presLayoutVars>
          <dgm:chMax val="1"/>
          <dgm:bulletEnabled val="1"/>
        </dgm:presLayoutVars>
      </dgm:prSet>
      <dgm:spPr/>
    </dgm:pt>
    <dgm:pt modelId="{770C0EED-490C-490B-9429-DD074CB7A8FB}" type="pres">
      <dgm:prSet presAssocID="{84276D73-791A-434D-8DF0-F3C1BA4A6030}" presName="levelTx" presStyleLbl="revTx" presStyleIdx="0" presStyleCnt="0">
        <dgm:presLayoutVars>
          <dgm:chMax val="1"/>
          <dgm:bulletEnabled val="1"/>
        </dgm:presLayoutVars>
      </dgm:prSet>
      <dgm:spPr/>
    </dgm:pt>
    <dgm:pt modelId="{528BA422-8349-487B-B2BA-1093B881F734}" type="pres">
      <dgm:prSet presAssocID="{67A000D9-5B6A-4F4D-AB96-94D2E452A89A}" presName="Name8" presStyleCnt="0"/>
      <dgm:spPr/>
    </dgm:pt>
    <dgm:pt modelId="{3718EE9E-B94A-4E19-87E7-6B714CFB5108}" type="pres">
      <dgm:prSet presAssocID="{67A000D9-5B6A-4F4D-AB96-94D2E452A89A}" presName="level" presStyleLbl="node1" presStyleIdx="2" presStyleCnt="4">
        <dgm:presLayoutVars>
          <dgm:chMax val="1"/>
          <dgm:bulletEnabled val="1"/>
        </dgm:presLayoutVars>
      </dgm:prSet>
      <dgm:spPr/>
    </dgm:pt>
    <dgm:pt modelId="{F9CAC58D-4D3A-4863-8A75-9F5BECA3A823}" type="pres">
      <dgm:prSet presAssocID="{67A000D9-5B6A-4F4D-AB96-94D2E452A89A}" presName="levelTx" presStyleLbl="revTx" presStyleIdx="0" presStyleCnt="0">
        <dgm:presLayoutVars>
          <dgm:chMax val="1"/>
          <dgm:bulletEnabled val="1"/>
        </dgm:presLayoutVars>
      </dgm:prSet>
      <dgm:spPr/>
    </dgm:pt>
    <dgm:pt modelId="{DB460506-0DBD-4DFA-A4A5-7D1101938487}" type="pres">
      <dgm:prSet presAssocID="{CE47B1D5-CC90-4325-B95F-AB09B3B7A59A}" presName="Name8" presStyleCnt="0"/>
      <dgm:spPr/>
    </dgm:pt>
    <dgm:pt modelId="{74D30743-B938-451D-93CC-B579EB1A082C}" type="pres">
      <dgm:prSet presAssocID="{CE47B1D5-CC90-4325-B95F-AB09B3B7A59A}" presName="level" presStyleLbl="node1" presStyleIdx="3" presStyleCnt="4">
        <dgm:presLayoutVars>
          <dgm:chMax val="1"/>
          <dgm:bulletEnabled val="1"/>
        </dgm:presLayoutVars>
      </dgm:prSet>
      <dgm:spPr/>
    </dgm:pt>
    <dgm:pt modelId="{7A42C25E-2B9F-430F-AF31-5C93980F4518}" type="pres">
      <dgm:prSet presAssocID="{CE47B1D5-CC90-4325-B95F-AB09B3B7A59A}" presName="levelTx" presStyleLbl="revTx" presStyleIdx="0" presStyleCnt="0">
        <dgm:presLayoutVars>
          <dgm:chMax val="1"/>
          <dgm:bulletEnabled val="1"/>
        </dgm:presLayoutVars>
      </dgm:prSet>
      <dgm:spPr/>
    </dgm:pt>
  </dgm:ptLst>
  <dgm:cxnLst>
    <dgm:cxn modelId="{086AA947-E049-479E-83A1-B414CD78E4FE}" srcId="{FCE52064-0576-4AE7-A921-590473A3A549}" destId="{84276D73-791A-434D-8DF0-F3C1BA4A6030}" srcOrd="1" destOrd="0" parTransId="{8210E39B-EA71-4FC4-BA4C-402663E8905B}" sibTransId="{A6ED6615-62CA-41F2-81B0-B26989813818}"/>
    <dgm:cxn modelId="{ACB6C276-095D-4B12-BB68-63370A63289C}" type="presOf" srcId="{22F72E39-F102-4860-AD1B-5165F264E3CA}" destId="{28095DE0-6474-4E70-9656-3E8ED4A3362B}" srcOrd="1" destOrd="0" presId="urn:microsoft.com/office/officeart/2005/8/layout/pyramid1"/>
    <dgm:cxn modelId="{C7514F58-0A39-45A3-8948-1C978527C656}" srcId="{FCE52064-0576-4AE7-A921-590473A3A549}" destId="{22F72E39-F102-4860-AD1B-5165F264E3CA}" srcOrd="0" destOrd="0" parTransId="{F2D07474-7C1C-4061-ABE0-CFEBBC3E0627}" sibTransId="{C4B44CCF-5AC5-4DA0-8BAF-4D4AB8347A7E}"/>
    <dgm:cxn modelId="{FF3D667C-C0FA-445B-B4C7-E9EB7717B45D}" type="presOf" srcId="{84276D73-791A-434D-8DF0-F3C1BA4A6030}" destId="{386F5295-24DA-4462-904E-38E11BA3783E}" srcOrd="0" destOrd="0" presId="urn:microsoft.com/office/officeart/2005/8/layout/pyramid1"/>
    <dgm:cxn modelId="{6D775086-E38B-48F4-BC8C-22B4361BD94A}" type="presOf" srcId="{CE47B1D5-CC90-4325-B95F-AB09B3B7A59A}" destId="{74D30743-B938-451D-93CC-B579EB1A082C}" srcOrd="0" destOrd="0" presId="urn:microsoft.com/office/officeart/2005/8/layout/pyramid1"/>
    <dgm:cxn modelId="{84A1C795-580E-471D-BD84-E71FF1AC6FFB}" type="presOf" srcId="{CE47B1D5-CC90-4325-B95F-AB09B3B7A59A}" destId="{7A42C25E-2B9F-430F-AF31-5C93980F4518}" srcOrd="1" destOrd="0" presId="urn:microsoft.com/office/officeart/2005/8/layout/pyramid1"/>
    <dgm:cxn modelId="{8710BDB6-1EB0-4391-981E-60D2B4A3163F}" type="presOf" srcId="{67A000D9-5B6A-4F4D-AB96-94D2E452A89A}" destId="{F9CAC58D-4D3A-4863-8A75-9F5BECA3A823}" srcOrd="1" destOrd="0" presId="urn:microsoft.com/office/officeart/2005/8/layout/pyramid1"/>
    <dgm:cxn modelId="{93C16EB7-487D-446E-A14F-0A2465A3CE67}" type="presOf" srcId="{22F72E39-F102-4860-AD1B-5165F264E3CA}" destId="{9A8D2007-00A3-46F2-AA86-EAEDA532D8D6}" srcOrd="0" destOrd="0" presId="urn:microsoft.com/office/officeart/2005/8/layout/pyramid1"/>
    <dgm:cxn modelId="{89E13EBD-E0B5-40B5-8BD1-24C8D4D1D636}" type="presOf" srcId="{FCE52064-0576-4AE7-A921-590473A3A549}" destId="{E5A688F7-8AB4-46E1-9B73-52023212F1F7}" srcOrd="0" destOrd="0" presId="urn:microsoft.com/office/officeart/2005/8/layout/pyramid1"/>
    <dgm:cxn modelId="{BD4FAECD-BE33-4C96-9FE6-C7BB946D4C23}" srcId="{FCE52064-0576-4AE7-A921-590473A3A549}" destId="{CE47B1D5-CC90-4325-B95F-AB09B3B7A59A}" srcOrd="3" destOrd="0" parTransId="{2E788198-C5A3-45C8-A22C-5E88127AC6F7}" sibTransId="{6E22EF57-4A60-4BC9-B770-9EA0EE0D0C01}"/>
    <dgm:cxn modelId="{D045DCCF-4429-4E2A-AF32-9AA0E1E1054E}" type="presOf" srcId="{84276D73-791A-434D-8DF0-F3C1BA4A6030}" destId="{770C0EED-490C-490B-9429-DD074CB7A8FB}" srcOrd="1" destOrd="0" presId="urn:microsoft.com/office/officeart/2005/8/layout/pyramid1"/>
    <dgm:cxn modelId="{6B3B55E2-0120-41BB-9B8A-C8E21A4715C3}" type="presOf" srcId="{67A000D9-5B6A-4F4D-AB96-94D2E452A89A}" destId="{3718EE9E-B94A-4E19-87E7-6B714CFB5108}" srcOrd="0" destOrd="0" presId="urn:microsoft.com/office/officeart/2005/8/layout/pyramid1"/>
    <dgm:cxn modelId="{AB77DDFA-A5AA-405E-8577-B0DADBB678FE}" srcId="{FCE52064-0576-4AE7-A921-590473A3A549}" destId="{67A000D9-5B6A-4F4D-AB96-94D2E452A89A}" srcOrd="2" destOrd="0" parTransId="{E94BDD56-9A1F-41C1-B737-BD55E406AB3E}" sibTransId="{2376EA71-D793-4A9D-801A-06C1746940C7}"/>
    <dgm:cxn modelId="{23A6F0FB-4421-4325-BBBE-0A0E1CAB9387}" type="presParOf" srcId="{E5A688F7-8AB4-46E1-9B73-52023212F1F7}" destId="{5976C59E-0023-4105-920B-8A8C9EE35336}" srcOrd="0" destOrd="0" presId="urn:microsoft.com/office/officeart/2005/8/layout/pyramid1"/>
    <dgm:cxn modelId="{6EAD5C7E-4346-4125-AD9A-400B15BC0B9C}" type="presParOf" srcId="{5976C59E-0023-4105-920B-8A8C9EE35336}" destId="{9A8D2007-00A3-46F2-AA86-EAEDA532D8D6}" srcOrd="0" destOrd="0" presId="urn:microsoft.com/office/officeart/2005/8/layout/pyramid1"/>
    <dgm:cxn modelId="{83F16450-2144-43BA-B26D-AB3855CFB229}" type="presParOf" srcId="{5976C59E-0023-4105-920B-8A8C9EE35336}" destId="{28095DE0-6474-4E70-9656-3E8ED4A3362B}" srcOrd="1" destOrd="0" presId="urn:microsoft.com/office/officeart/2005/8/layout/pyramid1"/>
    <dgm:cxn modelId="{8774060F-58F3-4C62-AF01-25BC965FB767}" type="presParOf" srcId="{E5A688F7-8AB4-46E1-9B73-52023212F1F7}" destId="{EF736867-5C2F-422C-925C-78EE9735C58F}" srcOrd="1" destOrd="0" presId="urn:microsoft.com/office/officeart/2005/8/layout/pyramid1"/>
    <dgm:cxn modelId="{026CDEDF-74D5-4CBB-A8D2-AA3B2B0EB248}" type="presParOf" srcId="{EF736867-5C2F-422C-925C-78EE9735C58F}" destId="{386F5295-24DA-4462-904E-38E11BA3783E}" srcOrd="0" destOrd="0" presId="urn:microsoft.com/office/officeart/2005/8/layout/pyramid1"/>
    <dgm:cxn modelId="{B8A76CC1-EF5C-454D-BAE3-B12018150826}" type="presParOf" srcId="{EF736867-5C2F-422C-925C-78EE9735C58F}" destId="{770C0EED-490C-490B-9429-DD074CB7A8FB}" srcOrd="1" destOrd="0" presId="urn:microsoft.com/office/officeart/2005/8/layout/pyramid1"/>
    <dgm:cxn modelId="{B93F1A37-DC43-4A2C-9FD3-C25047D54386}" type="presParOf" srcId="{E5A688F7-8AB4-46E1-9B73-52023212F1F7}" destId="{528BA422-8349-487B-B2BA-1093B881F734}" srcOrd="2" destOrd="0" presId="urn:microsoft.com/office/officeart/2005/8/layout/pyramid1"/>
    <dgm:cxn modelId="{F8876615-1DC4-4083-A739-1C6C0EC7F6A7}" type="presParOf" srcId="{528BA422-8349-487B-B2BA-1093B881F734}" destId="{3718EE9E-B94A-4E19-87E7-6B714CFB5108}" srcOrd="0" destOrd="0" presId="urn:microsoft.com/office/officeart/2005/8/layout/pyramid1"/>
    <dgm:cxn modelId="{4589F0AD-31DC-403E-882C-2E18741B05D3}" type="presParOf" srcId="{528BA422-8349-487B-B2BA-1093B881F734}" destId="{F9CAC58D-4D3A-4863-8A75-9F5BECA3A823}" srcOrd="1" destOrd="0" presId="urn:microsoft.com/office/officeart/2005/8/layout/pyramid1"/>
    <dgm:cxn modelId="{B601C01F-400C-41CA-869E-F097B34DECD3}" type="presParOf" srcId="{E5A688F7-8AB4-46E1-9B73-52023212F1F7}" destId="{DB460506-0DBD-4DFA-A4A5-7D1101938487}" srcOrd="3" destOrd="0" presId="urn:microsoft.com/office/officeart/2005/8/layout/pyramid1"/>
    <dgm:cxn modelId="{16556D04-E012-43D0-8D99-6E309BD95DB0}" type="presParOf" srcId="{DB460506-0DBD-4DFA-A4A5-7D1101938487}" destId="{74D30743-B938-451D-93CC-B579EB1A082C}" srcOrd="0" destOrd="0" presId="urn:microsoft.com/office/officeart/2005/8/layout/pyramid1"/>
    <dgm:cxn modelId="{8906567D-CC7E-4B22-BE69-ED8218E5B778}" type="presParOf" srcId="{DB460506-0DBD-4DFA-A4A5-7D1101938487}" destId="{7A42C25E-2B9F-430F-AF31-5C93980F451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D2007-00A3-46F2-AA86-EAEDA532D8D6}">
      <dsp:nvSpPr>
        <dsp:cNvPr id="0" name=""/>
        <dsp:cNvSpPr/>
      </dsp:nvSpPr>
      <dsp:spPr>
        <a:xfrm>
          <a:off x="4613592" y="0"/>
          <a:ext cx="1794243" cy="1222744"/>
        </a:xfrm>
        <a:prstGeom prst="trapezoid">
          <a:avLst>
            <a:gd name="adj" fmla="val 733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niejawna tajne i ściśle tajne (art. 179)</a:t>
          </a:r>
        </a:p>
      </dsp:txBody>
      <dsp:txXfrm>
        <a:off x="4613592" y="0"/>
        <a:ext cx="1794243" cy="1222744"/>
      </dsp:txXfrm>
    </dsp:sp>
    <dsp:sp modelId="{386F5295-24DA-4462-904E-38E11BA3783E}">
      <dsp:nvSpPr>
        <dsp:cNvPr id="0" name=""/>
        <dsp:cNvSpPr/>
      </dsp:nvSpPr>
      <dsp:spPr>
        <a:xfrm>
          <a:off x="1794243" y="1222744"/>
          <a:ext cx="3588487" cy="1222744"/>
        </a:xfrm>
        <a:prstGeom prst="trapezoid">
          <a:avLst>
            <a:gd name="adj" fmla="val 7337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dziennikarska (art. 180 § 3 – 5)</a:t>
          </a:r>
        </a:p>
      </dsp:txBody>
      <dsp:txXfrm>
        <a:off x="2422229" y="1222744"/>
        <a:ext cx="2332516" cy="1222744"/>
      </dsp:txXfrm>
    </dsp:sp>
    <dsp:sp modelId="{3718EE9E-B94A-4E19-87E7-6B714CFB5108}">
      <dsp:nvSpPr>
        <dsp:cNvPr id="0" name=""/>
        <dsp:cNvSpPr/>
      </dsp:nvSpPr>
      <dsp:spPr>
        <a:xfrm>
          <a:off x="897121" y="2445488"/>
          <a:ext cx="5382731" cy="1222744"/>
        </a:xfrm>
        <a:prstGeom prst="trapezoid">
          <a:avLst>
            <a:gd name="adj" fmla="val 7337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adwokacka, radcowska, notarialna, lekarska (art. 180 § 2)</a:t>
          </a:r>
        </a:p>
      </dsp:txBody>
      <dsp:txXfrm>
        <a:off x="1839099" y="2445488"/>
        <a:ext cx="3498775" cy="1222744"/>
      </dsp:txXfrm>
    </dsp:sp>
    <dsp:sp modelId="{74D30743-B938-451D-93CC-B579EB1A082C}">
      <dsp:nvSpPr>
        <dsp:cNvPr id="0" name=""/>
        <dsp:cNvSpPr/>
      </dsp:nvSpPr>
      <dsp:spPr>
        <a:xfrm>
          <a:off x="0" y="3668232"/>
          <a:ext cx="7176975" cy="1222744"/>
        </a:xfrm>
        <a:prstGeom prst="trapezoid">
          <a:avLst>
            <a:gd name="adj" fmla="val 733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kern="1200" dirty="0"/>
            <a:t>tajemnica o klauzuli zastrzeżone i poufne oraz związana z wykonywaniem zawodu lub funkcji (art. 180 § 1) </a:t>
          </a:r>
        </a:p>
      </dsp:txBody>
      <dsp:txXfrm>
        <a:off x="1255970" y="3668232"/>
        <a:ext cx="4665033" cy="12227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CDB0B-5920-4289-BED6-889E1849C335}" type="datetimeFigureOut">
              <a:rPr lang="en-GB" smtClean="0"/>
              <a:t>13/01/2025</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8251A-BE4C-42D6-A1A6-74E91933A019}" type="slidenum">
              <a:rPr lang="en-GB" smtClean="0"/>
              <a:t>‹#›</a:t>
            </a:fld>
            <a:endParaRPr lang="en-GB"/>
          </a:p>
        </p:txBody>
      </p:sp>
    </p:spTree>
    <p:extLst>
      <p:ext uri="{BB962C8B-B14F-4D97-AF65-F5344CB8AC3E}">
        <p14:creationId xmlns:p14="http://schemas.microsoft.com/office/powerpoint/2010/main" val="92540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CA26265-3D7A-4CBB-8DA0-391C220D0730}" type="slidenum">
              <a:rPr lang="pl-PL" smtClean="0"/>
              <a:t>10</a:t>
            </a:fld>
            <a:endParaRPr lang="pl-PL"/>
          </a:p>
        </p:txBody>
      </p:sp>
    </p:spTree>
    <p:extLst>
      <p:ext uri="{BB962C8B-B14F-4D97-AF65-F5344CB8AC3E}">
        <p14:creationId xmlns:p14="http://schemas.microsoft.com/office/powerpoint/2010/main" val="87032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1E888E6B-C317-43D2-9B33-EE3908C9D002}" type="datetimeFigureOut">
              <a:rPr lang="pl-PL" smtClean="0"/>
              <a:t>13.01.2025</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5450DCB5-EA2E-495B-A70C-BECC2931DDD4}"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50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userDrawn="1"/>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405737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88936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9178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61735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2804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4FC13E-6209-444D-A5C0-BBE9DD313479}"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2069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13/01/2025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31382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97778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56366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946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1209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1465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37232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8335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8140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8E6B-C317-43D2-9B33-EE3908C9D002}" type="datetimeFigureOut">
              <a:rPr lang="pl-PL" smtClean="0"/>
              <a:t>13.01.2025</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DCB5-EA2E-495B-A70C-BECC2931DDD4}"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48511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4"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tvn24.pl/polska/stefan-w-i-zabojstwo-pawla-adamowicza-dziennikarka-katarzyna-wlodkowska-nie-chce-ujawnic-informatora-zostala-ukarana-grzywna-500-zl-5479573"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hyperlink" Target="https://www.rpo.gov.pl/sites/default/files/Wniosek%20do%20TK%20owoce%20zatrutego%20drzewa%20art%20art.%20168a%20%20KPK%206.05.2016.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530340-7F73-4616-BFE1-5F927F587D90}"/>
              </a:ext>
            </a:extLst>
          </p:cNvPr>
          <p:cNvSpPr>
            <a:spLocks noGrp="1"/>
          </p:cNvSpPr>
          <p:nvPr>
            <p:ph type="ctrTitle"/>
          </p:nvPr>
        </p:nvSpPr>
        <p:spPr/>
        <p:txBody>
          <a:bodyPr/>
          <a:lstStyle/>
          <a:p>
            <a:r>
              <a:rPr lang="pl-PL" dirty="0"/>
              <a:t>Wykład 9</a:t>
            </a:r>
            <a:endParaRPr lang="en-GB" dirty="0"/>
          </a:p>
        </p:txBody>
      </p:sp>
      <p:sp>
        <p:nvSpPr>
          <p:cNvPr id="3" name="Podtytuł 2">
            <a:extLst>
              <a:ext uri="{FF2B5EF4-FFF2-40B4-BE49-F238E27FC236}">
                <a16:creationId xmlns:a16="http://schemas.microsoft.com/office/drawing/2014/main" id="{420A1574-9984-4600-8695-84AF2093B659}"/>
              </a:ext>
            </a:extLst>
          </p:cNvPr>
          <p:cNvSpPr>
            <a:spLocks noGrp="1"/>
          </p:cNvSpPr>
          <p:nvPr>
            <p:ph type="subTitle" idx="1"/>
          </p:nvPr>
        </p:nvSpPr>
        <p:spPr/>
        <p:txBody>
          <a:bodyPr/>
          <a:lstStyle/>
          <a:p>
            <a:r>
              <a:rPr lang="pl-PL" dirty="0"/>
              <a:t>Zakazy dowodowe w procesie karnym. Konsekwencje naruszenia warunków formalnych przeprowadzenia czynności dowodowych. </a:t>
            </a:r>
            <a:endParaRPr lang="en-GB" dirty="0"/>
          </a:p>
        </p:txBody>
      </p:sp>
    </p:spTree>
    <p:extLst>
      <p:ext uri="{BB962C8B-B14F-4D97-AF65-F5344CB8AC3E}">
        <p14:creationId xmlns:p14="http://schemas.microsoft.com/office/powerpoint/2010/main" val="255187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rostokąt zaokrąglony 4"/>
          <p:cNvSpPr/>
          <p:nvPr/>
        </p:nvSpPr>
        <p:spPr>
          <a:xfrm>
            <a:off x="3076961" y="1849438"/>
            <a:ext cx="5015408" cy="720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t>Zakazy dowodowe </a:t>
            </a:r>
          </a:p>
        </p:txBody>
      </p:sp>
      <p:cxnSp>
        <p:nvCxnSpPr>
          <p:cNvPr id="9" name="Łącznik prosty ze strzałką 8"/>
          <p:cNvCxnSpPr/>
          <p:nvPr/>
        </p:nvCxnSpPr>
        <p:spPr>
          <a:xfrm flipH="1">
            <a:off x="1770237" y="2607448"/>
            <a:ext cx="1085106" cy="675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Łącznik prosty ze strzałką 10"/>
          <p:cNvCxnSpPr/>
          <p:nvPr/>
        </p:nvCxnSpPr>
        <p:spPr>
          <a:xfrm>
            <a:off x="8305554" y="2448969"/>
            <a:ext cx="1291729" cy="4951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Prostokąt zaokrąglony 11"/>
          <p:cNvSpPr/>
          <p:nvPr/>
        </p:nvSpPr>
        <p:spPr>
          <a:xfrm>
            <a:off x="247177" y="3445993"/>
            <a:ext cx="2880320"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zupełne </a:t>
            </a:r>
          </a:p>
        </p:txBody>
      </p:sp>
      <p:sp>
        <p:nvSpPr>
          <p:cNvPr id="14" name="Prostokąt zaokrąglony 13"/>
          <p:cNvSpPr/>
          <p:nvPr/>
        </p:nvSpPr>
        <p:spPr>
          <a:xfrm>
            <a:off x="8661618" y="3089542"/>
            <a:ext cx="3204356"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niezupełne </a:t>
            </a:r>
            <a:endParaRPr lang="pl-PL" b="1" dirty="0"/>
          </a:p>
        </p:txBody>
      </p:sp>
      <p:cxnSp>
        <p:nvCxnSpPr>
          <p:cNvPr id="16" name="Łącznik prosty ze strzałką 15"/>
          <p:cNvCxnSpPr/>
          <p:nvPr/>
        </p:nvCxnSpPr>
        <p:spPr>
          <a:xfrm flipH="1">
            <a:off x="4651660" y="4839126"/>
            <a:ext cx="1008112"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Łącznik prosty ze strzałką 17"/>
          <p:cNvCxnSpPr/>
          <p:nvPr/>
        </p:nvCxnSpPr>
        <p:spPr>
          <a:xfrm>
            <a:off x="8625831" y="5235170"/>
            <a:ext cx="1047453"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Prostokąt zaokrąglony 18"/>
          <p:cNvSpPr/>
          <p:nvPr/>
        </p:nvSpPr>
        <p:spPr>
          <a:xfrm>
            <a:off x="3371120" y="5742080"/>
            <a:ext cx="234467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bezwzględne </a:t>
            </a:r>
            <a:endParaRPr lang="pl-PL" b="1" dirty="0"/>
          </a:p>
        </p:txBody>
      </p:sp>
      <p:sp>
        <p:nvSpPr>
          <p:cNvPr id="20" name="Prostokąt zaokrąglony 19"/>
          <p:cNvSpPr/>
          <p:nvPr/>
        </p:nvSpPr>
        <p:spPr>
          <a:xfrm>
            <a:off x="9931114" y="5763552"/>
            <a:ext cx="2001305" cy="3960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względne </a:t>
            </a:r>
            <a:endParaRPr lang="pl-PL" b="1" dirty="0"/>
          </a:p>
        </p:txBody>
      </p:sp>
      <p:sp>
        <p:nvSpPr>
          <p:cNvPr id="2" name="Tytuł 1"/>
          <p:cNvSpPr>
            <a:spLocks noGrp="1"/>
          </p:cNvSpPr>
          <p:nvPr>
            <p:ph type="title"/>
          </p:nvPr>
        </p:nvSpPr>
        <p:spPr>
          <a:xfrm>
            <a:off x="425596" y="176168"/>
            <a:ext cx="10055771" cy="1161552"/>
          </a:xfrm>
        </p:spPr>
        <p:txBody>
          <a:bodyPr>
            <a:normAutofit fontScale="90000"/>
          </a:bodyPr>
          <a:lstStyle/>
          <a:p>
            <a:pPr algn="ctr"/>
            <a:r>
              <a:rPr lang="pl-PL" b="1" dirty="0">
                <a:solidFill>
                  <a:schemeClr val="tx1"/>
                </a:solidFill>
              </a:rPr>
              <a:t>Systematyka zakazów dowodowych wg. T. Grzegorczyka i J. Tylmana </a:t>
            </a:r>
            <a:endParaRPr lang="pl-PL" dirty="0"/>
          </a:p>
        </p:txBody>
      </p:sp>
      <p:sp>
        <p:nvSpPr>
          <p:cNvPr id="23" name="pole tekstowe 22"/>
          <p:cNvSpPr txBox="1"/>
          <p:nvPr/>
        </p:nvSpPr>
        <p:spPr>
          <a:xfrm>
            <a:off x="5853814" y="3723809"/>
            <a:ext cx="6012160" cy="1477328"/>
          </a:xfrm>
          <a:prstGeom prst="rect">
            <a:avLst/>
          </a:prstGeom>
          <a:noFill/>
        </p:spPr>
        <p:txBody>
          <a:bodyPr wrap="square" rtlCol="0">
            <a:spAutoFit/>
          </a:bodyPr>
          <a:lstStyle/>
          <a:p>
            <a:pPr algn="just"/>
            <a:r>
              <a:rPr lang="pl-PL" dirty="0"/>
              <a:t>zabraniają </a:t>
            </a:r>
            <a:r>
              <a:rPr lang="pl-PL" b="1" dirty="0"/>
              <a:t>przeprowadzania określonego </a:t>
            </a:r>
            <a:r>
              <a:rPr lang="pl-PL" dirty="0"/>
              <a:t>dowodu w pewnych warunkach, korzystania z określonego źródła lub środka dowodowego w określony sposób. Możliwe jest dla udowodnienia danej okoliczności sięganie po inne źródło lub środek dowodowy</a:t>
            </a:r>
          </a:p>
        </p:txBody>
      </p:sp>
      <p:sp>
        <p:nvSpPr>
          <p:cNvPr id="26" name="pole tekstowe 25"/>
          <p:cNvSpPr txBox="1"/>
          <p:nvPr/>
        </p:nvSpPr>
        <p:spPr>
          <a:xfrm>
            <a:off x="247177" y="4106799"/>
            <a:ext cx="2746599" cy="1200329"/>
          </a:xfrm>
          <a:prstGeom prst="rect">
            <a:avLst/>
          </a:prstGeom>
          <a:noFill/>
        </p:spPr>
        <p:txBody>
          <a:bodyPr wrap="square" rtlCol="0">
            <a:spAutoFit/>
          </a:bodyPr>
          <a:lstStyle/>
          <a:p>
            <a:r>
              <a:rPr lang="pl-PL" dirty="0"/>
              <a:t>zakazy zabraniające przeprowadzenia jakiegokolwiek dowodu na daną okoliczność</a:t>
            </a:r>
          </a:p>
        </p:txBody>
      </p:sp>
      <p:sp>
        <p:nvSpPr>
          <p:cNvPr id="28" name="pole tekstowe 27"/>
          <p:cNvSpPr txBox="1"/>
          <p:nvPr/>
        </p:nvSpPr>
        <p:spPr>
          <a:xfrm>
            <a:off x="1703512" y="6381329"/>
            <a:ext cx="5184577" cy="646331"/>
          </a:xfrm>
          <a:prstGeom prst="rect">
            <a:avLst/>
          </a:prstGeom>
          <a:noFill/>
        </p:spPr>
        <p:txBody>
          <a:bodyPr wrap="square" rtlCol="0">
            <a:spAutoFit/>
          </a:bodyPr>
          <a:lstStyle/>
          <a:p>
            <a:pPr lvl="0"/>
            <a:r>
              <a:rPr lang="pl-PL" dirty="0"/>
              <a:t>takie, które nigdy nie mogą być uchylone;</a:t>
            </a:r>
          </a:p>
          <a:p>
            <a:endParaRPr lang="pl-PL" dirty="0"/>
          </a:p>
        </p:txBody>
      </p:sp>
      <p:sp>
        <p:nvSpPr>
          <p:cNvPr id="29" name="pole tekstowe 28"/>
          <p:cNvSpPr txBox="1"/>
          <p:nvPr/>
        </p:nvSpPr>
        <p:spPr>
          <a:xfrm>
            <a:off x="8050831" y="6215014"/>
            <a:ext cx="4104456" cy="646331"/>
          </a:xfrm>
          <a:prstGeom prst="rect">
            <a:avLst/>
          </a:prstGeom>
          <a:noFill/>
        </p:spPr>
        <p:txBody>
          <a:bodyPr wrap="square" rtlCol="0">
            <a:spAutoFit/>
          </a:bodyPr>
          <a:lstStyle/>
          <a:p>
            <a:pPr lvl="0" algn="r"/>
            <a:r>
              <a:rPr lang="pl-PL" dirty="0"/>
              <a:t>mogą być usunięte przy zachowaniu określonych warunków.</a:t>
            </a:r>
          </a:p>
        </p:txBody>
      </p:sp>
    </p:spTree>
    <p:extLst>
      <p:ext uri="{BB962C8B-B14F-4D97-AF65-F5344CB8AC3E}">
        <p14:creationId xmlns:p14="http://schemas.microsoft.com/office/powerpoint/2010/main" val="189355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a:extLst>
              <a:ext uri="{FF2B5EF4-FFF2-40B4-BE49-F238E27FC236}">
                <a16:creationId xmlns:a16="http://schemas.microsoft.com/office/drawing/2014/main" id="{0C04C0D2-FE36-4EEA-80C4-031283E8F3FB}"/>
              </a:ext>
            </a:extLst>
          </p:cNvPr>
          <p:cNvSpPr>
            <a:spLocks noGrp="1"/>
          </p:cNvSpPr>
          <p:nvPr>
            <p:ph type="body" sz="quarter" idx="10"/>
          </p:nvPr>
        </p:nvSpPr>
        <p:spPr/>
        <p:txBody>
          <a:bodyPr>
            <a:normAutofit fontScale="77500" lnSpcReduction="20000"/>
          </a:bodyPr>
          <a:lstStyle/>
          <a:p>
            <a:r>
              <a:rPr lang="pl-PL" dirty="0"/>
              <a:t>Podział zakazów dowodowych według prof. Zagrodnika </a:t>
            </a:r>
            <a:endParaRPr lang="en-GB" dirty="0"/>
          </a:p>
        </p:txBody>
      </p:sp>
      <p:sp>
        <p:nvSpPr>
          <p:cNvPr id="8" name="Symbol zastępczy tekstu 7">
            <a:extLst>
              <a:ext uri="{FF2B5EF4-FFF2-40B4-BE49-F238E27FC236}">
                <a16:creationId xmlns:a16="http://schemas.microsoft.com/office/drawing/2014/main" id="{261345E8-0F2E-4E35-91EC-5A5DE7E5C486}"/>
              </a:ext>
            </a:extLst>
          </p:cNvPr>
          <p:cNvSpPr>
            <a:spLocks noGrp="1"/>
          </p:cNvSpPr>
          <p:nvPr>
            <p:ph type="body" sz="quarter" idx="11"/>
          </p:nvPr>
        </p:nvSpPr>
        <p:spPr/>
        <p:txBody>
          <a:bodyPr>
            <a:normAutofit fontScale="92500" lnSpcReduction="20000"/>
          </a:bodyPr>
          <a:lstStyle/>
          <a:p>
            <a:pPr algn="just"/>
            <a:r>
              <a:rPr lang="pl-PL" dirty="0"/>
              <a:t>Zakazy dowodowe w szerokim rozumieniu – wszelkiego rodzaju ograniczenia co do możliwości dowodzenia oraz wprowadzania dowodów do procesu, jak również ich wykorzystania w procesie karnym. </a:t>
            </a:r>
          </a:p>
          <a:p>
            <a:pPr marL="514350" indent="-514350" algn="just">
              <a:buAutoNum type="arabicPeriod"/>
            </a:pPr>
            <a:r>
              <a:rPr lang="pl-PL" dirty="0"/>
              <a:t>Zakazy dowodzenia:</a:t>
            </a:r>
          </a:p>
          <a:p>
            <a:pPr marL="1200150" lvl="1" indent="-514350" algn="just">
              <a:buFont typeface="+mj-lt"/>
              <a:buAutoNum type="alphaLcParenR"/>
            </a:pPr>
            <a:r>
              <a:rPr lang="pl-PL" dirty="0"/>
              <a:t>określonej tezy dowodowej </a:t>
            </a:r>
          </a:p>
          <a:p>
            <a:pPr marL="1200150" lvl="1" indent="-514350" algn="just">
              <a:buFont typeface="+mj-lt"/>
              <a:buAutoNum type="alphaLcParenR"/>
            </a:pPr>
            <a:r>
              <a:rPr lang="pl-PL" dirty="0"/>
              <a:t>za pomocą określonego dowodu </a:t>
            </a:r>
          </a:p>
          <a:p>
            <a:pPr marL="514350" indent="-514350" algn="just">
              <a:buFont typeface="+mj-lt"/>
              <a:buAutoNum type="arabicPeriod"/>
            </a:pPr>
            <a:r>
              <a:rPr lang="pl-PL" dirty="0"/>
              <a:t>Zakazy stosowania niedopuszczalnych metod dochodzenia </a:t>
            </a:r>
          </a:p>
          <a:p>
            <a:pPr marL="514350" indent="-514350" algn="just">
              <a:buFont typeface="+mj-lt"/>
              <a:buAutoNum type="arabicPeriod"/>
            </a:pPr>
            <a:r>
              <a:rPr lang="pl-PL" dirty="0"/>
              <a:t>Zakazy wykorzystania dowodu </a:t>
            </a:r>
            <a:endParaRPr lang="en-GB" dirty="0"/>
          </a:p>
        </p:txBody>
      </p:sp>
      <p:sp>
        <p:nvSpPr>
          <p:cNvPr id="9" name="Symbol zastępczy tekstu 8">
            <a:extLst>
              <a:ext uri="{FF2B5EF4-FFF2-40B4-BE49-F238E27FC236}">
                <a16:creationId xmlns:a16="http://schemas.microsoft.com/office/drawing/2014/main" id="{010526AF-4D26-4966-9549-310826C9E67C}"/>
              </a:ext>
            </a:extLst>
          </p:cNvPr>
          <p:cNvSpPr>
            <a:spLocks noGrp="1"/>
          </p:cNvSpPr>
          <p:nvPr>
            <p:ph type="body" sz="quarter" idx="12"/>
          </p:nvPr>
        </p:nvSpPr>
        <p:spPr/>
        <p:txBody>
          <a:bodyPr>
            <a:normAutofit fontScale="92500" lnSpcReduction="20000"/>
          </a:bodyPr>
          <a:lstStyle/>
          <a:p>
            <a:endParaRPr lang="en-GB"/>
          </a:p>
        </p:txBody>
      </p:sp>
    </p:spTree>
    <p:extLst>
      <p:ext uri="{BB962C8B-B14F-4D97-AF65-F5344CB8AC3E}">
        <p14:creationId xmlns:p14="http://schemas.microsoft.com/office/powerpoint/2010/main" val="244661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2AD06DCF-DE9A-4CD5-BDFE-A21C2E751A3F}"/>
              </a:ext>
            </a:extLst>
          </p:cNvPr>
          <p:cNvSpPr>
            <a:spLocks noGrp="1"/>
          </p:cNvSpPr>
          <p:nvPr>
            <p:ph type="body" sz="quarter" idx="10"/>
          </p:nvPr>
        </p:nvSpPr>
        <p:spPr/>
        <p:txBody>
          <a:bodyPr>
            <a:normAutofit fontScale="77500" lnSpcReduction="20000"/>
          </a:bodyPr>
          <a:lstStyle/>
          <a:p>
            <a:r>
              <a:rPr lang="pl-PL" dirty="0"/>
              <a:t>Zakazy dowodowe zupełne </a:t>
            </a:r>
            <a:endParaRPr lang="en-GB" dirty="0"/>
          </a:p>
        </p:txBody>
      </p:sp>
      <p:sp>
        <p:nvSpPr>
          <p:cNvPr id="6" name="Symbol zastępczy tekstu 5">
            <a:extLst>
              <a:ext uri="{FF2B5EF4-FFF2-40B4-BE49-F238E27FC236}">
                <a16:creationId xmlns:a16="http://schemas.microsoft.com/office/drawing/2014/main" id="{5A3073F8-411F-4F70-96B8-361A1FD86221}"/>
              </a:ext>
            </a:extLst>
          </p:cNvPr>
          <p:cNvSpPr>
            <a:spLocks noGrp="1"/>
          </p:cNvSpPr>
          <p:nvPr>
            <p:ph type="body" sz="quarter" idx="11"/>
          </p:nvPr>
        </p:nvSpPr>
        <p:spPr>
          <a:xfrm>
            <a:off x="234950" y="977900"/>
            <a:ext cx="11467315" cy="5584825"/>
          </a:xfrm>
        </p:spPr>
        <p:txBody>
          <a:bodyPr>
            <a:normAutofit fontScale="92500"/>
          </a:bodyPr>
          <a:lstStyle/>
          <a:p>
            <a:pPr marL="457200" indent="-457200" algn="just">
              <a:buAutoNum type="arabicPeriod"/>
            </a:pPr>
            <a:r>
              <a:rPr lang="pl-PL" sz="2400" dirty="0"/>
              <a:t>Zakaz </a:t>
            </a:r>
            <a:r>
              <a:rPr lang="pl-PL" sz="2400" b="1" dirty="0"/>
              <a:t>ponownego dowodzenia przestępstwa</a:t>
            </a:r>
            <a:r>
              <a:rPr lang="pl-PL" sz="2400" dirty="0"/>
              <a:t>, prawomocnie osądzonego wcześniej, popełnionego przez oskarżonego, który teraz jest sądzony i którego podejrzewa się, że jest recydywistą</a:t>
            </a:r>
          </a:p>
          <a:p>
            <a:pPr lvl="2" algn="just"/>
            <a:r>
              <a:rPr lang="pl-PL" sz="2400" b="1" dirty="0"/>
              <a:t>Recydywę ustala się na podstawie akt sprawy</a:t>
            </a:r>
          </a:p>
          <a:p>
            <a:pPr lvl="2" algn="just"/>
            <a:r>
              <a:rPr lang="pl-PL" sz="2400" dirty="0"/>
              <a:t>Zasada </a:t>
            </a:r>
            <a:r>
              <a:rPr lang="pl-PL" sz="2400" i="1" dirty="0" err="1"/>
              <a:t>ne</a:t>
            </a:r>
            <a:r>
              <a:rPr lang="pl-PL" sz="2400" i="1" dirty="0"/>
              <a:t> bis in </a:t>
            </a:r>
            <a:r>
              <a:rPr lang="pl-PL" sz="2400" i="1" dirty="0" err="1"/>
              <a:t>idem</a:t>
            </a:r>
            <a:r>
              <a:rPr lang="pl-PL" sz="2400" i="1" dirty="0"/>
              <a:t> </a:t>
            </a:r>
            <a:endParaRPr lang="pl-PL" sz="2400" dirty="0"/>
          </a:p>
          <a:p>
            <a:pPr marL="457200" indent="-457200" algn="just">
              <a:buFont typeface="+mj-lt"/>
              <a:buAutoNum type="arabicPeriod"/>
            </a:pPr>
            <a:r>
              <a:rPr lang="pl-PL" sz="2400" dirty="0"/>
              <a:t>Zakaz dowodzenia </a:t>
            </a:r>
            <a:r>
              <a:rPr lang="pl-PL" sz="2400" b="1" dirty="0"/>
              <a:t>prawa lub stosunku prawnego wbrew ustaleniom konstytutywnego rozstrzygnięcia innego sądu</a:t>
            </a:r>
            <a:r>
              <a:rPr lang="pl-PL" sz="2400" dirty="0"/>
              <a:t>, które wiąże sąd karny (art. 8 § 2) np. rozwód – nie można dowodzić, że oskarżony jest w związku z małżeńskim, jeżeli istnieje prawomocne orzeczenie stwierdzające rozwód</a:t>
            </a:r>
          </a:p>
          <a:p>
            <a:pPr marL="457200" indent="-457200" algn="just">
              <a:buFont typeface="+mj-lt"/>
              <a:buAutoNum type="arabicPeriod"/>
            </a:pPr>
            <a:r>
              <a:rPr lang="pl-PL" sz="2400" b="1" dirty="0"/>
              <a:t>Zakaz dowodzenia treści zeznań świadka</a:t>
            </a:r>
            <a:r>
              <a:rPr lang="pl-PL" sz="2400" dirty="0"/>
              <a:t>, jeżeli skorzystał on z prawa do odmowy składania zeznań (art. 182) albo został zwolniony z obowiązku ich złożenia (art. 185) – art. 186 </a:t>
            </a:r>
          </a:p>
          <a:p>
            <a:pPr marL="457200" indent="-457200" algn="just">
              <a:buFont typeface="+mj-lt"/>
              <a:buAutoNum type="arabicPeriod"/>
            </a:pPr>
            <a:r>
              <a:rPr lang="pl-PL" sz="2400" b="1" dirty="0"/>
              <a:t>Zakaz dowodzenia treści oświadczeń </a:t>
            </a:r>
            <a:r>
              <a:rPr lang="pl-PL" sz="2400" dirty="0"/>
              <a:t>złożonych wobec biegłego albo lekarza udzielającego pomocy medycznej oświadczenia oskarżonego, dotyczących zarzucanego mu czynu (art. 199)</a:t>
            </a:r>
          </a:p>
          <a:p>
            <a:pPr marL="457200" indent="-457200" algn="just">
              <a:buFont typeface="+mj-lt"/>
              <a:buAutoNum type="arabicPeriod"/>
            </a:pPr>
            <a:r>
              <a:rPr lang="pl-PL" sz="2400" dirty="0"/>
              <a:t>Zakaz dowodzenia </a:t>
            </a:r>
            <a:r>
              <a:rPr lang="pl-PL" sz="2400" b="1" dirty="0"/>
              <a:t>przebiegu narady i głosowania nad orzeczeniem </a:t>
            </a:r>
            <a:r>
              <a:rPr lang="pl-PL" sz="2400" dirty="0"/>
              <a:t>(108 § 1). </a:t>
            </a:r>
          </a:p>
          <a:p>
            <a:pPr marL="457200" indent="-457200" algn="just">
              <a:buFont typeface="+mj-lt"/>
              <a:buAutoNum type="arabicPeriod"/>
            </a:pPr>
            <a:r>
              <a:rPr lang="pl-PL" sz="2400" dirty="0"/>
              <a:t>Zakaz dowodzenia okoliczności </a:t>
            </a:r>
            <a:r>
              <a:rPr lang="pl-PL" sz="2400" b="1" dirty="0"/>
              <a:t>objętych ochroną świadka koronnego</a:t>
            </a:r>
            <a:r>
              <a:rPr lang="pl-PL" sz="2400" dirty="0"/>
              <a:t>. </a:t>
            </a:r>
          </a:p>
          <a:p>
            <a:pPr marL="0" indent="0" algn="just">
              <a:buNone/>
            </a:pPr>
            <a:endParaRPr lang="en-GB" sz="3600" dirty="0"/>
          </a:p>
        </p:txBody>
      </p:sp>
    </p:spTree>
    <p:extLst>
      <p:ext uri="{BB962C8B-B14F-4D97-AF65-F5344CB8AC3E}">
        <p14:creationId xmlns:p14="http://schemas.microsoft.com/office/powerpoint/2010/main" val="71197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8330ED5-BAAD-4AF5-A0C6-FB6FA10A20F1}"/>
              </a:ext>
            </a:extLst>
          </p:cNvPr>
          <p:cNvSpPr>
            <a:spLocks noGrp="1"/>
          </p:cNvSpPr>
          <p:nvPr>
            <p:ph type="body" sz="quarter" idx="10"/>
          </p:nvPr>
        </p:nvSpPr>
        <p:spPr/>
        <p:txBody>
          <a:bodyPr>
            <a:normAutofit fontScale="77500" lnSpcReduction="20000"/>
          </a:bodyPr>
          <a:lstStyle/>
          <a:p>
            <a:r>
              <a:rPr lang="pl-PL" dirty="0"/>
              <a:t>Zakazy dowodowe zupełne </a:t>
            </a:r>
            <a:endParaRPr lang="en-GB" dirty="0"/>
          </a:p>
        </p:txBody>
      </p:sp>
      <p:sp>
        <p:nvSpPr>
          <p:cNvPr id="3" name="Symbol zastępczy tekstu 2">
            <a:extLst>
              <a:ext uri="{FF2B5EF4-FFF2-40B4-BE49-F238E27FC236}">
                <a16:creationId xmlns:a16="http://schemas.microsoft.com/office/drawing/2014/main" id="{31DFECFF-FA12-4CA0-B52E-F5B194444341}"/>
              </a:ext>
            </a:extLst>
          </p:cNvPr>
          <p:cNvSpPr>
            <a:spLocks noGrp="1"/>
          </p:cNvSpPr>
          <p:nvPr>
            <p:ph type="body" sz="quarter" idx="11"/>
          </p:nvPr>
        </p:nvSpPr>
        <p:spPr>
          <a:xfrm>
            <a:off x="234950" y="977900"/>
            <a:ext cx="10911105" cy="5584825"/>
          </a:xfrm>
        </p:spPr>
        <p:txBody>
          <a:bodyPr/>
          <a:lstStyle/>
          <a:p>
            <a:pPr algn="just"/>
            <a:r>
              <a:rPr lang="pl-PL" dirty="0"/>
              <a:t>Dany fakt (okoliczność) nie jest w ogóle przedmiotem dowodzenia w procesie karnym. </a:t>
            </a:r>
          </a:p>
          <a:p>
            <a:pPr algn="just"/>
            <a:r>
              <a:rPr lang="pl-PL" dirty="0"/>
              <a:t>Przyjmuje się, że:</a:t>
            </a:r>
          </a:p>
          <a:p>
            <a:pPr lvl="1" algn="just"/>
            <a:r>
              <a:rPr lang="pl-PL" dirty="0"/>
              <a:t> coś istnieje; np. że oskarżony i świadek nie są małżeństwem, ponieważ prawomocnie orzeczono rozwód w postępowaniu cywilnym – istnieje konstytutywne orzeczenie sądu) – nie przeprowadza się dowodu, czy wyrok rozwodowy jest „prawdziwy”, czy na pewno nastąpił trwały rozkład pożycia; albo </a:t>
            </a:r>
          </a:p>
          <a:p>
            <a:pPr lvl="1" algn="just"/>
            <a:r>
              <a:rPr lang="pl-PL" dirty="0"/>
              <a:t>„coś” jest traktowane jak nieistniejące; np. zeznania osoby, która może skorzystać z uprawnienia z art. 182 (prawo do odmowy składania zeznań) albo art. 185 (zwolnienia z zeznawania), ale składała zeznania w postępowaniu przygotowawczym i znajdują się one w aktach sprawy, a w postępowaniu sądowym skorzystała z prawa do odmowy składania zeznań/zwolniono ją z zeznawania – nie można w żaden sposób wykorzystać/wprowadzić do procesu jej wcześniejszych zeznań (art. 186)</a:t>
            </a:r>
            <a:endParaRPr lang="en-GB" dirty="0"/>
          </a:p>
        </p:txBody>
      </p:sp>
    </p:spTree>
    <p:extLst>
      <p:ext uri="{BB962C8B-B14F-4D97-AF65-F5344CB8AC3E}">
        <p14:creationId xmlns:p14="http://schemas.microsoft.com/office/powerpoint/2010/main" val="195202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45E18F3-D22B-4B1C-B75B-3E9707A1F89B}"/>
              </a:ext>
            </a:extLst>
          </p:cNvPr>
          <p:cNvSpPr>
            <a:spLocks noGrp="1"/>
          </p:cNvSpPr>
          <p:nvPr>
            <p:ph type="ctrTitle"/>
          </p:nvPr>
        </p:nvSpPr>
        <p:spPr>
          <a:xfrm>
            <a:off x="838200" y="4894263"/>
            <a:ext cx="9144000" cy="1251560"/>
          </a:xfrm>
        </p:spPr>
        <p:txBody>
          <a:bodyPr/>
          <a:lstStyle/>
          <a:p>
            <a:r>
              <a:rPr lang="pl-PL" dirty="0"/>
              <a:t>Zakazy dowodowe niezupełne </a:t>
            </a:r>
            <a:br>
              <a:rPr lang="pl-PL" dirty="0"/>
            </a:br>
            <a:endParaRPr lang="en-US" dirty="0"/>
          </a:p>
        </p:txBody>
      </p:sp>
      <p:sp>
        <p:nvSpPr>
          <p:cNvPr id="5" name="Symbol zastępczy tekstu 4">
            <a:extLst>
              <a:ext uri="{FF2B5EF4-FFF2-40B4-BE49-F238E27FC236}">
                <a16:creationId xmlns:a16="http://schemas.microsoft.com/office/drawing/2014/main" id="{4F9E78E4-9BCF-4592-BBDB-FE57099DFD66}"/>
              </a:ext>
            </a:extLst>
          </p:cNvPr>
          <p:cNvSpPr>
            <a:spLocks noGrp="1"/>
          </p:cNvSpPr>
          <p:nvPr>
            <p:ph type="subTitle" idx="1"/>
          </p:nvPr>
        </p:nvSpPr>
        <p:spPr>
          <a:xfrm>
            <a:off x="838200" y="2933823"/>
            <a:ext cx="9144000" cy="1655762"/>
          </a:xfrm>
        </p:spPr>
        <p:txBody>
          <a:bodyPr anchor="b">
            <a:normAutofit/>
          </a:bodyPr>
          <a:lstStyle/>
          <a:p>
            <a:r>
              <a:rPr lang="pl-PL" dirty="0"/>
              <a:t>Nie można dowodzić danej okoliczności za pomocą określonego dowodu, ale okoliczność ta może być ustalona na podstawie innych dowodów</a:t>
            </a:r>
            <a:endParaRPr lang="en-GB" dirty="0"/>
          </a:p>
        </p:txBody>
      </p:sp>
    </p:spTree>
    <p:extLst>
      <p:ext uri="{BB962C8B-B14F-4D97-AF65-F5344CB8AC3E}">
        <p14:creationId xmlns:p14="http://schemas.microsoft.com/office/powerpoint/2010/main" val="26329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99BD34A2-B2E0-4DDE-B436-BA591F8724E9}"/>
              </a:ext>
            </a:extLst>
          </p:cNvPr>
          <p:cNvSpPr>
            <a:spLocks noGrp="1"/>
          </p:cNvSpPr>
          <p:nvPr>
            <p:ph type="body" sz="quarter" idx="10"/>
          </p:nvPr>
        </p:nvSpPr>
        <p:spPr>
          <a:xfrm>
            <a:off x="234950" y="295275"/>
            <a:ext cx="8523288" cy="331788"/>
          </a:xfrm>
        </p:spPr>
        <p:txBody>
          <a:bodyPr>
            <a:normAutofit fontScale="77500" lnSpcReduction="20000"/>
          </a:bodyPr>
          <a:lstStyle/>
          <a:p>
            <a:r>
              <a:rPr lang="pl-PL" dirty="0"/>
              <a:t>Zakazy dowodowe niezupełne </a:t>
            </a:r>
            <a:r>
              <a:rPr lang="pl-PL" b="1" u="sng" dirty="0"/>
              <a:t>bezwzględne</a:t>
            </a:r>
            <a:r>
              <a:rPr lang="pl-PL" dirty="0"/>
              <a:t> </a:t>
            </a:r>
            <a:endParaRPr lang="en-US" dirty="0"/>
          </a:p>
        </p:txBody>
      </p:sp>
      <p:sp>
        <p:nvSpPr>
          <p:cNvPr id="10" name="Text Placeholder 2">
            <a:extLst>
              <a:ext uri="{FF2B5EF4-FFF2-40B4-BE49-F238E27FC236}">
                <a16:creationId xmlns:a16="http://schemas.microsoft.com/office/drawing/2014/main" id="{99DFD6FC-FD89-483E-8D43-3502D16A4597}"/>
              </a:ext>
            </a:extLst>
          </p:cNvPr>
          <p:cNvSpPr>
            <a:spLocks noGrp="1"/>
          </p:cNvSpPr>
          <p:nvPr>
            <p:ph type="body" sz="quarter" idx="11"/>
          </p:nvPr>
        </p:nvSpPr>
        <p:spPr>
          <a:xfrm>
            <a:off x="1530350" y="1838325"/>
            <a:ext cx="8601075" cy="3497263"/>
          </a:xfrm>
        </p:spPr>
        <p:txBody>
          <a:bodyPr/>
          <a:lstStyle/>
          <a:p>
            <a:pPr algn="just"/>
            <a:r>
              <a:rPr lang="pl-PL" dirty="0"/>
              <a:t>Takie zakazy dowodowe, które nie mogą być uchylone w żadnych okolicznościach.</a:t>
            </a:r>
          </a:p>
          <a:p>
            <a:pPr algn="just"/>
            <a:endParaRPr lang="pl-PL" dirty="0"/>
          </a:p>
          <a:p>
            <a:pPr algn="just"/>
            <a:r>
              <a:rPr lang="pl-PL" dirty="0"/>
              <a:t>Można je podzielić na:</a:t>
            </a:r>
          </a:p>
          <a:p>
            <a:pPr marL="457200" indent="-457200" algn="just">
              <a:buFontTx/>
              <a:buChar char="-"/>
            </a:pPr>
            <a:r>
              <a:rPr lang="pl-PL" dirty="0"/>
              <a:t>Zakazy dowodzenia za pomocą określonych dowodów </a:t>
            </a:r>
          </a:p>
          <a:p>
            <a:pPr marL="457200" indent="-457200" algn="just">
              <a:buFontTx/>
              <a:buChar char="-"/>
            </a:pPr>
            <a:r>
              <a:rPr lang="pl-PL" dirty="0"/>
              <a:t>Zakazy stosowania określonych metod śledczych </a:t>
            </a:r>
          </a:p>
        </p:txBody>
      </p:sp>
      <p:sp>
        <p:nvSpPr>
          <p:cNvPr id="12" name="Text Placeholder 3">
            <a:extLst>
              <a:ext uri="{FF2B5EF4-FFF2-40B4-BE49-F238E27FC236}">
                <a16:creationId xmlns:a16="http://schemas.microsoft.com/office/drawing/2014/main" id="{9E0D9978-C8DA-4832-BA74-6B314EB2C6BF}"/>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285598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FFE6E3FA-9F24-42E5-A14C-83B6017585CE}"/>
              </a:ext>
            </a:extLst>
          </p:cNvPr>
          <p:cNvSpPr>
            <a:spLocks noGrp="1"/>
          </p:cNvSpPr>
          <p:nvPr>
            <p:ph type="body" sz="quarter" idx="10"/>
          </p:nvPr>
        </p:nvSpPr>
        <p:spPr/>
        <p:txBody>
          <a:bodyPr>
            <a:normAutofit fontScale="77500" lnSpcReduction="20000"/>
          </a:bodyPr>
          <a:lstStyle/>
          <a:p>
            <a:r>
              <a:rPr lang="pl-PL" dirty="0"/>
              <a:t>Zakazy dowodzenia za pomocą określonych dowodów </a:t>
            </a:r>
            <a:endParaRPr lang="en-GB" dirty="0"/>
          </a:p>
        </p:txBody>
      </p:sp>
      <p:sp>
        <p:nvSpPr>
          <p:cNvPr id="6" name="Symbol zastępczy tekstu 5">
            <a:extLst>
              <a:ext uri="{FF2B5EF4-FFF2-40B4-BE49-F238E27FC236}">
                <a16:creationId xmlns:a16="http://schemas.microsoft.com/office/drawing/2014/main" id="{EAEC587E-AC03-4370-A552-69AAD7C82EF8}"/>
              </a:ext>
            </a:extLst>
          </p:cNvPr>
          <p:cNvSpPr>
            <a:spLocks noGrp="1"/>
          </p:cNvSpPr>
          <p:nvPr>
            <p:ph type="body" sz="quarter" idx="11"/>
          </p:nvPr>
        </p:nvSpPr>
        <p:spPr>
          <a:xfrm>
            <a:off x="234950" y="977900"/>
            <a:ext cx="11313203" cy="5584825"/>
          </a:xfrm>
        </p:spPr>
        <p:txBody>
          <a:bodyPr>
            <a:normAutofit fontScale="92500"/>
          </a:bodyPr>
          <a:lstStyle/>
          <a:p>
            <a:pPr marL="342900" indent="-342900" algn="just">
              <a:buAutoNum type="arabicPeriod"/>
            </a:pPr>
            <a:r>
              <a:rPr lang="pl-PL" dirty="0"/>
              <a:t>art. 178 pkt. 1 k.p.k. – </a:t>
            </a:r>
            <a:r>
              <a:rPr lang="pl-PL" b="1" dirty="0"/>
              <a:t>zakaz przesłuchiwania obrońcy </a:t>
            </a:r>
            <a:r>
              <a:rPr lang="pl-PL" dirty="0"/>
              <a:t>co do faktów, o których dowiedział się udzielając porady prawnej albo prowadząc sprawę oraz adwokata udzielającego pomocy zatrzymanemu na zasadach określonych w art. 245 § 1 </a:t>
            </a:r>
            <a:r>
              <a:rPr lang="pl-PL" b="1" dirty="0"/>
              <a:t>(tajemnica obrończa)</a:t>
            </a:r>
            <a:endParaRPr lang="pl-PL" dirty="0"/>
          </a:p>
          <a:p>
            <a:pPr marL="342900" indent="-342900" algn="just">
              <a:buAutoNum type="arabicPeriod"/>
            </a:pPr>
            <a:r>
              <a:rPr lang="pl-PL" dirty="0"/>
              <a:t>art. 178 pkt. 2 k.p.k. </a:t>
            </a:r>
            <a:r>
              <a:rPr lang="pl-PL" b="1" dirty="0"/>
              <a:t>– zakaz przesłuchiwania duchownego </a:t>
            </a:r>
            <a:r>
              <a:rPr lang="pl-PL" dirty="0"/>
              <a:t>co do faktów, o których dowiedział się podczas spowiedzi (</a:t>
            </a:r>
            <a:r>
              <a:rPr lang="pl-PL" b="1" dirty="0"/>
              <a:t>tajemnica spowiedzi</a:t>
            </a:r>
            <a:r>
              <a:rPr lang="pl-PL" dirty="0"/>
              <a:t>)</a:t>
            </a:r>
          </a:p>
          <a:p>
            <a:pPr marL="342900" indent="-342900" algn="just">
              <a:buAutoNum type="arabicPeriod"/>
            </a:pPr>
            <a:r>
              <a:rPr lang="pl-PL" dirty="0"/>
              <a:t>art. 178a k.p.k. – </a:t>
            </a:r>
            <a:r>
              <a:rPr lang="pl-PL" b="1" dirty="0"/>
              <a:t>zakaz przesłuchiwania mediatora </a:t>
            </a:r>
            <a:r>
              <a:rPr lang="pl-PL" dirty="0"/>
              <a:t>co do faktów, o których dowiedział się od oskarżonego lub pokrzywdzonego prowadząc postępowanie mediacyjne, z wyłączeniem informacji o przestępstwach, o których mowa w art. 240 § 1 Kodeksu karnego (</a:t>
            </a:r>
            <a:r>
              <a:rPr lang="pl-PL" b="1" dirty="0"/>
              <a:t>tajemnica mediacji) </a:t>
            </a:r>
            <a:endParaRPr lang="pl-PL" dirty="0"/>
          </a:p>
          <a:p>
            <a:pPr marL="342900" indent="-342900" algn="just">
              <a:buAutoNum type="arabicPeriod"/>
            </a:pPr>
            <a:r>
              <a:rPr lang="pl-PL" dirty="0"/>
              <a:t>art. 52 ust. 1 ustawy z 19 sierpnia 1994 r. o ochronie zdrowia psychicznego – zakaz przesłuchiwania osób zobowiązanych do zachowania tajemnicy w zakresie ochrony zdrowia psychicznego na okoliczność przyznania się (wobec nich) osoby z zaburzeniami psychicznymi do popełnienia czynu zabronionego.   </a:t>
            </a:r>
          </a:p>
          <a:p>
            <a:pPr algn="just"/>
            <a:endParaRPr lang="en-GB" dirty="0"/>
          </a:p>
        </p:txBody>
      </p:sp>
    </p:spTree>
    <p:extLst>
      <p:ext uri="{BB962C8B-B14F-4D97-AF65-F5344CB8AC3E}">
        <p14:creationId xmlns:p14="http://schemas.microsoft.com/office/powerpoint/2010/main" val="410598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7BB6B95-EA8B-4AD5-9E83-6560E73E8C53}"/>
              </a:ext>
            </a:extLst>
          </p:cNvPr>
          <p:cNvSpPr>
            <a:spLocks noGrp="1"/>
          </p:cNvSpPr>
          <p:nvPr>
            <p:ph type="body" sz="quarter" idx="10"/>
          </p:nvPr>
        </p:nvSpPr>
        <p:spPr/>
        <p:txBody>
          <a:bodyPr>
            <a:normAutofit fontScale="77500" lnSpcReduction="20000"/>
          </a:bodyPr>
          <a:lstStyle/>
          <a:p>
            <a:r>
              <a:rPr lang="pl-PL" dirty="0"/>
              <a:t>Zakazy dowodzenia za pomocą określonych dowodów </a:t>
            </a:r>
            <a:endParaRPr lang="en-GB" dirty="0"/>
          </a:p>
        </p:txBody>
      </p:sp>
      <p:sp>
        <p:nvSpPr>
          <p:cNvPr id="3" name="Symbol zastępczy tekstu 2">
            <a:extLst>
              <a:ext uri="{FF2B5EF4-FFF2-40B4-BE49-F238E27FC236}">
                <a16:creationId xmlns:a16="http://schemas.microsoft.com/office/drawing/2014/main" id="{0A40843B-300A-47A3-95FD-3CB092D1E971}"/>
              </a:ext>
            </a:extLst>
          </p:cNvPr>
          <p:cNvSpPr>
            <a:spLocks noGrp="1"/>
          </p:cNvSpPr>
          <p:nvPr>
            <p:ph type="body" sz="quarter" idx="11"/>
          </p:nvPr>
        </p:nvSpPr>
        <p:spPr>
          <a:xfrm>
            <a:off x="234950" y="977900"/>
            <a:ext cx="11487863" cy="5584825"/>
          </a:xfrm>
        </p:spPr>
        <p:txBody>
          <a:bodyPr/>
          <a:lstStyle/>
          <a:p>
            <a:pPr marL="0" indent="0" algn="just">
              <a:buNone/>
            </a:pPr>
            <a:r>
              <a:rPr lang="pl-PL" dirty="0"/>
              <a:t>5. Zakaz powoływania w charakterze biegłego osób, które nie mogą być świadkiem w sprawie oraz osób, które podlegają wyłączeniu na zasadach określonych w art. 40 § 1 pkt 1-3 i 5 (art. 196 § 1) </a:t>
            </a:r>
          </a:p>
          <a:p>
            <a:pPr marL="0" indent="0" algn="just">
              <a:buNone/>
            </a:pPr>
            <a:r>
              <a:rPr lang="pl-PL" dirty="0"/>
              <a:t>6. Zakaz dowodowego wykorzystania opinii biegłego, wobec którego ujawniły się okoliczności wskazane w art. 196 § 1 (art. 196 § 2)</a:t>
            </a:r>
          </a:p>
          <a:p>
            <a:pPr marL="0" indent="0" algn="just">
              <a:buNone/>
            </a:pPr>
            <a:r>
              <a:rPr lang="pl-PL" dirty="0"/>
              <a:t>7. Zakaz przesłuchania w charakterze biegłego lekarza z zakresu ochrony zdrowia psychicznego na okoliczność przyznania się osoby z zaburzeniami psychicznymi do popełnienia czynu zabronionego (art. 52 ust. 2 ustawy o ochronie zdrowia psychicznego) </a:t>
            </a:r>
          </a:p>
          <a:p>
            <a:pPr marL="0" indent="0" algn="just">
              <a:buNone/>
            </a:pPr>
            <a:r>
              <a:rPr lang="pl-PL" dirty="0"/>
              <a:t>8. Zakaz wykorzystania przy przesłuchiwaniu oskarżonego oświadczeń tej osoby złożonych uprzednio w charakterze świadka (art. 391 § 2 w zw. z art. 389 § 1) </a:t>
            </a:r>
            <a:endParaRPr lang="en-GB" dirty="0"/>
          </a:p>
        </p:txBody>
      </p:sp>
    </p:spTree>
    <p:extLst>
      <p:ext uri="{BB962C8B-B14F-4D97-AF65-F5344CB8AC3E}">
        <p14:creationId xmlns:p14="http://schemas.microsoft.com/office/powerpoint/2010/main" val="2964616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D3251EB-09C9-4866-BF2D-AE39AEE0645C}"/>
              </a:ext>
            </a:extLst>
          </p:cNvPr>
          <p:cNvSpPr>
            <a:spLocks noGrp="1"/>
          </p:cNvSpPr>
          <p:nvPr>
            <p:ph type="body" sz="quarter" idx="10"/>
          </p:nvPr>
        </p:nvSpPr>
        <p:spPr/>
        <p:txBody>
          <a:bodyPr>
            <a:normAutofit fontScale="77500" lnSpcReduction="20000"/>
          </a:bodyPr>
          <a:lstStyle/>
          <a:p>
            <a:r>
              <a:rPr lang="pl-PL" dirty="0"/>
              <a:t>Zakazy stosowania określonych metod śledczych </a:t>
            </a:r>
          </a:p>
        </p:txBody>
      </p:sp>
      <p:sp>
        <p:nvSpPr>
          <p:cNvPr id="3" name="Symbol zastępczy tekstu 2">
            <a:extLst>
              <a:ext uri="{FF2B5EF4-FFF2-40B4-BE49-F238E27FC236}">
                <a16:creationId xmlns:a16="http://schemas.microsoft.com/office/drawing/2014/main" id="{F286B1F9-F3B4-4E92-96AB-2E779055A732}"/>
              </a:ext>
            </a:extLst>
          </p:cNvPr>
          <p:cNvSpPr>
            <a:spLocks noGrp="1"/>
          </p:cNvSpPr>
          <p:nvPr>
            <p:ph type="body" sz="quarter" idx="11"/>
          </p:nvPr>
        </p:nvSpPr>
        <p:spPr>
          <a:xfrm>
            <a:off x="234950" y="977900"/>
            <a:ext cx="11590605" cy="5584825"/>
          </a:xfrm>
        </p:spPr>
        <p:txBody>
          <a:bodyPr/>
          <a:lstStyle/>
          <a:p>
            <a:pPr marL="514350" indent="-514350" algn="just">
              <a:buFont typeface="+mj-lt"/>
              <a:buAutoNum type="arabicPeriod"/>
            </a:pPr>
            <a:r>
              <a:rPr lang="pl-PL" dirty="0"/>
              <a:t>Zakaz korzystania z wyjaśnień, zeznań i innych oświadczeń uzyskanych w warunkach wyłączających swobodę wypowiedzi (art. 171 § 7) </a:t>
            </a:r>
          </a:p>
          <a:p>
            <a:pPr lvl="1" algn="just"/>
            <a:r>
              <a:rPr lang="pl-PL" dirty="0"/>
              <a:t>Uwaga! Problem dopuszczalności podstępu w polskim procesie karnym!</a:t>
            </a:r>
          </a:p>
          <a:p>
            <a:pPr marL="514350" indent="-514350" algn="just">
              <a:buFont typeface="+mj-lt"/>
              <a:buAutoNum type="arabicPeriod"/>
            </a:pPr>
            <a:r>
              <a:rPr lang="pl-PL" dirty="0"/>
              <a:t>Zakaz stosowania hipnozy, środków chemicznych (narkoanaliza) oraz środków technicznych wpływających na procesy psychiczne przesłuchiwanego lub mających na celu kontrolę nieświadomych reakcji jego organizmu w związku z przesłuchaniem (art. 171 § 5)</a:t>
            </a:r>
          </a:p>
          <a:p>
            <a:pPr marL="514350" indent="-514350" algn="just">
              <a:buFont typeface="+mj-lt"/>
              <a:buAutoNum type="arabicPeriod"/>
            </a:pPr>
            <a:r>
              <a:rPr lang="pl-PL" dirty="0"/>
              <a:t>Niedopuszczalność zastępowania wyjaśnień lub zeznań – art. 174 - Dowodu z wyjaśnień oskarżonego lub z zeznań świadka nie wolno zastępować treścią pism, zapisków lub notatek urzędowych.</a:t>
            </a:r>
            <a:endParaRPr lang="en-GB" dirty="0"/>
          </a:p>
        </p:txBody>
      </p:sp>
    </p:spTree>
    <p:extLst>
      <p:ext uri="{BB962C8B-B14F-4D97-AF65-F5344CB8AC3E}">
        <p14:creationId xmlns:p14="http://schemas.microsoft.com/office/powerpoint/2010/main" val="188188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75B14D1-1754-4058-A521-9E77F46C2735}"/>
              </a:ext>
            </a:extLst>
          </p:cNvPr>
          <p:cNvSpPr>
            <a:spLocks noGrp="1"/>
          </p:cNvSpPr>
          <p:nvPr>
            <p:ph type="body" sz="quarter" idx="10"/>
          </p:nvPr>
        </p:nvSpPr>
        <p:spPr/>
        <p:txBody>
          <a:bodyPr>
            <a:normAutofit fontScale="77500" lnSpcReduction="20000"/>
          </a:bodyPr>
          <a:lstStyle/>
          <a:p>
            <a:r>
              <a:rPr lang="pl-PL" dirty="0"/>
              <a:t>Zakazy stosowania określonych metod śledczych </a:t>
            </a:r>
          </a:p>
          <a:p>
            <a:endParaRPr lang="en-GB" dirty="0"/>
          </a:p>
        </p:txBody>
      </p:sp>
      <p:sp>
        <p:nvSpPr>
          <p:cNvPr id="3" name="Symbol zastępczy tekstu 2">
            <a:extLst>
              <a:ext uri="{FF2B5EF4-FFF2-40B4-BE49-F238E27FC236}">
                <a16:creationId xmlns:a16="http://schemas.microsoft.com/office/drawing/2014/main" id="{CA637E18-AC95-4EDB-A376-70D1AE9ACCF3}"/>
              </a:ext>
            </a:extLst>
          </p:cNvPr>
          <p:cNvSpPr>
            <a:spLocks noGrp="1"/>
          </p:cNvSpPr>
          <p:nvPr>
            <p:ph type="body" sz="quarter" idx="11"/>
          </p:nvPr>
        </p:nvSpPr>
        <p:spPr>
          <a:xfrm>
            <a:off x="234950" y="977900"/>
            <a:ext cx="11344025" cy="5584825"/>
          </a:xfrm>
        </p:spPr>
        <p:txBody>
          <a:bodyPr>
            <a:noAutofit/>
          </a:bodyPr>
          <a:lstStyle/>
          <a:p>
            <a:pPr algn="just"/>
            <a:r>
              <a:rPr lang="pl-PL" sz="1800" b="1" dirty="0"/>
              <a:t>Swoboda wypowiedzi – o co chodzi? </a:t>
            </a:r>
          </a:p>
          <a:p>
            <a:pPr algn="just"/>
            <a:r>
              <a:rPr lang="pl-PL" sz="1800" b="1" dirty="0"/>
              <a:t>swoboda wypowiedzi – </a:t>
            </a:r>
            <a:r>
              <a:rPr lang="pl-PL" sz="1800" dirty="0"/>
              <a:t>wszystkie trzy etapy procesu psychicznego prowadzącego do oświadczenia:</a:t>
            </a:r>
          </a:p>
          <a:p>
            <a:pPr marL="822960" lvl="1" indent="-457200" algn="just">
              <a:buFont typeface="+mj-lt"/>
              <a:buAutoNum type="arabicPeriod"/>
            </a:pPr>
            <a:r>
              <a:rPr lang="pl-PL" sz="1600" dirty="0"/>
              <a:t>procesy motywacyjne prowadzące do decyzji woli o przyszłym oświadczeniu dowodowym,</a:t>
            </a:r>
          </a:p>
          <a:p>
            <a:pPr marL="822960" lvl="1" indent="-457200" algn="just">
              <a:buFont typeface="+mj-lt"/>
              <a:buAutoNum type="arabicPeriod"/>
            </a:pPr>
            <a:r>
              <a:rPr lang="pl-PL" sz="1600" dirty="0"/>
              <a:t>podjęcie woli w przedmiocie oświadczenia dowodowego,</a:t>
            </a:r>
          </a:p>
          <a:p>
            <a:pPr marL="822960" lvl="1" indent="-457200" algn="just">
              <a:buFont typeface="+mj-lt"/>
              <a:buAutoNum type="arabicPeriod"/>
            </a:pPr>
            <a:r>
              <a:rPr lang="pl-PL" sz="1600" dirty="0"/>
              <a:t>składanie oświadczenia.</a:t>
            </a:r>
          </a:p>
          <a:p>
            <a:pPr algn="just"/>
            <a:r>
              <a:rPr lang="pl-PL" sz="1800" u="sng" dirty="0"/>
              <a:t>przymus absolutny </a:t>
            </a:r>
            <a:r>
              <a:rPr lang="pl-PL" sz="1800" dirty="0"/>
              <a:t>– wyłącza zdolność decyzji lub możliwości realizacji decyzji woli; </a:t>
            </a:r>
          </a:p>
          <a:p>
            <a:pPr lvl="1" algn="just"/>
            <a:r>
              <a:rPr lang="pl-PL" sz="1600" dirty="0"/>
              <a:t>hipnoza, narkoanaliza itp. </a:t>
            </a:r>
          </a:p>
          <a:p>
            <a:pPr lvl="1" algn="just"/>
            <a:r>
              <a:rPr lang="pl-PL" sz="1600" dirty="0"/>
              <a:t>zakaz przyjmowania oświadczeń od osoby nietrzeźwej, pod wpływem narkotyków i niektórych lekarstw ograniczających świadomość;</a:t>
            </a:r>
          </a:p>
          <a:p>
            <a:pPr lvl="0" algn="just"/>
            <a:r>
              <a:rPr lang="pl-PL" sz="1800" u="sng" dirty="0"/>
              <a:t>przymus nieabsolutny </a:t>
            </a:r>
          </a:p>
          <a:p>
            <a:pPr lvl="1" algn="just"/>
            <a:r>
              <a:rPr lang="pl-PL" sz="1600" dirty="0"/>
              <a:t>nacisk na psychikę, który może ale nie musi powodować wyłączenie swobody wypowiedzi;</a:t>
            </a:r>
          </a:p>
          <a:p>
            <a:pPr lvl="1" algn="just"/>
            <a:r>
              <a:rPr lang="pl-PL" sz="1600" i="1" dirty="0"/>
              <a:t>vis </a:t>
            </a:r>
            <a:r>
              <a:rPr lang="pl-PL" sz="1600" i="1" dirty="0" err="1"/>
              <a:t>compulsiva</a:t>
            </a:r>
            <a:r>
              <a:rPr lang="pl-PL" sz="1600" i="1" dirty="0"/>
              <a:t> - </a:t>
            </a:r>
            <a:r>
              <a:rPr lang="pl-PL" sz="1600" dirty="0"/>
              <a:t>posługiwanie się siłą fizyczną, stwarzanie uciążliwych warunków; tortury, nękanie </a:t>
            </a:r>
          </a:p>
          <a:p>
            <a:pPr lvl="1" algn="just"/>
            <a:r>
              <a:rPr lang="pl-PL" sz="1600" dirty="0"/>
              <a:t>Swobodę wyłącza także groźba, nielegalna obietnica zmiany sytuacji aktualnie niekorzystnej pod warunkiem złożenia oświadczenia odpowiedniej treści;</a:t>
            </a:r>
          </a:p>
          <a:p>
            <a:pPr algn="just"/>
            <a:r>
              <a:rPr lang="pl-PL" sz="1800" u="sng" dirty="0"/>
              <a:t>brak swobody wypowiedzi </a:t>
            </a:r>
          </a:p>
          <a:p>
            <a:pPr lvl="1" algn="just"/>
            <a:r>
              <a:rPr lang="pl-PL" sz="1600" b="1" dirty="0">
                <a:solidFill>
                  <a:srgbClr val="FF0000"/>
                </a:solidFill>
              </a:rPr>
              <a:t>muszą zaistnieć takie warunki, które powodują, że – formułując swą wypowiedź – przesłuchiwany ma na uwadze inne okoliczności towarzyszące przesłuchaniu, tak że wypowiedź ta nie jest wyrazem tylko jego woli, gdyż jest ona skrępowana poprzez owe okoliczności, albo znajduje się on w stanie, w którym nie może panować nad swoją wolą. </a:t>
            </a:r>
          </a:p>
          <a:p>
            <a:pPr algn="just"/>
            <a:endParaRPr lang="en-GB" sz="2000" dirty="0"/>
          </a:p>
        </p:txBody>
      </p:sp>
    </p:spTree>
    <p:extLst>
      <p:ext uri="{BB962C8B-B14F-4D97-AF65-F5344CB8AC3E}">
        <p14:creationId xmlns:p14="http://schemas.microsoft.com/office/powerpoint/2010/main" val="426612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A6AAA292-168D-4633-B04F-9B621D77D486}"/>
              </a:ext>
            </a:extLst>
          </p:cNvPr>
          <p:cNvSpPr>
            <a:spLocks noGrp="1"/>
          </p:cNvSpPr>
          <p:nvPr>
            <p:ph type="body" sz="quarter" idx="10"/>
          </p:nvPr>
        </p:nvSpPr>
        <p:spPr/>
        <p:txBody>
          <a:bodyPr>
            <a:normAutofit fontScale="77500" lnSpcReduction="20000"/>
          </a:bodyPr>
          <a:lstStyle/>
          <a:p>
            <a:r>
              <a:rPr lang="pl-PL" dirty="0"/>
              <a:t>Dopuszczalność dowodów – o co w tym chodzi?</a:t>
            </a:r>
            <a:endParaRPr lang="en-GB" dirty="0"/>
          </a:p>
        </p:txBody>
      </p:sp>
      <p:sp>
        <p:nvSpPr>
          <p:cNvPr id="6" name="Symbol zastępczy tekstu 5">
            <a:extLst>
              <a:ext uri="{FF2B5EF4-FFF2-40B4-BE49-F238E27FC236}">
                <a16:creationId xmlns:a16="http://schemas.microsoft.com/office/drawing/2014/main" id="{C3145C13-CF7F-4156-B7B7-CEA97C9A3888}"/>
              </a:ext>
            </a:extLst>
          </p:cNvPr>
          <p:cNvSpPr>
            <a:spLocks noGrp="1"/>
          </p:cNvSpPr>
          <p:nvPr>
            <p:ph type="body" sz="quarter" idx="11"/>
          </p:nvPr>
        </p:nvSpPr>
        <p:spPr>
          <a:xfrm>
            <a:off x="234950" y="977900"/>
            <a:ext cx="8837131" cy="5584825"/>
          </a:xfrm>
        </p:spPr>
        <p:txBody>
          <a:bodyPr/>
          <a:lstStyle/>
          <a:p>
            <a:pPr algn="just"/>
            <a:r>
              <a:rPr lang="pl-PL" dirty="0"/>
              <a:t>Nie każda informacja (rzecz), którą posiadają organy procesowe (albo strony procesu) może być dowodem w postępowaniu karnym. KPK nie zawiera katalogu dowodów – wszystko, co ma znaczenie dla rozstrzygnięcia może być dowodem w sprawie – ale od strony negatywnej rozstrzyga, kiedy dana informacja nie może zostać wprowadzona do procesu. </a:t>
            </a:r>
          </a:p>
          <a:p>
            <a:pPr marL="0" indent="0" algn="ctr">
              <a:buNone/>
            </a:pPr>
            <a:r>
              <a:rPr lang="pl-PL" dirty="0">
                <a:solidFill>
                  <a:srgbClr val="FF0000"/>
                </a:solidFill>
              </a:rPr>
              <a:t>W procesie karnym dopuszczalne jest to, co nie jest zabronione. </a:t>
            </a:r>
            <a:endParaRPr lang="en-GB" dirty="0">
              <a:solidFill>
                <a:srgbClr val="FF0000"/>
              </a:solidFill>
            </a:endParaRPr>
          </a:p>
        </p:txBody>
      </p:sp>
    </p:spTree>
    <p:extLst>
      <p:ext uri="{BB962C8B-B14F-4D97-AF65-F5344CB8AC3E}">
        <p14:creationId xmlns:p14="http://schemas.microsoft.com/office/powerpoint/2010/main" val="196304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E991F74-0FA3-400C-B24F-84A2B76B2634}"/>
              </a:ext>
            </a:extLst>
          </p:cNvPr>
          <p:cNvSpPr>
            <a:spLocks noGrp="1"/>
          </p:cNvSpPr>
          <p:nvPr>
            <p:ph type="body" sz="quarter" idx="10"/>
          </p:nvPr>
        </p:nvSpPr>
        <p:spPr/>
        <p:txBody>
          <a:bodyPr>
            <a:normAutofit fontScale="77500" lnSpcReduction="20000"/>
          </a:bodyPr>
          <a:lstStyle/>
          <a:p>
            <a:r>
              <a:rPr lang="pl-PL" dirty="0"/>
              <a:t>Problem podstępu w procesie karnym</a:t>
            </a:r>
            <a:endParaRPr lang="en-GB" dirty="0"/>
          </a:p>
        </p:txBody>
      </p:sp>
      <p:sp>
        <p:nvSpPr>
          <p:cNvPr id="3" name="Symbol zastępczy tekstu 2">
            <a:extLst>
              <a:ext uri="{FF2B5EF4-FFF2-40B4-BE49-F238E27FC236}">
                <a16:creationId xmlns:a16="http://schemas.microsoft.com/office/drawing/2014/main" id="{06BF9C3B-F1FC-41AA-A714-8EB4CD2A37E3}"/>
              </a:ext>
            </a:extLst>
          </p:cNvPr>
          <p:cNvSpPr>
            <a:spLocks noGrp="1"/>
          </p:cNvSpPr>
          <p:nvPr>
            <p:ph type="body" sz="quarter" idx="11"/>
          </p:nvPr>
        </p:nvSpPr>
        <p:spPr>
          <a:xfrm>
            <a:off x="234950" y="977900"/>
            <a:ext cx="11344242" cy="5584825"/>
          </a:xfrm>
        </p:spPr>
        <p:txBody>
          <a:bodyPr>
            <a:normAutofit fontScale="85000" lnSpcReduction="20000"/>
          </a:bodyPr>
          <a:lstStyle/>
          <a:p>
            <a:pPr algn="just"/>
            <a:r>
              <a:rPr lang="pl-PL" dirty="0"/>
              <a:t>Jedno z kontrowersyjnych zagadnień w procesie karnym. Czy przesłuchujący może wprowadzić w błąd osobę przesłuchiwaną (np. informując, że pozostali członkowie grupy przestępczej złożyli obciążające go/ją wyjaśnienia) w celu skłonienia jej do złożenia wyjaśnień? </a:t>
            </a:r>
          </a:p>
          <a:p>
            <a:pPr marL="0" indent="0" algn="just">
              <a:buNone/>
            </a:pPr>
            <a:endParaRPr lang="pl-PL" dirty="0"/>
          </a:p>
          <a:p>
            <a:pPr marL="0" indent="0" algn="ctr">
              <a:buNone/>
            </a:pPr>
            <a:r>
              <a:rPr lang="pl-PL" b="1" dirty="0">
                <a:solidFill>
                  <a:srgbClr val="FF0000"/>
                </a:solidFill>
              </a:rPr>
              <a:t>Postęp – świadome wprowadzenie przesłuchiwanego w błąd, wykorzystanie jego błędu lub czynienie niedozwolonych obietnic.</a:t>
            </a:r>
          </a:p>
          <a:p>
            <a:pPr marL="0" indent="0" algn="ctr">
              <a:buNone/>
            </a:pPr>
            <a:endParaRPr lang="pl-PL" b="1" dirty="0">
              <a:solidFill>
                <a:srgbClr val="FF0000"/>
              </a:solidFill>
            </a:endParaRPr>
          </a:p>
          <a:p>
            <a:pPr algn="just"/>
            <a:r>
              <a:rPr lang="pl-PL" dirty="0"/>
              <a:t>Wyrok SR w Gdańsku z 18.08.2016 r., II K 1529/15</a:t>
            </a:r>
          </a:p>
          <a:p>
            <a:pPr lvl="1" algn="just"/>
            <a:r>
              <a:rPr lang="pl-PL" dirty="0"/>
              <a:t>„Co prawda nie jest zakazane prowadzenie przed przesłuchaniem rozmowy na temat zdarzenia, o ile nie jest to związane ze stosowaniem przymusu fizycznego i psychicznego celem zmuszenia oskarżonego do przyznania się, </a:t>
            </a:r>
            <a:r>
              <a:rPr lang="pl-PL" b="1" dirty="0"/>
              <a:t>nie jest również zakazane informowanie oskarżonego o możliwości wymierzenia łagodniejszej kary w razie przyznania się do winy, wyrażenia skruchy, jak również nie jest zakazane podawanie dowodów i okoliczności, które mają wskazywać na sprawstwo oskarżonego, w tym także poprzez zastosowanie </a:t>
            </a:r>
            <a:r>
              <a:rPr lang="pl-PL" b="1" i="1" dirty="0"/>
              <a:t>podstępu</a:t>
            </a:r>
            <a:r>
              <a:rPr lang="pl-PL" b="1" dirty="0"/>
              <a:t>.</a:t>
            </a:r>
            <a:r>
              <a:rPr lang="pl-PL" dirty="0"/>
              <a:t> Swoboda wypowiedzi w rozumieniu art. 171 § 7 k.p.k. oznacza brak przymusu w sferze woli człowieka, a także brak zakłócenia świadomości. Jest to możliwość decydowania przez przesłuchiwanego, zgodnie z własną wolą o treści składanej przez niego wypowiedzi w sytuacji gdy żaden czynnik zewnętrzny nie krępuje go w formułowaniu tych wypowiedzi”.</a:t>
            </a:r>
          </a:p>
          <a:p>
            <a:pPr lvl="1" algn="just"/>
            <a:r>
              <a:rPr lang="pl-PL" dirty="0"/>
              <a:t>Tak samo: wyrok SA w Poznaniu z 21.03.2013 r., II </a:t>
            </a:r>
            <a:r>
              <a:rPr lang="pl-PL" dirty="0" err="1"/>
              <a:t>AKa</a:t>
            </a:r>
            <a:r>
              <a:rPr lang="pl-PL" dirty="0"/>
              <a:t> 39/13</a:t>
            </a:r>
            <a:endParaRPr lang="en-GB" dirty="0"/>
          </a:p>
        </p:txBody>
      </p:sp>
    </p:spTree>
    <p:extLst>
      <p:ext uri="{BB962C8B-B14F-4D97-AF65-F5344CB8AC3E}">
        <p14:creationId xmlns:p14="http://schemas.microsoft.com/office/powerpoint/2010/main" val="3327251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A941A7-7482-48F8-B3BD-F9D1F6A8A292}"/>
              </a:ext>
            </a:extLst>
          </p:cNvPr>
          <p:cNvSpPr>
            <a:spLocks noGrp="1"/>
          </p:cNvSpPr>
          <p:nvPr>
            <p:ph type="body" sz="quarter" idx="10"/>
          </p:nvPr>
        </p:nvSpPr>
        <p:spPr/>
        <p:txBody>
          <a:bodyPr>
            <a:normAutofit fontScale="77500" lnSpcReduction="20000"/>
          </a:bodyPr>
          <a:lstStyle/>
          <a:p>
            <a:r>
              <a:rPr lang="pl-PL" dirty="0"/>
              <a:t>Inne przypadki „wyłączenia swobody wypowiedzi”</a:t>
            </a:r>
            <a:endParaRPr lang="en-GB" dirty="0"/>
          </a:p>
        </p:txBody>
      </p:sp>
      <p:sp>
        <p:nvSpPr>
          <p:cNvPr id="3" name="Symbol zastępczy tekstu 2">
            <a:extLst>
              <a:ext uri="{FF2B5EF4-FFF2-40B4-BE49-F238E27FC236}">
                <a16:creationId xmlns:a16="http://schemas.microsoft.com/office/drawing/2014/main" id="{7EC1D6C1-4DDD-469B-B108-9469263B20F1}"/>
              </a:ext>
            </a:extLst>
          </p:cNvPr>
          <p:cNvSpPr>
            <a:spLocks noGrp="1"/>
          </p:cNvSpPr>
          <p:nvPr>
            <p:ph type="body" sz="quarter" idx="11"/>
          </p:nvPr>
        </p:nvSpPr>
        <p:spPr>
          <a:xfrm>
            <a:off x="234950" y="977900"/>
            <a:ext cx="11527122" cy="5584825"/>
          </a:xfrm>
        </p:spPr>
        <p:txBody>
          <a:bodyPr/>
          <a:lstStyle/>
          <a:p>
            <a:pPr marL="514350" indent="-514350" algn="just">
              <a:buFont typeface="+mj-lt"/>
              <a:buAutoNum type="arabicPeriod"/>
            </a:pPr>
            <a:r>
              <a:rPr lang="pl-PL" dirty="0"/>
              <a:t>Przesłuchiwanie osób znajdujących się pod wpływem alkoholu narkotyków. </a:t>
            </a:r>
          </a:p>
          <a:p>
            <a:pPr lvl="1" algn="just"/>
            <a:r>
              <a:rPr lang="pl-PL" dirty="0"/>
              <a:t>Ale zasada ta nie zawsze znajdzie zastosowanie w odniesieniu do osób uzależnionych od środków odurzających. W zależności od stopnia uzależnienia, okolicznością wyłączającą swobodę wypowiedzi będzie np. przesłuchanie alkoholika na trzeźwo. Konieczne jest skorzystanie z pomocy lekarza, dla oceny konkretnej sytuacji. </a:t>
            </a:r>
          </a:p>
          <a:p>
            <a:pPr marL="514350" indent="-514350" algn="just">
              <a:buFont typeface="+mj-lt"/>
              <a:buAutoNum type="arabicPeriod"/>
            </a:pPr>
            <a:r>
              <a:rPr lang="pl-PL" dirty="0"/>
              <a:t>Wielokrotnie powtarzane, wielogodzinne przesłuchania, podczas których zadawane są wciąż te same pytania.</a:t>
            </a:r>
          </a:p>
          <a:p>
            <a:pPr marL="514350" indent="-514350" algn="just">
              <a:buFont typeface="+mj-lt"/>
              <a:buAutoNum type="arabicPeriod"/>
            </a:pPr>
            <a:r>
              <a:rPr lang="pl-PL" dirty="0"/>
              <a:t>Wykorzystanie sytuacji osobistej przesłuchiwanego w celu wywarcia wpływu na złożenie lub treść jego zeznań.</a:t>
            </a:r>
          </a:p>
          <a:p>
            <a:pPr marL="0" indent="0" algn="just">
              <a:buNone/>
            </a:pPr>
            <a:r>
              <a:rPr lang="pl-PL" dirty="0"/>
              <a:t> </a:t>
            </a:r>
            <a:endParaRPr lang="en-GB" dirty="0"/>
          </a:p>
        </p:txBody>
      </p:sp>
    </p:spTree>
    <p:extLst>
      <p:ext uri="{BB962C8B-B14F-4D97-AF65-F5344CB8AC3E}">
        <p14:creationId xmlns:p14="http://schemas.microsoft.com/office/powerpoint/2010/main" val="73875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CCB0647-1170-0D33-AB47-BCF5170AB95F}"/>
              </a:ext>
            </a:extLst>
          </p:cNvPr>
          <p:cNvSpPr>
            <a:spLocks noGrp="1"/>
          </p:cNvSpPr>
          <p:nvPr>
            <p:ph type="body" sz="quarter" idx="10"/>
          </p:nvPr>
        </p:nvSpPr>
        <p:spPr/>
        <p:txBody>
          <a:bodyPr>
            <a:normAutofit fontScale="70000" lnSpcReduction="20000"/>
          </a:bodyPr>
          <a:lstStyle/>
          <a:p>
            <a:r>
              <a:rPr lang="pl-PL" b="1" dirty="0"/>
              <a:t>Wyrok SA we Wrocławiu, 6.04.2016 r., </a:t>
            </a:r>
            <a:r>
              <a:rPr lang="pl-PL" b="1" i="0" dirty="0">
                <a:solidFill>
                  <a:srgbClr val="333333"/>
                </a:solidFill>
                <a:effectLst/>
                <a:latin typeface="Open Sans" panose="020B0606030504020204" pitchFamily="34" charset="0"/>
              </a:rPr>
              <a:t>II </a:t>
            </a:r>
            <a:r>
              <a:rPr lang="pl-PL" b="1" i="0" dirty="0" err="1">
                <a:solidFill>
                  <a:srgbClr val="333333"/>
                </a:solidFill>
                <a:effectLst/>
                <a:latin typeface="Open Sans" panose="020B0606030504020204" pitchFamily="34" charset="0"/>
              </a:rPr>
              <a:t>AKa</a:t>
            </a:r>
            <a:r>
              <a:rPr lang="pl-PL" b="1" i="0" dirty="0">
                <a:solidFill>
                  <a:srgbClr val="333333"/>
                </a:solidFill>
                <a:effectLst/>
                <a:latin typeface="Open Sans" panose="020B0606030504020204" pitchFamily="34" charset="0"/>
              </a:rPr>
              <a:t> 58/16</a:t>
            </a:r>
            <a:endParaRPr lang="pl-PL" b="1" dirty="0"/>
          </a:p>
        </p:txBody>
      </p:sp>
      <p:sp>
        <p:nvSpPr>
          <p:cNvPr id="3" name="Symbol zastępczy tekstu 2">
            <a:extLst>
              <a:ext uri="{FF2B5EF4-FFF2-40B4-BE49-F238E27FC236}">
                <a16:creationId xmlns:a16="http://schemas.microsoft.com/office/drawing/2014/main" id="{375DB26E-4A28-936B-3C74-354F64F5C011}"/>
              </a:ext>
            </a:extLst>
          </p:cNvPr>
          <p:cNvSpPr>
            <a:spLocks noGrp="1"/>
          </p:cNvSpPr>
          <p:nvPr>
            <p:ph type="body" sz="quarter" idx="11"/>
          </p:nvPr>
        </p:nvSpPr>
        <p:spPr>
          <a:xfrm>
            <a:off x="234950" y="977900"/>
            <a:ext cx="11584156" cy="5584825"/>
          </a:xfrm>
        </p:spPr>
        <p:txBody>
          <a:bodyPr>
            <a:normAutofit fontScale="92500" lnSpcReduction="10000"/>
          </a:bodyPr>
          <a:lstStyle/>
          <a:p>
            <a:pPr algn="just"/>
            <a:r>
              <a:rPr lang="pl-PL" sz="2400" b="0" i="0" dirty="0">
                <a:solidFill>
                  <a:srgbClr val="333333"/>
                </a:solidFill>
                <a:effectLst/>
              </a:rPr>
              <a:t>Polskiemu procesowi karnemu nieznany jest podział dowodów na pełnowartościowe, mniej wartościowe, czy niepełnowartościowe. Takiego jakościowego różnicowania dowodów zakazuje zasada swobodnej oceny dowodów, która wymaga skonfrontowania dowodu z wyjaśnień, w których pomawia się inne osoby, z pozostałymi dowodami przeprowadzonymi w sprawie, a następnie dokonanie oceny wiarygodności tych wyjaśnień.</a:t>
            </a:r>
          </a:p>
          <a:p>
            <a:pPr algn="just"/>
            <a:r>
              <a:rPr lang="pl-PL" sz="2400" b="0" i="0" dirty="0">
                <a:solidFill>
                  <a:srgbClr val="333333"/>
                </a:solidFill>
                <a:effectLst/>
              </a:rPr>
              <a:t>Notatki służbowe funkcjonariuszy policji mogą być ujawnione na rozprawie i stanowić dowód w sprawie w zakresie, w jakim zawierają informacje o źródłach dowodowych i okolicznościach, które na podstawie środków dowodowych pochodzących od tych źródeł mogą być udowodnione.</a:t>
            </a:r>
          </a:p>
          <a:p>
            <a:pPr algn="just"/>
            <a:r>
              <a:rPr lang="pl-PL" sz="2400" b="0" i="0" dirty="0">
                <a:solidFill>
                  <a:srgbClr val="333333"/>
                </a:solidFill>
                <a:effectLst/>
              </a:rPr>
              <a:t>Z treści przepisu art. 171 § 7 k.p.k. wynika, że warunkiem pozbawienia mocy dowodowej wyjaśnień, zeznań i oświadczeń jest złożenie ich w okolicznościach wyłączających swobodę wypowiedzi, porównywalnych do zakazów określonych w §5 tego przepisu. Tym samym, dla uznania, że przerywanie swobodnej wypowiedzi osoby przesłuchiwanej stanowi naruszenie dyskwalifikujące ten dowód, trzeba by uznać wymienioną okoliczność za porównywalną ze stosowaniem przymusu lub groźby bezprawnej lub stosowaniem hipnozy albo środków chemicznych lub technicznych wpływających na procesy psychiczne osoby przesłuchiwanej albo mających na celu kontrolę nieświadomych reakcji jej organizmu w związku z przesłuchaniem, do czego nie ma wystarczających, racjonalnych podstaw.</a:t>
            </a:r>
          </a:p>
          <a:p>
            <a:pPr algn="just"/>
            <a:r>
              <a:rPr lang="pl-PL" sz="2400" b="0" i="0" dirty="0">
                <a:solidFill>
                  <a:srgbClr val="333333"/>
                </a:solidFill>
                <a:effectLst/>
              </a:rPr>
              <a:t>Polski proces karny odrzuca legalną (ustawową, formalną) teorię dowodów.</a:t>
            </a:r>
          </a:p>
          <a:p>
            <a:pPr algn="just"/>
            <a:endParaRPr lang="pl-PL" sz="2400" dirty="0"/>
          </a:p>
        </p:txBody>
      </p:sp>
    </p:spTree>
    <p:extLst>
      <p:ext uri="{BB962C8B-B14F-4D97-AF65-F5344CB8AC3E}">
        <p14:creationId xmlns:p14="http://schemas.microsoft.com/office/powerpoint/2010/main" val="3937500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37D72E3-9B22-1ED5-1734-8EAABB781AFA}"/>
              </a:ext>
            </a:extLst>
          </p:cNvPr>
          <p:cNvSpPr>
            <a:spLocks noGrp="1"/>
          </p:cNvSpPr>
          <p:nvPr>
            <p:ph type="body" sz="quarter" idx="10"/>
          </p:nvPr>
        </p:nvSpPr>
        <p:spPr/>
        <p:txBody>
          <a:bodyPr>
            <a:normAutofit fontScale="70000" lnSpcReduction="20000"/>
          </a:bodyPr>
          <a:lstStyle/>
          <a:p>
            <a:r>
              <a:rPr lang="pl-PL" b="1" dirty="0"/>
              <a:t>Wyrok SA we Wrocławiu, 25.10.2015 r., </a:t>
            </a:r>
            <a:r>
              <a:rPr lang="pl-PL" b="1" i="0" dirty="0">
                <a:solidFill>
                  <a:srgbClr val="333333"/>
                </a:solidFill>
                <a:effectLst/>
                <a:latin typeface="Open Sans" panose="020B0606030504020204" pitchFamily="34" charset="0"/>
              </a:rPr>
              <a:t>II </a:t>
            </a:r>
            <a:r>
              <a:rPr lang="pl-PL" b="1" i="0" dirty="0" err="1">
                <a:solidFill>
                  <a:srgbClr val="333333"/>
                </a:solidFill>
                <a:effectLst/>
                <a:latin typeface="Open Sans" panose="020B0606030504020204" pitchFamily="34" charset="0"/>
              </a:rPr>
              <a:t>AKa</a:t>
            </a:r>
            <a:r>
              <a:rPr lang="pl-PL" b="1" i="0" dirty="0">
                <a:solidFill>
                  <a:srgbClr val="333333"/>
                </a:solidFill>
                <a:effectLst/>
                <a:latin typeface="Open Sans" panose="020B0606030504020204" pitchFamily="34" charset="0"/>
              </a:rPr>
              <a:t> 268/15</a:t>
            </a:r>
            <a:endParaRPr lang="pl-PL" b="1" dirty="0"/>
          </a:p>
        </p:txBody>
      </p:sp>
      <p:sp>
        <p:nvSpPr>
          <p:cNvPr id="3" name="Symbol zastępczy tekstu 2">
            <a:extLst>
              <a:ext uri="{FF2B5EF4-FFF2-40B4-BE49-F238E27FC236}">
                <a16:creationId xmlns:a16="http://schemas.microsoft.com/office/drawing/2014/main" id="{60F2DE9D-0775-ED70-CF11-865CA7D4B34B}"/>
              </a:ext>
            </a:extLst>
          </p:cNvPr>
          <p:cNvSpPr>
            <a:spLocks noGrp="1"/>
          </p:cNvSpPr>
          <p:nvPr>
            <p:ph type="body" sz="quarter" idx="11"/>
          </p:nvPr>
        </p:nvSpPr>
        <p:spPr>
          <a:xfrm>
            <a:off x="234950" y="977900"/>
            <a:ext cx="11389603" cy="5584825"/>
          </a:xfrm>
        </p:spPr>
        <p:txBody>
          <a:bodyPr>
            <a:noAutofit/>
          </a:bodyPr>
          <a:lstStyle/>
          <a:p>
            <a:pPr algn="just"/>
            <a:r>
              <a:rPr lang="pl-PL" sz="2200" b="0" i="0" dirty="0">
                <a:solidFill>
                  <a:srgbClr val="333333"/>
                </a:solidFill>
                <a:effectLst/>
              </a:rPr>
              <a:t>1. W każdym wypadku, gdy oskarżony zawiera porozumienie z prokuratorem co do skazania bez rozprawy i wymierzenia uzgodnionych kar lub środków karnych i motywowany chęcią skorzystania z trybu konsensualnego przyznaje się do winy i składa wyjaśnienia nie może być pewien (tak jak i prokurator), czy faktycznie wniosek prokuratora o zakończenie postępowania w trybie konsensualnym zostanie uwzględniony przez sąd. Prokurator i oskarżony (jego obrońca) muszą się zatem liczyć z możliwością wydania przez sąd innego rozstrzygnięcia kończącego postępowanie niż uzgodnione między nimi, w tym i z dowodowym wykorzystaniem takiej relacji oskarżonego nie tylko przy ferowaniu wyroku w trybie konsensualnym ale i poza nim jeśli tylko nie zachodzą warunki z art. 171 § 7 k.p.k. skoro polska procedura karna nie zawiera w tej mierze ograniczeń.</a:t>
            </a:r>
          </a:p>
          <a:p>
            <a:pPr algn="just"/>
            <a:r>
              <a:rPr lang="pl-PL" sz="2200" b="0" i="0" dirty="0">
                <a:solidFill>
                  <a:srgbClr val="333333"/>
                </a:solidFill>
                <a:effectLst/>
              </a:rPr>
              <a:t>2. Spontaniczna, nie przerywana relacja osoby przesłuchiwanej ma dotyczyć wiadomości jakie ma ona w danej sprawie. Nie jest więc dowolna, lecz limitowana celem czynności. Jeśli zatem wypowiedź świadka odbiega od przedmiotu procesu, tezy dowodowej to reakcja przewodniczącego składu orzekającego przerywającego taką wypowiedź i zwracającego uwagę na cel przesłuchania jest uzasadniona, ma oparcie w treści art. 171 § 1 k.p.k. i nie uchybia postulatowi zagwarantowania osobie przesłuchiwanej formułowania oświadczenia dowodowego zgodnie z własna wolą. Zaś norma wskazująca, że etap pytań ma być poprzedzony fazą swobodnej wypowiedzi nie przerywanej pytaniami, wtrąceniami ma charakter instrukcyjny.</a:t>
            </a:r>
          </a:p>
        </p:txBody>
      </p:sp>
    </p:spTree>
    <p:extLst>
      <p:ext uri="{BB962C8B-B14F-4D97-AF65-F5344CB8AC3E}">
        <p14:creationId xmlns:p14="http://schemas.microsoft.com/office/powerpoint/2010/main" val="72995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37D72E3-9B22-1ED5-1734-8EAABB781AFA}"/>
              </a:ext>
            </a:extLst>
          </p:cNvPr>
          <p:cNvSpPr>
            <a:spLocks noGrp="1"/>
          </p:cNvSpPr>
          <p:nvPr>
            <p:ph type="body" sz="quarter" idx="10"/>
          </p:nvPr>
        </p:nvSpPr>
        <p:spPr/>
        <p:txBody>
          <a:bodyPr>
            <a:noAutofit/>
          </a:bodyPr>
          <a:lstStyle/>
          <a:p>
            <a:pPr algn="just"/>
            <a:r>
              <a:rPr lang="pl-PL" sz="2400" b="1" dirty="0"/>
              <a:t>Wyrok SA w Gdańsku, 23.09.2021 r., </a:t>
            </a:r>
            <a:r>
              <a:rPr lang="pl-PL" sz="2400" b="1" i="0" dirty="0">
                <a:solidFill>
                  <a:srgbClr val="333333"/>
                </a:solidFill>
                <a:effectLst/>
                <a:latin typeface="Open Sans" panose="020B0606030504020204" pitchFamily="34" charset="0"/>
              </a:rPr>
              <a:t>II </a:t>
            </a:r>
            <a:r>
              <a:rPr lang="pl-PL" sz="2400" b="1" i="0" dirty="0" err="1">
                <a:solidFill>
                  <a:srgbClr val="333333"/>
                </a:solidFill>
                <a:effectLst/>
                <a:latin typeface="Open Sans" panose="020B0606030504020204" pitchFamily="34" charset="0"/>
              </a:rPr>
              <a:t>AKa</a:t>
            </a:r>
            <a:r>
              <a:rPr lang="pl-PL" sz="2400" b="1" i="0" dirty="0">
                <a:solidFill>
                  <a:srgbClr val="333333"/>
                </a:solidFill>
                <a:effectLst/>
                <a:latin typeface="Open Sans" panose="020B0606030504020204" pitchFamily="34" charset="0"/>
              </a:rPr>
              <a:t> 215/21</a:t>
            </a:r>
          </a:p>
          <a:p>
            <a:pPr algn="just"/>
            <a:br>
              <a:rPr lang="pl-PL" sz="2400" b="1" i="0" dirty="0">
                <a:solidFill>
                  <a:srgbClr val="333333"/>
                </a:solidFill>
                <a:effectLst/>
                <a:latin typeface="Open Sans" panose="020B0606030504020204" pitchFamily="34" charset="0"/>
              </a:rPr>
            </a:br>
            <a:endParaRPr lang="pl-PL" sz="2400" b="1" dirty="0"/>
          </a:p>
        </p:txBody>
      </p:sp>
      <p:sp>
        <p:nvSpPr>
          <p:cNvPr id="3" name="Symbol zastępczy tekstu 2">
            <a:extLst>
              <a:ext uri="{FF2B5EF4-FFF2-40B4-BE49-F238E27FC236}">
                <a16:creationId xmlns:a16="http://schemas.microsoft.com/office/drawing/2014/main" id="{60F2DE9D-0775-ED70-CF11-865CA7D4B34B}"/>
              </a:ext>
            </a:extLst>
          </p:cNvPr>
          <p:cNvSpPr>
            <a:spLocks noGrp="1"/>
          </p:cNvSpPr>
          <p:nvPr>
            <p:ph type="body" sz="quarter" idx="11"/>
          </p:nvPr>
        </p:nvSpPr>
        <p:spPr>
          <a:xfrm>
            <a:off x="234950" y="977900"/>
            <a:ext cx="11389603" cy="5584825"/>
          </a:xfrm>
        </p:spPr>
        <p:txBody>
          <a:bodyPr>
            <a:normAutofit fontScale="77500" lnSpcReduction="20000"/>
          </a:bodyPr>
          <a:lstStyle/>
          <a:p>
            <a:pPr algn="just"/>
            <a:r>
              <a:rPr lang="pl-PL" dirty="0">
                <a:effectLst/>
              </a:rPr>
              <a:t>Kwestię skutków spożycia alkoholu przez osobę przesłuchiwaną należy oceniać na płaszczyźnie swobodnej oceny dowodów dokonywanej zgodnie z art. 7 k.p.k., kiedy to możliwe jest wszechstronne zbadanie, w jakim stopniu spożyty alkohol wpłynął na prawidłowość postrzegania, zapamiętywania i odtwarzania zdarzeń, a także na ewentualne uleganie sugestii, gdyż to wszystko można ustalić dopiero po uwzględnieniu wszelkich okoliczności zaistniałych w czasie zdarzenia, jak i przesłuchania.</a:t>
            </a:r>
          </a:p>
          <a:p>
            <a:pPr algn="just"/>
            <a:r>
              <a:rPr lang="pl-PL" dirty="0">
                <a:effectLst/>
              </a:rPr>
              <a:t>Nie budzi wątpliwości, że brak jest możliwości automatycznego, odwołującego się do treści art. 171 § 7 k.p.k. w zw. z art. 171 § 5 pkt 1 i 2 k.p.k., wyłączenia depozycji procesowych osoby przesłuchiwanej w sytuacji, gdy sama wprawiła się w stan nietrzeźwości. Z przepisu art. 171 § 5 k.p.k. wynika zakaz stosowania środków chemicznych wpływających na procesy psychiczne osoby przesłuchiwanej, zaś zeznania uzyskane wbrew temu zakazowi nie mogą stanowić dowodu (art. 171 § 7 k.p.k.). Oznacza to, że zakazane jest stosowanie takich środków chemicznych przez organ procesowy, który przeprowadza przesłuchanie. Innymi słowy, stan odurzenia alkoholem lub innymi środkami o podobnym działaniu nie może zostać wywołany przez organ procesowy.</a:t>
            </a:r>
          </a:p>
          <a:p>
            <a:pPr algn="just"/>
            <a:r>
              <a:rPr lang="pl-PL" dirty="0">
                <a:effectLst/>
              </a:rPr>
              <a:t>Przepis art. 171 § 7 k.p.k. zakazuje dowodowego wykorzystania wyjaśnień, zeznań oraz oświadczeń złożonych w warunkach wyłączających swobodę wypowiedzi, a zatem nie ma tu znaczenia wskutek czyjego działania - organu procesowego, innej osoby lub nawet samego przesłuchiwanego - powstał stan wyłączający swobodę wypowiedzi. Przepis ten nie znajduje zatem zastosowania w wypadku pozostawania przesłuchiwanego pod wpływem niewielkiej dawki alkoholu lub innego środka, nie powodującej zaburzenia zdolności do w pełni kontrolowanego wysławiania się oraz podejmowania decyzji.</a:t>
            </a:r>
          </a:p>
        </p:txBody>
      </p:sp>
    </p:spTree>
    <p:extLst>
      <p:ext uri="{BB962C8B-B14F-4D97-AF65-F5344CB8AC3E}">
        <p14:creationId xmlns:p14="http://schemas.microsoft.com/office/powerpoint/2010/main" val="3535319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B548E615-597D-4518-81C2-CFA30EB10B74}"/>
              </a:ext>
            </a:extLst>
          </p:cNvPr>
          <p:cNvSpPr>
            <a:spLocks noGrp="1"/>
          </p:cNvSpPr>
          <p:nvPr>
            <p:ph type="body" sz="quarter" idx="10"/>
          </p:nvPr>
        </p:nvSpPr>
        <p:spPr/>
        <p:txBody>
          <a:bodyPr>
            <a:normAutofit fontScale="77500" lnSpcReduction="20000"/>
          </a:bodyPr>
          <a:lstStyle/>
          <a:p>
            <a:r>
              <a:rPr lang="pl-PL" dirty="0"/>
              <a:t>Zakazy dowodowe niezupełne względne  </a:t>
            </a:r>
            <a:endParaRPr lang="en-US" dirty="0"/>
          </a:p>
          <a:p>
            <a:endParaRPr lang="en-GB" dirty="0"/>
          </a:p>
        </p:txBody>
      </p:sp>
      <p:sp>
        <p:nvSpPr>
          <p:cNvPr id="5" name="Symbol zastępczy tekstu 4">
            <a:extLst>
              <a:ext uri="{FF2B5EF4-FFF2-40B4-BE49-F238E27FC236}">
                <a16:creationId xmlns:a16="http://schemas.microsoft.com/office/drawing/2014/main" id="{68BC4185-6AC2-4CCD-879C-22401066BFE2}"/>
              </a:ext>
            </a:extLst>
          </p:cNvPr>
          <p:cNvSpPr>
            <a:spLocks noGrp="1"/>
          </p:cNvSpPr>
          <p:nvPr>
            <p:ph type="body" sz="quarter" idx="11"/>
          </p:nvPr>
        </p:nvSpPr>
        <p:spPr/>
        <p:txBody>
          <a:bodyPr/>
          <a:lstStyle/>
          <a:p>
            <a:pPr algn="just"/>
            <a:r>
              <a:rPr lang="pl-PL" dirty="0"/>
              <a:t>Mogą być uchylone albo przez odpowiedni organ albo osoba, która może skorzystać z danego uprawnienia (np. odmowy składania zeznań) dobrowolnie z tego uprawnienia zrezygnuje.</a:t>
            </a:r>
            <a:endParaRPr lang="en-GB" dirty="0"/>
          </a:p>
        </p:txBody>
      </p:sp>
      <p:sp>
        <p:nvSpPr>
          <p:cNvPr id="6" name="Symbol zastępczy tekstu 5">
            <a:extLst>
              <a:ext uri="{FF2B5EF4-FFF2-40B4-BE49-F238E27FC236}">
                <a16:creationId xmlns:a16="http://schemas.microsoft.com/office/drawing/2014/main" id="{AF5B8966-E500-48B3-ACD8-225446D1BA40}"/>
              </a:ext>
            </a:extLst>
          </p:cNvPr>
          <p:cNvSpPr>
            <a:spLocks noGrp="1"/>
          </p:cNvSpPr>
          <p:nvPr>
            <p:ph type="body" sz="quarter" idx="12"/>
          </p:nvPr>
        </p:nvSpPr>
        <p:spPr/>
        <p:txBody>
          <a:bodyPr>
            <a:normAutofit fontScale="92500" lnSpcReduction="20000"/>
          </a:bodyPr>
          <a:lstStyle/>
          <a:p>
            <a:endParaRPr lang="en-GB"/>
          </a:p>
        </p:txBody>
      </p:sp>
    </p:spTree>
    <p:extLst>
      <p:ext uri="{BB962C8B-B14F-4D97-AF65-F5344CB8AC3E}">
        <p14:creationId xmlns:p14="http://schemas.microsoft.com/office/powerpoint/2010/main" val="1864930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57EB9D22-69E3-4C9D-95BE-1388FCE6F1A9}"/>
              </a:ext>
            </a:extLst>
          </p:cNvPr>
          <p:cNvSpPr>
            <a:spLocks noGrp="1"/>
          </p:cNvSpPr>
          <p:nvPr>
            <p:ph type="body" sz="quarter" idx="10"/>
          </p:nvPr>
        </p:nvSpPr>
        <p:spPr/>
        <p:txBody>
          <a:bodyPr>
            <a:normAutofit fontScale="77500" lnSpcReduction="20000"/>
          </a:bodyPr>
          <a:lstStyle/>
          <a:p>
            <a:r>
              <a:rPr lang="pl-PL" dirty="0"/>
              <a:t>Zakazy dowodowe niezupełne względne </a:t>
            </a:r>
            <a:endParaRPr lang="en-US" dirty="0"/>
          </a:p>
          <a:p>
            <a:endParaRPr lang="en-GB" dirty="0"/>
          </a:p>
        </p:txBody>
      </p:sp>
      <p:sp>
        <p:nvSpPr>
          <p:cNvPr id="6" name="Symbol zastępczy tekstu 5">
            <a:extLst>
              <a:ext uri="{FF2B5EF4-FFF2-40B4-BE49-F238E27FC236}">
                <a16:creationId xmlns:a16="http://schemas.microsoft.com/office/drawing/2014/main" id="{3E8208A3-1950-4854-BA41-703EE80318BC}"/>
              </a:ext>
            </a:extLst>
          </p:cNvPr>
          <p:cNvSpPr>
            <a:spLocks noGrp="1"/>
          </p:cNvSpPr>
          <p:nvPr>
            <p:ph type="body" sz="quarter" idx="11"/>
          </p:nvPr>
        </p:nvSpPr>
        <p:spPr>
          <a:xfrm>
            <a:off x="234950" y="977900"/>
            <a:ext cx="11498138" cy="5584825"/>
          </a:xfrm>
        </p:spPr>
        <p:txBody>
          <a:bodyPr/>
          <a:lstStyle/>
          <a:p>
            <a:pPr marL="514350" indent="-514350" algn="just">
              <a:buFont typeface="+mj-lt"/>
              <a:buAutoNum type="arabicPeriod"/>
            </a:pPr>
            <a:r>
              <a:rPr lang="pl-PL" dirty="0"/>
              <a:t>Zakaz przesłuchiwania osoby jako świadka, która odmówiła składania zeznań (art. 182 § 1 i 3) </a:t>
            </a:r>
          </a:p>
          <a:p>
            <a:pPr marL="457200" lvl="1" indent="0" algn="just">
              <a:buNone/>
            </a:pPr>
            <a:r>
              <a:rPr lang="pl-PL" dirty="0"/>
              <a:t>§ 1 Osoba najbliższa dla oskarżonego może odmówić zeznań.</a:t>
            </a:r>
          </a:p>
          <a:p>
            <a:pPr marL="457200" lvl="1" indent="0" algn="just">
              <a:buNone/>
            </a:pPr>
            <a:r>
              <a:rPr lang="pl-PL" dirty="0"/>
              <a:t>§ 3. Prawo odmowy zeznań przysługuje także świadkowi, który w innej toczącej się sprawie jest oskarżony o współudział w przestępstwie objętym postępowaniem.</a:t>
            </a:r>
          </a:p>
          <a:p>
            <a:pPr marL="514350" indent="-514350" algn="just">
              <a:buFont typeface="+mj-lt"/>
              <a:buAutoNum type="arabicPeriod"/>
            </a:pPr>
            <a:r>
              <a:rPr lang="pl-PL" dirty="0"/>
              <a:t>Zakaz przesłuchiwania osoby jako świadka, jeśli została zwolniona z zeznawania (art. 185) </a:t>
            </a:r>
          </a:p>
          <a:p>
            <a:pPr marL="457200" lvl="1" indent="0" algn="just">
              <a:buNone/>
            </a:pPr>
            <a:r>
              <a:rPr lang="pl-PL" dirty="0"/>
              <a:t>Można zwolnić od złożenia zeznania lub odpowiedzi na pytania osobę pozostającą z oskarżonym w szczególnie bliskim stosunku osobistym, jeżeli osoba taka wnosi o zwolnienie.</a:t>
            </a:r>
          </a:p>
          <a:p>
            <a:pPr marL="514350" indent="-514350" algn="just">
              <a:buFont typeface="+mj-lt"/>
              <a:buAutoNum type="arabicPeriod"/>
            </a:pPr>
            <a:r>
              <a:rPr lang="pl-PL" dirty="0"/>
              <a:t>Zakaz przesłuchiwania w charakterze świadka osób korzystających z immunitetu dyplomatycznego, chyba że wyrażą na to zgodę oraz osób objętych immunitetem konsularnym, chyba że wyrażą na to zgodę (art. 581 § 1 i art. 582 § 2)</a:t>
            </a:r>
            <a:endParaRPr lang="en-GB" dirty="0"/>
          </a:p>
        </p:txBody>
      </p:sp>
    </p:spTree>
    <p:extLst>
      <p:ext uri="{BB962C8B-B14F-4D97-AF65-F5344CB8AC3E}">
        <p14:creationId xmlns:p14="http://schemas.microsoft.com/office/powerpoint/2010/main" val="1688828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FEA6166-67A1-43DD-9B7F-FBD261D2C435}"/>
              </a:ext>
            </a:extLst>
          </p:cNvPr>
          <p:cNvSpPr>
            <a:spLocks noGrp="1"/>
          </p:cNvSpPr>
          <p:nvPr>
            <p:ph type="body" sz="quarter" idx="10"/>
          </p:nvPr>
        </p:nvSpPr>
        <p:spPr/>
        <p:txBody>
          <a:bodyPr>
            <a:normAutofit fontScale="70000" lnSpcReduction="20000"/>
          </a:bodyPr>
          <a:lstStyle/>
          <a:p>
            <a:r>
              <a:rPr lang="pl-PL" dirty="0"/>
              <a:t>Zakazy dowodowe niezupełne względne – tajemnice w procesie karnym</a:t>
            </a:r>
            <a:endParaRPr lang="en-US" dirty="0"/>
          </a:p>
        </p:txBody>
      </p:sp>
      <p:sp>
        <p:nvSpPr>
          <p:cNvPr id="3" name="Symbol zastępczy tekstu 2">
            <a:extLst>
              <a:ext uri="{FF2B5EF4-FFF2-40B4-BE49-F238E27FC236}">
                <a16:creationId xmlns:a16="http://schemas.microsoft.com/office/drawing/2014/main" id="{66552488-883D-4EA3-B9F3-23552234C5DE}"/>
              </a:ext>
            </a:extLst>
          </p:cNvPr>
          <p:cNvSpPr>
            <a:spLocks noGrp="1"/>
          </p:cNvSpPr>
          <p:nvPr>
            <p:ph type="body" sz="quarter" idx="11"/>
          </p:nvPr>
        </p:nvSpPr>
        <p:spPr>
          <a:xfrm>
            <a:off x="234950" y="977900"/>
            <a:ext cx="11302929" cy="5584825"/>
          </a:xfrm>
        </p:spPr>
        <p:txBody>
          <a:bodyPr>
            <a:normAutofit/>
          </a:bodyPr>
          <a:lstStyle/>
          <a:p>
            <a:pPr marL="0" indent="0">
              <a:buNone/>
            </a:pPr>
            <a:r>
              <a:rPr lang="pl-PL" sz="1800" b="1" u="sng" dirty="0"/>
              <a:t>1. Art. 179 k.p.k</a:t>
            </a:r>
            <a:r>
              <a:rPr lang="pl-PL" sz="1800" dirty="0"/>
              <a:t>. </a:t>
            </a:r>
            <a:r>
              <a:rPr lang="pl-PL" sz="1800" dirty="0">
                <a:sym typeface="Wingdings" pitchFamily="2" charset="2"/>
              </a:rPr>
              <a:t> zakaz dowodzenia okoliczności, które są informacją niejawną o klauzuli </a:t>
            </a:r>
            <a:r>
              <a:rPr lang="pl-PL" sz="1800" b="1" dirty="0">
                <a:sym typeface="Wingdings" pitchFamily="2" charset="2"/>
              </a:rPr>
              <a:t>tajne lub ściśle tajne </a:t>
            </a:r>
          </a:p>
          <a:p>
            <a:pPr lvl="1"/>
            <a:r>
              <a:rPr lang="pl-PL" sz="1800" dirty="0"/>
              <a:t>Z tajemnicy może zwolnić </a:t>
            </a:r>
            <a:r>
              <a:rPr lang="pl-PL" sz="1800" b="1" dirty="0">
                <a:solidFill>
                  <a:srgbClr val="FF0000"/>
                </a:solidFill>
              </a:rPr>
              <a:t>uprawniony organ przełożony </a:t>
            </a:r>
            <a:r>
              <a:rPr lang="pl-PL" sz="1800" b="1" dirty="0"/>
              <a:t>(</a:t>
            </a:r>
            <a:r>
              <a:rPr lang="pl-PL" sz="1800" dirty="0"/>
              <a:t>§ 1)</a:t>
            </a:r>
            <a:endParaRPr lang="pl-PL" sz="1800" b="1" dirty="0"/>
          </a:p>
          <a:p>
            <a:pPr lvl="1"/>
            <a:r>
              <a:rPr lang="pl-PL" sz="1800" dirty="0"/>
              <a:t>Wniosek do naczelnego organu administracji rządowej kieruje sąd lub prokurator (§ 3)</a:t>
            </a:r>
          </a:p>
          <a:p>
            <a:pPr lvl="1"/>
            <a:r>
              <a:rPr lang="pl-PL" sz="1800" dirty="0"/>
              <a:t>Zwolnienia z zachowania tajemnicy można odmówić tylko wtedy, gdyby złożenie zeznania wyrządzić mogło poważną szkodę państwu (§ 3)</a:t>
            </a:r>
          </a:p>
          <a:p>
            <a:pPr marL="0" indent="0" algn="just">
              <a:buNone/>
            </a:pPr>
            <a:r>
              <a:rPr lang="pl-PL" sz="1800" b="1" u="sng" dirty="0"/>
              <a:t>2. Art. 180 § 1 k.p.k</a:t>
            </a:r>
            <a:r>
              <a:rPr lang="pl-PL" sz="1800" dirty="0"/>
              <a:t>.</a:t>
            </a:r>
            <a:r>
              <a:rPr lang="pl-PL" sz="1800" dirty="0">
                <a:sym typeface="Wingdings" pitchFamily="2" charset="2"/>
              </a:rPr>
              <a:t> osoby obowiązane do zachowania w tajemnicy informacji, które są informacją niejawną o klauzuli </a:t>
            </a:r>
            <a:r>
              <a:rPr lang="pl-PL" sz="1800" b="1" dirty="0">
                <a:sym typeface="Wingdings" pitchFamily="2" charset="2"/>
              </a:rPr>
              <a:t>zastrzeżone lub poufne</a:t>
            </a:r>
            <a:r>
              <a:rPr lang="pl-PL" sz="1800" dirty="0">
                <a:sym typeface="Wingdings" pitchFamily="2" charset="2"/>
              </a:rPr>
              <a:t> oraz </a:t>
            </a:r>
            <a:r>
              <a:rPr lang="pl-PL" sz="1800" b="1" dirty="0"/>
              <a:t>tajemnicy związanej z wykonywaniem zawodu lub funkcji </a:t>
            </a:r>
            <a:r>
              <a:rPr lang="pl-PL" sz="1800" dirty="0"/>
              <a:t>mogą odmówić składania zeznań </a:t>
            </a:r>
          </a:p>
          <a:p>
            <a:pPr marL="800100" lvl="1" indent="-342900" algn="just"/>
            <a:r>
              <a:rPr lang="pl-PL" sz="1800" b="1" dirty="0">
                <a:solidFill>
                  <a:srgbClr val="FF0000"/>
                </a:solidFill>
              </a:rPr>
              <a:t>Sąd lub prokurator (w postępowaniu przygotowawczym) </a:t>
            </a:r>
            <a:r>
              <a:rPr lang="pl-PL" sz="1800" dirty="0"/>
              <a:t>mogą zwolnić z tajemnicy</a:t>
            </a:r>
          </a:p>
          <a:p>
            <a:pPr marL="800100" lvl="1" indent="-342900" algn="just"/>
            <a:r>
              <a:rPr lang="pl-PL" sz="1800" dirty="0"/>
              <a:t>Na postanowienie o zwolnieniu z tajemnicy </a:t>
            </a:r>
            <a:r>
              <a:rPr lang="pl-PL" sz="1800" b="1" u="sng" dirty="0"/>
              <a:t>przysługuje zażalenie </a:t>
            </a:r>
          </a:p>
          <a:p>
            <a:pPr marL="0" indent="0" algn="just">
              <a:buNone/>
            </a:pPr>
            <a:r>
              <a:rPr lang="pl-PL" sz="1800" b="1" u="sng" dirty="0"/>
              <a:t>3. Art. 180 § 2 k.p.k. – tajemnica adwokacka, notarialna, radcy prawnego, doradcy podatkowego, lekarska, dziennikarska lub statystyczna</a:t>
            </a:r>
          </a:p>
          <a:p>
            <a:pPr lvl="1" algn="just"/>
            <a:r>
              <a:rPr lang="pl-PL" sz="1800" dirty="0"/>
              <a:t>Może zwolnić </a:t>
            </a:r>
            <a:r>
              <a:rPr lang="pl-PL" sz="1800" b="1" u="sng" dirty="0"/>
              <a:t>tylko sąd </a:t>
            </a:r>
            <a:r>
              <a:rPr lang="pl-PL" sz="1800" dirty="0"/>
              <a:t>i </a:t>
            </a:r>
            <a:r>
              <a:rPr lang="pl-PL" sz="1800" b="1" dirty="0"/>
              <a:t>tylko wtedy</a:t>
            </a:r>
            <a:r>
              <a:rPr lang="pl-PL" sz="1800" dirty="0"/>
              <a:t>, gdy</a:t>
            </a:r>
          </a:p>
          <a:p>
            <a:pPr lvl="2" algn="just"/>
            <a:r>
              <a:rPr lang="pl-PL" sz="1800" dirty="0"/>
              <a:t>jest to niezbędne dla dobra wymiaru sprawiedliwości a okoliczność nie może być ustalona na podstawie innego dowodu</a:t>
            </a:r>
          </a:p>
          <a:p>
            <a:pPr lvl="1" algn="just"/>
            <a:r>
              <a:rPr lang="pl-PL" sz="1800" dirty="0"/>
              <a:t>W postępowaniu przygotowawczym </a:t>
            </a:r>
            <a:r>
              <a:rPr lang="pl-PL" sz="1800" dirty="0">
                <a:sym typeface="Wingdings" pitchFamily="2" charset="2"/>
              </a:rPr>
              <a:t> prokurator składa wniosek o zwolnienie z tajemnicy do sądu; </a:t>
            </a:r>
          </a:p>
          <a:p>
            <a:pPr marL="914400" lvl="3" indent="0" algn="just">
              <a:buNone/>
            </a:pPr>
            <a:r>
              <a:rPr lang="pl-PL" dirty="0">
                <a:sym typeface="Wingdings" pitchFamily="2" charset="2"/>
              </a:rPr>
              <a:t>Rozpoznanie wniosku – w ciągu 7 dni na posiedzeniu niejawnym</a:t>
            </a:r>
          </a:p>
          <a:p>
            <a:pPr lvl="1" algn="just"/>
            <a:r>
              <a:rPr lang="pl-PL" sz="1800" dirty="0">
                <a:sym typeface="Wingdings" pitchFamily="2" charset="2"/>
              </a:rPr>
              <a:t>Na postanowienie sądu przysługuje zażalenie </a:t>
            </a:r>
          </a:p>
          <a:p>
            <a:pPr algn="just"/>
            <a:endParaRPr lang="pl-PL" sz="2200" dirty="0"/>
          </a:p>
          <a:p>
            <a:pPr marL="0" indent="0" algn="just">
              <a:buNone/>
            </a:pPr>
            <a:endParaRPr lang="pl-PL" sz="1800" b="1" u="sng" dirty="0"/>
          </a:p>
        </p:txBody>
      </p:sp>
    </p:spTree>
    <p:extLst>
      <p:ext uri="{BB962C8B-B14F-4D97-AF65-F5344CB8AC3E}">
        <p14:creationId xmlns:p14="http://schemas.microsoft.com/office/powerpoint/2010/main" val="2755015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FF8BDE0-B09A-47F4-86A2-AECF520A989C}"/>
              </a:ext>
            </a:extLst>
          </p:cNvPr>
          <p:cNvSpPr>
            <a:spLocks noGrp="1"/>
          </p:cNvSpPr>
          <p:nvPr>
            <p:ph type="body" sz="quarter" idx="10"/>
          </p:nvPr>
        </p:nvSpPr>
        <p:spPr/>
        <p:txBody>
          <a:bodyPr>
            <a:normAutofit fontScale="70000" lnSpcReduction="20000"/>
          </a:bodyPr>
          <a:lstStyle/>
          <a:p>
            <a:r>
              <a:rPr lang="pl-PL" dirty="0"/>
              <a:t>Zakazy dowodowe niezupełne względne – tajemnice w procesie karnym</a:t>
            </a:r>
            <a:endParaRPr lang="en-US" dirty="0"/>
          </a:p>
          <a:p>
            <a:endParaRPr lang="en-GB" dirty="0"/>
          </a:p>
        </p:txBody>
      </p:sp>
      <p:sp>
        <p:nvSpPr>
          <p:cNvPr id="3" name="Symbol zastępczy tekstu 2">
            <a:extLst>
              <a:ext uri="{FF2B5EF4-FFF2-40B4-BE49-F238E27FC236}">
                <a16:creationId xmlns:a16="http://schemas.microsoft.com/office/drawing/2014/main" id="{BBF45E77-E8CD-4CF6-B0D4-37D3B4E7B247}"/>
              </a:ext>
            </a:extLst>
          </p:cNvPr>
          <p:cNvSpPr>
            <a:spLocks noGrp="1"/>
          </p:cNvSpPr>
          <p:nvPr>
            <p:ph type="body" sz="quarter" idx="11"/>
          </p:nvPr>
        </p:nvSpPr>
        <p:spPr>
          <a:xfrm>
            <a:off x="234950" y="977900"/>
            <a:ext cx="11107720" cy="5584825"/>
          </a:xfrm>
        </p:spPr>
        <p:txBody>
          <a:bodyPr/>
          <a:lstStyle/>
          <a:p>
            <a:pPr marL="0" indent="0" algn="just">
              <a:buNone/>
            </a:pPr>
            <a:r>
              <a:rPr lang="pl-PL" dirty="0"/>
              <a:t>Art. 180 § 3 – 5 k.p.k. – tajemnica dziennikarska</a:t>
            </a:r>
          </a:p>
          <a:p>
            <a:pPr marL="0" lvl="2" indent="0" algn="just">
              <a:spcBef>
                <a:spcPts val="600"/>
              </a:spcBef>
              <a:buClr>
                <a:schemeClr val="accent1"/>
              </a:buClr>
              <a:buSzPct val="70000"/>
              <a:buNone/>
            </a:pPr>
            <a:r>
              <a:rPr lang="pl-PL" dirty="0"/>
              <a:t>Może zwolnić </a:t>
            </a:r>
            <a:r>
              <a:rPr lang="pl-PL" b="1" u="sng" dirty="0"/>
              <a:t>tylko sąd </a:t>
            </a:r>
            <a:r>
              <a:rPr lang="pl-PL" dirty="0"/>
              <a:t>i </a:t>
            </a:r>
            <a:r>
              <a:rPr lang="pl-PL" b="1" dirty="0"/>
              <a:t>tylko wtedy, </a:t>
            </a:r>
            <a:r>
              <a:rPr lang="pl-PL" dirty="0"/>
              <a:t>gdy</a:t>
            </a:r>
            <a:r>
              <a:rPr lang="pl-PL" b="1" dirty="0"/>
              <a:t> </a:t>
            </a:r>
            <a:r>
              <a:rPr lang="pl-PL" dirty="0"/>
              <a:t>jest to niezbędne dla dobra wymiaru sprawiedliwości a okoliczność nie może być ustalona na podstawie innego dowodu.</a:t>
            </a:r>
          </a:p>
          <a:p>
            <a:pPr marL="0" lvl="2" indent="0" algn="just">
              <a:spcBef>
                <a:spcPts val="600"/>
              </a:spcBef>
              <a:buClr>
                <a:schemeClr val="accent1"/>
              </a:buClr>
              <a:buSzPct val="70000"/>
              <a:buNone/>
            </a:pPr>
            <a:r>
              <a:rPr lang="pl-PL" dirty="0">
                <a:solidFill>
                  <a:srgbClr val="FF0000"/>
                </a:solidFill>
              </a:rPr>
              <a:t>Zwolnienie </a:t>
            </a:r>
            <a:r>
              <a:rPr lang="pl-PL" b="1" dirty="0">
                <a:solidFill>
                  <a:srgbClr val="FF0000"/>
                </a:solidFill>
              </a:rPr>
              <a:t>nie może dotyczyć:</a:t>
            </a:r>
          </a:p>
          <a:p>
            <a:pPr marL="731520" lvl="3" indent="-457200" algn="just">
              <a:spcBef>
                <a:spcPts val="600"/>
              </a:spcBef>
              <a:buClr>
                <a:schemeClr val="accent1"/>
              </a:buClr>
              <a:buSzPct val="70000"/>
              <a:buFont typeface="+mj-lt"/>
              <a:buAutoNum type="arabicPeriod"/>
            </a:pPr>
            <a:r>
              <a:rPr lang="pl-PL" dirty="0"/>
              <a:t>danych umożliwiających identyfikację autora materiału prasowego (tzw. anonimat); </a:t>
            </a:r>
          </a:p>
          <a:p>
            <a:pPr marL="731520" lvl="3" indent="-457200" algn="just">
              <a:spcBef>
                <a:spcPts val="600"/>
              </a:spcBef>
              <a:buClr>
                <a:schemeClr val="accent1"/>
              </a:buClr>
              <a:buSzPct val="70000"/>
              <a:buFont typeface="+mj-lt"/>
              <a:buAutoNum type="arabicPeriod"/>
            </a:pPr>
            <a:r>
              <a:rPr lang="pl-PL" dirty="0"/>
              <a:t>osób udzielających informacji opublikowanych lub przekazanych do opublikowania, jeżeli osoby te zastrzegły nieujawnianie tych danych</a:t>
            </a:r>
          </a:p>
          <a:p>
            <a:pPr marL="182880" lvl="1" indent="-457200" algn="just">
              <a:spcBef>
                <a:spcPts val="600"/>
              </a:spcBef>
              <a:buSzPct val="70000"/>
            </a:pPr>
            <a:r>
              <a:rPr lang="pl-PL" dirty="0"/>
              <a:t>Art. 180 § 3 k.p.k. nie stosuje się w przypadku przestępstw, o których mowa w art. 240 § 1 k.k. (zabójstwo, zamach, </a:t>
            </a:r>
            <a:r>
              <a:rPr lang="pl-PL" dirty="0" err="1"/>
              <a:t>zakładnictwo</a:t>
            </a:r>
            <a:r>
              <a:rPr lang="pl-PL" dirty="0"/>
              <a:t> itp.)</a:t>
            </a:r>
          </a:p>
          <a:p>
            <a:pPr marL="640080" lvl="2" indent="-457200" algn="just">
              <a:spcBef>
                <a:spcPts val="600"/>
              </a:spcBef>
              <a:buSzPct val="70000"/>
            </a:pPr>
            <a:r>
              <a:rPr lang="pl-PL" dirty="0"/>
              <a:t>Uwaga na nowelizację art. 240 § 1 k.k. </a:t>
            </a:r>
          </a:p>
          <a:p>
            <a:pPr marL="182880" lvl="1" indent="-457200" algn="just">
              <a:spcBef>
                <a:spcPts val="600"/>
              </a:spcBef>
              <a:buSzPct val="70000"/>
            </a:pPr>
            <a:endParaRPr lang="pl-PL" dirty="0"/>
          </a:p>
          <a:p>
            <a:pPr marL="182880" lvl="1" indent="-457200" algn="just">
              <a:spcBef>
                <a:spcPts val="600"/>
              </a:spcBef>
              <a:buSzPct val="70000"/>
            </a:pPr>
            <a:r>
              <a:rPr lang="pl-PL" dirty="0">
                <a:hlinkClick r:id="rId2"/>
              </a:rPr>
              <a:t>https://tvn24.pl/polska/stefan-w-i-zabojstwo-pawla-adamowicza-dziennikarka-katarzyna-wlodkowska-nie-chce-ujawnic-informatora-zostala-ukarana-grzywna-500-zl-5479573</a:t>
            </a:r>
            <a:r>
              <a:rPr lang="pl-PL" dirty="0"/>
              <a:t> &lt;-- ciekawa sprawa do analizy w kwestii tajemnicy dziennikarskiej</a:t>
            </a:r>
          </a:p>
          <a:p>
            <a:pPr marL="0" indent="0" algn="just">
              <a:buNone/>
            </a:pPr>
            <a:endParaRPr lang="en-GB" dirty="0"/>
          </a:p>
        </p:txBody>
      </p:sp>
    </p:spTree>
    <p:extLst>
      <p:ext uri="{BB962C8B-B14F-4D97-AF65-F5344CB8AC3E}">
        <p14:creationId xmlns:p14="http://schemas.microsoft.com/office/powerpoint/2010/main" val="3524187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E63F778-E6DF-4E12-81CB-717B9684C801}"/>
              </a:ext>
            </a:extLst>
          </p:cNvPr>
          <p:cNvSpPr>
            <a:spLocks noGrp="1"/>
          </p:cNvSpPr>
          <p:nvPr>
            <p:ph type="body" sz="quarter" idx="10"/>
          </p:nvPr>
        </p:nvSpPr>
        <p:spPr/>
        <p:txBody>
          <a:bodyPr>
            <a:normAutofit fontScale="77500" lnSpcReduction="20000"/>
          </a:bodyPr>
          <a:lstStyle/>
          <a:p>
            <a:r>
              <a:rPr lang="pl-PL" dirty="0"/>
              <a:t>Zakres tajemnicy adwokackiej</a:t>
            </a:r>
            <a:endParaRPr lang="en-GB" dirty="0"/>
          </a:p>
        </p:txBody>
      </p:sp>
      <p:sp>
        <p:nvSpPr>
          <p:cNvPr id="3" name="Symbol zastępczy tekstu 2">
            <a:extLst>
              <a:ext uri="{FF2B5EF4-FFF2-40B4-BE49-F238E27FC236}">
                <a16:creationId xmlns:a16="http://schemas.microsoft.com/office/drawing/2014/main" id="{9CE8EB6E-B255-4DE9-839B-893B2B420390}"/>
              </a:ext>
            </a:extLst>
          </p:cNvPr>
          <p:cNvSpPr>
            <a:spLocks noGrp="1"/>
          </p:cNvSpPr>
          <p:nvPr>
            <p:ph type="body" sz="quarter" idx="11"/>
          </p:nvPr>
        </p:nvSpPr>
        <p:spPr>
          <a:xfrm>
            <a:off x="234950" y="977900"/>
            <a:ext cx="11347450" cy="5584825"/>
          </a:xfrm>
        </p:spPr>
        <p:txBody>
          <a:bodyPr>
            <a:normAutofit lnSpcReduction="10000"/>
          </a:bodyPr>
          <a:lstStyle/>
          <a:p>
            <a:pPr algn="just"/>
            <a:r>
              <a:rPr lang="pl-PL" sz="3200" b="1" u="sng" dirty="0"/>
              <a:t>Art.  6. Prawa o adwokaturze </a:t>
            </a:r>
          </a:p>
          <a:p>
            <a:pPr marL="0" indent="0" algn="just">
              <a:buNone/>
            </a:pPr>
            <a:r>
              <a:rPr lang="pl-PL" dirty="0"/>
              <a:t>1.  Adwokat obowiązany jest zachować w tajemnicy </a:t>
            </a:r>
            <a:r>
              <a:rPr lang="pl-PL" b="1" dirty="0"/>
              <a:t>wszystko, o czym dowiedział się w związku z udzielaniem pomocy prawnej</a:t>
            </a:r>
            <a:r>
              <a:rPr lang="pl-PL" dirty="0"/>
              <a:t>.</a:t>
            </a:r>
          </a:p>
          <a:p>
            <a:pPr marL="0" indent="0" algn="just">
              <a:buNone/>
            </a:pPr>
            <a:r>
              <a:rPr lang="pl-PL" dirty="0"/>
              <a:t>2. Obowiązek zachowania tajemnicy zawodowej nie może być ograniczony w czasie.</a:t>
            </a:r>
          </a:p>
          <a:p>
            <a:pPr marL="0" indent="0" algn="just">
              <a:buNone/>
            </a:pPr>
            <a:r>
              <a:rPr lang="pl-PL" dirty="0"/>
              <a:t>3. Adwokata nie można zwolnić od obowiązku zachowania tajemnicy zawodowej co do faktów, o których dowiedział się udzielając pomocy prawnej lub prowadząc sprawę.</a:t>
            </a:r>
          </a:p>
          <a:p>
            <a:pPr marL="0" indent="0" algn="just">
              <a:buNone/>
            </a:pPr>
            <a:r>
              <a:rPr lang="pl-PL" dirty="0"/>
              <a:t>4. Obowiązek zachowania tajemnicy zawodowej nie dotyczy informacji:</a:t>
            </a:r>
          </a:p>
          <a:p>
            <a:pPr marL="457200" lvl="1" indent="0" algn="just">
              <a:buNone/>
            </a:pPr>
            <a:r>
              <a:rPr lang="pl-PL" sz="2000" dirty="0"/>
              <a:t>1) udostępnianych na podstawie przepisów o przeciwdziałaniu praniu pieniędzy oraz finansowaniu terroryzmu,</a:t>
            </a:r>
          </a:p>
          <a:p>
            <a:pPr marL="457200" lvl="1" indent="0" algn="just">
              <a:buNone/>
            </a:pPr>
            <a:r>
              <a:rPr lang="pl-PL" sz="2000" dirty="0"/>
              <a:t>2) przekazywanych na podstawie przepisów rozdziału 11a działu III ustawy z dnia 29 sierpnia 1997 r. - Ordynacja podatkowa (Dz. U. z 2020 r. poz. 1325 i 1423)</a:t>
            </a:r>
          </a:p>
          <a:p>
            <a:pPr marL="0" indent="0" algn="just">
              <a:buNone/>
            </a:pPr>
            <a:r>
              <a:rPr lang="pl-PL" dirty="0"/>
              <a:t>- w zakresie określonym tymi przepisami.</a:t>
            </a:r>
            <a:endParaRPr lang="pl-PL" b="1" u="sng" dirty="0"/>
          </a:p>
        </p:txBody>
      </p:sp>
    </p:spTree>
    <p:extLst>
      <p:ext uri="{BB962C8B-B14F-4D97-AF65-F5344CB8AC3E}">
        <p14:creationId xmlns:p14="http://schemas.microsoft.com/office/powerpoint/2010/main" val="33817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FD38D01-FE1D-4037-A719-5C1A5E67341E}"/>
              </a:ext>
            </a:extLst>
          </p:cNvPr>
          <p:cNvSpPr>
            <a:spLocks noGrp="1"/>
          </p:cNvSpPr>
          <p:nvPr>
            <p:ph type="body" sz="quarter" idx="10"/>
          </p:nvPr>
        </p:nvSpPr>
        <p:spPr/>
        <p:txBody>
          <a:bodyPr>
            <a:normAutofit fontScale="77500" lnSpcReduction="20000"/>
          </a:bodyPr>
          <a:lstStyle/>
          <a:p>
            <a:r>
              <a:rPr lang="pl-PL" dirty="0"/>
              <a:t>Art. 170</a:t>
            </a:r>
            <a:endParaRPr lang="en-GB" dirty="0"/>
          </a:p>
        </p:txBody>
      </p:sp>
      <p:sp>
        <p:nvSpPr>
          <p:cNvPr id="3" name="Symbol zastępczy tekstu 2">
            <a:extLst>
              <a:ext uri="{FF2B5EF4-FFF2-40B4-BE49-F238E27FC236}">
                <a16:creationId xmlns:a16="http://schemas.microsoft.com/office/drawing/2014/main" id="{639E57C7-8FB1-4791-BA3A-0345054F457B}"/>
              </a:ext>
            </a:extLst>
          </p:cNvPr>
          <p:cNvSpPr>
            <a:spLocks noGrp="1"/>
          </p:cNvSpPr>
          <p:nvPr>
            <p:ph type="body" sz="quarter" idx="11"/>
          </p:nvPr>
        </p:nvSpPr>
        <p:spPr>
          <a:xfrm>
            <a:off x="234950" y="977900"/>
            <a:ext cx="9114533" cy="5584825"/>
          </a:xfrm>
        </p:spPr>
        <p:txBody>
          <a:bodyPr>
            <a:normAutofit/>
          </a:bodyPr>
          <a:lstStyle/>
          <a:p>
            <a:pPr marL="0" indent="0" algn="just">
              <a:buNone/>
            </a:pPr>
            <a:r>
              <a:rPr lang="pl-PL" dirty="0"/>
              <a:t>Art.  170.  §  1. Oddala się wniosek dowodowy, jeżeli:</a:t>
            </a:r>
          </a:p>
          <a:p>
            <a:pPr marL="0" indent="0" algn="just">
              <a:buNone/>
            </a:pPr>
            <a:endParaRPr lang="pl-PL" dirty="0"/>
          </a:p>
          <a:p>
            <a:pPr marL="457200" lvl="1" indent="0" algn="just">
              <a:buNone/>
            </a:pPr>
            <a:r>
              <a:rPr lang="pl-PL" dirty="0"/>
              <a:t>1) </a:t>
            </a:r>
            <a:r>
              <a:rPr lang="pl-PL" b="1" dirty="0">
                <a:solidFill>
                  <a:srgbClr val="FF0000"/>
                </a:solidFill>
              </a:rPr>
              <a:t>przeprowadzenie dowodu jest niedopuszczalne;</a:t>
            </a:r>
          </a:p>
          <a:p>
            <a:pPr marL="457200" lvl="1" indent="0" algn="just">
              <a:buNone/>
            </a:pPr>
            <a:r>
              <a:rPr lang="pl-PL" dirty="0"/>
              <a:t>2) okoliczność, która ma być udowodniona, nie ma znaczenia dla rozstrzygnięcia sprawy albo jest już udowodniona zgodnie z twierdzeniem wnioskodawcy;</a:t>
            </a:r>
          </a:p>
          <a:p>
            <a:pPr marL="457200" lvl="1" indent="0" algn="just">
              <a:buNone/>
            </a:pPr>
            <a:r>
              <a:rPr lang="pl-PL" dirty="0"/>
              <a:t>3) dowód jest nieprzydatny do stwierdzenia danej okoliczności;</a:t>
            </a:r>
          </a:p>
          <a:p>
            <a:pPr marL="457200" lvl="1" indent="0" algn="just">
              <a:buNone/>
            </a:pPr>
            <a:r>
              <a:rPr lang="pl-PL" dirty="0"/>
              <a:t>4) dowodu nie da się przeprowadzić;</a:t>
            </a:r>
          </a:p>
          <a:p>
            <a:pPr marL="457200" lvl="1" indent="0" algn="just">
              <a:buNone/>
            </a:pPr>
            <a:r>
              <a:rPr lang="pl-PL" dirty="0"/>
              <a:t>5) wniosek dowodowy w sposób oczywisty zmierza do przedłużenia postępowania;</a:t>
            </a:r>
          </a:p>
          <a:p>
            <a:pPr marL="457200" lvl="1" indent="0" algn="just">
              <a:buNone/>
            </a:pPr>
            <a:r>
              <a:rPr lang="pl-PL" dirty="0"/>
              <a:t>6) wniosek dowodowy został złożony po zakreślonym przez organ procesowy terminie, o którym strona składająca wniosek została zawiadomiona.</a:t>
            </a:r>
          </a:p>
          <a:p>
            <a:pPr algn="just"/>
            <a:endParaRPr lang="en-GB" dirty="0"/>
          </a:p>
        </p:txBody>
      </p:sp>
    </p:spTree>
    <p:extLst>
      <p:ext uri="{BB962C8B-B14F-4D97-AF65-F5344CB8AC3E}">
        <p14:creationId xmlns:p14="http://schemas.microsoft.com/office/powerpoint/2010/main" val="1949128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CB3A663-DF74-4FBC-9B01-5DEEE2CF7063}"/>
              </a:ext>
            </a:extLst>
          </p:cNvPr>
          <p:cNvSpPr>
            <a:spLocks noGrp="1"/>
          </p:cNvSpPr>
          <p:nvPr>
            <p:ph type="body" sz="quarter" idx="10"/>
          </p:nvPr>
        </p:nvSpPr>
        <p:spPr/>
        <p:txBody>
          <a:bodyPr>
            <a:normAutofit fontScale="77500" lnSpcReduction="20000"/>
          </a:bodyPr>
          <a:lstStyle/>
          <a:p>
            <a:r>
              <a:rPr lang="pl-PL" dirty="0"/>
              <a:t>Tajemnica radcy prawnego</a:t>
            </a:r>
            <a:endParaRPr lang="en-GB" dirty="0"/>
          </a:p>
        </p:txBody>
      </p:sp>
      <p:sp>
        <p:nvSpPr>
          <p:cNvPr id="3" name="Symbol zastępczy tekstu 2">
            <a:extLst>
              <a:ext uri="{FF2B5EF4-FFF2-40B4-BE49-F238E27FC236}">
                <a16:creationId xmlns:a16="http://schemas.microsoft.com/office/drawing/2014/main" id="{E8FF36C9-1AAE-45E5-B3E8-E51392C047A9}"/>
              </a:ext>
            </a:extLst>
          </p:cNvPr>
          <p:cNvSpPr>
            <a:spLocks noGrp="1"/>
          </p:cNvSpPr>
          <p:nvPr>
            <p:ph type="body" sz="quarter" idx="11"/>
          </p:nvPr>
        </p:nvSpPr>
        <p:spPr>
          <a:xfrm>
            <a:off x="234950" y="977900"/>
            <a:ext cx="11122861" cy="5584825"/>
          </a:xfrm>
        </p:spPr>
        <p:txBody>
          <a:bodyPr>
            <a:normAutofit fontScale="85000" lnSpcReduction="20000"/>
          </a:bodyPr>
          <a:lstStyle/>
          <a:p>
            <a:pPr marL="0" indent="0">
              <a:buNone/>
            </a:pPr>
            <a:r>
              <a:rPr lang="pl-PL" dirty="0"/>
              <a:t>Art. 3 ustawy o radcach prawnych </a:t>
            </a:r>
          </a:p>
          <a:p>
            <a:pPr marL="0" indent="0">
              <a:buNone/>
            </a:pPr>
            <a:r>
              <a:rPr lang="pl-PL" dirty="0"/>
              <a:t>1. Zawód radcy prawnego może wykonywać osoba, która spełnia wymagania określone niniejszą ustawą.</a:t>
            </a:r>
          </a:p>
          <a:p>
            <a:pPr marL="0" indent="0">
              <a:buNone/>
            </a:pPr>
            <a:r>
              <a:rPr lang="pl-PL" dirty="0"/>
              <a:t>2. Radca prawny wykonuje zawód ze starannością wynikającą z wiedzy prawniczej oraz zasad etyki radcy prawnego.</a:t>
            </a:r>
          </a:p>
          <a:p>
            <a:pPr marL="0" indent="0">
              <a:buNone/>
            </a:pPr>
            <a:r>
              <a:rPr lang="pl-PL" dirty="0"/>
              <a:t>3. Radca prawny jest obowiązany zachować w tajemnicy wszystko, o czym dowiedział się w związku z udzieleniem pomocy prawnej.</a:t>
            </a:r>
          </a:p>
          <a:p>
            <a:pPr marL="0" indent="0">
              <a:buNone/>
            </a:pPr>
            <a:r>
              <a:rPr lang="pl-PL" dirty="0"/>
              <a:t>4. Obowiązek zachowania tajemnicy zawodowej nie może być ograniczony w czasie.</a:t>
            </a:r>
          </a:p>
          <a:p>
            <a:pPr marL="0" indent="0">
              <a:buNone/>
            </a:pPr>
            <a:r>
              <a:rPr lang="pl-PL" dirty="0"/>
              <a:t>5. Radca prawny nie może być zwolniony z obowiązku zachowania tajemnicy zawodowej co do faktów, o których dowiedział się udzielając pomocy prawnej lub prowadząc sprawę.</a:t>
            </a:r>
          </a:p>
          <a:p>
            <a:pPr marL="0" indent="0">
              <a:buNone/>
            </a:pPr>
            <a:r>
              <a:rPr lang="pl-PL" dirty="0"/>
              <a:t>6. Obowiązek zachowania tajemnicy zawodowej nie dotyczy informacji:1) </a:t>
            </a:r>
          </a:p>
          <a:p>
            <a:pPr marL="457200" lvl="1" indent="0">
              <a:buNone/>
            </a:pPr>
            <a:r>
              <a:rPr lang="pl-PL" dirty="0"/>
              <a:t>1) udostępnianych na podstawie przepisów o przeciwdziałaniu praniu pieniędzy oraz finansowaniu terroryzmu,</a:t>
            </a:r>
          </a:p>
          <a:p>
            <a:pPr marL="457200" lvl="1" indent="0">
              <a:buNone/>
            </a:pPr>
            <a:r>
              <a:rPr lang="pl-PL" dirty="0"/>
              <a:t>2) przekazywanych na podstawie przepisów rozdziału 11a działu III ustawy z dnia 29 sierpnia 1997 r. - Ordynacja podatkowa (Dz. U. z 2018 r. poz. 800, z </a:t>
            </a:r>
            <a:r>
              <a:rPr lang="pl-PL" dirty="0" err="1"/>
              <a:t>późn</a:t>
            </a:r>
            <a:r>
              <a:rPr lang="pl-PL" dirty="0"/>
              <a:t>. zm.)</a:t>
            </a:r>
          </a:p>
          <a:p>
            <a:pPr marL="457200" lvl="1" indent="0">
              <a:buNone/>
            </a:pPr>
            <a:r>
              <a:rPr lang="pl-PL" dirty="0"/>
              <a:t>– w zakresie określonym tymi przepisami.</a:t>
            </a:r>
          </a:p>
          <a:p>
            <a:pPr marL="0" indent="0">
              <a:buNone/>
            </a:pPr>
            <a:endParaRPr lang="en-GB" dirty="0"/>
          </a:p>
        </p:txBody>
      </p:sp>
    </p:spTree>
    <p:extLst>
      <p:ext uri="{BB962C8B-B14F-4D97-AF65-F5344CB8AC3E}">
        <p14:creationId xmlns:p14="http://schemas.microsoft.com/office/powerpoint/2010/main" val="3085880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3474DF0-21FB-4698-B40B-232C50D475B1}"/>
              </a:ext>
            </a:extLst>
          </p:cNvPr>
          <p:cNvSpPr>
            <a:spLocks noGrp="1"/>
          </p:cNvSpPr>
          <p:nvPr>
            <p:ph type="body" sz="quarter" idx="10"/>
          </p:nvPr>
        </p:nvSpPr>
        <p:spPr/>
        <p:txBody>
          <a:bodyPr>
            <a:normAutofit fontScale="77500" lnSpcReduction="20000"/>
          </a:bodyPr>
          <a:lstStyle/>
          <a:p>
            <a:r>
              <a:rPr lang="pl-PL" dirty="0"/>
              <a:t>Tajemnica notarialna – art. 18 Prawa o notariacie  </a:t>
            </a:r>
            <a:endParaRPr lang="en-GB" dirty="0"/>
          </a:p>
        </p:txBody>
      </p:sp>
      <p:sp>
        <p:nvSpPr>
          <p:cNvPr id="3" name="Symbol zastępczy tekstu 2">
            <a:extLst>
              <a:ext uri="{FF2B5EF4-FFF2-40B4-BE49-F238E27FC236}">
                <a16:creationId xmlns:a16="http://schemas.microsoft.com/office/drawing/2014/main" id="{B64B9678-663E-4975-9565-267122D01BD3}"/>
              </a:ext>
            </a:extLst>
          </p:cNvPr>
          <p:cNvSpPr>
            <a:spLocks noGrp="1"/>
          </p:cNvSpPr>
          <p:nvPr>
            <p:ph type="body" sz="quarter" idx="11"/>
          </p:nvPr>
        </p:nvSpPr>
        <p:spPr>
          <a:xfrm>
            <a:off x="234950" y="977900"/>
            <a:ext cx="11382743" cy="5584825"/>
          </a:xfrm>
        </p:spPr>
        <p:txBody>
          <a:bodyPr>
            <a:normAutofit fontScale="92500" lnSpcReduction="10000"/>
          </a:bodyPr>
          <a:lstStyle/>
          <a:p>
            <a:pPr marL="0" indent="0">
              <a:buNone/>
            </a:pPr>
            <a:r>
              <a:rPr lang="pl-PL" dirty="0"/>
              <a:t>§  1. Notariusz jest obowiązany zachować w tajemnicy okoliczności sprawy, o których powziął wiadomość ze względu na wykonywane czynności notarialne.</a:t>
            </a:r>
          </a:p>
          <a:p>
            <a:pPr marL="0" indent="0">
              <a:buNone/>
            </a:pPr>
            <a:r>
              <a:rPr lang="pl-PL" dirty="0"/>
              <a:t>§  2. Obowiązek zachowania tajemnicy trwa także po odwołaniu notariusza.</a:t>
            </a:r>
          </a:p>
          <a:p>
            <a:pPr marL="0" indent="0">
              <a:buNone/>
            </a:pPr>
            <a:r>
              <a:rPr lang="pl-PL" dirty="0"/>
              <a:t>§  3. Obowiązek zachowania tajemnicy ustaje, gdy notariusz składa zeznania jako świadek przed sądem, chyba że ujawnienie tajemnicy zagraża dobru państwa albo ważnemu interesowi prywatnemu. W tych wypadkach od obowiązku zachowania tajemnicy może zwolnić notariusza Minister Sprawiedliwości.</a:t>
            </a:r>
          </a:p>
          <a:p>
            <a:pPr marL="0" indent="0">
              <a:buNone/>
            </a:pPr>
            <a:r>
              <a:rPr lang="pl-PL" dirty="0"/>
              <a:t>§  4. Obowiązek zachowania tajemnicy nie dotyczy informacji:</a:t>
            </a:r>
          </a:p>
          <a:p>
            <a:pPr marL="457200" lvl="1" indent="0">
              <a:buNone/>
            </a:pPr>
            <a:r>
              <a:rPr lang="pl-PL" dirty="0"/>
              <a:t>1) udostępnianych na podstawie przepisów o przeciwdziałaniu praniu pieniędzy oraz finansowaniu terroryzmu,</a:t>
            </a:r>
          </a:p>
          <a:p>
            <a:pPr marL="457200" lvl="1" indent="0">
              <a:buNone/>
            </a:pPr>
            <a:r>
              <a:rPr lang="pl-PL" dirty="0"/>
              <a:t>2) przekazywanych na podstawie przepisów rozdziału 11a działu III ustawy z dnia 29 sierpnia 1997 r. - Ordynacja podatkowa (Dz. U. z 2019 r. poz. 900, z </a:t>
            </a:r>
            <a:r>
              <a:rPr lang="pl-PL" dirty="0" err="1"/>
              <a:t>późn</a:t>
            </a:r>
            <a:r>
              <a:rPr lang="pl-PL" dirty="0"/>
              <a:t>. zm.),</a:t>
            </a:r>
          </a:p>
          <a:p>
            <a:pPr marL="457200" lvl="1" indent="0">
              <a:buNone/>
            </a:pPr>
            <a:r>
              <a:rPr lang="pl-PL" dirty="0"/>
              <a:t>3) udostępnianych na podstawie art. 300 ustawy z dnia 15 września 2000 r. - Kodeks spółek handlowych (Dz. U. z 2019 r. poz. 505, 1543 i 1655)</a:t>
            </a:r>
          </a:p>
          <a:p>
            <a:pPr marL="457200" lvl="1" indent="0">
              <a:buNone/>
            </a:pPr>
            <a:r>
              <a:rPr lang="pl-PL" dirty="0"/>
              <a:t>- w zakresie określonym tymi przepisami.</a:t>
            </a:r>
          </a:p>
          <a:p>
            <a:pPr marL="0" indent="0">
              <a:buNone/>
            </a:pPr>
            <a:endParaRPr lang="en-GB" dirty="0"/>
          </a:p>
        </p:txBody>
      </p:sp>
    </p:spTree>
    <p:extLst>
      <p:ext uri="{BB962C8B-B14F-4D97-AF65-F5344CB8AC3E}">
        <p14:creationId xmlns:p14="http://schemas.microsoft.com/office/powerpoint/2010/main" val="4225150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4"/>
            <a:ext cx="8523288" cy="682625"/>
          </a:xfrm>
        </p:spPr>
        <p:txBody>
          <a:bodyPr>
            <a:normAutofit/>
          </a:bodyPr>
          <a:lstStyle/>
          <a:p>
            <a:r>
              <a:rPr lang="pl-PL" sz="2000" dirty="0"/>
              <a:t>Zakres tajemnicy adwokackiej (radcowskiej itp.) </a:t>
            </a:r>
          </a:p>
        </p:txBody>
      </p:sp>
      <p:sp>
        <p:nvSpPr>
          <p:cNvPr id="3" name="Symbol zastępczy zawartości 2"/>
          <p:cNvSpPr>
            <a:spLocks noGrp="1"/>
          </p:cNvSpPr>
          <p:nvPr>
            <p:ph type="body" sz="quarter" idx="11"/>
          </p:nvPr>
        </p:nvSpPr>
        <p:spPr>
          <a:xfrm>
            <a:off x="234950" y="977900"/>
            <a:ext cx="11093985" cy="5584825"/>
          </a:xfrm>
        </p:spPr>
        <p:txBody>
          <a:bodyPr>
            <a:normAutofit/>
          </a:bodyPr>
          <a:lstStyle/>
          <a:p>
            <a:pPr marL="0" indent="0" algn="just">
              <a:buNone/>
            </a:pPr>
            <a:r>
              <a:rPr lang="pl-PL" sz="2200" b="1" u="sng" dirty="0"/>
              <a:t>Postanowienie SA w Katowicach z 5.08.2015 r., II </a:t>
            </a:r>
            <a:r>
              <a:rPr lang="pl-PL" sz="2200" b="1" u="sng" dirty="0" err="1"/>
              <a:t>AKz</a:t>
            </a:r>
            <a:r>
              <a:rPr lang="pl-PL" sz="2200" b="1" u="sng" dirty="0"/>
              <a:t> 443/15 </a:t>
            </a:r>
          </a:p>
          <a:p>
            <a:pPr algn="just"/>
            <a:endParaRPr lang="pl-PL" sz="2200" dirty="0"/>
          </a:p>
          <a:p>
            <a:pPr lvl="1" algn="just"/>
            <a:r>
              <a:rPr lang="pl-PL" sz="2200" dirty="0"/>
              <a:t>Nie są objęte tajemnicą adwokacką wszystkie te informacje, jakie pozostają w posiadaniu adwokata, a </a:t>
            </a:r>
            <a:r>
              <a:rPr lang="pl-PL" sz="2200" b="1" dirty="0"/>
              <a:t>jedynie te, o których wiadomość powziął wykonując swój zawód</a:t>
            </a:r>
            <a:r>
              <a:rPr lang="pl-PL" sz="2200" dirty="0"/>
              <a:t>.</a:t>
            </a:r>
          </a:p>
          <a:p>
            <a:pPr lvl="1" algn="just"/>
            <a:r>
              <a:rPr lang="pl-PL" sz="2200" dirty="0"/>
              <a:t>W rezultacie oznacza to, że z uwagi na wielość ról społecznych w jakich dana osoba może występować w obrocie prawnym,</a:t>
            </a:r>
            <a:r>
              <a:rPr lang="pl-PL" sz="2200" b="1" dirty="0"/>
              <a:t> starannego oddzielenia wymagają przypadki, kiedy występuje ona jako adwokat - realizując określone ustawowo zadania adwokata - a kiedy zaś uczestniczy w obrocie prawnym - zachowując jednak tytuł zawodowy, a nawet posługując się nim - jednakże nie realizując tej roli</a:t>
            </a:r>
            <a:r>
              <a:rPr lang="pl-PL" sz="2200" dirty="0"/>
              <a:t>. Co zatem istotne, kryterium, które winno być brane pod uwagę przy rozstrzyganiu omawianej kwestii, </a:t>
            </a:r>
            <a:r>
              <a:rPr lang="pl-PL" sz="2200" b="1" dirty="0"/>
              <a:t>nie może sprowadzać się do ustaleniu tytułu zawodowego, jakim dana osoba posłużyła się przy dokonaniu danej czynności, a winno odwoływać się do istoty czynności jaką wówczas przedsiębrała.</a:t>
            </a:r>
          </a:p>
        </p:txBody>
      </p:sp>
    </p:spTree>
    <p:extLst>
      <p:ext uri="{BB962C8B-B14F-4D97-AF65-F5344CB8AC3E}">
        <p14:creationId xmlns:p14="http://schemas.microsoft.com/office/powerpoint/2010/main" val="611382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7EE19A5-4C55-4113-9657-4E4AF2C95B7A}"/>
              </a:ext>
            </a:extLst>
          </p:cNvPr>
          <p:cNvSpPr>
            <a:spLocks noGrp="1"/>
          </p:cNvSpPr>
          <p:nvPr>
            <p:ph type="body" sz="quarter" idx="10"/>
          </p:nvPr>
        </p:nvSpPr>
        <p:spPr/>
        <p:txBody>
          <a:bodyPr>
            <a:normAutofit fontScale="70000" lnSpcReduction="20000"/>
          </a:bodyPr>
          <a:lstStyle/>
          <a:p>
            <a:r>
              <a:rPr lang="pl-PL" dirty="0"/>
              <a:t>Tajemnica lekarska – art. 40 ustawy o zawodzie lekarza i lekarza dentysty</a:t>
            </a:r>
            <a:endParaRPr lang="en-GB" dirty="0"/>
          </a:p>
        </p:txBody>
      </p:sp>
      <p:sp>
        <p:nvSpPr>
          <p:cNvPr id="3" name="Symbol zastępczy tekstu 2">
            <a:extLst>
              <a:ext uri="{FF2B5EF4-FFF2-40B4-BE49-F238E27FC236}">
                <a16:creationId xmlns:a16="http://schemas.microsoft.com/office/drawing/2014/main" id="{DAF6C851-CA44-4310-AEA7-71084B17CB73}"/>
              </a:ext>
            </a:extLst>
          </p:cNvPr>
          <p:cNvSpPr>
            <a:spLocks noGrp="1"/>
          </p:cNvSpPr>
          <p:nvPr>
            <p:ph type="body" sz="quarter" idx="11"/>
          </p:nvPr>
        </p:nvSpPr>
        <p:spPr>
          <a:xfrm>
            <a:off x="234949" y="977900"/>
            <a:ext cx="11661875" cy="5584825"/>
          </a:xfrm>
        </p:spPr>
        <p:txBody>
          <a:bodyPr>
            <a:normAutofit fontScale="47500" lnSpcReduction="20000"/>
          </a:bodyPr>
          <a:lstStyle/>
          <a:p>
            <a:pPr marL="0" indent="0" algn="just">
              <a:buNone/>
            </a:pPr>
            <a:r>
              <a:rPr lang="pl-PL" b="1" dirty="0"/>
              <a:t>1. Lekarz ma obowiązek zachowania w tajemnicy informacji związanych z pacjentem, a uzyskanych w związku z wykonywaniem zawodu.</a:t>
            </a:r>
          </a:p>
          <a:p>
            <a:pPr marL="0" indent="0" algn="just">
              <a:buNone/>
            </a:pPr>
            <a:r>
              <a:rPr lang="pl-PL" dirty="0"/>
              <a:t>2. Przepisu ust. 1 nie stosuje się, gdy:</a:t>
            </a:r>
          </a:p>
          <a:p>
            <a:pPr marL="457200" lvl="1" indent="0" algn="just">
              <a:buNone/>
            </a:pPr>
            <a:r>
              <a:rPr lang="pl-PL" dirty="0"/>
              <a:t>1) tak stanowią ustawy;</a:t>
            </a:r>
          </a:p>
          <a:p>
            <a:pPr marL="457200" lvl="1" indent="0" algn="just">
              <a:buNone/>
            </a:pPr>
            <a:r>
              <a:rPr lang="pl-PL" dirty="0"/>
              <a:t>2) badanie lekarskie zostało przeprowadzone na żądanie uprawnionych, na podstawie odrębnych ustaw, organów i instytucji; wówczas lekarz jest obowiązany poinformować o stanie zdrowia pacjenta wyłącznie te organy i instytucje;</a:t>
            </a:r>
          </a:p>
          <a:p>
            <a:pPr marL="457200" lvl="1" indent="0" algn="just">
              <a:buNone/>
            </a:pPr>
            <a:r>
              <a:rPr lang="pl-PL" dirty="0"/>
              <a:t>3) zachowanie tajemnicy może stanowić niebezpieczeństwo dla życia lub zdrowia pacjenta lub innych osób;</a:t>
            </a:r>
          </a:p>
          <a:p>
            <a:pPr marL="457200" lvl="1" indent="0" algn="just">
              <a:buNone/>
            </a:pPr>
            <a:r>
              <a:rPr lang="pl-PL" dirty="0"/>
              <a:t>4) pacjent lub jego przedstawiciel ustawowy wyraża zgodę na ujawnienie tajemnicy, po uprzednim poinformowaniu o niekorzystnych dla pacjenta skutkach jej ujawnienia;</a:t>
            </a:r>
          </a:p>
          <a:p>
            <a:pPr marL="457200" lvl="1" indent="0" algn="just">
              <a:buNone/>
            </a:pPr>
            <a:r>
              <a:rPr lang="pl-PL" dirty="0"/>
              <a:t>5) zachodzi potrzeba przekazania niezbędnych informacji o pacjencie lekarzowi sądowemu;</a:t>
            </a:r>
          </a:p>
          <a:p>
            <a:pPr marL="457200" lvl="1" indent="0" algn="just">
              <a:buNone/>
            </a:pPr>
            <a:r>
              <a:rPr lang="pl-PL" dirty="0"/>
              <a:t>6) zachodzi potrzeba przekazania niezbędnych informacji o pacjencie związanych z udzielaniem świadczeń zdrowotnych innemu lekarzowi lub uprawionym osobom uczestniczącym w udzielaniu tych świadczeń.</a:t>
            </a:r>
          </a:p>
          <a:p>
            <a:pPr marL="0" indent="0" algn="just">
              <a:buNone/>
            </a:pPr>
            <a:r>
              <a:rPr lang="pl-PL" dirty="0"/>
              <a:t>2a. W sytuacjach, o których mowa w ust. 2, ujawnienie tajemnicy może nastąpić wyłącznie w niezbędnym zakresie. W sytuacji, o której mowa w ust. 2 pkt 4, zakres ujawnienia tajemnicy może określić pacjent lub jego przedstawiciel ustawowy.</a:t>
            </a:r>
          </a:p>
          <a:p>
            <a:pPr marL="457200" lvl="1" indent="0" algn="just">
              <a:buNone/>
            </a:pPr>
            <a:r>
              <a:rPr lang="pl-PL" i="1" dirty="0"/>
              <a:t>3. Lekarz, z zastrzeżeniem sytuacji, o których mowa w ust. 2 pkt 1-5, </a:t>
            </a:r>
            <a:r>
              <a:rPr lang="pl-PL" b="1" i="1" dirty="0"/>
              <a:t>jest związany tajemnicą również po śmierci pacjenta, chyba że zgodę na ujawnienie tajemnicy wyrazi osoba bliska w rozumieniu art. 3 ust. 1 pkt 2 ustawy z dnia 6 listopada 2008 r. o prawach pacjenta i Rzeczniku Praw Pacjenta. </a:t>
            </a:r>
            <a:r>
              <a:rPr lang="pl-PL" i="1" dirty="0"/>
              <a:t>Osoba bliska wyrażająca zgodę na ujawnienie tajemnicy może określić zakres jej ujawnienia, o którym mowa w ust. 2a.</a:t>
            </a:r>
          </a:p>
          <a:p>
            <a:pPr marL="457200" lvl="1" indent="0" algn="just">
              <a:buNone/>
            </a:pPr>
            <a:r>
              <a:rPr lang="pl-PL" i="1" dirty="0"/>
              <a:t>3a.Zwolnienia z tajemnicy lekarskiej, o którym mowa w ust. 3, nie stosuje się, jeśli ujawnieniu tajemnicy sprzeciwi się inna osoba bliska w rozumieniu art. 3 ust. 1 pkt 2 ustawy z dnia 6 listopada 2008 r. o prawach pacjenta i Rzeczniku Praw Pacjenta lub sprzeciwił się temu, zgodnie z art. 14 ust. 4 tej ustawy, pacjent za życia, z zastrzeżeniem ust. 3b i 3c. Sprzeciw dołącza się do dokumentacji medycznej pacjenta.</a:t>
            </a:r>
          </a:p>
          <a:p>
            <a:pPr marL="457200" lvl="1" indent="0" algn="just">
              <a:buNone/>
            </a:pPr>
            <a:r>
              <a:rPr lang="pl-PL" i="1" dirty="0"/>
              <a:t>3b. W przypadku sporu między osobami bliskimi w rozumieniu art. 3 ust. 1 pkt 2 ustawy z dnia 6 listopada 2008 r. o prawach pacjenta i Rzeczniku Praw Pacjenta o ujawnienie tajemnicy lub o zakres jej ujawnienia, zgodę na ujawnienie tajemnicy wyraża sąd, o którym mowa w art. 628 ustawy z dnia 17 listopada 1964 r. - Kodeks postępowania cywilnego (Dz. U. z 2020 r. poz. 1575, 1578 i 2320 oraz z 2021 r. poz. 11), w postępowaniu nieprocesowym na wniosek osoby bliskiej lub lekarza. Lekarz może wystąpić z wnioskiem do sądu także w przypadku uzasadnionych wątpliwości, czy osoba występująca o ujawnienie tajemnicy lub sprzeciwiająca się jej ujawnieniu jest osobą bliską. Sąd, wyrażając zgodę na ujawnienie tajemnicy, może określić zakres jej ujawnienia, o którym mowa w ust. 2a.</a:t>
            </a:r>
          </a:p>
          <a:p>
            <a:pPr marL="457200" lvl="1" indent="0" algn="just">
              <a:buNone/>
            </a:pPr>
            <a:r>
              <a:rPr lang="pl-PL" i="1" dirty="0"/>
              <a:t>3c. W przypadku gdy pacjent za życia sprzeciwił się ujawnieniu tajemnicy lekarskiej, o której mowa w ust. 3, sąd, o którym mowa w art. 628 ustawy z dnia 17 listopada 1964 r. - Kodeks postępowania cywilnego, w postępowaniu nieprocesowym na wniosek osoby bliskiej w rozumieniu art. 3 ust. 1 pkt 2 ustawy z dnia 6 listopada 2008 r. o prawach pacjenta i Rzeczniku Praw Pacjenta, może wyrazić zgodę na ujawnienie tajemnicy i określić zakres jej ujawnienia, jeżeli jest to niezbędne:</a:t>
            </a:r>
          </a:p>
          <a:p>
            <a:pPr marL="914400" lvl="2" indent="0" algn="just">
              <a:buNone/>
            </a:pPr>
            <a:r>
              <a:rPr lang="pl-PL" i="1" dirty="0"/>
              <a:t>1) w celu dochodzenia odszkodowania lub zadośćuczynienia, z tytułu śmierci pacjenta;</a:t>
            </a:r>
          </a:p>
          <a:p>
            <a:pPr marL="914400" lvl="2" indent="0" algn="just">
              <a:buNone/>
            </a:pPr>
            <a:r>
              <a:rPr lang="pl-PL" i="1" dirty="0"/>
              <a:t>2)  dla ochrony życia lub zdrowia osoby bliskiej.</a:t>
            </a:r>
          </a:p>
          <a:p>
            <a:pPr marL="457200" lvl="1" indent="0" algn="just">
              <a:buNone/>
            </a:pPr>
            <a:r>
              <a:rPr lang="pl-PL" i="1" dirty="0"/>
              <a:t>3d.W przypadku wystąpienia do sądu z wnioskiem, o którym mowa w ust. 3b albo 3c, sąd bada:</a:t>
            </a:r>
          </a:p>
          <a:p>
            <a:pPr marL="914400" lvl="2" indent="0" algn="just">
              <a:buNone/>
            </a:pPr>
            <a:r>
              <a:rPr lang="pl-PL" i="1" dirty="0"/>
              <a:t>1) interes uczestników postępowania;</a:t>
            </a:r>
          </a:p>
          <a:p>
            <a:pPr marL="914400" lvl="2" indent="0" algn="just">
              <a:buNone/>
            </a:pPr>
            <a:r>
              <a:rPr lang="pl-PL" i="1" dirty="0"/>
              <a:t>2) rzeczywistą więź osoby bliskiej ze zmarłym pacjentem;</a:t>
            </a:r>
          </a:p>
          <a:p>
            <a:pPr marL="914400" lvl="2" indent="0" algn="just">
              <a:buNone/>
            </a:pPr>
            <a:r>
              <a:rPr lang="pl-PL" i="1" dirty="0"/>
              <a:t>3) wolę zmarłego pacjenta;</a:t>
            </a:r>
          </a:p>
          <a:p>
            <a:pPr marL="914400" lvl="2" indent="0" algn="just">
              <a:buNone/>
            </a:pPr>
            <a:r>
              <a:rPr lang="pl-PL" i="1" dirty="0"/>
              <a:t>4) okoliczności wyrażenia sprzeciwu.</a:t>
            </a:r>
          </a:p>
          <a:p>
            <a:pPr marL="0" indent="0" algn="just">
              <a:buNone/>
            </a:pPr>
            <a:r>
              <a:rPr lang="pl-PL" b="1" dirty="0"/>
              <a:t>4. Lekarz nie może podać do publicznej wiadomości danych umożliwiających identyfikację pacjenta bez jego zgody.</a:t>
            </a:r>
          </a:p>
          <a:p>
            <a:pPr marL="0" indent="0" algn="just">
              <a:buNone/>
            </a:pPr>
            <a:endParaRPr lang="en-GB" dirty="0"/>
          </a:p>
        </p:txBody>
      </p:sp>
    </p:spTree>
    <p:extLst>
      <p:ext uri="{BB962C8B-B14F-4D97-AF65-F5344CB8AC3E}">
        <p14:creationId xmlns:p14="http://schemas.microsoft.com/office/powerpoint/2010/main" val="1252179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4754DDA-5363-46C6-B78E-A91AD0787292}"/>
              </a:ext>
            </a:extLst>
          </p:cNvPr>
          <p:cNvSpPr>
            <a:spLocks noGrp="1"/>
          </p:cNvSpPr>
          <p:nvPr>
            <p:ph type="body" sz="quarter" idx="10"/>
          </p:nvPr>
        </p:nvSpPr>
        <p:spPr/>
        <p:txBody>
          <a:bodyPr>
            <a:normAutofit fontScale="77500" lnSpcReduction="20000"/>
          </a:bodyPr>
          <a:lstStyle/>
          <a:p>
            <a:r>
              <a:rPr lang="pl-PL" dirty="0"/>
              <a:t>Postępowanie z dokumentami objętymi tajemnicą – zasady ogólne  </a:t>
            </a:r>
            <a:endParaRPr lang="en-GB" dirty="0"/>
          </a:p>
        </p:txBody>
      </p:sp>
      <p:sp>
        <p:nvSpPr>
          <p:cNvPr id="3" name="Symbol zastępczy tekstu 2">
            <a:extLst>
              <a:ext uri="{FF2B5EF4-FFF2-40B4-BE49-F238E27FC236}">
                <a16:creationId xmlns:a16="http://schemas.microsoft.com/office/drawing/2014/main" id="{27C12DBA-57DF-4DA5-9B5E-07D75B84BF82}"/>
              </a:ext>
            </a:extLst>
          </p:cNvPr>
          <p:cNvSpPr>
            <a:spLocks noGrp="1"/>
          </p:cNvSpPr>
          <p:nvPr>
            <p:ph type="body" sz="quarter" idx="11"/>
          </p:nvPr>
        </p:nvSpPr>
        <p:spPr>
          <a:xfrm>
            <a:off x="234950" y="977900"/>
            <a:ext cx="10631972" cy="5584825"/>
          </a:xfrm>
        </p:spPr>
        <p:txBody>
          <a:bodyPr>
            <a:normAutofit lnSpcReduction="10000"/>
          </a:bodyPr>
          <a:lstStyle/>
          <a:p>
            <a:pPr marL="0" indent="0" algn="just">
              <a:buNone/>
            </a:pPr>
            <a:r>
              <a:rPr lang="pl-PL" dirty="0"/>
              <a:t>Art. 225 k.p.k.</a:t>
            </a:r>
          </a:p>
          <a:p>
            <a:pPr algn="just"/>
            <a:r>
              <a:rPr lang="pl-PL" dirty="0"/>
              <a:t>§ 1. Jeżeli kierownik instytucji państwowej lub samorządowej albo też osoba, u której dokonano zatrzymania rzeczy lub u której przeprowadza się przeszukanie, oświadczy, że wydane lub znalezione przy przeszukaniu pismo lub inny dokument </a:t>
            </a:r>
            <a:r>
              <a:rPr lang="pl-PL" b="1" dirty="0"/>
              <a:t>zawiera informacje niejawne lub wiadomości objęte tajemnicą zawodową lub inną tajemnicą prawnie chronioną albo ma charakter osobisty</a:t>
            </a:r>
            <a:r>
              <a:rPr lang="pl-PL" dirty="0"/>
              <a:t>, organ przeprowadzający czynność przekazuje niezwłocznie pismo lub inny dokument </a:t>
            </a:r>
            <a:r>
              <a:rPr lang="pl-PL" b="1" u="sng" dirty="0"/>
              <a:t>bez jego odczytania </a:t>
            </a:r>
            <a:r>
              <a:rPr lang="pl-PL" b="1" dirty="0"/>
              <a:t>prokuratorowi lub sądowi </a:t>
            </a:r>
            <a:r>
              <a:rPr lang="pl-PL" dirty="0"/>
              <a:t>w opieczętowanym opakowaniu</a:t>
            </a:r>
          </a:p>
          <a:p>
            <a:pPr lvl="1" algn="just"/>
            <a:r>
              <a:rPr lang="pl-PL" dirty="0"/>
              <a:t>Tryb ten odnosi się również do znalezionej w toku przeszukania dokumentacji psychiatrycznej (§ 4)</a:t>
            </a:r>
          </a:p>
          <a:p>
            <a:pPr lvl="1" algn="just"/>
            <a:r>
              <a:rPr lang="pl-PL" dirty="0"/>
              <a:t>Nie obowiązuje w stosunku do pism lub innych dokumentów, które zawierają informacje niejawne o klauzuli zastrzeżone lub poufne albo dotyczą tajemnicy zawodowej lub innej tajemnicy prawnie chronionej, jeżeli </a:t>
            </a:r>
            <a:r>
              <a:rPr lang="pl-PL" b="1" dirty="0"/>
              <a:t>ich posiadaczem jest osoba podejrzana o popełnienie przestępstwa </a:t>
            </a:r>
            <a:endParaRPr lang="pl-PL" dirty="0"/>
          </a:p>
          <a:p>
            <a:pPr marL="0" indent="0" algn="just">
              <a:buNone/>
            </a:pPr>
            <a:endParaRPr lang="pl-PL" dirty="0"/>
          </a:p>
          <a:p>
            <a:endParaRPr lang="en-GB" dirty="0"/>
          </a:p>
        </p:txBody>
      </p:sp>
    </p:spTree>
    <p:extLst>
      <p:ext uri="{BB962C8B-B14F-4D97-AF65-F5344CB8AC3E}">
        <p14:creationId xmlns:p14="http://schemas.microsoft.com/office/powerpoint/2010/main" val="3370398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FDD793E-1B9D-4EB4-9F57-9C875966D0B1}"/>
              </a:ext>
            </a:extLst>
          </p:cNvPr>
          <p:cNvSpPr>
            <a:spLocks noGrp="1"/>
          </p:cNvSpPr>
          <p:nvPr>
            <p:ph type="body" sz="quarter" idx="10"/>
          </p:nvPr>
        </p:nvSpPr>
        <p:spPr/>
        <p:txBody>
          <a:bodyPr>
            <a:normAutofit fontScale="77500" lnSpcReduction="20000"/>
          </a:bodyPr>
          <a:lstStyle/>
          <a:p>
            <a:r>
              <a:rPr lang="pl-PL" dirty="0"/>
              <a:t>Postępowanie z dokumentami objętymi tajemnicą obrończą </a:t>
            </a:r>
            <a:endParaRPr lang="en-GB" dirty="0"/>
          </a:p>
        </p:txBody>
      </p:sp>
      <p:sp>
        <p:nvSpPr>
          <p:cNvPr id="3" name="Symbol zastępczy tekstu 2">
            <a:extLst>
              <a:ext uri="{FF2B5EF4-FFF2-40B4-BE49-F238E27FC236}">
                <a16:creationId xmlns:a16="http://schemas.microsoft.com/office/drawing/2014/main" id="{8681F76C-24C6-4875-8096-86020DC444E7}"/>
              </a:ext>
            </a:extLst>
          </p:cNvPr>
          <p:cNvSpPr>
            <a:spLocks noGrp="1"/>
          </p:cNvSpPr>
          <p:nvPr>
            <p:ph type="body" sz="quarter" idx="11"/>
          </p:nvPr>
        </p:nvSpPr>
        <p:spPr>
          <a:xfrm>
            <a:off x="234950" y="977900"/>
            <a:ext cx="11036233" cy="5584825"/>
          </a:xfrm>
        </p:spPr>
        <p:txBody>
          <a:bodyPr>
            <a:normAutofit/>
          </a:bodyPr>
          <a:lstStyle/>
          <a:p>
            <a:pPr marL="0" indent="0">
              <a:buNone/>
            </a:pPr>
            <a:r>
              <a:rPr lang="pl-PL" dirty="0"/>
              <a:t>Art. 225 § 3 k.p.k. </a:t>
            </a:r>
          </a:p>
          <a:p>
            <a:pPr marL="0" indent="0">
              <a:buNone/>
            </a:pPr>
            <a:endParaRPr lang="pl-PL" dirty="0"/>
          </a:p>
          <a:p>
            <a:pPr marL="0" indent="0" algn="just">
              <a:buNone/>
            </a:pPr>
            <a:r>
              <a:rPr lang="pl-PL" dirty="0"/>
              <a:t>Jeżeli </a:t>
            </a:r>
            <a:r>
              <a:rPr lang="pl-PL" b="1" dirty="0">
                <a:solidFill>
                  <a:srgbClr val="FF0000"/>
                </a:solidFill>
              </a:rPr>
              <a:t>obrońca</a:t>
            </a:r>
            <a:r>
              <a:rPr lang="pl-PL" dirty="0"/>
              <a:t> lub inna osoba, od której żąda się wydania rzeczy lub u której dokonuje się przeszukania, oświadczy, że wydane lub znalezione w toku przeszukania pisma lub inne </a:t>
            </a:r>
            <a:r>
              <a:rPr lang="pl-PL" b="1" dirty="0">
                <a:solidFill>
                  <a:srgbClr val="FF0000"/>
                </a:solidFill>
              </a:rPr>
              <a:t>dokumenty obejmują okoliczności związane z wykonywaniem funkcji obrońcy</a:t>
            </a:r>
            <a:r>
              <a:rPr lang="pl-PL" dirty="0"/>
              <a:t>, organ dokonujący czynności </a:t>
            </a:r>
            <a:r>
              <a:rPr lang="pl-PL" u="sng" dirty="0"/>
              <a:t>pozostawia te dokumenty wymienionej osobie bez zapoznawania się z ich treścią lub wyglądem</a:t>
            </a:r>
            <a:r>
              <a:rPr lang="pl-PL" dirty="0"/>
              <a:t>. Jeżeli jednak oświadczenie osoby nie będącej obrońcą budzi wątpliwości, organ dokonujący czynności przekazuje te dokumenty z zachowaniem rygorów określonych w § 1 sądowi, który po zapoznaniu się z dokumentami zwraca je w całości lub w części, z zachowaniem rygorów określonych w § 1, osobie, od której je zabrano, albo wydaje postanowienie o ich zatrzymaniu dla celów postępowania.</a:t>
            </a:r>
          </a:p>
          <a:p>
            <a:endParaRPr lang="pl-PL" dirty="0"/>
          </a:p>
          <a:p>
            <a:endParaRPr lang="pl-PL" dirty="0"/>
          </a:p>
          <a:p>
            <a:endParaRPr lang="en-GB" dirty="0"/>
          </a:p>
        </p:txBody>
      </p:sp>
    </p:spTree>
    <p:extLst>
      <p:ext uri="{BB962C8B-B14F-4D97-AF65-F5344CB8AC3E}">
        <p14:creationId xmlns:p14="http://schemas.microsoft.com/office/powerpoint/2010/main" val="3423639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64BDBD3-F30B-4529-87AD-ED087F8F86C0}"/>
              </a:ext>
            </a:extLst>
          </p:cNvPr>
          <p:cNvSpPr>
            <a:spLocks noGrp="1"/>
          </p:cNvSpPr>
          <p:nvPr>
            <p:ph type="body" sz="quarter" idx="10"/>
          </p:nvPr>
        </p:nvSpPr>
        <p:spPr/>
        <p:txBody>
          <a:bodyPr>
            <a:normAutofit fontScale="70000" lnSpcReduction="20000"/>
          </a:bodyPr>
          <a:lstStyle/>
          <a:p>
            <a:r>
              <a:rPr lang="pl-PL" dirty="0"/>
              <a:t>Postępowanie z dokumentami objętymi tajemnicą – zakazy dowodowe </a:t>
            </a:r>
            <a:endParaRPr lang="en-GB" dirty="0"/>
          </a:p>
        </p:txBody>
      </p:sp>
      <p:sp>
        <p:nvSpPr>
          <p:cNvPr id="3" name="Symbol zastępczy tekstu 2">
            <a:extLst>
              <a:ext uri="{FF2B5EF4-FFF2-40B4-BE49-F238E27FC236}">
                <a16:creationId xmlns:a16="http://schemas.microsoft.com/office/drawing/2014/main" id="{E810145E-E11B-4983-8645-5DD132071B12}"/>
              </a:ext>
            </a:extLst>
          </p:cNvPr>
          <p:cNvSpPr>
            <a:spLocks noGrp="1"/>
          </p:cNvSpPr>
          <p:nvPr>
            <p:ph type="body" sz="quarter" idx="11"/>
          </p:nvPr>
        </p:nvSpPr>
        <p:spPr>
          <a:xfrm>
            <a:off x="437081" y="977900"/>
            <a:ext cx="10583845" cy="5584825"/>
          </a:xfrm>
        </p:spPr>
        <p:txBody>
          <a:bodyPr/>
          <a:lstStyle/>
          <a:p>
            <a:pPr marL="0" indent="0" algn="just">
              <a:buNone/>
            </a:pPr>
            <a:r>
              <a:rPr lang="pl-PL" sz="1800" dirty="0"/>
              <a:t>Art. 226 k.p.k.. W kwestii wykorzystania </a:t>
            </a:r>
            <a:r>
              <a:rPr lang="pl-PL" sz="1800" b="1" u="sng" dirty="0"/>
              <a:t>dokumentów</a:t>
            </a:r>
            <a:r>
              <a:rPr lang="pl-PL" sz="1800" dirty="0"/>
              <a:t> zawierających </a:t>
            </a:r>
            <a:r>
              <a:rPr lang="pl-PL" sz="1800" b="1" dirty="0"/>
              <a:t>informacje niejawne lub tajemnicę zawodową</a:t>
            </a:r>
            <a:r>
              <a:rPr lang="pl-PL" sz="1800" dirty="0"/>
              <a:t>, jako dowodów w postępowaniu karnym, stosuje się odpowiednio zakazy i ograniczenia określone w art. 178-181. Jednakże w postępowaniu przygotowawczym o wykorzystaniu, jako dowodów, dokumentów zawierających </a:t>
            </a:r>
            <a:r>
              <a:rPr lang="pl-PL" sz="1800" b="1" u="sng" dirty="0"/>
              <a:t>tajemnicę lekarską </a:t>
            </a:r>
            <a:r>
              <a:rPr lang="pl-PL" sz="1800" dirty="0"/>
              <a:t>decyduje </a:t>
            </a:r>
            <a:r>
              <a:rPr lang="pl-PL" sz="1800" b="1" u="sng" dirty="0"/>
              <a:t>prokurator.</a:t>
            </a:r>
          </a:p>
          <a:p>
            <a:pPr marL="0" indent="0" algn="just">
              <a:buNone/>
            </a:pPr>
            <a:r>
              <a:rPr lang="pl-PL" sz="1800" b="1" u="sng" dirty="0"/>
              <a:t>Czyli: </a:t>
            </a:r>
          </a:p>
          <a:p>
            <a:pPr algn="just"/>
            <a:r>
              <a:rPr lang="pl-PL" sz="1800" dirty="0"/>
              <a:t>Dokumenty zawierające informacje niejawne o klauzuli tajne lub ściśle tajne (art. 179 k.p.k.) </a:t>
            </a:r>
            <a:r>
              <a:rPr lang="pl-PL" sz="1800" dirty="0">
                <a:sym typeface="Wingdings" pitchFamily="2" charset="2"/>
              </a:rPr>
              <a:t> uprawniony organ przełożony na wniosek sądu lub prokuratora </a:t>
            </a:r>
          </a:p>
          <a:p>
            <a:pPr algn="just"/>
            <a:r>
              <a:rPr lang="pl-PL" sz="1800" dirty="0">
                <a:sym typeface="Wingdings" pitchFamily="2" charset="2"/>
              </a:rPr>
              <a:t>Dokumenty zawierające informacje niejawne o klauzuli zastrzeżone lub poufne; związane z wykonywaniem zawodu lub funkcji (art. 180 </a:t>
            </a:r>
            <a:r>
              <a:rPr lang="pl-PL" sz="1800" dirty="0"/>
              <a:t>§  1 k.p.k. </a:t>
            </a:r>
            <a:r>
              <a:rPr lang="pl-PL" sz="1800" dirty="0">
                <a:sym typeface="Wingdings" pitchFamily="2" charset="2"/>
              </a:rPr>
              <a:t> sąd lub prokurator </a:t>
            </a:r>
          </a:p>
          <a:p>
            <a:pPr marL="274320" lvl="2" indent="-274320" algn="just">
              <a:spcBef>
                <a:spcPts val="600"/>
              </a:spcBef>
              <a:buClr>
                <a:schemeClr val="accent1"/>
              </a:buClr>
              <a:buSzPct val="70000"/>
            </a:pPr>
            <a:r>
              <a:rPr lang="pl-PL" dirty="0">
                <a:sym typeface="Wingdings" pitchFamily="2" charset="2"/>
              </a:rPr>
              <a:t>Dokumenty zawierające informacje obejmujące tajemnicę adwokacką, notarialną itp. (art. 180 </a:t>
            </a:r>
            <a:r>
              <a:rPr lang="pl-PL" dirty="0"/>
              <a:t>§  2 k.p.k.)</a:t>
            </a:r>
            <a:r>
              <a:rPr lang="pl-PL" dirty="0">
                <a:sym typeface="Wingdings" pitchFamily="2" charset="2"/>
              </a:rPr>
              <a:t> </a:t>
            </a:r>
            <a:r>
              <a:rPr lang="pl-PL" b="1" dirty="0">
                <a:sym typeface="Wingdings" pitchFamily="2" charset="2"/>
              </a:rPr>
              <a:t>tylko sąd</a:t>
            </a:r>
            <a:r>
              <a:rPr lang="pl-PL" dirty="0">
                <a:sym typeface="Wingdings" pitchFamily="2" charset="2"/>
              </a:rPr>
              <a:t>, jeżeli </a:t>
            </a:r>
            <a:r>
              <a:rPr lang="pl-PL" dirty="0"/>
              <a:t>jest to niezbędne dla dobra wymiaru sprawiedliwości a okoliczność nie może być ustalona na podstawie innego dowodu</a:t>
            </a:r>
          </a:p>
          <a:p>
            <a:pPr marL="548640" lvl="4" indent="0" algn="just">
              <a:spcBef>
                <a:spcPts val="600"/>
              </a:spcBef>
              <a:buClr>
                <a:schemeClr val="accent1"/>
              </a:buClr>
              <a:buSzPct val="70000"/>
              <a:buNone/>
            </a:pPr>
            <a:r>
              <a:rPr lang="pl-PL" dirty="0">
                <a:sym typeface="Wingdings" pitchFamily="2" charset="2"/>
              </a:rPr>
              <a:t>Tajemnica lekarska w postępowaniu przygotowawczym  prokurator </a:t>
            </a:r>
          </a:p>
          <a:p>
            <a:pPr marL="285750" lvl="2" indent="-285750" algn="just">
              <a:spcBef>
                <a:spcPts val="600"/>
              </a:spcBef>
              <a:buClr>
                <a:schemeClr val="accent1"/>
              </a:buClr>
              <a:buSzPct val="70000"/>
            </a:pPr>
            <a:r>
              <a:rPr lang="pl-PL" dirty="0">
                <a:sym typeface="Wingdings" pitchFamily="2" charset="2"/>
              </a:rPr>
              <a:t>Tajemnica dziennikarska (art. 180 </a:t>
            </a:r>
            <a:r>
              <a:rPr lang="pl-PL" dirty="0"/>
              <a:t>§  3 </a:t>
            </a:r>
            <a:r>
              <a:rPr lang="pl-PL" dirty="0" err="1"/>
              <a:t>k.p.k</a:t>
            </a:r>
            <a:r>
              <a:rPr lang="pl-PL" dirty="0"/>
              <a:t> )</a:t>
            </a:r>
            <a:r>
              <a:rPr lang="pl-PL" dirty="0">
                <a:sym typeface="Wingdings" pitchFamily="2" charset="2"/>
              </a:rPr>
              <a:t> tylko sąd po spełnieniu przesłanek z art. 180 </a:t>
            </a:r>
            <a:r>
              <a:rPr lang="pl-PL" dirty="0"/>
              <a:t>§  2 i 3 </a:t>
            </a:r>
            <a:r>
              <a:rPr lang="pl-PL" dirty="0" err="1"/>
              <a:t>k.p.k</a:t>
            </a:r>
            <a:r>
              <a:rPr lang="pl-PL" dirty="0"/>
              <a:t> </a:t>
            </a:r>
            <a:endParaRPr lang="pl-PL" sz="1800" dirty="0"/>
          </a:p>
          <a:p>
            <a:endParaRPr lang="en-GB" dirty="0"/>
          </a:p>
        </p:txBody>
      </p:sp>
    </p:spTree>
    <p:extLst>
      <p:ext uri="{BB962C8B-B14F-4D97-AF65-F5344CB8AC3E}">
        <p14:creationId xmlns:p14="http://schemas.microsoft.com/office/powerpoint/2010/main" val="3602266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99116" y="304687"/>
            <a:ext cx="2947482" cy="4601183"/>
          </a:xfrm>
        </p:spPr>
        <p:txBody>
          <a:bodyPr/>
          <a:lstStyle/>
          <a:p>
            <a:r>
              <a:rPr lang="pl-PL" dirty="0"/>
              <a:t>Tajemnice z art. 179 – 180 </a:t>
            </a:r>
          </a:p>
        </p:txBody>
      </p:sp>
      <p:graphicFrame>
        <p:nvGraphicFramePr>
          <p:cNvPr id="4" name="Symbol zastępczy zawartości 3"/>
          <p:cNvGraphicFramePr>
            <a:graphicFrameLocks noGrp="1"/>
          </p:cNvGraphicFramePr>
          <p:nvPr>
            <p:ph idx="1"/>
          </p:nvPr>
        </p:nvGraphicFramePr>
        <p:xfrm>
          <a:off x="106327" y="1967023"/>
          <a:ext cx="7176975" cy="489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p:nvPr/>
        </p:nvCxnSpPr>
        <p:spPr>
          <a:xfrm>
            <a:off x="6124354" y="2838893"/>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a:off x="5567076" y="3925186"/>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a:off x="6280297" y="5000847"/>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a:off x="7183225" y="6133214"/>
            <a:ext cx="1616149" cy="1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83302" y="2301663"/>
            <a:ext cx="4908698"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pl-PL" sz="1600" b="1" i="0" u="none" strike="noStrike" kern="1200" cap="none" spc="0" normalizeH="0" baseline="0" noProof="0" dirty="0">
                <a:ln>
                  <a:noFill/>
                </a:ln>
                <a:solidFill>
                  <a:srgbClr val="000000"/>
                </a:solidFill>
                <a:effectLst/>
                <a:uLnTx/>
                <a:uFillTx/>
                <a:latin typeface="Corbel" panose="020B0503020204020204"/>
                <a:ea typeface="+mn-ea"/>
                <a:cs typeface="+mn-cs"/>
              </a:rPr>
              <a:t>uprawniony organ przełożony </a:t>
            </a: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na wniosek sądu lub prokuratora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 - odmowa: gdy zwolnienie z tajemnicy wyrządziłoby poważną szkodę państwu </a:t>
            </a:r>
          </a:p>
        </p:txBody>
      </p:sp>
      <p:sp>
        <p:nvSpPr>
          <p:cNvPr id="11" name="pole tekstowe 10"/>
          <p:cNvSpPr txBox="1"/>
          <p:nvPr/>
        </p:nvSpPr>
        <p:spPr>
          <a:xfrm>
            <a:off x="7432158" y="3477397"/>
            <a:ext cx="4759842"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tzw. anonimat, zwolnienie z tajemnicy nie może dotyczyć informacji o autorach materiału prasowego/osobach udzielających informacji </a:t>
            </a:r>
          </a:p>
        </p:txBody>
      </p:sp>
      <p:sp>
        <p:nvSpPr>
          <p:cNvPr id="12" name="pole tekstowe 11"/>
          <p:cNvSpPr txBox="1"/>
          <p:nvPr/>
        </p:nvSpPr>
        <p:spPr>
          <a:xfrm>
            <a:off x="7283302" y="4524528"/>
            <a:ext cx="4908698" cy="10772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pl-PL" sz="1600" b="1" i="0" u="none" strike="noStrike" kern="1200" cap="none" spc="0" normalizeH="0" baseline="0" noProof="0" dirty="0">
                <a:ln>
                  <a:noFill/>
                </a:ln>
                <a:solidFill>
                  <a:srgbClr val="000000"/>
                </a:solidFill>
                <a:effectLst/>
                <a:uLnTx/>
                <a:uFillTx/>
                <a:latin typeface="Corbel" panose="020B0503020204020204"/>
                <a:ea typeface="+mn-ea"/>
                <a:cs typeface="+mn-cs"/>
              </a:rPr>
              <a:t>tylko sąd </a:t>
            </a: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na wniosek prokuratora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gdy jest to niezbędne dla dobra wymiaru sprawiedliwości, a okoliczność nie może być ustalona na podstawie innego dowodu</a:t>
            </a:r>
          </a:p>
        </p:txBody>
      </p:sp>
      <p:sp>
        <p:nvSpPr>
          <p:cNvPr id="13" name="pole tekstowe 12"/>
          <p:cNvSpPr txBox="1"/>
          <p:nvPr/>
        </p:nvSpPr>
        <p:spPr>
          <a:xfrm>
            <a:off x="8799374" y="5773479"/>
            <a:ext cx="3098459" cy="830997"/>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sąd lub prokurator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pl-PL" sz="1600" b="0" i="0" u="none" strike="noStrike" kern="1200" cap="none" spc="0" normalizeH="0" baseline="0" noProof="0" dirty="0">
                <a:ln>
                  <a:noFill/>
                </a:ln>
                <a:solidFill>
                  <a:srgbClr val="000000"/>
                </a:solidFill>
                <a:effectLst/>
                <a:uLnTx/>
                <a:uFillTx/>
                <a:latin typeface="Corbel" panose="020B0503020204020204"/>
                <a:ea typeface="+mn-ea"/>
                <a:cs typeface="+mn-cs"/>
              </a:rPr>
              <a:t>„dla dobra wymiaru sprawiedliwości”</a:t>
            </a:r>
          </a:p>
        </p:txBody>
      </p:sp>
    </p:spTree>
    <p:extLst>
      <p:ext uri="{BB962C8B-B14F-4D97-AF65-F5344CB8AC3E}">
        <p14:creationId xmlns:p14="http://schemas.microsoft.com/office/powerpoint/2010/main" val="156235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5BCEE33-6129-49E4-AA0B-DD1DDB19C7CC}"/>
              </a:ext>
            </a:extLst>
          </p:cNvPr>
          <p:cNvSpPr>
            <a:spLocks noGrp="1"/>
          </p:cNvSpPr>
          <p:nvPr>
            <p:ph type="body" sz="quarter" idx="10"/>
          </p:nvPr>
        </p:nvSpPr>
        <p:spPr>
          <a:xfrm>
            <a:off x="234950" y="295275"/>
            <a:ext cx="8523288" cy="331788"/>
          </a:xfrm>
        </p:spPr>
        <p:txBody>
          <a:bodyPr>
            <a:normAutofit fontScale="77500" lnSpcReduction="20000"/>
          </a:bodyPr>
          <a:lstStyle/>
          <a:p>
            <a:r>
              <a:rPr lang="pl-PL" dirty="0"/>
              <a:t>Problem art. 168a KPK</a:t>
            </a:r>
            <a:endParaRPr lang="en-US" dirty="0"/>
          </a:p>
        </p:txBody>
      </p:sp>
      <p:sp>
        <p:nvSpPr>
          <p:cNvPr id="10" name="Text Placeholder 2">
            <a:extLst>
              <a:ext uri="{FF2B5EF4-FFF2-40B4-BE49-F238E27FC236}">
                <a16:creationId xmlns:a16="http://schemas.microsoft.com/office/drawing/2014/main" id="{7B9DAF84-CA18-44C7-B16D-A93125B9BE77}"/>
              </a:ext>
            </a:extLst>
          </p:cNvPr>
          <p:cNvSpPr>
            <a:spLocks noGrp="1"/>
          </p:cNvSpPr>
          <p:nvPr>
            <p:ph type="body" sz="quarter" idx="11"/>
          </p:nvPr>
        </p:nvSpPr>
        <p:spPr>
          <a:xfrm>
            <a:off x="1530350" y="1838325"/>
            <a:ext cx="8601075" cy="3497263"/>
          </a:xfrm>
        </p:spPr>
        <p:txBody>
          <a:bodyPr>
            <a:normAutofit fontScale="92500"/>
          </a:bodyPr>
          <a:lstStyle/>
          <a:p>
            <a:pPr algn="just"/>
            <a:r>
              <a:rPr lang="pl-PL" dirty="0"/>
              <a:t>Dowodu nie można uznać za niedopuszczalny wyłącznie na tej podstawie, że został uzyskany z naruszeniem przepisów postępowania lub za pomocą czynu zabronionego, o którym mowa w art. 1 § 1 Kodeksu karnego, chyba że dowód został uzyskany w związku z pełnieniem przez funkcjonariusza publicznego obowiązków służbowych, w wyniku: zabójstwa, umyślnego spowodowania uszczerbku na zdrowiu lub pozbawienia wolności.</a:t>
            </a:r>
          </a:p>
          <a:p>
            <a:pPr algn="just"/>
            <a:endParaRPr lang="en-US" dirty="0"/>
          </a:p>
        </p:txBody>
      </p:sp>
      <p:sp>
        <p:nvSpPr>
          <p:cNvPr id="12" name="Text Placeholder 3">
            <a:extLst>
              <a:ext uri="{FF2B5EF4-FFF2-40B4-BE49-F238E27FC236}">
                <a16:creationId xmlns:a16="http://schemas.microsoft.com/office/drawing/2014/main" id="{976B94F2-D4F3-45E9-95C1-3DF8A2A92C33}"/>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1251520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7CC03DFD-EDF5-484F-A863-5499F933D5BF}"/>
              </a:ext>
            </a:extLst>
          </p:cNvPr>
          <p:cNvSpPr>
            <a:spLocks noGrp="1"/>
          </p:cNvSpPr>
          <p:nvPr>
            <p:ph type="body" sz="quarter" idx="10"/>
          </p:nvPr>
        </p:nvSpPr>
        <p:spPr/>
        <p:txBody>
          <a:bodyPr>
            <a:normAutofit fontScale="77500" lnSpcReduction="20000"/>
          </a:bodyPr>
          <a:lstStyle/>
          <a:p>
            <a:r>
              <a:rPr lang="pl-PL" dirty="0"/>
              <a:t>Problem art. 168a </a:t>
            </a:r>
            <a:endParaRPr lang="en-GB" dirty="0"/>
          </a:p>
        </p:txBody>
      </p:sp>
      <p:sp>
        <p:nvSpPr>
          <p:cNvPr id="6" name="Symbol zastępczy tekstu 5">
            <a:extLst>
              <a:ext uri="{FF2B5EF4-FFF2-40B4-BE49-F238E27FC236}">
                <a16:creationId xmlns:a16="http://schemas.microsoft.com/office/drawing/2014/main" id="{739C1291-2C83-4D2B-AE61-222EA2338812}"/>
              </a:ext>
            </a:extLst>
          </p:cNvPr>
          <p:cNvSpPr>
            <a:spLocks noGrp="1"/>
          </p:cNvSpPr>
          <p:nvPr>
            <p:ph type="body" sz="quarter" idx="11"/>
          </p:nvPr>
        </p:nvSpPr>
        <p:spPr>
          <a:xfrm>
            <a:off x="234950" y="977900"/>
            <a:ext cx="10799495" cy="5584825"/>
          </a:xfrm>
        </p:spPr>
        <p:txBody>
          <a:bodyPr>
            <a:normAutofit fontScale="92500" lnSpcReduction="20000"/>
          </a:bodyPr>
          <a:lstStyle/>
          <a:p>
            <a:pPr algn="just"/>
            <a:r>
              <a:rPr lang="pl-PL" dirty="0"/>
              <a:t>Z konstytucyjnej zasady legalizmu wynika obowiązek działania organów państwa na podstawie i w granicach prawa. Jednocześnie wynika z tego domniemanie, że organy te działają zgodnie z prawem, a ustawodawca (ani organy stosujące prawo) nie mogą z góry zakładać, że funkcjonariusze państwa mogą naruszać określone normy prawne. </a:t>
            </a:r>
            <a:r>
              <a:rPr lang="pl-PL" i="1" dirty="0"/>
              <a:t>Organy państwa nie powinny jednak z góry podważać zasady domniemania praworządności ich działania, </a:t>
            </a:r>
            <a:r>
              <a:rPr lang="pl-PL" dirty="0"/>
              <a:t>a art. 168a jest dokonanym niejako pro futuro zakwestionowaniem domniemania praworządności. </a:t>
            </a:r>
            <a:r>
              <a:rPr lang="pl-PL" b="1" i="1" dirty="0"/>
              <a:t>Ustawodawca w tym przepisie nie tylko zauważa, że organy władzy publicznej – skądinąd odpowiadające za praworządne postępowanie – mogą postępować w sposób niezgody z prawem, ale z góry to akceptuje</a:t>
            </a:r>
            <a:r>
              <a:rPr lang="pl-PL" i="1" dirty="0"/>
              <a:t>. Co więcej, nakazuje wymiarowi sprawiedliwości opieranie swojej działalności na niepraworządnym działaniu organów władzy publicznej. </a:t>
            </a:r>
            <a:r>
              <a:rPr lang="pl-PL" dirty="0"/>
              <a:t>(por. wniosek RPO o zbadanie zgodności z Konstytucją art. 168a</a:t>
            </a:r>
          </a:p>
          <a:p>
            <a:pPr algn="just"/>
            <a:r>
              <a:rPr lang="pl-PL" dirty="0">
                <a:hlinkClick r:id="rId2"/>
              </a:rPr>
              <a:t>https://www.rpo.gov.pl/sites/default/files/Wniosek%20do%20TK%20owoce%20zatrutego%20drzewa%20art%20art.%20168a%20%20KPK%206.05.2016.pdf</a:t>
            </a:r>
            <a:r>
              <a:rPr lang="pl-PL" dirty="0"/>
              <a:t>)  </a:t>
            </a:r>
          </a:p>
          <a:p>
            <a:endParaRPr lang="en-GB" dirty="0"/>
          </a:p>
        </p:txBody>
      </p:sp>
    </p:spTree>
    <p:extLst>
      <p:ext uri="{BB962C8B-B14F-4D97-AF65-F5344CB8AC3E}">
        <p14:creationId xmlns:p14="http://schemas.microsoft.com/office/powerpoint/2010/main" val="251958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BFDA1E0-027C-4C59-99CC-6DC072DE5592}"/>
              </a:ext>
            </a:extLst>
          </p:cNvPr>
          <p:cNvSpPr>
            <a:spLocks noGrp="1"/>
          </p:cNvSpPr>
          <p:nvPr>
            <p:ph type="body" sz="quarter" idx="10"/>
          </p:nvPr>
        </p:nvSpPr>
        <p:spPr/>
        <p:txBody>
          <a:bodyPr>
            <a:normAutofit fontScale="77500" lnSpcReduction="20000"/>
          </a:bodyPr>
          <a:lstStyle/>
          <a:p>
            <a:r>
              <a:rPr lang="pl-PL" dirty="0"/>
              <a:t>Kiedy dowód jest niedopuszczalny?</a:t>
            </a:r>
            <a:endParaRPr lang="en-GB" dirty="0"/>
          </a:p>
        </p:txBody>
      </p:sp>
      <p:sp>
        <p:nvSpPr>
          <p:cNvPr id="3" name="Symbol zastępczy tekstu 2">
            <a:extLst>
              <a:ext uri="{FF2B5EF4-FFF2-40B4-BE49-F238E27FC236}">
                <a16:creationId xmlns:a16="http://schemas.microsoft.com/office/drawing/2014/main" id="{E9046339-D38B-40CA-B47B-44C1F4320C2F}"/>
              </a:ext>
            </a:extLst>
          </p:cNvPr>
          <p:cNvSpPr>
            <a:spLocks noGrp="1"/>
          </p:cNvSpPr>
          <p:nvPr>
            <p:ph type="body" sz="quarter" idx="11"/>
          </p:nvPr>
        </p:nvSpPr>
        <p:spPr>
          <a:xfrm>
            <a:off x="234950" y="977900"/>
            <a:ext cx="11467315" cy="5584825"/>
          </a:xfrm>
        </p:spPr>
        <p:txBody>
          <a:bodyPr>
            <a:noAutofit/>
          </a:bodyPr>
          <a:lstStyle/>
          <a:p>
            <a:pPr algn="just"/>
            <a:r>
              <a:rPr lang="pl-PL" sz="2000" dirty="0"/>
              <a:t>Sporne zagadnienie ze względu na obecne uregulowania ustawowe i problemy definicyjne, co jest dowodem nielegalnym. </a:t>
            </a:r>
          </a:p>
          <a:p>
            <a:pPr algn="just"/>
            <a:r>
              <a:rPr lang="pl-PL" sz="2000" dirty="0"/>
              <a:t>W idealnym systemie dowód nielegalny (uzyskany w wyniku naruszenia przepisów prawa) nie powinien być podstawą orzekania. </a:t>
            </a:r>
          </a:p>
          <a:p>
            <a:pPr marL="457200" indent="-457200" algn="just">
              <a:buFont typeface="+mj-lt"/>
              <a:buAutoNum type="alphaLcParenR"/>
            </a:pPr>
            <a:r>
              <a:rPr lang="pl-PL" sz="2000" dirty="0">
                <a:solidFill>
                  <a:srgbClr val="FF0000"/>
                </a:solidFill>
              </a:rPr>
              <a:t> </a:t>
            </a:r>
            <a:r>
              <a:rPr lang="pl-PL" sz="2000" b="1" dirty="0">
                <a:solidFill>
                  <a:srgbClr val="FF0000"/>
                </a:solidFill>
              </a:rPr>
              <a:t>dowód nielegalny to dowód uzyskany (zgromadzony) lub przeprowadzony w sposób sprzeczny z prawem – </a:t>
            </a:r>
            <a:r>
              <a:rPr lang="pl-PL" sz="2000" b="1" u="sng" dirty="0">
                <a:solidFill>
                  <a:srgbClr val="FF0000"/>
                </a:solidFill>
              </a:rPr>
              <a:t>szerokie rozumienie</a:t>
            </a:r>
          </a:p>
          <a:p>
            <a:pPr lvl="1" algn="just"/>
            <a:r>
              <a:rPr lang="pl-PL" sz="2000" dirty="0">
                <a:solidFill>
                  <a:srgbClr val="FF0000"/>
                </a:solidFill>
              </a:rPr>
              <a:t>do naruszenia prawa może dość na etapie pozyskania dowodu, tj.:</a:t>
            </a:r>
          </a:p>
          <a:p>
            <a:pPr lvl="2" algn="just"/>
            <a:r>
              <a:rPr lang="pl-PL" dirty="0">
                <a:solidFill>
                  <a:srgbClr val="FF0000"/>
                </a:solidFill>
              </a:rPr>
              <a:t>uzyskanie dowodu, który jest objęty zakazem dowodowym (np. zeznań obrońcy) – naruszenie zakazu dowodowego</a:t>
            </a:r>
          </a:p>
          <a:p>
            <a:pPr lvl="2" algn="just"/>
            <a:r>
              <a:rPr lang="pl-PL" dirty="0">
                <a:solidFill>
                  <a:srgbClr val="FF0000"/>
                </a:solidFill>
              </a:rPr>
              <a:t>naruszenie przepisów regulujących sposób przeprowadzania określonych dowodów (np. przeszukania czy kontroli i utrwalania rozmów) oraz przeprowadzania dowodów (np. przesłuchanie podejrzanego bez pouczenia o uprawnieniach </a:t>
            </a:r>
          </a:p>
          <a:p>
            <a:pPr lvl="2" algn="just"/>
            <a:r>
              <a:rPr lang="pl-PL" dirty="0">
                <a:solidFill>
                  <a:srgbClr val="FF0000"/>
                </a:solidFill>
              </a:rPr>
              <a:t>naruszenie innych niż </a:t>
            </a:r>
            <a:r>
              <a:rPr lang="pl-PL" dirty="0" err="1">
                <a:solidFill>
                  <a:srgbClr val="FF0000"/>
                </a:solidFill>
              </a:rPr>
              <a:t>kpk</a:t>
            </a:r>
            <a:r>
              <a:rPr lang="pl-PL" dirty="0">
                <a:solidFill>
                  <a:srgbClr val="FF0000"/>
                </a:solidFill>
              </a:rPr>
              <a:t> przepisów</a:t>
            </a:r>
          </a:p>
          <a:p>
            <a:pPr lvl="1" algn="just"/>
            <a:r>
              <a:rPr lang="pl-PL" sz="2000" dirty="0">
                <a:solidFill>
                  <a:srgbClr val="FF0000"/>
                </a:solidFill>
              </a:rPr>
              <a:t>przeprowadzania dowodów (zastąpienie protokołu zeznań notatką urzędową)</a:t>
            </a:r>
          </a:p>
          <a:p>
            <a:pPr marL="457200" indent="-457200" algn="just">
              <a:buFont typeface="+mj-lt"/>
              <a:buAutoNum type="alphaLcParenR"/>
            </a:pPr>
            <a:r>
              <a:rPr lang="pl-PL" sz="2000" b="1" dirty="0"/>
              <a:t>dowód nielegalny to dowód pozyskany w wyniku naruszenia zakazu dowodowego – </a:t>
            </a:r>
            <a:r>
              <a:rPr lang="pl-PL" sz="2000" b="1" u="sng" dirty="0"/>
              <a:t>wąskie rozumienie </a:t>
            </a:r>
            <a:r>
              <a:rPr lang="pl-PL" sz="2000" dirty="0"/>
              <a:t>(</a:t>
            </a:r>
            <a:r>
              <a:rPr lang="pl-PL" sz="2000" i="1" dirty="0"/>
              <a:t>prof. Skorupka</a:t>
            </a:r>
            <a:r>
              <a:rPr lang="pl-PL" sz="2000" dirty="0"/>
              <a:t>) </a:t>
            </a:r>
            <a:endParaRPr lang="pl-PL" sz="2000" b="1" dirty="0"/>
          </a:p>
          <a:p>
            <a:pPr lvl="1" algn="just"/>
            <a:r>
              <a:rPr lang="pl-PL" sz="2000" dirty="0"/>
              <a:t> wprowadzenie i wykorzystanie w procesie karnym informacji uzyskanej w następstwie naruszenia konkretnego przepisu KPK</a:t>
            </a:r>
          </a:p>
          <a:p>
            <a:pPr algn="just"/>
            <a:endParaRPr lang="pl-PL" sz="2000" dirty="0"/>
          </a:p>
        </p:txBody>
      </p:sp>
    </p:spTree>
    <p:extLst>
      <p:ext uri="{BB962C8B-B14F-4D97-AF65-F5344CB8AC3E}">
        <p14:creationId xmlns:p14="http://schemas.microsoft.com/office/powerpoint/2010/main" val="833906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272AB78-C49C-4A36-8B80-0C6106719730}"/>
              </a:ext>
            </a:extLst>
          </p:cNvPr>
          <p:cNvSpPr>
            <a:spLocks noGrp="1"/>
          </p:cNvSpPr>
          <p:nvPr>
            <p:ph type="body" sz="quarter" idx="10"/>
          </p:nvPr>
        </p:nvSpPr>
        <p:spPr/>
        <p:txBody>
          <a:bodyPr>
            <a:normAutofit fontScale="77500" lnSpcReduction="20000"/>
          </a:bodyPr>
          <a:lstStyle/>
          <a:p>
            <a:r>
              <a:rPr lang="pl-PL" dirty="0"/>
              <a:t>Problem art. 168a </a:t>
            </a:r>
            <a:endParaRPr lang="en-GB" dirty="0"/>
          </a:p>
        </p:txBody>
      </p:sp>
      <p:sp>
        <p:nvSpPr>
          <p:cNvPr id="3" name="Symbol zastępczy tekstu 2">
            <a:extLst>
              <a:ext uri="{FF2B5EF4-FFF2-40B4-BE49-F238E27FC236}">
                <a16:creationId xmlns:a16="http://schemas.microsoft.com/office/drawing/2014/main" id="{FF82F09B-D5D9-4141-926A-BC23952A12A3}"/>
              </a:ext>
            </a:extLst>
          </p:cNvPr>
          <p:cNvSpPr>
            <a:spLocks noGrp="1"/>
          </p:cNvSpPr>
          <p:nvPr>
            <p:ph type="body" sz="quarter" idx="11"/>
          </p:nvPr>
        </p:nvSpPr>
        <p:spPr>
          <a:xfrm>
            <a:off x="234950" y="977900"/>
            <a:ext cx="11241284" cy="5584825"/>
          </a:xfrm>
        </p:spPr>
        <p:txBody>
          <a:bodyPr>
            <a:normAutofit fontScale="85000" lnSpcReduction="20000"/>
          </a:bodyPr>
          <a:lstStyle/>
          <a:p>
            <a:pPr algn="just"/>
            <a:r>
              <a:rPr lang="pl-PL" dirty="0"/>
              <a:t>Zasada przewidywalności procesu oznacza, że każdy, kto zapozna się z przepisami regulującymi przebieg postepowania powinien mieć możliwość ustalenia tego, w jaki sposób może być prowadzone i jakie są jego nieprzekraczalne granice</a:t>
            </a:r>
            <a:r>
              <a:rPr lang="pl-PL" b="1" dirty="0"/>
              <a:t>. Art. 168a dekonstruuje możliwość przewidywania sposobu działania organów władzy publicznej, ponieważ legitymizuje działania niegodne z prawem, pozwalając na budowanie strategii procesowej prokuratury w oparciu o dowody bezpośrednio nielegalne. </a:t>
            </a:r>
          </a:p>
          <a:p>
            <a:pPr algn="just"/>
            <a:r>
              <a:rPr lang="pl-PL" dirty="0"/>
              <a:t>Argument, że funkcjonariusze państwa pozyskujący dowody nielegalnie mogą ponosić odpowiedzialność karną za swoje działania jest trudny do obrony. Należy uwzględnić art. 137 § 2 ustawy prawo o prokuraturze. </a:t>
            </a:r>
            <a:r>
              <a:rPr lang="pl-PL" b="1" dirty="0"/>
              <a:t>Zgodnie z tym przepisem nie stanowi przewinienia dyscyplinarnego działanie lub zaniechanie prokuratora podjęte wyłącznie w interesie społecznym</a:t>
            </a:r>
            <a:r>
              <a:rPr lang="pl-PL" dirty="0"/>
              <a:t>. Do wyłączenia odpowiedzialności prokuratora należy przyjąć, że pozyskując dowody z naruszeniem przepisów, działał wyłącznie w obronie „większego dobra”, co jednocześnie uniemożliwia pociągnięcie go do odpowiedzialności prawnej. Zgodnie z art. 143 § 1 prawa o prokuraturze jeżeli przewinienie dyscyplinarne wyczerpuje znamiona przestępstwa, sąd dyscyplinarny wydaje zezwolenie na pociągniecie prokuratora do odpowiedzialności karnej.  </a:t>
            </a:r>
            <a:r>
              <a:rPr lang="pl-PL" b="1" dirty="0">
                <a:solidFill>
                  <a:srgbClr val="FF0000"/>
                </a:solidFill>
              </a:rPr>
              <a:t>Zestawienie obu przepisów w powiązaniu z art. 168a prowadzi do wniosku, że wprowadzona została konstrukcja wtórnie legalizująca bezprawne działanie organów władzy publicznej. </a:t>
            </a:r>
          </a:p>
          <a:p>
            <a:pPr algn="just"/>
            <a:endParaRPr lang="pl-PL" dirty="0"/>
          </a:p>
          <a:p>
            <a:pPr algn="just"/>
            <a:endParaRPr lang="pl-PL" dirty="0"/>
          </a:p>
          <a:p>
            <a:endParaRPr lang="en-GB" dirty="0"/>
          </a:p>
        </p:txBody>
      </p:sp>
    </p:spTree>
    <p:extLst>
      <p:ext uri="{BB962C8B-B14F-4D97-AF65-F5344CB8AC3E}">
        <p14:creationId xmlns:p14="http://schemas.microsoft.com/office/powerpoint/2010/main" val="2872065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CD54FE6-49C3-4929-ADD7-CC70D0838CCD}"/>
              </a:ext>
            </a:extLst>
          </p:cNvPr>
          <p:cNvSpPr>
            <a:spLocks noGrp="1"/>
          </p:cNvSpPr>
          <p:nvPr>
            <p:ph type="body" sz="quarter" idx="10"/>
          </p:nvPr>
        </p:nvSpPr>
        <p:spPr>
          <a:xfrm>
            <a:off x="234950" y="295275"/>
            <a:ext cx="8523288" cy="331788"/>
          </a:xfrm>
        </p:spPr>
        <p:txBody>
          <a:bodyPr>
            <a:normAutofit fontScale="77500" lnSpcReduction="20000"/>
          </a:bodyPr>
          <a:lstStyle/>
          <a:p>
            <a:r>
              <a:rPr lang="pl-PL" dirty="0"/>
              <a:t>Problem art. 168a </a:t>
            </a:r>
            <a:r>
              <a:rPr lang="pl-PL" dirty="0" err="1"/>
              <a:t>kpk</a:t>
            </a:r>
            <a:r>
              <a:rPr lang="pl-PL" dirty="0"/>
              <a:t> </a:t>
            </a:r>
            <a:endParaRPr lang="en-US" dirty="0"/>
          </a:p>
        </p:txBody>
      </p:sp>
      <p:sp>
        <p:nvSpPr>
          <p:cNvPr id="10" name="Text Placeholder 2">
            <a:extLst>
              <a:ext uri="{FF2B5EF4-FFF2-40B4-BE49-F238E27FC236}">
                <a16:creationId xmlns:a16="http://schemas.microsoft.com/office/drawing/2014/main" id="{24DF72D6-584C-466C-B98B-27993EB18D26}"/>
              </a:ext>
            </a:extLst>
          </p:cNvPr>
          <p:cNvSpPr>
            <a:spLocks noGrp="1"/>
          </p:cNvSpPr>
          <p:nvPr>
            <p:ph type="body" sz="quarter" idx="11"/>
          </p:nvPr>
        </p:nvSpPr>
        <p:spPr>
          <a:xfrm>
            <a:off x="234950" y="977900"/>
            <a:ext cx="11385122" cy="5584825"/>
          </a:xfrm>
        </p:spPr>
        <p:txBody>
          <a:bodyPr>
            <a:normAutofit lnSpcReduction="10000"/>
          </a:bodyPr>
          <a:lstStyle/>
          <a:p>
            <a:pPr algn="just"/>
            <a:r>
              <a:rPr lang="pl-PL" b="1" dirty="0"/>
              <a:t>Przepisu art. 168a </a:t>
            </a:r>
            <a:r>
              <a:rPr lang="pl-PL" b="1" dirty="0" err="1"/>
              <a:t>kpk</a:t>
            </a:r>
            <a:r>
              <a:rPr lang="pl-PL" b="1" dirty="0"/>
              <a:t> nie można interpretować w taki sposób, że w praktyce doprowadzi to do zaprzeczenia (zdezaktualizowania) katalogu zakazów dowodowych. </a:t>
            </a:r>
          </a:p>
          <a:p>
            <a:pPr algn="just"/>
            <a:r>
              <a:rPr lang="pl-PL" dirty="0"/>
              <a:t>Naruszenie zakazów dowodowych, innych przepisów regulujących sposób przeprowadzania dowodów jest ingerencją w konstytucyjnie chronione prawa i wolności jednostki. </a:t>
            </a:r>
          </a:p>
          <a:p>
            <a:pPr algn="just"/>
            <a:r>
              <a:rPr lang="pl-PL" dirty="0"/>
              <a:t>„Dowód może zostać uznany za niedopuszczalny, jeżeli został uzyskany z naruszeniem przepisów postępowania lub za pomocą czynu zabronionego, przy jednoczesnym naruszeniu przepisów Konstytucji RP (np. art. 30, art. 47, art. 49, czy art. 51). W takiej sytuacji ograniczenie ustawowe wyrażone zwrotem „wyłącznie na tej podstawie, że został uzyskany z naruszeniem przepisów postępowania lub za pomocą czynu zabronionego” (art. 168a KPK) nie ma zastosowania.” </a:t>
            </a:r>
            <a:r>
              <a:rPr lang="pl-PL" dirty="0">
                <a:sym typeface="Wingdings" panose="05000000000000000000" pitchFamily="2" charset="2"/>
              </a:rPr>
              <a:t> wyrok SA we Wrocławiu z 27.04.2017 r., II </a:t>
            </a:r>
            <a:r>
              <a:rPr lang="pl-PL" dirty="0" err="1">
                <a:sym typeface="Wingdings" panose="05000000000000000000" pitchFamily="2" charset="2"/>
              </a:rPr>
              <a:t>AKa</a:t>
            </a:r>
            <a:r>
              <a:rPr lang="pl-PL" dirty="0">
                <a:sym typeface="Wingdings" panose="05000000000000000000" pitchFamily="2" charset="2"/>
              </a:rPr>
              <a:t> 213/16</a:t>
            </a:r>
            <a:endParaRPr lang="pl-PL" dirty="0"/>
          </a:p>
          <a:p>
            <a:pPr algn="just"/>
            <a:endParaRPr lang="en-US" dirty="0"/>
          </a:p>
        </p:txBody>
      </p:sp>
    </p:spTree>
    <p:extLst>
      <p:ext uri="{BB962C8B-B14F-4D97-AF65-F5344CB8AC3E}">
        <p14:creationId xmlns:p14="http://schemas.microsoft.com/office/powerpoint/2010/main" val="165073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BF8DCBD-E86E-48AE-9FDA-26469696F05C}"/>
              </a:ext>
            </a:extLst>
          </p:cNvPr>
          <p:cNvSpPr>
            <a:spLocks noGrp="1"/>
          </p:cNvSpPr>
          <p:nvPr>
            <p:ph type="body" sz="quarter" idx="10"/>
          </p:nvPr>
        </p:nvSpPr>
        <p:spPr/>
        <p:txBody>
          <a:bodyPr>
            <a:normAutofit fontScale="77500" lnSpcReduction="20000"/>
          </a:bodyPr>
          <a:lstStyle/>
          <a:p>
            <a:pPr marL="0" indent="0">
              <a:buNone/>
            </a:pPr>
            <a:r>
              <a:rPr lang="pl-PL" dirty="0"/>
              <a:t>Problem art. 168a </a:t>
            </a:r>
            <a:r>
              <a:rPr lang="pl-PL" dirty="0" err="1"/>
              <a:t>kpk</a:t>
            </a:r>
            <a:endParaRPr lang="en-GB" dirty="0"/>
          </a:p>
        </p:txBody>
      </p:sp>
      <p:sp>
        <p:nvSpPr>
          <p:cNvPr id="3" name="Symbol zastępczy tekstu 2">
            <a:extLst>
              <a:ext uri="{FF2B5EF4-FFF2-40B4-BE49-F238E27FC236}">
                <a16:creationId xmlns:a16="http://schemas.microsoft.com/office/drawing/2014/main" id="{2135F487-3F4F-4FC3-BA41-BEAEF658E5CE}"/>
              </a:ext>
            </a:extLst>
          </p:cNvPr>
          <p:cNvSpPr>
            <a:spLocks noGrp="1"/>
          </p:cNvSpPr>
          <p:nvPr>
            <p:ph type="body" sz="quarter" idx="11"/>
          </p:nvPr>
        </p:nvSpPr>
        <p:spPr>
          <a:xfrm>
            <a:off x="234950" y="977900"/>
            <a:ext cx="11623374" cy="5584825"/>
          </a:xfrm>
        </p:spPr>
        <p:txBody>
          <a:bodyPr>
            <a:normAutofit fontScale="92500" lnSpcReduction="10000"/>
          </a:bodyPr>
          <a:lstStyle/>
          <a:p>
            <a:pPr algn="just"/>
            <a:r>
              <a:rPr lang="pl-PL" dirty="0"/>
              <a:t>Możliwa jest także rozszerzająca wykładania art. 168a, podkreślająca istotne znaczenie zasady praworządności (konstytucyjna zasada legalizmu – art. 7 Konstytucji; organy procesowe działają wyłącznie na podstawie i w granicach prawa).</a:t>
            </a:r>
          </a:p>
          <a:p>
            <a:pPr algn="just"/>
            <a:r>
              <a:rPr lang="pl-PL" dirty="0"/>
              <a:t>Na podstawie art. 168a KPK wyłączeniu podlegają dowody: </a:t>
            </a:r>
          </a:p>
          <a:p>
            <a:pPr marL="457200" lvl="1" indent="0" algn="just">
              <a:buNone/>
            </a:pPr>
            <a:r>
              <a:rPr lang="pl-PL" i="1" dirty="0"/>
              <a:t>1) uzyskane z naruszeniem przepisów postępowania w związku z pełnieniem przez funkcjonariusza publicznego obowiązków służbowych;</a:t>
            </a:r>
          </a:p>
          <a:p>
            <a:pPr marL="457200" lvl="1" indent="0" algn="just">
              <a:buNone/>
            </a:pPr>
            <a:r>
              <a:rPr lang="pl-PL" i="1" dirty="0"/>
              <a:t>2) uzyskane za pomocą czynu zabronionego, o którym mowa w art. 1 § 1 KK w związku z pełnieniem przez funkcjonariusza publicznego obowiązków służbowych;</a:t>
            </a:r>
          </a:p>
          <a:p>
            <a:pPr marL="457200" lvl="1" indent="0" algn="just">
              <a:buNone/>
            </a:pPr>
            <a:r>
              <a:rPr lang="pl-PL" i="1" dirty="0"/>
              <a:t>3) uzyskane za pomocą czynu zabronionego, o którym mowa w art. 1 § 1 KK, oraz z naruszeniem przepisów postępowania w związku z pełnieniem przez funkcjonariusza publicznego obowiązków służbowych;</a:t>
            </a:r>
          </a:p>
          <a:p>
            <a:pPr marL="457200" lvl="1" indent="0" algn="just">
              <a:buNone/>
            </a:pPr>
            <a:r>
              <a:rPr lang="pl-PL" i="1" dirty="0"/>
              <a:t>4) uzyskane za pomocą czynu zabronionego, o którym mowa w art. 1 § 1 KK, przez każdą osobę w wyniku: zabójstwa, umyślnego spowodowania uszczerbku na zdrowiu lub pozbawienia wolności </a:t>
            </a:r>
          </a:p>
          <a:p>
            <a:pPr algn="just"/>
            <a:r>
              <a:rPr lang="pl-PL" i="1" dirty="0"/>
              <a:t>D</a:t>
            </a:r>
            <a:r>
              <a:rPr lang="pl-PL" dirty="0"/>
              <a:t>.</a:t>
            </a:r>
            <a:r>
              <a:rPr lang="pl-PL" i="1" dirty="0"/>
              <a:t> Gruszecka</a:t>
            </a:r>
            <a:r>
              <a:rPr lang="pl-PL" dirty="0"/>
              <a:t>, w: </a:t>
            </a:r>
            <a:r>
              <a:rPr lang="pl-PL" i="1" dirty="0"/>
              <a:t>J</a:t>
            </a:r>
            <a:r>
              <a:rPr lang="pl-PL" dirty="0"/>
              <a:t>.</a:t>
            </a:r>
            <a:r>
              <a:rPr lang="pl-PL" i="1" dirty="0"/>
              <a:t> Skorupka (red.)</a:t>
            </a:r>
            <a:r>
              <a:rPr lang="pl-PL" dirty="0"/>
              <a:t>, Kodeks Postępowania Karnego. Komentarz, </a:t>
            </a:r>
            <a:r>
              <a:rPr lang="pl-PL" dirty="0" err="1"/>
              <a:t>Legalis</a:t>
            </a:r>
            <a:r>
              <a:rPr lang="pl-PL" dirty="0"/>
              <a:t> 2018; </a:t>
            </a:r>
          </a:p>
          <a:p>
            <a:pPr algn="just"/>
            <a:endParaRPr lang="en-GB" dirty="0"/>
          </a:p>
        </p:txBody>
      </p:sp>
    </p:spTree>
    <p:extLst>
      <p:ext uri="{BB962C8B-B14F-4D97-AF65-F5344CB8AC3E}">
        <p14:creationId xmlns:p14="http://schemas.microsoft.com/office/powerpoint/2010/main" val="3562074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1EAC202-713D-E03A-275E-767347A2C79E}"/>
              </a:ext>
            </a:extLst>
          </p:cNvPr>
          <p:cNvSpPr>
            <a:spLocks noGrp="1"/>
          </p:cNvSpPr>
          <p:nvPr>
            <p:ph type="body" sz="quarter" idx="10"/>
          </p:nvPr>
        </p:nvSpPr>
        <p:spPr/>
        <p:txBody>
          <a:bodyPr>
            <a:normAutofit fontScale="77500" lnSpcReduction="20000"/>
          </a:bodyPr>
          <a:lstStyle/>
          <a:p>
            <a:pPr marL="0" indent="0">
              <a:buNone/>
            </a:pPr>
            <a:r>
              <a:rPr lang="pl-PL" b="1" dirty="0"/>
              <a:t>Wyrok SA we Wrocławiu, </a:t>
            </a:r>
            <a:r>
              <a:rPr lang="en-GB" b="1" dirty="0"/>
              <a:t>II </a:t>
            </a:r>
            <a:r>
              <a:rPr lang="en-GB" b="1" dirty="0" err="1"/>
              <a:t>AKa</a:t>
            </a:r>
            <a:r>
              <a:rPr lang="en-GB" b="1" dirty="0"/>
              <a:t> 224/17</a:t>
            </a:r>
          </a:p>
        </p:txBody>
      </p:sp>
      <p:sp>
        <p:nvSpPr>
          <p:cNvPr id="3" name="Symbol zastępczy tekstu 2">
            <a:extLst>
              <a:ext uri="{FF2B5EF4-FFF2-40B4-BE49-F238E27FC236}">
                <a16:creationId xmlns:a16="http://schemas.microsoft.com/office/drawing/2014/main" id="{645BAF62-C3C7-0481-B2BB-AE47C8D121D0}"/>
              </a:ext>
            </a:extLst>
          </p:cNvPr>
          <p:cNvSpPr>
            <a:spLocks noGrp="1"/>
          </p:cNvSpPr>
          <p:nvPr>
            <p:ph type="body" sz="quarter" idx="11"/>
          </p:nvPr>
        </p:nvSpPr>
        <p:spPr>
          <a:xfrm>
            <a:off x="234950" y="977900"/>
            <a:ext cx="11516063" cy="5584825"/>
          </a:xfrm>
        </p:spPr>
        <p:txBody>
          <a:bodyPr>
            <a:normAutofit fontScale="85000" lnSpcReduction="20000"/>
          </a:bodyPr>
          <a:lstStyle/>
          <a:p>
            <a:pPr marL="0" indent="0" algn="just">
              <a:buNone/>
            </a:pPr>
            <a:r>
              <a:rPr lang="pl-PL" dirty="0"/>
              <a:t>Skoro ustawodawca posłużył się w art. 168a k.p.k. zwrotem: "Dowodu nie można uznać za niedopuszczalny wyłącznie na tej podstawie, że (...)" to uwzględnił potrzebę oceny możliwości zaliczenia środka lub źródła dowodowego do podstawy orzeczenia w świetle przepisów określających warunki wykorzystania dowodów, w tym formułujących zakazy dowodowe. Odczytanie art. 168a k.p.k. jako dopuszczającego włączenie do podstawy dowodowej dowodów uzyskanych z naruszeniem przepisów postępowania lub za pomocą czynu zabronionego, o którym mowa w art. 1 § 1 Kodeksu karnego, jeśli tylko nie zostały uzyskane w związku z pełnieniem przez funkcjonariusza publicznego obowiązków służbowych, w wyniku zabójstwa, umyślnego spowodowania uszczerbku na zdrowiu lub pozbawienia wolności faktycznie oznaczałoby niemal nieograniczoną </a:t>
            </a:r>
            <a:r>
              <a:rPr lang="pl-PL" i="1" dirty="0"/>
              <a:t>swobodę dowodzenia</a:t>
            </a:r>
            <a:r>
              <a:rPr lang="pl-PL" dirty="0"/>
              <a:t> przy użyciu wszelkich dostępnych dowodów przydatnych do rozstrzygnięcia danej kwestii. W istocie niweczyłoby to, nieuchylone przecież, normy wyłączające dopuszczalność wykorzystania w procesie określonego środka, lub źródła dowodowego. Niekiedy zakazy dowodowe traktowane są jako przeszkody w wykryciu prawdy. Jest inaczej. To szacunek dla praw człowieka, przestrzeganie praw podmiotów uczestniczących w rzetelnym procesie karnym tworzy warunki sprzyjające czynieniu prawdziwych ustaleń. Zakaz </a:t>
            </a:r>
            <a:r>
              <a:rPr lang="pl-PL" i="1" dirty="0"/>
              <a:t>dowodzenia</a:t>
            </a:r>
            <a:r>
              <a:rPr lang="pl-PL" dirty="0"/>
              <a:t> przy użyciu określonych dowodów może czasem ograniczać realizację </a:t>
            </a:r>
            <a:r>
              <a:rPr lang="pl-PL" i="1" dirty="0"/>
              <a:t>zasady</a:t>
            </a:r>
            <a:r>
              <a:rPr lang="pl-PL" dirty="0"/>
              <a:t> prawdy (art. 2 § 2 k.p.k.) pozbawiając "organy procesowe cennego dowodu, ale może też je chronić przed niebezpieczeństwem dokonywania ustaleń niezgodnych </a:t>
            </a:r>
            <a:r>
              <a:rPr lang="pl-PL"/>
              <a:t>z rzeczywistością”.</a:t>
            </a:r>
            <a:endParaRPr lang="en-GB" dirty="0"/>
          </a:p>
        </p:txBody>
      </p:sp>
    </p:spTree>
    <p:extLst>
      <p:ext uri="{BB962C8B-B14F-4D97-AF65-F5344CB8AC3E}">
        <p14:creationId xmlns:p14="http://schemas.microsoft.com/office/powerpoint/2010/main" val="409334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CC1BE8B-323A-449F-A68A-ECFE135085A8}"/>
              </a:ext>
            </a:extLst>
          </p:cNvPr>
          <p:cNvSpPr>
            <a:spLocks noGrp="1"/>
          </p:cNvSpPr>
          <p:nvPr>
            <p:ph type="body" sz="quarter" idx="10"/>
          </p:nvPr>
        </p:nvSpPr>
        <p:spPr/>
        <p:txBody>
          <a:bodyPr>
            <a:normAutofit fontScale="77500" lnSpcReduction="20000"/>
          </a:bodyPr>
          <a:lstStyle/>
          <a:p>
            <a:r>
              <a:rPr lang="pl-PL" dirty="0"/>
              <a:t>Dowód nielegalny – bezpośrednio i pośrednio </a:t>
            </a:r>
            <a:endParaRPr lang="en-GB" dirty="0"/>
          </a:p>
        </p:txBody>
      </p:sp>
      <p:sp>
        <p:nvSpPr>
          <p:cNvPr id="3" name="Symbol zastępczy tekstu 2">
            <a:extLst>
              <a:ext uri="{FF2B5EF4-FFF2-40B4-BE49-F238E27FC236}">
                <a16:creationId xmlns:a16="http://schemas.microsoft.com/office/drawing/2014/main" id="{418ADCB1-5152-482A-8E7F-9CEA15C41288}"/>
              </a:ext>
            </a:extLst>
          </p:cNvPr>
          <p:cNvSpPr>
            <a:spLocks noGrp="1"/>
          </p:cNvSpPr>
          <p:nvPr>
            <p:ph type="body" sz="quarter" idx="11"/>
          </p:nvPr>
        </p:nvSpPr>
        <p:spPr>
          <a:xfrm>
            <a:off x="234950" y="977900"/>
            <a:ext cx="11478995" cy="5584825"/>
          </a:xfrm>
        </p:spPr>
        <p:txBody>
          <a:bodyPr/>
          <a:lstStyle/>
          <a:p>
            <a:r>
              <a:rPr lang="pl-PL" b="1" dirty="0">
                <a:solidFill>
                  <a:srgbClr val="FF0000"/>
                </a:solidFill>
              </a:rPr>
              <a:t>Dowód bezpośrednio nielegalny </a:t>
            </a:r>
          </a:p>
          <a:p>
            <a:pPr lvl="1" algn="just"/>
            <a:r>
              <a:rPr lang="pl-PL" dirty="0"/>
              <a:t>Dowód uzyskany z naruszeniem prawa, np. naruszeniem zakazu dowodowego.</a:t>
            </a:r>
          </a:p>
          <a:p>
            <a:pPr lvl="1" algn="just"/>
            <a:r>
              <a:rPr lang="pl-PL" dirty="0"/>
              <a:t>Np. przesłuchanie kogoś z użyciem tortur, przesłuchanie obrońcy na okoliczność informacji, które uzyskał od oskarżonego w związku z pełnieniem funkcji obrońcy. </a:t>
            </a:r>
          </a:p>
          <a:p>
            <a:pPr algn="just"/>
            <a:r>
              <a:rPr lang="pl-PL" b="1" dirty="0">
                <a:solidFill>
                  <a:srgbClr val="FF0000"/>
                </a:solidFill>
              </a:rPr>
              <a:t>Dowód pośrednio nielegalny </a:t>
            </a:r>
          </a:p>
          <a:p>
            <a:pPr lvl="1" algn="just"/>
            <a:r>
              <a:rPr lang="pl-PL" dirty="0"/>
              <a:t>Dowód uzyskany legalnie (zgodnie z przepisami KPK), ale informacja, że dowód istnieje, pochodzi z nielegalnego źródła (z dowodu bezpośrednio nielegalnego). </a:t>
            </a:r>
          </a:p>
          <a:p>
            <a:pPr lvl="1" algn="just"/>
            <a:r>
              <a:rPr lang="pl-PL" dirty="0"/>
              <a:t>Np. uzyskanie dowodów rzeczowych po tym, jak organy procesowe dowiedziały się, że dowód istnieje, podczas przesłuchania z użyciem tortur/nielegalnego podsłuchu. </a:t>
            </a:r>
          </a:p>
          <a:p>
            <a:pPr lvl="1" algn="just"/>
            <a:r>
              <a:rPr lang="pl-PL" dirty="0"/>
              <a:t>Tzw. owoce zatrutego drzewa</a:t>
            </a:r>
            <a:endParaRPr lang="en-GB" dirty="0"/>
          </a:p>
        </p:txBody>
      </p:sp>
    </p:spTree>
    <p:extLst>
      <p:ext uri="{BB962C8B-B14F-4D97-AF65-F5344CB8AC3E}">
        <p14:creationId xmlns:p14="http://schemas.microsoft.com/office/powerpoint/2010/main" val="41749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28BE21B-3DCD-441F-999D-B6405692604A}"/>
              </a:ext>
            </a:extLst>
          </p:cNvPr>
          <p:cNvSpPr>
            <a:spLocks noGrp="1"/>
          </p:cNvSpPr>
          <p:nvPr>
            <p:ph type="body" sz="quarter" idx="10"/>
          </p:nvPr>
        </p:nvSpPr>
        <p:spPr/>
        <p:txBody>
          <a:bodyPr>
            <a:normAutofit fontScale="77500" lnSpcReduction="20000"/>
          </a:bodyPr>
          <a:lstStyle/>
          <a:p>
            <a:r>
              <a:rPr lang="pl-PL" dirty="0"/>
              <a:t>Dowody pośrednio nielegalne w KPK </a:t>
            </a:r>
            <a:endParaRPr lang="en-GB" dirty="0"/>
          </a:p>
        </p:txBody>
      </p:sp>
      <p:sp>
        <p:nvSpPr>
          <p:cNvPr id="3" name="Symbol zastępczy tekstu 2">
            <a:extLst>
              <a:ext uri="{FF2B5EF4-FFF2-40B4-BE49-F238E27FC236}">
                <a16:creationId xmlns:a16="http://schemas.microsoft.com/office/drawing/2014/main" id="{CDDB3E84-B76F-4661-B3C4-127C6339D445}"/>
              </a:ext>
            </a:extLst>
          </p:cNvPr>
          <p:cNvSpPr>
            <a:spLocks noGrp="1"/>
          </p:cNvSpPr>
          <p:nvPr>
            <p:ph type="body" sz="quarter" idx="11"/>
          </p:nvPr>
        </p:nvSpPr>
        <p:spPr>
          <a:xfrm>
            <a:off x="234950" y="977900"/>
            <a:ext cx="11549508" cy="5584825"/>
          </a:xfrm>
        </p:spPr>
        <p:txBody>
          <a:bodyPr>
            <a:normAutofit fontScale="92500" lnSpcReduction="20000"/>
          </a:bodyPr>
          <a:lstStyle/>
          <a:p>
            <a:pPr marL="0" indent="0" algn="ctr">
              <a:buNone/>
            </a:pPr>
            <a:r>
              <a:rPr lang="pl-PL" sz="2600" b="1" dirty="0">
                <a:solidFill>
                  <a:srgbClr val="FF0000"/>
                </a:solidFill>
              </a:rPr>
              <a:t>KPK nie ma doktryny owoców zatrutego drzewa</a:t>
            </a:r>
            <a:r>
              <a:rPr lang="pl-PL" sz="2600" dirty="0">
                <a:solidFill>
                  <a:srgbClr val="FF0000"/>
                </a:solidFill>
              </a:rPr>
              <a:t>. </a:t>
            </a:r>
          </a:p>
          <a:p>
            <a:pPr algn="just"/>
            <a:r>
              <a:rPr lang="pl-PL" sz="2000" i="1" dirty="0"/>
              <a:t>Zgodnie z obowiązującą w procesie karnym zasadą swobody dowodzenia </a:t>
            </a:r>
            <a:r>
              <a:rPr lang="pl-PL" sz="2000" b="1" i="1" dirty="0"/>
              <a:t>dopuszczalne jest przeprowadzenie wszelkich czynności dowodowych z wyjątkiem czynności objętych zakazem ich przeprowadzenia. </a:t>
            </a:r>
            <a:r>
              <a:rPr lang="pl-PL" sz="2000" dirty="0"/>
              <a:t>(wyrok SN z 2.02.2016 r., IV KK 346/15). </a:t>
            </a:r>
          </a:p>
          <a:p>
            <a:pPr algn="just"/>
            <a:r>
              <a:rPr lang="pl-PL" sz="2000" dirty="0"/>
              <a:t>Wadliwość jednej czynności dowodowej nie oznacza wadliwości innej czynności dowodowej, a prawidłowość każdej z nich należy oceniać według odrębnych kryteriów (S. Waltoś, P. Hofmański, </a:t>
            </a:r>
            <a:r>
              <a:rPr lang="pl-PL" sz="2000" i="1" dirty="0"/>
              <a:t>Proces karny. Zarys systemu, </a:t>
            </a:r>
            <a:r>
              <a:rPr lang="pl-PL" sz="2000" dirty="0"/>
              <a:t>Warszawa 2013, s. 57).</a:t>
            </a:r>
          </a:p>
          <a:p>
            <a:pPr algn="just"/>
            <a:r>
              <a:rPr lang="pl-PL" sz="2000" dirty="0"/>
              <a:t>Wprowadzenie do procesu karnego doktryny owoców zatrutego drzewa ograniczyłoby możliwości poznania prawdy w procesie karnym. </a:t>
            </a:r>
          </a:p>
          <a:p>
            <a:pPr lvl="1" algn="just"/>
            <a:r>
              <a:rPr lang="pl-PL" sz="2000" i="1" dirty="0"/>
              <a:t>Jednym z podstawowych założeń polskiej procedury karnej jest pociągnięcie sprawcy do odpowiedzialności karnej, co przesądza na rzecz możliwości wykorzystania w procesie karnym „dowodów pośrednio skażonych” w celu realizacji tego postulatu</a:t>
            </a:r>
            <a:r>
              <a:rPr lang="pl-PL" sz="2000" dirty="0"/>
              <a:t> (wyrok SN z 2.02.2016 r., IV KK 346/15).</a:t>
            </a:r>
          </a:p>
          <a:p>
            <a:pPr lvl="1" algn="just"/>
            <a:r>
              <a:rPr lang="pl-PL" sz="2000" dirty="0"/>
              <a:t> </a:t>
            </a:r>
            <a:r>
              <a:rPr lang="pl-PL" sz="2000" i="1" dirty="0"/>
              <a:t>Koncepcja "owoców zatrutego drzewa", znajdująca oparcie w tzw. formalnej teorii dowodów, nie została przyjęta w polskim procesie karnym, gdzie obowiązuje zasada swobodnej oceny dowodów. Ta właśnie zasada nakładała na sąd obowiązek dokonania oceny wszystkich dowodów zgodnie z dyrektywami zawartymi w art. 7 k.p.k.</a:t>
            </a:r>
            <a:r>
              <a:rPr lang="pl-PL" sz="2000" dirty="0"/>
              <a:t> (wyrok SA w Katowicach z 27.05.2004 r., II </a:t>
            </a:r>
            <a:r>
              <a:rPr lang="pl-PL" sz="2000" dirty="0" err="1"/>
              <a:t>AKa</a:t>
            </a:r>
            <a:r>
              <a:rPr lang="pl-PL" sz="2000" dirty="0"/>
              <a:t> 160/04)</a:t>
            </a:r>
            <a:endParaRPr lang="pl-PL" sz="2000" i="1" dirty="0"/>
          </a:p>
          <a:p>
            <a:pPr marL="0" indent="0" algn="just">
              <a:buNone/>
            </a:pPr>
            <a:r>
              <a:rPr lang="pl-PL" sz="2000" b="1" dirty="0">
                <a:solidFill>
                  <a:srgbClr val="FF0000"/>
                </a:solidFill>
              </a:rPr>
              <a:t>Nie oznacza to, że dowody pośrednio nielegalne nie mogą zostać uznane za niedopuszczalne! Można je wykluczyć powołując się m.in. na rzetelność postępowania (art. 45 ust. 1), konstytucyjną zasadę legalizmu (art. 7), zasadę demokratycznego państwa prawa (art. 2), prawo do prywatności i tajemnicę komunikowania się (art. 49 i 50). </a:t>
            </a:r>
          </a:p>
          <a:p>
            <a:pPr algn="just"/>
            <a:r>
              <a:rPr lang="pl-PL" sz="2000" dirty="0"/>
              <a:t>Swoboda dowodzenia organów procesowych jest ograniczona konstytucyjnymi prawami i wolnościami jednostki – por. w</a:t>
            </a:r>
            <a:r>
              <a:rPr lang="pl-PL" sz="2000" dirty="0">
                <a:sym typeface="Wingdings" panose="05000000000000000000" pitchFamily="2" charset="2"/>
              </a:rPr>
              <a:t>yrok SA we Wrocławiu z 11.09.2013 r., II </a:t>
            </a:r>
            <a:r>
              <a:rPr lang="pl-PL" sz="2000" dirty="0" err="1">
                <a:sym typeface="Wingdings" panose="05000000000000000000" pitchFamily="2" charset="2"/>
              </a:rPr>
              <a:t>AKa</a:t>
            </a:r>
            <a:r>
              <a:rPr lang="pl-PL" sz="2000" dirty="0">
                <a:sym typeface="Wingdings" panose="05000000000000000000" pitchFamily="2" charset="2"/>
              </a:rPr>
              <a:t> 249/13. </a:t>
            </a:r>
          </a:p>
        </p:txBody>
      </p:sp>
    </p:spTree>
    <p:extLst>
      <p:ext uri="{BB962C8B-B14F-4D97-AF65-F5344CB8AC3E}">
        <p14:creationId xmlns:p14="http://schemas.microsoft.com/office/powerpoint/2010/main" val="322274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DA13D5C-4C03-4641-A845-0335D268D25A}"/>
              </a:ext>
            </a:extLst>
          </p:cNvPr>
          <p:cNvSpPr>
            <a:spLocks noGrp="1"/>
          </p:cNvSpPr>
          <p:nvPr>
            <p:ph type="body" sz="quarter" idx="10"/>
          </p:nvPr>
        </p:nvSpPr>
        <p:spPr/>
        <p:txBody>
          <a:bodyPr>
            <a:normAutofit fontScale="77500" lnSpcReduction="20000"/>
          </a:bodyPr>
          <a:lstStyle/>
          <a:p>
            <a:r>
              <a:rPr lang="pl-PL" dirty="0"/>
              <a:t>Porządkując… </a:t>
            </a:r>
            <a:endParaRPr lang="en-GB" dirty="0"/>
          </a:p>
        </p:txBody>
      </p:sp>
      <p:sp>
        <p:nvSpPr>
          <p:cNvPr id="3" name="Symbol zastępczy tekstu 2">
            <a:extLst>
              <a:ext uri="{FF2B5EF4-FFF2-40B4-BE49-F238E27FC236}">
                <a16:creationId xmlns:a16="http://schemas.microsoft.com/office/drawing/2014/main" id="{5DFC88E8-BC18-4D72-909E-2BC673E1C9C7}"/>
              </a:ext>
            </a:extLst>
          </p:cNvPr>
          <p:cNvSpPr>
            <a:spLocks noGrp="1"/>
          </p:cNvSpPr>
          <p:nvPr>
            <p:ph type="body" sz="quarter" idx="11"/>
          </p:nvPr>
        </p:nvSpPr>
        <p:spPr>
          <a:xfrm>
            <a:off x="234950" y="977900"/>
            <a:ext cx="11107720" cy="5584825"/>
          </a:xfrm>
        </p:spPr>
        <p:txBody>
          <a:bodyPr/>
          <a:lstStyle/>
          <a:p>
            <a:pPr algn="just"/>
            <a:r>
              <a:rPr lang="pl-PL" dirty="0"/>
              <a:t>Generalna zasada – dopuszczalne są wszelkie dowody, poza tymi, które są objęte wyraźnym zakazem dowodowym</a:t>
            </a:r>
            <a:r>
              <a:rPr lang="pl-PL" b="1" dirty="0">
                <a:solidFill>
                  <a:srgbClr val="FF0000"/>
                </a:solidFill>
              </a:rPr>
              <a:t>*</a:t>
            </a:r>
            <a:r>
              <a:rPr lang="pl-PL" dirty="0"/>
              <a:t>. </a:t>
            </a:r>
          </a:p>
          <a:p>
            <a:pPr algn="just"/>
            <a:r>
              <a:rPr lang="pl-PL" dirty="0"/>
              <a:t>Swoboda dowodzenia nie jest nieograniczona – ważne są normy konstytucyjne oraz konwencyjne.</a:t>
            </a:r>
          </a:p>
          <a:p>
            <a:pPr algn="just"/>
            <a:r>
              <a:rPr lang="pl-PL" dirty="0"/>
              <a:t>Przy dowodach pośrednio nielegalnych </a:t>
            </a:r>
            <a:r>
              <a:rPr lang="pl-PL" b="1" dirty="0"/>
              <a:t>ważna klauzula proporcjonalności i badanie wpływu uchybień procesowych na rzetelność postępowania oraz stopnia ingerencji w prawa i wolności jednostki. </a:t>
            </a:r>
          </a:p>
          <a:p>
            <a:pPr algn="just"/>
            <a:endParaRPr lang="pl-PL" b="1" dirty="0"/>
          </a:p>
          <a:p>
            <a:pPr algn="just"/>
            <a:endParaRPr lang="pl-PL" b="1" dirty="0"/>
          </a:p>
          <a:p>
            <a:pPr marL="0" indent="0" algn="just">
              <a:buNone/>
            </a:pPr>
            <a:r>
              <a:rPr lang="pl-PL" b="1" dirty="0">
                <a:solidFill>
                  <a:srgbClr val="FF0000"/>
                </a:solidFill>
              </a:rPr>
              <a:t>*</a:t>
            </a:r>
            <a:r>
              <a:rPr lang="pl-PL" dirty="0"/>
              <a:t>ale coraz częściej „niedopuszczalność dowodu” traktuje się szerzej niż tylko zakazy dowodowe np. w odniesieniu do nielegalnych podsłuchów, nielegalnego przeszukania.</a:t>
            </a:r>
          </a:p>
          <a:p>
            <a:endParaRPr lang="en-GB" dirty="0"/>
          </a:p>
        </p:txBody>
      </p:sp>
    </p:spTree>
    <p:extLst>
      <p:ext uri="{BB962C8B-B14F-4D97-AF65-F5344CB8AC3E}">
        <p14:creationId xmlns:p14="http://schemas.microsoft.com/office/powerpoint/2010/main" val="192958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7E09218-E7DB-90DB-F7A9-8DA51AC13E6A}"/>
              </a:ext>
            </a:extLst>
          </p:cNvPr>
          <p:cNvSpPr>
            <a:spLocks noGrp="1"/>
          </p:cNvSpPr>
          <p:nvPr>
            <p:ph type="body" sz="quarter" idx="10"/>
          </p:nvPr>
        </p:nvSpPr>
        <p:spPr/>
        <p:txBody>
          <a:bodyPr>
            <a:normAutofit fontScale="77500" lnSpcReduction="20000"/>
          </a:bodyPr>
          <a:lstStyle/>
          <a:p>
            <a:r>
              <a:rPr lang="pl-PL" dirty="0"/>
              <a:t>Zasada swobody dowodzenia </a:t>
            </a:r>
            <a:endParaRPr lang="en-GB" dirty="0"/>
          </a:p>
        </p:txBody>
      </p:sp>
      <p:sp>
        <p:nvSpPr>
          <p:cNvPr id="3" name="Symbol zastępczy tekstu 2">
            <a:extLst>
              <a:ext uri="{FF2B5EF4-FFF2-40B4-BE49-F238E27FC236}">
                <a16:creationId xmlns:a16="http://schemas.microsoft.com/office/drawing/2014/main" id="{C818FEEC-FDBD-5629-EE14-4F2012314D68}"/>
              </a:ext>
            </a:extLst>
          </p:cNvPr>
          <p:cNvSpPr>
            <a:spLocks noGrp="1"/>
          </p:cNvSpPr>
          <p:nvPr>
            <p:ph type="body" sz="quarter" idx="11"/>
          </p:nvPr>
        </p:nvSpPr>
        <p:spPr>
          <a:xfrm>
            <a:off x="234950" y="977900"/>
            <a:ext cx="11399331" cy="5584825"/>
          </a:xfrm>
        </p:spPr>
        <p:txBody>
          <a:bodyPr>
            <a:normAutofit fontScale="92500" lnSpcReduction="10000"/>
          </a:bodyPr>
          <a:lstStyle/>
          <a:p>
            <a:pPr marL="0" indent="0" algn="just">
              <a:buNone/>
            </a:pPr>
            <a:r>
              <a:rPr lang="pl-PL" dirty="0"/>
              <a:t>„Uzasadniając swe stanowisko Sąd Najwyższy wywiódł, że zgodnie z obowiązującą w polskim procesie karnym </a:t>
            </a:r>
            <a:r>
              <a:rPr lang="pl-PL" i="1" dirty="0"/>
              <a:t>zasadą swobody dowodzenia</a:t>
            </a:r>
            <a:r>
              <a:rPr lang="pl-PL" dirty="0"/>
              <a:t>, w postępowaniu dowodowym dopuszczalne jest przeprowadzenie wszelkich czynności dowodowych, za wyjątkiem czynności objętych wyraźnym zakazem ich przeprowadzania. </a:t>
            </a:r>
            <a:r>
              <a:rPr lang="pl-PL" b="1" dirty="0"/>
              <a:t>Ustanowione w polskim procesie karnym zakazy dowodowe uznawane są za wyjątki od dopuszczalności podejmowania wszelkich czynności dowodowych. Zdecydowana większość polskiej doktryny opowiada się za dopuszczalnością wykorzystania w postępowaniu karnym tzw. "dowodu pośrednio skażonego", </a:t>
            </a:r>
            <a:r>
              <a:rPr lang="pl-PL" dirty="0"/>
              <a:t>przez który rozumie się dowód uzyskany w wyniku przeprowadzenia innego dowodu - określanego jako tzw. dowód nielegalny. Tzw. dowód nielegalny, niektórzy nazywają go dowodem wadliwym, to dowód obarczony jednym z uchybień proceduralnych powodujących niedopuszczalność jego wykorzystania w procesie karnym. Wskazane uchybienia proceduralne mogą dotyczyć sytuacji uzyskania dowodu z nielegalnego źródła (gdy </a:t>
            </a:r>
            <a:r>
              <a:rPr lang="pl-PL" i="1" dirty="0"/>
              <a:t>dowodzenie</a:t>
            </a:r>
            <a:r>
              <a:rPr lang="pl-PL" dirty="0"/>
              <a:t> było niedopuszczalne), bądź na skutek nielegalnego sposobu pozyskania i przeprowadzenia dowodu.”</a:t>
            </a:r>
          </a:p>
          <a:p>
            <a:pPr marL="0" indent="0" algn="r">
              <a:buNone/>
            </a:pPr>
            <a:r>
              <a:rPr lang="pl-PL" b="1" dirty="0"/>
              <a:t>SO w Częstochowie, </a:t>
            </a:r>
            <a:r>
              <a:rPr lang="en-GB" b="1" dirty="0"/>
              <a:t>VII Ka 58/19</a:t>
            </a:r>
          </a:p>
          <a:p>
            <a:pPr marL="0" indent="0" algn="just">
              <a:buNone/>
            </a:pPr>
            <a:endParaRPr lang="pl-PL" dirty="0"/>
          </a:p>
          <a:p>
            <a:pPr marL="0" indent="0" algn="just">
              <a:buNone/>
            </a:pPr>
            <a:endParaRPr lang="en-GB" dirty="0"/>
          </a:p>
        </p:txBody>
      </p:sp>
    </p:spTree>
    <p:extLst>
      <p:ext uri="{BB962C8B-B14F-4D97-AF65-F5344CB8AC3E}">
        <p14:creationId xmlns:p14="http://schemas.microsoft.com/office/powerpoint/2010/main" val="326698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193C660-A2CB-4380-9F32-7E7EEF5971E9}"/>
              </a:ext>
            </a:extLst>
          </p:cNvPr>
          <p:cNvSpPr>
            <a:spLocks noGrp="1"/>
          </p:cNvSpPr>
          <p:nvPr>
            <p:ph type="body" sz="quarter" idx="10"/>
          </p:nvPr>
        </p:nvSpPr>
        <p:spPr/>
        <p:txBody>
          <a:bodyPr>
            <a:normAutofit fontScale="77500" lnSpcReduction="20000"/>
          </a:bodyPr>
          <a:lstStyle/>
          <a:p>
            <a:r>
              <a:rPr lang="pl-PL" dirty="0"/>
              <a:t>Pojęcie zakazu dowodowego </a:t>
            </a:r>
            <a:endParaRPr lang="en-GB" dirty="0"/>
          </a:p>
        </p:txBody>
      </p:sp>
      <p:sp>
        <p:nvSpPr>
          <p:cNvPr id="3" name="Symbol zastępczy tekstu 2">
            <a:extLst>
              <a:ext uri="{FF2B5EF4-FFF2-40B4-BE49-F238E27FC236}">
                <a16:creationId xmlns:a16="http://schemas.microsoft.com/office/drawing/2014/main" id="{8439327E-CF6D-40E5-AC5F-1BA74BD0E3F0}"/>
              </a:ext>
            </a:extLst>
          </p:cNvPr>
          <p:cNvSpPr>
            <a:spLocks noGrp="1"/>
          </p:cNvSpPr>
          <p:nvPr>
            <p:ph type="body" sz="quarter" idx="11"/>
          </p:nvPr>
        </p:nvSpPr>
        <p:spPr>
          <a:xfrm>
            <a:off x="234950" y="977900"/>
            <a:ext cx="11097446" cy="5584825"/>
          </a:xfrm>
        </p:spPr>
        <p:txBody>
          <a:bodyPr>
            <a:normAutofit fontScale="92500" lnSpcReduction="10000"/>
          </a:bodyPr>
          <a:lstStyle/>
          <a:p>
            <a:pPr algn="just"/>
            <a:r>
              <a:rPr lang="pl-PL" dirty="0"/>
              <a:t>Istota zakazów dowodowych – ustaleń faktycznych nie dokonuje się za wszelką cenę. Są dobra (wartości) ważniejsze niż zrealizowanie celów procesu. </a:t>
            </a:r>
          </a:p>
          <a:p>
            <a:pPr algn="just"/>
            <a:r>
              <a:rPr lang="pl-PL" dirty="0"/>
              <a:t>Zakaz dowodowy - norma prawna zabraniająca przeprowadzenia dowodu z określonych warunkach lub stwarzająca ograniczenia w uzyskiwaniu dowodów.</a:t>
            </a:r>
          </a:p>
          <a:p>
            <a:pPr algn="just"/>
            <a:endParaRPr lang="pl-PL" dirty="0"/>
          </a:p>
          <a:p>
            <a:pPr lvl="1" algn="just"/>
            <a:r>
              <a:rPr lang="pl-PL" dirty="0"/>
              <a:t>Najważniejsze powody wprowadzania zakazów dowodowych do procesu:</a:t>
            </a:r>
          </a:p>
          <a:p>
            <a:pPr lvl="1" algn="just"/>
            <a:r>
              <a:rPr lang="pl-PL" dirty="0"/>
              <a:t>ochrona godności człowieka oraz integralności jego ciała i mienia;</a:t>
            </a:r>
          </a:p>
          <a:p>
            <a:pPr lvl="1" algn="just"/>
            <a:r>
              <a:rPr lang="pl-PL" dirty="0"/>
              <a:t>ochrona ważnych interesów państwa;</a:t>
            </a:r>
          </a:p>
          <a:p>
            <a:pPr lvl="1" algn="just"/>
            <a:r>
              <a:rPr lang="pl-PL" dirty="0"/>
              <a:t>ochrona stosunków rodzinnych i bliskich związków świadka z innymi osobami;</a:t>
            </a:r>
          </a:p>
          <a:p>
            <a:pPr lvl="1" algn="just"/>
            <a:r>
              <a:rPr lang="pl-PL" dirty="0"/>
              <a:t>ochrona tajemnicy informacji niejawnych i zawodowych.</a:t>
            </a:r>
          </a:p>
          <a:p>
            <a:pPr algn="just"/>
            <a:endParaRPr lang="pl-PL" dirty="0"/>
          </a:p>
          <a:p>
            <a:pPr algn="just"/>
            <a:r>
              <a:rPr lang="pl-PL" dirty="0"/>
              <a:t>Rodzaj dobra chronionego przesądza o zakresie i intensywności zakazu dowodowego. Każdy zakaz dowodowy powoduje zmniejszenie szans wykrycia dowodu, a co za tym idzie jest odstępstwem od zasady prawdy materialnej. </a:t>
            </a:r>
            <a:endParaRPr lang="en-GB" dirty="0"/>
          </a:p>
        </p:txBody>
      </p:sp>
    </p:spTree>
    <p:extLst>
      <p:ext uri="{BB962C8B-B14F-4D97-AF65-F5344CB8AC3E}">
        <p14:creationId xmlns:p14="http://schemas.microsoft.com/office/powerpoint/2010/main" val="12119653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2_wzór_gotowe_Dominika" id="{81152B84-FA29-4A86-80E3-7D4678A21B37}" vid="{CF4DD382-5600-4961-8264-520594C3008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46BED8FE1D28040827F23E4E919BC40" ma:contentTypeVersion="12" ma:contentTypeDescription="Utwórz nowy dokument." ma:contentTypeScope="" ma:versionID="073c261890061722328af46045f433bd">
  <xsd:schema xmlns:xsd="http://www.w3.org/2001/XMLSchema" xmlns:xs="http://www.w3.org/2001/XMLSchema" xmlns:p="http://schemas.microsoft.com/office/2006/metadata/properties" xmlns:ns3="0b432be1-f4d8-41a7-ad6d-68c8ff8a2c7d" xmlns:ns4="983dda8e-7067-4a22-bb77-bf72cab3dd14" targetNamespace="http://schemas.microsoft.com/office/2006/metadata/properties" ma:root="true" ma:fieldsID="3b2249332f3b5729c51d6b38beb0a8b6" ns3:_="" ns4:_="">
    <xsd:import namespace="0b432be1-f4d8-41a7-ad6d-68c8ff8a2c7d"/>
    <xsd:import namespace="983dda8e-7067-4a22-bb77-bf72cab3dd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2be1-f4d8-41a7-ad6d-68c8ff8a2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dda8e-7067-4a22-bb77-bf72cab3dd1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33A54D-AFC7-46BB-B78F-051D15BAE852}">
  <ds:schemaRefs>
    <ds:schemaRef ds:uri="http://schemas.microsoft.com/office/2006/documentManagement/types"/>
    <ds:schemaRef ds:uri="http://schemas.openxmlformats.org/package/2006/metadata/core-properties"/>
    <ds:schemaRef ds:uri="983dda8e-7067-4a22-bb77-bf72cab3dd14"/>
    <ds:schemaRef ds:uri="http://purl.org/dc/elements/1.1/"/>
    <ds:schemaRef ds:uri="http://schemas.microsoft.com/office/2006/metadata/properties"/>
    <ds:schemaRef ds:uri="http://purl.org/dc/terms/"/>
    <ds:schemaRef ds:uri="http://schemas.microsoft.com/office/infopath/2007/PartnerControls"/>
    <ds:schemaRef ds:uri="0b432be1-f4d8-41a7-ad6d-68c8ff8a2c7d"/>
    <ds:schemaRef ds:uri="http://www.w3.org/XML/1998/namespace"/>
    <ds:schemaRef ds:uri="http://purl.org/dc/dcmitype/"/>
  </ds:schemaRefs>
</ds:datastoreItem>
</file>

<file path=customXml/itemProps2.xml><?xml version="1.0" encoding="utf-8"?>
<ds:datastoreItem xmlns:ds="http://schemas.openxmlformats.org/officeDocument/2006/customXml" ds:itemID="{54539969-9CA8-4366-8AE4-B0F9F5740B9F}">
  <ds:schemaRefs>
    <ds:schemaRef ds:uri="http://schemas.microsoft.com/sharepoint/v3/contenttype/forms"/>
  </ds:schemaRefs>
</ds:datastoreItem>
</file>

<file path=customXml/itemProps3.xml><?xml version="1.0" encoding="utf-8"?>
<ds:datastoreItem xmlns:ds="http://schemas.openxmlformats.org/officeDocument/2006/customXml" ds:itemID="{4BC19CC6-FEAD-46C7-A74A-15EDA4178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2be1-f4d8-41a7-ad6d-68c8ff8a2c7d"/>
    <ds:schemaRef ds:uri="983dda8e-7067-4a22-bb77-bf72cab3d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540</TotalTime>
  <Words>6993</Words>
  <Application>Microsoft Office PowerPoint</Application>
  <PresentationFormat>Panoramiczny</PresentationFormat>
  <Paragraphs>302</Paragraphs>
  <Slides>43</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43</vt:i4>
      </vt:variant>
    </vt:vector>
  </HeadingPairs>
  <TitlesOfParts>
    <vt:vector size="51" baseType="lpstr">
      <vt:lpstr>Arial</vt:lpstr>
      <vt:lpstr>Arial Black</vt:lpstr>
      <vt:lpstr>Calibri</vt:lpstr>
      <vt:lpstr>Calibri Light</vt:lpstr>
      <vt:lpstr>Corbel</vt:lpstr>
      <vt:lpstr>Open Sans</vt:lpstr>
      <vt:lpstr>Wingdings</vt:lpstr>
      <vt:lpstr>Motyw pakietu Office</vt:lpstr>
      <vt:lpstr>Wykład 9</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Systematyka zakazów dowodowych wg. T. Grzegorczyka i J. Tylmana </vt:lpstr>
      <vt:lpstr>Prezentacja programu PowerPoint</vt:lpstr>
      <vt:lpstr>Prezentacja programu PowerPoint</vt:lpstr>
      <vt:lpstr>Prezentacja programu PowerPoint</vt:lpstr>
      <vt:lpstr>Zakazy dowodowe niezupełne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Tajemnice z art. 179 – 180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9</dc:title>
  <dc:creator>Dominika Czerniak</dc:creator>
  <cp:lastModifiedBy>Dominika Czerniak</cp:lastModifiedBy>
  <cp:revision>6</cp:revision>
  <dcterms:created xsi:type="dcterms:W3CDTF">2021-12-20T15:44:48Z</dcterms:created>
  <dcterms:modified xsi:type="dcterms:W3CDTF">2025-01-13T10:57:44Z</dcterms:modified>
</cp:coreProperties>
</file>