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5" r:id="rId23"/>
    <p:sldId id="278" r:id="rId24"/>
    <p:sldId id="279" r:id="rId25"/>
    <p:sldId id="293" r:id="rId26"/>
    <p:sldId id="335" r:id="rId27"/>
    <p:sldId id="280" r:id="rId28"/>
    <p:sldId id="294" r:id="rId29"/>
    <p:sldId id="281" r:id="rId30"/>
    <p:sldId id="282" r:id="rId31"/>
    <p:sldId id="295" r:id="rId32"/>
    <p:sldId id="305" r:id="rId33"/>
    <p:sldId id="321" r:id="rId34"/>
    <p:sldId id="322" r:id="rId35"/>
    <p:sldId id="323" r:id="rId36"/>
    <p:sldId id="336" r:id="rId37"/>
    <p:sldId id="304" r:id="rId38"/>
    <p:sldId id="283" r:id="rId39"/>
    <p:sldId id="324" r:id="rId40"/>
    <p:sldId id="329" r:id="rId41"/>
    <p:sldId id="330" r:id="rId42"/>
    <p:sldId id="337" r:id="rId43"/>
    <p:sldId id="325" r:id="rId44"/>
    <p:sldId id="331" r:id="rId45"/>
    <p:sldId id="332" r:id="rId46"/>
    <p:sldId id="334" r:id="rId47"/>
    <p:sldId id="326" r:id="rId48"/>
    <p:sldId id="32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24"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5C4B7-63A0-466D-88AE-E31604D83ACF}" type="doc">
      <dgm:prSet loTypeId="urn:microsoft.com/office/officeart/2005/8/layout/process1" loCatId="process" qsTypeId="urn:microsoft.com/office/officeart/2005/8/quickstyle/simple1" qsCatId="simple" csTypeId="urn:microsoft.com/office/officeart/2005/8/colors/colorful5" csCatId="colorful" phldr="1"/>
      <dgm:spPr/>
    </dgm:pt>
    <dgm:pt modelId="{941969D4-5369-4A51-AA53-319B6357A1F9}">
      <dgm:prSet phldrT="[Tekst]"/>
      <dgm:spPr/>
      <dgm:t>
        <a:bodyPr/>
        <a:lstStyle/>
        <a:p>
          <a:r>
            <a:rPr lang="pl-PL" dirty="0"/>
            <a:t>Podejrzenie popełnienia przestępstwa z art. 19 ust. 1 </a:t>
          </a:r>
        </a:p>
      </dgm:t>
    </dgm:pt>
    <dgm:pt modelId="{51CF0F30-D645-4355-987C-D65464EEC623}" type="parTrans" cxnId="{015FB577-F679-41D1-BBC8-B9874C2C3F16}">
      <dgm:prSet/>
      <dgm:spPr/>
      <dgm:t>
        <a:bodyPr/>
        <a:lstStyle/>
        <a:p>
          <a:endParaRPr lang="pl-PL"/>
        </a:p>
      </dgm:t>
    </dgm:pt>
    <dgm:pt modelId="{9AF3D162-CC7F-4A8E-9650-756355D5EA98}" type="sibTrans" cxnId="{015FB577-F679-41D1-BBC8-B9874C2C3F16}">
      <dgm:prSet/>
      <dgm:spPr/>
      <dgm:t>
        <a:bodyPr/>
        <a:lstStyle/>
        <a:p>
          <a:endParaRPr lang="pl-PL"/>
        </a:p>
      </dgm:t>
    </dgm:pt>
    <dgm:pt modelId="{1231885C-C00B-4B22-96EF-3474A184716F}">
      <dgm:prSet phldrT="[Tekst]"/>
      <dgm:spPr/>
      <dgm:t>
        <a:bodyPr/>
        <a:lstStyle/>
        <a:p>
          <a:r>
            <a:rPr lang="pl-PL" dirty="0"/>
            <a:t>Niemożność zapobieżenia/zebrania dowodów innymi sposobami niż operacyjne </a:t>
          </a:r>
        </a:p>
      </dgm:t>
    </dgm:pt>
    <dgm:pt modelId="{F13C4679-48D6-469C-AF86-A4522A3F43A3}" type="parTrans" cxnId="{B64B7173-27CF-4F56-B5D3-709723BC557B}">
      <dgm:prSet/>
      <dgm:spPr/>
      <dgm:t>
        <a:bodyPr/>
        <a:lstStyle/>
        <a:p>
          <a:endParaRPr lang="pl-PL"/>
        </a:p>
      </dgm:t>
    </dgm:pt>
    <dgm:pt modelId="{21C36860-9C1D-4A66-B4A2-57E3BE80DB88}" type="sibTrans" cxnId="{B64B7173-27CF-4F56-B5D3-709723BC557B}">
      <dgm:prSet/>
      <dgm:spPr/>
      <dgm:t>
        <a:bodyPr/>
        <a:lstStyle/>
        <a:p>
          <a:endParaRPr lang="pl-PL"/>
        </a:p>
      </dgm:t>
    </dgm:pt>
    <dgm:pt modelId="{7D5C6470-A406-46BF-BF75-BE824B38C656}">
      <dgm:prSet phldrT="[Tekst]"/>
      <dgm:spPr/>
      <dgm:t>
        <a:bodyPr/>
        <a:lstStyle/>
        <a:p>
          <a:r>
            <a:rPr lang="pl-PL" dirty="0"/>
            <a:t>KWP (KGP/KGCBŚP) występuje o zgodę o zastosowanie kontroli operacyjnej do PO (PG)</a:t>
          </a:r>
        </a:p>
      </dgm:t>
    </dgm:pt>
    <dgm:pt modelId="{38E77140-DEBB-4CDB-8416-524A31F7A7F8}" type="parTrans" cxnId="{61C37FC1-80F6-4B4C-A060-FA4286FF0FEB}">
      <dgm:prSet/>
      <dgm:spPr/>
      <dgm:t>
        <a:bodyPr/>
        <a:lstStyle/>
        <a:p>
          <a:endParaRPr lang="pl-PL"/>
        </a:p>
      </dgm:t>
    </dgm:pt>
    <dgm:pt modelId="{D8E04CAF-EB69-4380-BD66-7F918CA06550}" type="sibTrans" cxnId="{61C37FC1-80F6-4B4C-A060-FA4286FF0FEB}">
      <dgm:prSet/>
      <dgm:spPr/>
      <dgm:t>
        <a:bodyPr/>
        <a:lstStyle/>
        <a:p>
          <a:endParaRPr lang="pl-PL"/>
        </a:p>
      </dgm:t>
    </dgm:pt>
    <dgm:pt modelId="{B0DC0748-6C8B-4180-9728-DAD22789FD79}">
      <dgm:prSet phldrT="[Tekst]"/>
      <dgm:spPr/>
      <dgm:t>
        <a:bodyPr/>
        <a:lstStyle/>
        <a:p>
          <a:r>
            <a:rPr lang="pl-PL" dirty="0"/>
            <a:t>Wyrażenie zgody na kontrolę operacyjną przez PO(PG)</a:t>
          </a:r>
        </a:p>
      </dgm:t>
    </dgm:pt>
    <dgm:pt modelId="{0DD432EC-54EA-4E21-98CB-EB17D9250FA1}" type="parTrans" cxnId="{315205A2-9CE1-42E7-8416-03529AAC323D}">
      <dgm:prSet/>
      <dgm:spPr/>
      <dgm:t>
        <a:bodyPr/>
        <a:lstStyle/>
        <a:p>
          <a:endParaRPr lang="pl-PL"/>
        </a:p>
      </dgm:t>
    </dgm:pt>
    <dgm:pt modelId="{354EA1EF-7C3E-4559-8A95-27C796EB2B25}" type="sibTrans" cxnId="{315205A2-9CE1-42E7-8416-03529AAC323D}">
      <dgm:prSet/>
      <dgm:spPr/>
      <dgm:t>
        <a:bodyPr/>
        <a:lstStyle/>
        <a:p>
          <a:endParaRPr lang="pl-PL"/>
        </a:p>
      </dgm:t>
    </dgm:pt>
    <dgm:pt modelId="{283211F7-7AF5-4AA3-97D0-A38E5A4AFBB0}" type="pres">
      <dgm:prSet presAssocID="{E285C4B7-63A0-466D-88AE-E31604D83ACF}" presName="Name0" presStyleCnt="0">
        <dgm:presLayoutVars>
          <dgm:dir/>
          <dgm:resizeHandles val="exact"/>
        </dgm:presLayoutVars>
      </dgm:prSet>
      <dgm:spPr/>
    </dgm:pt>
    <dgm:pt modelId="{276DE4C1-15BB-4931-A1DB-184C52F071BA}" type="pres">
      <dgm:prSet presAssocID="{941969D4-5369-4A51-AA53-319B6357A1F9}" presName="node" presStyleLbl="node1" presStyleIdx="0" presStyleCnt="4">
        <dgm:presLayoutVars>
          <dgm:bulletEnabled val="1"/>
        </dgm:presLayoutVars>
      </dgm:prSet>
      <dgm:spPr/>
    </dgm:pt>
    <dgm:pt modelId="{FFEC73B8-428B-4B3D-9EDF-6493FA281869}" type="pres">
      <dgm:prSet presAssocID="{9AF3D162-CC7F-4A8E-9650-756355D5EA98}" presName="sibTrans" presStyleLbl="sibTrans2D1" presStyleIdx="0" presStyleCnt="3"/>
      <dgm:spPr/>
    </dgm:pt>
    <dgm:pt modelId="{C5A1FDA8-F588-402D-95A2-DAA556541B7D}" type="pres">
      <dgm:prSet presAssocID="{9AF3D162-CC7F-4A8E-9650-756355D5EA98}" presName="connectorText" presStyleLbl="sibTrans2D1" presStyleIdx="0" presStyleCnt="3"/>
      <dgm:spPr/>
    </dgm:pt>
    <dgm:pt modelId="{2B88F551-1C5B-48B5-8F21-402F8F3BF841}" type="pres">
      <dgm:prSet presAssocID="{1231885C-C00B-4B22-96EF-3474A184716F}" presName="node" presStyleLbl="node1" presStyleIdx="1" presStyleCnt="4">
        <dgm:presLayoutVars>
          <dgm:bulletEnabled val="1"/>
        </dgm:presLayoutVars>
      </dgm:prSet>
      <dgm:spPr/>
    </dgm:pt>
    <dgm:pt modelId="{C34F2E9D-EC20-486D-9E91-FDC3C8424848}" type="pres">
      <dgm:prSet presAssocID="{21C36860-9C1D-4A66-B4A2-57E3BE80DB88}" presName="sibTrans" presStyleLbl="sibTrans2D1" presStyleIdx="1" presStyleCnt="3"/>
      <dgm:spPr/>
    </dgm:pt>
    <dgm:pt modelId="{5D1001DD-9A2D-4308-B580-8E5000FDA6CD}" type="pres">
      <dgm:prSet presAssocID="{21C36860-9C1D-4A66-B4A2-57E3BE80DB88}" presName="connectorText" presStyleLbl="sibTrans2D1" presStyleIdx="1" presStyleCnt="3"/>
      <dgm:spPr/>
    </dgm:pt>
    <dgm:pt modelId="{F32966FC-66C5-42BF-89FD-A0AC39D9BCC3}" type="pres">
      <dgm:prSet presAssocID="{7D5C6470-A406-46BF-BF75-BE824B38C656}" presName="node" presStyleLbl="node1" presStyleIdx="2" presStyleCnt="4">
        <dgm:presLayoutVars>
          <dgm:bulletEnabled val="1"/>
        </dgm:presLayoutVars>
      </dgm:prSet>
      <dgm:spPr/>
    </dgm:pt>
    <dgm:pt modelId="{45CD050E-B5E4-41B2-9A53-A81C84DD4896}" type="pres">
      <dgm:prSet presAssocID="{D8E04CAF-EB69-4380-BD66-7F918CA06550}" presName="sibTrans" presStyleLbl="sibTrans2D1" presStyleIdx="2" presStyleCnt="3"/>
      <dgm:spPr/>
    </dgm:pt>
    <dgm:pt modelId="{F4A1DB9E-11B5-4BB3-AE74-170BE91DFA85}" type="pres">
      <dgm:prSet presAssocID="{D8E04CAF-EB69-4380-BD66-7F918CA06550}" presName="connectorText" presStyleLbl="sibTrans2D1" presStyleIdx="2" presStyleCnt="3"/>
      <dgm:spPr/>
    </dgm:pt>
    <dgm:pt modelId="{BB7CAF02-DF6A-45A3-A014-CE9DCC3DCBA1}" type="pres">
      <dgm:prSet presAssocID="{B0DC0748-6C8B-4180-9728-DAD22789FD79}" presName="node" presStyleLbl="node1" presStyleIdx="3" presStyleCnt="4">
        <dgm:presLayoutVars>
          <dgm:bulletEnabled val="1"/>
        </dgm:presLayoutVars>
      </dgm:prSet>
      <dgm:spPr/>
    </dgm:pt>
  </dgm:ptLst>
  <dgm:cxnLst>
    <dgm:cxn modelId="{A0CAA703-1D1F-4856-A3D7-F2EC23B7D13F}" type="presOf" srcId="{E285C4B7-63A0-466D-88AE-E31604D83ACF}" destId="{283211F7-7AF5-4AA3-97D0-A38E5A4AFBB0}" srcOrd="0" destOrd="0" presId="urn:microsoft.com/office/officeart/2005/8/layout/process1"/>
    <dgm:cxn modelId="{38905820-2633-4B23-A0B9-5EDF6487F438}" type="presOf" srcId="{941969D4-5369-4A51-AA53-319B6357A1F9}" destId="{276DE4C1-15BB-4931-A1DB-184C52F071BA}" srcOrd="0" destOrd="0" presId="urn:microsoft.com/office/officeart/2005/8/layout/process1"/>
    <dgm:cxn modelId="{24EB0E24-499D-48AF-B0C2-6CD500ACF23F}" type="presOf" srcId="{B0DC0748-6C8B-4180-9728-DAD22789FD79}" destId="{BB7CAF02-DF6A-45A3-A014-CE9DCC3DCBA1}" srcOrd="0" destOrd="0" presId="urn:microsoft.com/office/officeart/2005/8/layout/process1"/>
    <dgm:cxn modelId="{F6D39762-0950-41F5-A56F-C9BAC4D5E852}" type="presOf" srcId="{21C36860-9C1D-4A66-B4A2-57E3BE80DB88}" destId="{5D1001DD-9A2D-4308-B580-8E5000FDA6CD}" srcOrd="1" destOrd="0" presId="urn:microsoft.com/office/officeart/2005/8/layout/process1"/>
    <dgm:cxn modelId="{B64B7173-27CF-4F56-B5D3-709723BC557B}" srcId="{E285C4B7-63A0-466D-88AE-E31604D83ACF}" destId="{1231885C-C00B-4B22-96EF-3474A184716F}" srcOrd="1" destOrd="0" parTransId="{F13C4679-48D6-469C-AF86-A4522A3F43A3}" sibTransId="{21C36860-9C1D-4A66-B4A2-57E3BE80DB88}"/>
    <dgm:cxn modelId="{6F8FFE75-A4BD-4EF9-87A0-CC0388A359C9}" type="presOf" srcId="{9AF3D162-CC7F-4A8E-9650-756355D5EA98}" destId="{C5A1FDA8-F588-402D-95A2-DAA556541B7D}" srcOrd="1" destOrd="0" presId="urn:microsoft.com/office/officeart/2005/8/layout/process1"/>
    <dgm:cxn modelId="{015FB577-F679-41D1-BBC8-B9874C2C3F16}" srcId="{E285C4B7-63A0-466D-88AE-E31604D83ACF}" destId="{941969D4-5369-4A51-AA53-319B6357A1F9}" srcOrd="0" destOrd="0" parTransId="{51CF0F30-D645-4355-987C-D65464EEC623}" sibTransId="{9AF3D162-CC7F-4A8E-9650-756355D5EA98}"/>
    <dgm:cxn modelId="{29F9D359-48E4-4851-A197-9BA02AFBAD1B}" type="presOf" srcId="{D8E04CAF-EB69-4380-BD66-7F918CA06550}" destId="{45CD050E-B5E4-41B2-9A53-A81C84DD4896}" srcOrd="0" destOrd="0" presId="urn:microsoft.com/office/officeart/2005/8/layout/process1"/>
    <dgm:cxn modelId="{BCA66B9B-B59F-4DC6-BFC6-513799B30D5D}" type="presOf" srcId="{7D5C6470-A406-46BF-BF75-BE824B38C656}" destId="{F32966FC-66C5-42BF-89FD-A0AC39D9BCC3}" srcOrd="0" destOrd="0" presId="urn:microsoft.com/office/officeart/2005/8/layout/process1"/>
    <dgm:cxn modelId="{315205A2-9CE1-42E7-8416-03529AAC323D}" srcId="{E285C4B7-63A0-466D-88AE-E31604D83ACF}" destId="{B0DC0748-6C8B-4180-9728-DAD22789FD79}" srcOrd="3" destOrd="0" parTransId="{0DD432EC-54EA-4E21-98CB-EB17D9250FA1}" sibTransId="{354EA1EF-7C3E-4559-8A95-27C796EB2B25}"/>
    <dgm:cxn modelId="{61C37FC1-80F6-4B4C-A060-FA4286FF0FEB}" srcId="{E285C4B7-63A0-466D-88AE-E31604D83ACF}" destId="{7D5C6470-A406-46BF-BF75-BE824B38C656}" srcOrd="2" destOrd="0" parTransId="{38E77140-DEBB-4CDB-8416-524A31F7A7F8}" sibTransId="{D8E04CAF-EB69-4380-BD66-7F918CA06550}"/>
    <dgm:cxn modelId="{BC5A1DD7-6C84-4347-9813-33C932C3DB57}" type="presOf" srcId="{1231885C-C00B-4B22-96EF-3474A184716F}" destId="{2B88F551-1C5B-48B5-8F21-402F8F3BF841}" srcOrd="0" destOrd="0" presId="urn:microsoft.com/office/officeart/2005/8/layout/process1"/>
    <dgm:cxn modelId="{43C01FDA-60B1-47F3-B1FE-688EC2C08AD5}" type="presOf" srcId="{21C36860-9C1D-4A66-B4A2-57E3BE80DB88}" destId="{C34F2E9D-EC20-486D-9E91-FDC3C8424848}" srcOrd="0" destOrd="0" presId="urn:microsoft.com/office/officeart/2005/8/layout/process1"/>
    <dgm:cxn modelId="{8565F7F8-4F19-47AB-9839-72FF93F9368C}" type="presOf" srcId="{D8E04CAF-EB69-4380-BD66-7F918CA06550}" destId="{F4A1DB9E-11B5-4BB3-AE74-170BE91DFA85}" srcOrd="1" destOrd="0" presId="urn:microsoft.com/office/officeart/2005/8/layout/process1"/>
    <dgm:cxn modelId="{600019FC-66A4-436F-8CD3-8065EFDABC59}" type="presOf" srcId="{9AF3D162-CC7F-4A8E-9650-756355D5EA98}" destId="{FFEC73B8-428B-4B3D-9EDF-6493FA281869}" srcOrd="0" destOrd="0" presId="urn:microsoft.com/office/officeart/2005/8/layout/process1"/>
    <dgm:cxn modelId="{6C7249C7-62CC-4E33-9247-0FED632728C8}" type="presParOf" srcId="{283211F7-7AF5-4AA3-97D0-A38E5A4AFBB0}" destId="{276DE4C1-15BB-4931-A1DB-184C52F071BA}" srcOrd="0" destOrd="0" presId="urn:microsoft.com/office/officeart/2005/8/layout/process1"/>
    <dgm:cxn modelId="{B01A0ACD-AA04-4E71-A0EE-B119813A6E91}" type="presParOf" srcId="{283211F7-7AF5-4AA3-97D0-A38E5A4AFBB0}" destId="{FFEC73B8-428B-4B3D-9EDF-6493FA281869}" srcOrd="1" destOrd="0" presId="urn:microsoft.com/office/officeart/2005/8/layout/process1"/>
    <dgm:cxn modelId="{68BD3DF3-BEBB-469C-AD9F-9EB8FCEE0BDE}" type="presParOf" srcId="{FFEC73B8-428B-4B3D-9EDF-6493FA281869}" destId="{C5A1FDA8-F588-402D-95A2-DAA556541B7D}" srcOrd="0" destOrd="0" presId="urn:microsoft.com/office/officeart/2005/8/layout/process1"/>
    <dgm:cxn modelId="{0D9C3E5A-6AE8-4EB9-877B-059497674CB1}" type="presParOf" srcId="{283211F7-7AF5-4AA3-97D0-A38E5A4AFBB0}" destId="{2B88F551-1C5B-48B5-8F21-402F8F3BF841}" srcOrd="2" destOrd="0" presId="urn:microsoft.com/office/officeart/2005/8/layout/process1"/>
    <dgm:cxn modelId="{84160027-F044-4DC7-88D7-A77DF748914D}" type="presParOf" srcId="{283211F7-7AF5-4AA3-97D0-A38E5A4AFBB0}" destId="{C34F2E9D-EC20-486D-9E91-FDC3C8424848}" srcOrd="3" destOrd="0" presId="urn:microsoft.com/office/officeart/2005/8/layout/process1"/>
    <dgm:cxn modelId="{885056CA-9A81-488C-869F-053AF36E1D3F}" type="presParOf" srcId="{C34F2E9D-EC20-486D-9E91-FDC3C8424848}" destId="{5D1001DD-9A2D-4308-B580-8E5000FDA6CD}" srcOrd="0" destOrd="0" presId="urn:microsoft.com/office/officeart/2005/8/layout/process1"/>
    <dgm:cxn modelId="{3D02DC4C-656B-4C51-BE4E-131ECDA28705}" type="presParOf" srcId="{283211F7-7AF5-4AA3-97D0-A38E5A4AFBB0}" destId="{F32966FC-66C5-42BF-89FD-A0AC39D9BCC3}" srcOrd="4" destOrd="0" presId="urn:microsoft.com/office/officeart/2005/8/layout/process1"/>
    <dgm:cxn modelId="{0C4CF75C-3D6E-41DA-8BBD-04A863B78937}" type="presParOf" srcId="{283211F7-7AF5-4AA3-97D0-A38E5A4AFBB0}" destId="{45CD050E-B5E4-41B2-9A53-A81C84DD4896}" srcOrd="5" destOrd="0" presId="urn:microsoft.com/office/officeart/2005/8/layout/process1"/>
    <dgm:cxn modelId="{ABAD4B92-F1E6-44C5-BB17-E32D141347CD}" type="presParOf" srcId="{45CD050E-B5E4-41B2-9A53-A81C84DD4896}" destId="{F4A1DB9E-11B5-4BB3-AE74-170BE91DFA85}" srcOrd="0" destOrd="0" presId="urn:microsoft.com/office/officeart/2005/8/layout/process1"/>
    <dgm:cxn modelId="{6D40F801-F559-452A-A045-3CEDE04F5096}" type="presParOf" srcId="{283211F7-7AF5-4AA3-97D0-A38E5A4AFBB0}" destId="{BB7CAF02-DF6A-45A3-A014-CE9DCC3DCBA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D784E-29D0-443E-BA22-0CAF98E47417}" type="doc">
      <dgm:prSet loTypeId="urn:microsoft.com/office/officeart/2005/8/layout/process1" loCatId="process" qsTypeId="urn:microsoft.com/office/officeart/2005/8/quickstyle/simple1" qsCatId="simple" csTypeId="urn:microsoft.com/office/officeart/2005/8/colors/colorful2" csCatId="colorful" phldr="1"/>
      <dgm:spPr/>
    </dgm:pt>
    <dgm:pt modelId="{86CE3F8A-9C20-4A01-B680-DFBA12F9B166}">
      <dgm:prSet phldrT="[Tekst]" custT="1"/>
      <dgm:spPr/>
      <dgm:t>
        <a:bodyPr/>
        <a:lstStyle/>
        <a:p>
          <a:r>
            <a:rPr lang="pl-PL" sz="1600" dirty="0"/>
            <a:t>KWP (KGP/KGCBŚP) występuje </a:t>
          </a:r>
          <a:r>
            <a:rPr lang="pl-PL" sz="1600" b="1" dirty="0"/>
            <a:t>z wnioskiem do właściwego sądu okręgowego</a:t>
          </a:r>
          <a:endParaRPr lang="pl-PL" sz="1600" dirty="0"/>
        </a:p>
      </dgm:t>
    </dgm:pt>
    <dgm:pt modelId="{B9E61697-96F7-49EC-9901-E5647E5B7424}" type="parTrans" cxnId="{464BE958-BE2D-43C2-9C39-3EAAAB7CA354}">
      <dgm:prSet/>
      <dgm:spPr/>
      <dgm:t>
        <a:bodyPr/>
        <a:lstStyle/>
        <a:p>
          <a:endParaRPr lang="pl-PL"/>
        </a:p>
      </dgm:t>
    </dgm:pt>
    <dgm:pt modelId="{3197FC5D-F131-4114-9461-212C6248D78C}" type="sibTrans" cxnId="{464BE958-BE2D-43C2-9C39-3EAAAB7CA354}">
      <dgm:prSet/>
      <dgm:spPr/>
      <dgm:t>
        <a:bodyPr/>
        <a:lstStyle/>
        <a:p>
          <a:endParaRPr lang="pl-PL"/>
        </a:p>
      </dgm:t>
    </dgm:pt>
    <dgm:pt modelId="{E1516CB1-341F-4DA3-88E8-398D3AC0E58C}">
      <dgm:prSet phldrT="[Tekst]" custT="1"/>
      <dgm:spPr/>
      <dgm:t>
        <a:bodyPr/>
        <a:lstStyle/>
        <a:p>
          <a:r>
            <a:rPr lang="pl-PL" sz="2200" dirty="0"/>
            <a:t>Sąd okręgowy </a:t>
          </a:r>
          <a:r>
            <a:rPr lang="pl-PL" sz="2200" b="1" u="sng" dirty="0"/>
            <a:t>postanowieniem </a:t>
          </a:r>
          <a:r>
            <a:rPr lang="pl-PL" sz="2200" b="0" u="none" dirty="0"/>
            <a:t>wyraża zgodę </a:t>
          </a:r>
        </a:p>
      </dgm:t>
    </dgm:pt>
    <dgm:pt modelId="{3601C918-E389-4D1F-841A-40538309D3EA}" type="parTrans" cxnId="{2B95DA9F-EEA2-453B-B954-27D9E5BFC829}">
      <dgm:prSet/>
      <dgm:spPr/>
      <dgm:t>
        <a:bodyPr/>
        <a:lstStyle/>
        <a:p>
          <a:endParaRPr lang="pl-PL"/>
        </a:p>
      </dgm:t>
    </dgm:pt>
    <dgm:pt modelId="{3CCD2666-1AAD-4A18-AF0B-B8EF4F6F4ED0}" type="sibTrans" cxnId="{2B95DA9F-EEA2-453B-B954-27D9E5BFC829}">
      <dgm:prSet/>
      <dgm:spPr/>
      <dgm:t>
        <a:bodyPr/>
        <a:lstStyle/>
        <a:p>
          <a:endParaRPr lang="pl-PL"/>
        </a:p>
      </dgm:t>
    </dgm:pt>
    <dgm:pt modelId="{6AA4C225-8A00-409A-9863-3F689FC1FCB5}" type="pres">
      <dgm:prSet presAssocID="{F1DD784E-29D0-443E-BA22-0CAF98E47417}" presName="Name0" presStyleCnt="0">
        <dgm:presLayoutVars>
          <dgm:dir/>
          <dgm:resizeHandles val="exact"/>
        </dgm:presLayoutVars>
      </dgm:prSet>
      <dgm:spPr/>
    </dgm:pt>
    <dgm:pt modelId="{6D5E5FD6-DF3A-4F48-B15A-AECA150638E6}" type="pres">
      <dgm:prSet presAssocID="{86CE3F8A-9C20-4A01-B680-DFBA12F9B166}" presName="node" presStyleLbl="node1" presStyleIdx="0" presStyleCnt="2">
        <dgm:presLayoutVars>
          <dgm:bulletEnabled val="1"/>
        </dgm:presLayoutVars>
      </dgm:prSet>
      <dgm:spPr/>
    </dgm:pt>
    <dgm:pt modelId="{3BEA2F4C-8FC9-4A08-A327-034F239484AA}" type="pres">
      <dgm:prSet presAssocID="{3197FC5D-F131-4114-9461-212C6248D78C}" presName="sibTrans" presStyleLbl="sibTrans2D1" presStyleIdx="0" presStyleCnt="1"/>
      <dgm:spPr/>
    </dgm:pt>
    <dgm:pt modelId="{C9085444-EF28-4EB3-8275-7D4841072685}" type="pres">
      <dgm:prSet presAssocID="{3197FC5D-F131-4114-9461-212C6248D78C}" presName="connectorText" presStyleLbl="sibTrans2D1" presStyleIdx="0" presStyleCnt="1"/>
      <dgm:spPr/>
    </dgm:pt>
    <dgm:pt modelId="{D69727F5-601F-4432-82D9-5667A69AD2D9}" type="pres">
      <dgm:prSet presAssocID="{E1516CB1-341F-4DA3-88E8-398D3AC0E58C}" presName="node" presStyleLbl="node1" presStyleIdx="1" presStyleCnt="2">
        <dgm:presLayoutVars>
          <dgm:bulletEnabled val="1"/>
        </dgm:presLayoutVars>
      </dgm:prSet>
      <dgm:spPr/>
    </dgm:pt>
  </dgm:ptLst>
  <dgm:cxnLst>
    <dgm:cxn modelId="{4890776B-CA60-4FED-B8E6-229F80DD4300}" type="presOf" srcId="{F1DD784E-29D0-443E-BA22-0CAF98E47417}" destId="{6AA4C225-8A00-409A-9863-3F689FC1FCB5}" srcOrd="0" destOrd="0" presId="urn:microsoft.com/office/officeart/2005/8/layout/process1"/>
    <dgm:cxn modelId="{464BE958-BE2D-43C2-9C39-3EAAAB7CA354}" srcId="{F1DD784E-29D0-443E-BA22-0CAF98E47417}" destId="{86CE3F8A-9C20-4A01-B680-DFBA12F9B166}" srcOrd="0" destOrd="0" parTransId="{B9E61697-96F7-49EC-9901-E5647E5B7424}" sibTransId="{3197FC5D-F131-4114-9461-212C6248D78C}"/>
    <dgm:cxn modelId="{2B95DA9F-EEA2-453B-B954-27D9E5BFC829}" srcId="{F1DD784E-29D0-443E-BA22-0CAF98E47417}" destId="{E1516CB1-341F-4DA3-88E8-398D3AC0E58C}" srcOrd="1" destOrd="0" parTransId="{3601C918-E389-4D1F-841A-40538309D3EA}" sibTransId="{3CCD2666-1AAD-4A18-AF0B-B8EF4F6F4ED0}"/>
    <dgm:cxn modelId="{60DBABAA-7CB7-441D-8B54-0F607FCE213D}" type="presOf" srcId="{E1516CB1-341F-4DA3-88E8-398D3AC0E58C}" destId="{D69727F5-601F-4432-82D9-5667A69AD2D9}" srcOrd="0" destOrd="0" presId="urn:microsoft.com/office/officeart/2005/8/layout/process1"/>
    <dgm:cxn modelId="{F34246B6-7583-4DC1-9F7B-C40EE0C8C337}" type="presOf" srcId="{86CE3F8A-9C20-4A01-B680-DFBA12F9B166}" destId="{6D5E5FD6-DF3A-4F48-B15A-AECA150638E6}" srcOrd="0" destOrd="0" presId="urn:microsoft.com/office/officeart/2005/8/layout/process1"/>
    <dgm:cxn modelId="{B13CADCB-3638-4838-8781-08A31F492803}" type="presOf" srcId="{3197FC5D-F131-4114-9461-212C6248D78C}" destId="{C9085444-EF28-4EB3-8275-7D4841072685}" srcOrd="1" destOrd="0" presId="urn:microsoft.com/office/officeart/2005/8/layout/process1"/>
    <dgm:cxn modelId="{F5B8F0E2-1BBB-48B1-AC57-EFA40ED95EE7}" type="presOf" srcId="{3197FC5D-F131-4114-9461-212C6248D78C}" destId="{3BEA2F4C-8FC9-4A08-A327-034F239484AA}" srcOrd="0" destOrd="0" presId="urn:microsoft.com/office/officeart/2005/8/layout/process1"/>
    <dgm:cxn modelId="{C7CDC579-D368-466F-A196-17D40386A746}" type="presParOf" srcId="{6AA4C225-8A00-409A-9863-3F689FC1FCB5}" destId="{6D5E5FD6-DF3A-4F48-B15A-AECA150638E6}" srcOrd="0" destOrd="0" presId="urn:microsoft.com/office/officeart/2005/8/layout/process1"/>
    <dgm:cxn modelId="{A6AC1F94-3859-48C5-A48C-226CE96EC8B7}" type="presParOf" srcId="{6AA4C225-8A00-409A-9863-3F689FC1FCB5}" destId="{3BEA2F4C-8FC9-4A08-A327-034F239484AA}" srcOrd="1" destOrd="0" presId="urn:microsoft.com/office/officeart/2005/8/layout/process1"/>
    <dgm:cxn modelId="{9577C0E9-D7FC-49CA-AA76-A44745438E00}" type="presParOf" srcId="{3BEA2F4C-8FC9-4A08-A327-034F239484AA}" destId="{C9085444-EF28-4EB3-8275-7D4841072685}" srcOrd="0" destOrd="0" presId="urn:microsoft.com/office/officeart/2005/8/layout/process1"/>
    <dgm:cxn modelId="{07419A4B-4A97-46A7-824E-A78711647801}" type="presParOf" srcId="{6AA4C225-8A00-409A-9863-3F689FC1FCB5}" destId="{D69727F5-601F-4432-82D9-5667A69AD2D9}"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8FF645-513A-424C-8EAB-B988E9A0D1DC}" type="doc">
      <dgm:prSet loTypeId="urn:microsoft.com/office/officeart/2005/8/layout/process1" loCatId="process" qsTypeId="urn:microsoft.com/office/officeart/2005/8/quickstyle/simple1" qsCatId="simple" csTypeId="urn:microsoft.com/office/officeart/2005/8/colors/colorful3" csCatId="colorful" phldr="1"/>
      <dgm:spPr/>
    </dgm:pt>
    <dgm:pt modelId="{BB16B7FD-31FA-4FD7-A465-748599D3D52F}">
      <dgm:prSet phldrT="[Tekst]"/>
      <dgm:spPr/>
      <dgm:t>
        <a:bodyPr/>
        <a:lstStyle/>
        <a:p>
          <a:r>
            <a:rPr lang="pl-PL" dirty="0"/>
            <a:t>wypadek niecierpiący zwłoki </a:t>
          </a:r>
        </a:p>
      </dgm:t>
    </dgm:pt>
    <dgm:pt modelId="{DCBA8E76-FEC0-47E1-A6DC-38FE1F94683B}" type="parTrans" cxnId="{9A160663-8F9E-405E-A329-9BDA951E6316}">
      <dgm:prSet/>
      <dgm:spPr/>
      <dgm:t>
        <a:bodyPr/>
        <a:lstStyle/>
        <a:p>
          <a:endParaRPr lang="pl-PL"/>
        </a:p>
      </dgm:t>
    </dgm:pt>
    <dgm:pt modelId="{8F7DB110-7BE4-4FC2-A1B9-E6E3CF417CD9}" type="sibTrans" cxnId="{9A160663-8F9E-405E-A329-9BDA951E6316}">
      <dgm:prSet/>
      <dgm:spPr/>
      <dgm:t>
        <a:bodyPr/>
        <a:lstStyle/>
        <a:p>
          <a:endParaRPr lang="pl-PL"/>
        </a:p>
      </dgm:t>
    </dgm:pt>
    <dgm:pt modelId="{BF6ABB27-6DAB-49F3-8B72-D292F08AB8A0}">
      <dgm:prSet phldrT="[Tekst]"/>
      <dgm:spPr/>
      <dgm:t>
        <a:bodyPr/>
        <a:lstStyle/>
        <a:p>
          <a:r>
            <a:rPr lang="pl-PL" dirty="0"/>
            <a:t>KGP, KG CBŚP, KWP występują o pisemną zgodę do PG lub PO </a:t>
          </a:r>
        </a:p>
      </dgm:t>
    </dgm:pt>
    <dgm:pt modelId="{D1396946-6214-4727-8CC8-DCF90A541518}" type="parTrans" cxnId="{4C90B6FC-09AC-4CD2-94CB-9CE9F1D9EF7E}">
      <dgm:prSet/>
      <dgm:spPr/>
      <dgm:t>
        <a:bodyPr/>
        <a:lstStyle/>
        <a:p>
          <a:endParaRPr lang="pl-PL"/>
        </a:p>
      </dgm:t>
    </dgm:pt>
    <dgm:pt modelId="{D9F2FE25-36CA-4F70-BF40-2731C5BEDF60}" type="sibTrans" cxnId="{4C90B6FC-09AC-4CD2-94CB-9CE9F1D9EF7E}">
      <dgm:prSet/>
      <dgm:spPr/>
      <dgm:t>
        <a:bodyPr/>
        <a:lstStyle/>
        <a:p>
          <a:endParaRPr lang="pl-PL"/>
        </a:p>
      </dgm:t>
    </dgm:pt>
    <dgm:pt modelId="{C1F5F767-9D21-4528-86F7-734F84A18F3B}">
      <dgm:prSet phldrT="[Tekst]"/>
      <dgm:spPr/>
      <dgm:t>
        <a:bodyPr/>
        <a:lstStyle/>
        <a:p>
          <a:r>
            <a:rPr lang="pl-PL" dirty="0"/>
            <a:t>prokurator wyraża zgodę na kontrolę operacyjną </a:t>
          </a:r>
        </a:p>
      </dgm:t>
    </dgm:pt>
    <dgm:pt modelId="{0E02AF6B-F135-4B51-9AEE-34C7177BFB55}" type="parTrans" cxnId="{A0A26EC3-3F19-4884-9CFB-3CDD606EACCA}">
      <dgm:prSet/>
      <dgm:spPr/>
      <dgm:t>
        <a:bodyPr/>
        <a:lstStyle/>
        <a:p>
          <a:endParaRPr lang="pl-PL"/>
        </a:p>
      </dgm:t>
    </dgm:pt>
    <dgm:pt modelId="{6E24DD11-99F2-480E-B5B3-F00E9030E058}" type="sibTrans" cxnId="{A0A26EC3-3F19-4884-9CFB-3CDD606EACCA}">
      <dgm:prSet/>
      <dgm:spPr/>
      <dgm:t>
        <a:bodyPr/>
        <a:lstStyle/>
        <a:p>
          <a:endParaRPr lang="pl-PL"/>
        </a:p>
      </dgm:t>
    </dgm:pt>
    <dgm:pt modelId="{D6C47467-76B4-4A3D-B9AD-6BA5D9DB081A}">
      <dgm:prSet phldrT="[Tekst]"/>
      <dgm:spPr/>
      <dgm:t>
        <a:bodyPr/>
        <a:lstStyle/>
        <a:p>
          <a:r>
            <a:rPr lang="pl-PL" b="1" u="sng" dirty="0"/>
            <a:t>jednocześnie</a:t>
          </a:r>
          <a:r>
            <a:rPr lang="pl-PL" dirty="0"/>
            <a:t> występuje do sądu o  zgodę na kontrolę operacyjną</a:t>
          </a:r>
        </a:p>
      </dgm:t>
    </dgm:pt>
    <dgm:pt modelId="{3E5260F8-C90E-4D16-8475-5C3420A5EB69}" type="parTrans" cxnId="{9D954311-2E04-44DF-BD27-19FD3B7A9EF6}">
      <dgm:prSet/>
      <dgm:spPr/>
      <dgm:t>
        <a:bodyPr/>
        <a:lstStyle/>
        <a:p>
          <a:endParaRPr lang="pl-PL"/>
        </a:p>
      </dgm:t>
    </dgm:pt>
    <dgm:pt modelId="{D5AB44BF-8504-4EB5-83C6-D85FADF686A8}" type="sibTrans" cxnId="{9D954311-2E04-44DF-BD27-19FD3B7A9EF6}">
      <dgm:prSet/>
      <dgm:spPr/>
      <dgm:t>
        <a:bodyPr/>
        <a:lstStyle/>
        <a:p>
          <a:endParaRPr lang="pl-PL"/>
        </a:p>
      </dgm:t>
    </dgm:pt>
    <dgm:pt modelId="{EF448E54-62E7-417C-A07D-62A8E48DC1BC}" type="pres">
      <dgm:prSet presAssocID="{CF8FF645-513A-424C-8EAB-B988E9A0D1DC}" presName="Name0" presStyleCnt="0">
        <dgm:presLayoutVars>
          <dgm:dir/>
          <dgm:resizeHandles val="exact"/>
        </dgm:presLayoutVars>
      </dgm:prSet>
      <dgm:spPr/>
    </dgm:pt>
    <dgm:pt modelId="{118C16DA-F48C-4E2C-93EF-ED672F64DC82}" type="pres">
      <dgm:prSet presAssocID="{BB16B7FD-31FA-4FD7-A465-748599D3D52F}" presName="node" presStyleLbl="node1" presStyleIdx="0" presStyleCnt="4">
        <dgm:presLayoutVars>
          <dgm:bulletEnabled val="1"/>
        </dgm:presLayoutVars>
      </dgm:prSet>
      <dgm:spPr/>
    </dgm:pt>
    <dgm:pt modelId="{3037BBB6-F7FA-49D5-B24F-4790E289CB96}" type="pres">
      <dgm:prSet presAssocID="{8F7DB110-7BE4-4FC2-A1B9-E6E3CF417CD9}" presName="sibTrans" presStyleLbl="sibTrans2D1" presStyleIdx="0" presStyleCnt="3"/>
      <dgm:spPr/>
    </dgm:pt>
    <dgm:pt modelId="{A280E888-09CF-407F-BC0C-9079C874199C}" type="pres">
      <dgm:prSet presAssocID="{8F7DB110-7BE4-4FC2-A1B9-E6E3CF417CD9}" presName="connectorText" presStyleLbl="sibTrans2D1" presStyleIdx="0" presStyleCnt="3"/>
      <dgm:spPr/>
    </dgm:pt>
    <dgm:pt modelId="{9776164A-BE94-483F-ADAD-C927BA4AE038}" type="pres">
      <dgm:prSet presAssocID="{BF6ABB27-6DAB-49F3-8B72-D292F08AB8A0}" presName="node" presStyleLbl="node1" presStyleIdx="1" presStyleCnt="4">
        <dgm:presLayoutVars>
          <dgm:bulletEnabled val="1"/>
        </dgm:presLayoutVars>
      </dgm:prSet>
      <dgm:spPr/>
    </dgm:pt>
    <dgm:pt modelId="{A9CD3B3D-8A5A-46F1-A674-07FC33A7D09E}" type="pres">
      <dgm:prSet presAssocID="{D9F2FE25-36CA-4F70-BF40-2731C5BEDF60}" presName="sibTrans" presStyleLbl="sibTrans2D1" presStyleIdx="1" presStyleCnt="3"/>
      <dgm:spPr/>
    </dgm:pt>
    <dgm:pt modelId="{804CC7BF-AC65-4C65-B01F-AACE82385AF9}" type="pres">
      <dgm:prSet presAssocID="{D9F2FE25-36CA-4F70-BF40-2731C5BEDF60}" presName="connectorText" presStyleLbl="sibTrans2D1" presStyleIdx="1" presStyleCnt="3"/>
      <dgm:spPr/>
    </dgm:pt>
    <dgm:pt modelId="{343CDFED-F459-4C99-B64A-5EE50A42A70E}" type="pres">
      <dgm:prSet presAssocID="{C1F5F767-9D21-4528-86F7-734F84A18F3B}" presName="node" presStyleLbl="node1" presStyleIdx="2" presStyleCnt="4">
        <dgm:presLayoutVars>
          <dgm:bulletEnabled val="1"/>
        </dgm:presLayoutVars>
      </dgm:prSet>
      <dgm:spPr/>
    </dgm:pt>
    <dgm:pt modelId="{1347DF31-A8E2-4367-879F-76978C678BFA}" type="pres">
      <dgm:prSet presAssocID="{6E24DD11-99F2-480E-B5B3-F00E9030E058}" presName="sibTrans" presStyleLbl="sibTrans2D1" presStyleIdx="2" presStyleCnt="3"/>
      <dgm:spPr/>
    </dgm:pt>
    <dgm:pt modelId="{10FE2831-151D-4D73-8558-346903AF64B7}" type="pres">
      <dgm:prSet presAssocID="{6E24DD11-99F2-480E-B5B3-F00E9030E058}" presName="connectorText" presStyleLbl="sibTrans2D1" presStyleIdx="2" presStyleCnt="3"/>
      <dgm:spPr/>
    </dgm:pt>
    <dgm:pt modelId="{29AA20D3-CFC5-475B-95AD-680381EE18C4}" type="pres">
      <dgm:prSet presAssocID="{D6C47467-76B4-4A3D-B9AD-6BA5D9DB081A}" presName="node" presStyleLbl="node1" presStyleIdx="3" presStyleCnt="4">
        <dgm:presLayoutVars>
          <dgm:bulletEnabled val="1"/>
        </dgm:presLayoutVars>
      </dgm:prSet>
      <dgm:spPr/>
    </dgm:pt>
  </dgm:ptLst>
  <dgm:cxnLst>
    <dgm:cxn modelId="{9D954311-2E04-44DF-BD27-19FD3B7A9EF6}" srcId="{CF8FF645-513A-424C-8EAB-B988E9A0D1DC}" destId="{D6C47467-76B4-4A3D-B9AD-6BA5D9DB081A}" srcOrd="3" destOrd="0" parTransId="{3E5260F8-C90E-4D16-8475-5C3420A5EB69}" sibTransId="{D5AB44BF-8504-4EB5-83C6-D85FADF686A8}"/>
    <dgm:cxn modelId="{3C999F13-F9E0-44BF-9DB2-1DACA3F182F5}" type="presOf" srcId="{8F7DB110-7BE4-4FC2-A1B9-E6E3CF417CD9}" destId="{A280E888-09CF-407F-BC0C-9079C874199C}" srcOrd="1" destOrd="0" presId="urn:microsoft.com/office/officeart/2005/8/layout/process1"/>
    <dgm:cxn modelId="{9A160663-8F9E-405E-A329-9BDA951E6316}" srcId="{CF8FF645-513A-424C-8EAB-B988E9A0D1DC}" destId="{BB16B7FD-31FA-4FD7-A465-748599D3D52F}" srcOrd="0" destOrd="0" parTransId="{DCBA8E76-FEC0-47E1-A6DC-38FE1F94683B}" sibTransId="{8F7DB110-7BE4-4FC2-A1B9-E6E3CF417CD9}"/>
    <dgm:cxn modelId="{D86A1B55-BBB7-4F0A-A639-DDC682921508}" type="presOf" srcId="{8F7DB110-7BE4-4FC2-A1B9-E6E3CF417CD9}" destId="{3037BBB6-F7FA-49D5-B24F-4790E289CB96}" srcOrd="0" destOrd="0" presId="urn:microsoft.com/office/officeart/2005/8/layout/process1"/>
    <dgm:cxn modelId="{D554E358-C39A-4172-ADA0-C8EFB66B2B4A}" type="presOf" srcId="{D9F2FE25-36CA-4F70-BF40-2731C5BEDF60}" destId="{804CC7BF-AC65-4C65-B01F-AACE82385AF9}" srcOrd="1" destOrd="0" presId="urn:microsoft.com/office/officeart/2005/8/layout/process1"/>
    <dgm:cxn modelId="{233C9479-DDFC-480A-86D5-32DCFA936D27}" type="presOf" srcId="{D6C47467-76B4-4A3D-B9AD-6BA5D9DB081A}" destId="{29AA20D3-CFC5-475B-95AD-680381EE18C4}" srcOrd="0" destOrd="0" presId="urn:microsoft.com/office/officeart/2005/8/layout/process1"/>
    <dgm:cxn modelId="{A71E2F82-CD42-423C-8C44-FF0A972F92E1}" type="presOf" srcId="{D9F2FE25-36CA-4F70-BF40-2731C5BEDF60}" destId="{A9CD3B3D-8A5A-46F1-A674-07FC33A7D09E}" srcOrd="0" destOrd="0" presId="urn:microsoft.com/office/officeart/2005/8/layout/process1"/>
    <dgm:cxn modelId="{02A9699F-CFE5-4741-B7F7-0BD285D3AD55}" type="presOf" srcId="{CF8FF645-513A-424C-8EAB-B988E9A0D1DC}" destId="{EF448E54-62E7-417C-A07D-62A8E48DC1BC}" srcOrd="0" destOrd="0" presId="urn:microsoft.com/office/officeart/2005/8/layout/process1"/>
    <dgm:cxn modelId="{B99723A5-09C9-4A19-930C-6754B81CB571}" type="presOf" srcId="{6E24DD11-99F2-480E-B5B3-F00E9030E058}" destId="{10FE2831-151D-4D73-8558-346903AF64B7}" srcOrd="1" destOrd="0" presId="urn:microsoft.com/office/officeart/2005/8/layout/process1"/>
    <dgm:cxn modelId="{7C8C99BD-F696-48AF-B40A-1B4CC62934C3}" type="presOf" srcId="{6E24DD11-99F2-480E-B5B3-F00E9030E058}" destId="{1347DF31-A8E2-4367-879F-76978C678BFA}" srcOrd="0" destOrd="0" presId="urn:microsoft.com/office/officeart/2005/8/layout/process1"/>
    <dgm:cxn modelId="{A0A26EC3-3F19-4884-9CFB-3CDD606EACCA}" srcId="{CF8FF645-513A-424C-8EAB-B988E9A0D1DC}" destId="{C1F5F767-9D21-4528-86F7-734F84A18F3B}" srcOrd="2" destOrd="0" parTransId="{0E02AF6B-F135-4B51-9AEE-34C7177BFB55}" sibTransId="{6E24DD11-99F2-480E-B5B3-F00E9030E058}"/>
    <dgm:cxn modelId="{C8BA59ED-B49A-4537-ACC3-7DB60BF7DD6F}" type="presOf" srcId="{BB16B7FD-31FA-4FD7-A465-748599D3D52F}" destId="{118C16DA-F48C-4E2C-93EF-ED672F64DC82}" srcOrd="0" destOrd="0" presId="urn:microsoft.com/office/officeart/2005/8/layout/process1"/>
    <dgm:cxn modelId="{498E3CF9-4981-48A9-9CFC-C9B6E528F91F}" type="presOf" srcId="{C1F5F767-9D21-4528-86F7-734F84A18F3B}" destId="{343CDFED-F459-4C99-B64A-5EE50A42A70E}" srcOrd="0" destOrd="0" presId="urn:microsoft.com/office/officeart/2005/8/layout/process1"/>
    <dgm:cxn modelId="{B27D00FA-46AB-4846-9E9D-97BA9CDFE607}" type="presOf" srcId="{BF6ABB27-6DAB-49F3-8B72-D292F08AB8A0}" destId="{9776164A-BE94-483F-ADAD-C927BA4AE038}" srcOrd="0" destOrd="0" presId="urn:microsoft.com/office/officeart/2005/8/layout/process1"/>
    <dgm:cxn modelId="{4C90B6FC-09AC-4CD2-94CB-9CE9F1D9EF7E}" srcId="{CF8FF645-513A-424C-8EAB-B988E9A0D1DC}" destId="{BF6ABB27-6DAB-49F3-8B72-D292F08AB8A0}" srcOrd="1" destOrd="0" parTransId="{D1396946-6214-4727-8CC8-DCF90A541518}" sibTransId="{D9F2FE25-36CA-4F70-BF40-2731C5BEDF60}"/>
    <dgm:cxn modelId="{3CD79BF4-A669-408A-A934-1D0D401DED42}" type="presParOf" srcId="{EF448E54-62E7-417C-A07D-62A8E48DC1BC}" destId="{118C16DA-F48C-4E2C-93EF-ED672F64DC82}" srcOrd="0" destOrd="0" presId="urn:microsoft.com/office/officeart/2005/8/layout/process1"/>
    <dgm:cxn modelId="{4271C464-38F9-4F4D-867C-F281A61AF73F}" type="presParOf" srcId="{EF448E54-62E7-417C-A07D-62A8E48DC1BC}" destId="{3037BBB6-F7FA-49D5-B24F-4790E289CB96}" srcOrd="1" destOrd="0" presId="urn:microsoft.com/office/officeart/2005/8/layout/process1"/>
    <dgm:cxn modelId="{C75398D6-8104-44F2-A4D7-1A903D2D93F4}" type="presParOf" srcId="{3037BBB6-F7FA-49D5-B24F-4790E289CB96}" destId="{A280E888-09CF-407F-BC0C-9079C874199C}" srcOrd="0" destOrd="0" presId="urn:microsoft.com/office/officeart/2005/8/layout/process1"/>
    <dgm:cxn modelId="{D4437A69-BF8D-449A-8E79-ECF47143D25C}" type="presParOf" srcId="{EF448E54-62E7-417C-A07D-62A8E48DC1BC}" destId="{9776164A-BE94-483F-ADAD-C927BA4AE038}" srcOrd="2" destOrd="0" presId="urn:microsoft.com/office/officeart/2005/8/layout/process1"/>
    <dgm:cxn modelId="{FF29913D-3929-4AC8-AD7D-0A51EBC96656}" type="presParOf" srcId="{EF448E54-62E7-417C-A07D-62A8E48DC1BC}" destId="{A9CD3B3D-8A5A-46F1-A674-07FC33A7D09E}" srcOrd="3" destOrd="0" presId="urn:microsoft.com/office/officeart/2005/8/layout/process1"/>
    <dgm:cxn modelId="{D61AE9E7-F841-4C1F-B5B3-B35F0ABEE002}" type="presParOf" srcId="{A9CD3B3D-8A5A-46F1-A674-07FC33A7D09E}" destId="{804CC7BF-AC65-4C65-B01F-AACE82385AF9}" srcOrd="0" destOrd="0" presId="urn:microsoft.com/office/officeart/2005/8/layout/process1"/>
    <dgm:cxn modelId="{96391286-1513-4AC8-BA0A-8265AB657ADE}" type="presParOf" srcId="{EF448E54-62E7-417C-A07D-62A8E48DC1BC}" destId="{343CDFED-F459-4C99-B64A-5EE50A42A70E}" srcOrd="4" destOrd="0" presId="urn:microsoft.com/office/officeart/2005/8/layout/process1"/>
    <dgm:cxn modelId="{BA9BDB71-6158-4DA2-909A-D3BB59A824A0}" type="presParOf" srcId="{EF448E54-62E7-417C-A07D-62A8E48DC1BC}" destId="{1347DF31-A8E2-4367-879F-76978C678BFA}" srcOrd="5" destOrd="0" presId="urn:microsoft.com/office/officeart/2005/8/layout/process1"/>
    <dgm:cxn modelId="{E491F742-900D-4BB1-B470-076F51FE513D}" type="presParOf" srcId="{1347DF31-A8E2-4367-879F-76978C678BFA}" destId="{10FE2831-151D-4D73-8558-346903AF64B7}" srcOrd="0" destOrd="0" presId="urn:microsoft.com/office/officeart/2005/8/layout/process1"/>
    <dgm:cxn modelId="{866783A7-D60B-4FFF-B880-F314C38C7BD6}" type="presParOf" srcId="{EF448E54-62E7-417C-A07D-62A8E48DC1BC}" destId="{29AA20D3-CFC5-475B-95AD-680381EE18C4}"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E3326F-87F1-486E-829D-2B21F3ACA92E}" type="doc">
      <dgm:prSet loTypeId="urn:microsoft.com/office/officeart/2005/8/layout/pyramid1" loCatId="pyramid" qsTypeId="urn:microsoft.com/office/officeart/2005/8/quickstyle/simple1" qsCatId="simple" csTypeId="urn:microsoft.com/office/officeart/2005/8/colors/colorful5" csCatId="colorful" phldr="1"/>
      <dgm:spPr/>
    </dgm:pt>
    <dgm:pt modelId="{51266390-B87D-4F90-8D2D-5E91E4B5529B}">
      <dgm:prSet phldrT="[Tekst]"/>
      <dgm:spPr/>
      <dgm:t>
        <a:bodyPr/>
        <a:lstStyle/>
        <a:p>
          <a:r>
            <a:rPr lang="pl-PL" dirty="0"/>
            <a:t>Kontrola i utrwalanie rozmów – art. 19 </a:t>
          </a:r>
        </a:p>
      </dgm:t>
    </dgm:pt>
    <dgm:pt modelId="{B6C0A60F-D4A7-4151-AD6D-1F3C48EC00AD}" type="parTrans" cxnId="{BDBFF27A-8FE6-4D36-9831-C225E8B17479}">
      <dgm:prSet/>
      <dgm:spPr/>
      <dgm:t>
        <a:bodyPr/>
        <a:lstStyle/>
        <a:p>
          <a:endParaRPr lang="pl-PL"/>
        </a:p>
      </dgm:t>
    </dgm:pt>
    <dgm:pt modelId="{B9DBC39C-1581-401E-A1E1-9E32B78AC76B}" type="sibTrans" cxnId="{BDBFF27A-8FE6-4D36-9831-C225E8B17479}">
      <dgm:prSet/>
      <dgm:spPr/>
      <dgm:t>
        <a:bodyPr/>
        <a:lstStyle/>
        <a:p>
          <a:endParaRPr lang="pl-PL"/>
        </a:p>
      </dgm:t>
    </dgm:pt>
    <dgm:pt modelId="{EEF2EB1E-ED4B-4D09-9257-186FE4AB65CD}">
      <dgm:prSet phldrT="[Tekst]"/>
      <dgm:spPr/>
      <dgm:t>
        <a:bodyPr/>
        <a:lstStyle/>
        <a:p>
          <a:r>
            <a:rPr lang="pl-PL" dirty="0"/>
            <a:t>dostęp do danych internetowych innych niż treść wiadomości (maili) – art. 20c </a:t>
          </a:r>
        </a:p>
      </dgm:t>
    </dgm:pt>
    <dgm:pt modelId="{79FB5673-966C-4D8C-81C9-850564EAD666}" type="parTrans" cxnId="{10697639-E20B-4148-95E7-389B8D429A35}">
      <dgm:prSet/>
      <dgm:spPr/>
      <dgm:t>
        <a:bodyPr/>
        <a:lstStyle/>
        <a:p>
          <a:endParaRPr lang="pl-PL"/>
        </a:p>
      </dgm:t>
    </dgm:pt>
    <dgm:pt modelId="{AC29DDAC-A09B-4B92-AF58-9EE286499853}" type="sibTrans" cxnId="{10697639-E20B-4148-95E7-389B8D429A35}">
      <dgm:prSet/>
      <dgm:spPr/>
      <dgm:t>
        <a:bodyPr/>
        <a:lstStyle/>
        <a:p>
          <a:endParaRPr lang="pl-PL"/>
        </a:p>
      </dgm:t>
    </dgm:pt>
    <dgm:pt modelId="{BEAAA687-9D48-4547-9EBC-EE5AA3555C5C}">
      <dgm:prSet phldrT="[Tekst]"/>
      <dgm:spPr/>
      <dgm:t>
        <a:bodyPr/>
        <a:lstStyle/>
        <a:p>
          <a:r>
            <a:rPr lang="pl-PL" dirty="0"/>
            <a:t>transakcja pozorna – art. 19a</a:t>
          </a:r>
        </a:p>
      </dgm:t>
    </dgm:pt>
    <dgm:pt modelId="{6245DFF2-5FE3-4708-B57C-19E59F68F92C}" type="parTrans" cxnId="{51E23B18-4552-4EB9-A042-F5C326C9EB25}">
      <dgm:prSet/>
      <dgm:spPr/>
      <dgm:t>
        <a:bodyPr/>
        <a:lstStyle/>
        <a:p>
          <a:endParaRPr lang="pl-PL"/>
        </a:p>
      </dgm:t>
    </dgm:pt>
    <dgm:pt modelId="{3EA20EA3-D16B-40D6-875B-BBF36C3EA57B}" type="sibTrans" cxnId="{51E23B18-4552-4EB9-A042-F5C326C9EB25}">
      <dgm:prSet/>
      <dgm:spPr/>
      <dgm:t>
        <a:bodyPr/>
        <a:lstStyle/>
        <a:p>
          <a:endParaRPr lang="pl-PL"/>
        </a:p>
      </dgm:t>
    </dgm:pt>
    <dgm:pt modelId="{9A5D254E-C68D-40FF-9DA2-DDF6C49D9364}">
      <dgm:prSet phldrT="[Tekst]"/>
      <dgm:spPr/>
      <dgm:t>
        <a:bodyPr/>
        <a:lstStyle/>
        <a:p>
          <a:r>
            <a:rPr lang="pl-PL" dirty="0"/>
            <a:t>pozostałe czynności – tajny informator, przetwarzanie danych,  </a:t>
          </a:r>
        </a:p>
      </dgm:t>
    </dgm:pt>
    <dgm:pt modelId="{FC6833D9-F407-4F6F-89D2-189A9ACE9A1B}" type="parTrans" cxnId="{AAAFA748-4021-42B2-9EC3-5F1AE913674A}">
      <dgm:prSet/>
      <dgm:spPr/>
      <dgm:t>
        <a:bodyPr/>
        <a:lstStyle/>
        <a:p>
          <a:endParaRPr lang="pl-PL"/>
        </a:p>
      </dgm:t>
    </dgm:pt>
    <dgm:pt modelId="{68DE6C30-598D-496C-B5AC-A4D419A881EB}" type="sibTrans" cxnId="{AAAFA748-4021-42B2-9EC3-5F1AE913674A}">
      <dgm:prSet/>
      <dgm:spPr/>
      <dgm:t>
        <a:bodyPr/>
        <a:lstStyle/>
        <a:p>
          <a:endParaRPr lang="pl-PL"/>
        </a:p>
      </dgm:t>
    </dgm:pt>
    <dgm:pt modelId="{0456C909-9944-495F-8713-CC6A17160C87}">
      <dgm:prSet phldrT="[Tekst]"/>
      <dgm:spPr/>
      <dgm:t>
        <a:bodyPr/>
        <a:lstStyle/>
        <a:p>
          <a:r>
            <a:rPr lang="pl-PL" dirty="0"/>
            <a:t>przesyłka niejawnie nadzorowana </a:t>
          </a:r>
        </a:p>
      </dgm:t>
    </dgm:pt>
    <dgm:pt modelId="{444C60B1-FE44-4BEA-A27C-11F61E72EF48}" type="parTrans" cxnId="{107A9E7B-6930-485A-93D1-6780A0036C8F}">
      <dgm:prSet/>
      <dgm:spPr/>
      <dgm:t>
        <a:bodyPr/>
        <a:lstStyle/>
        <a:p>
          <a:endParaRPr lang="pl-PL"/>
        </a:p>
      </dgm:t>
    </dgm:pt>
    <dgm:pt modelId="{FF6210CB-4FC5-440C-8CAA-5CC35589DEB2}" type="sibTrans" cxnId="{107A9E7B-6930-485A-93D1-6780A0036C8F}">
      <dgm:prSet/>
      <dgm:spPr/>
      <dgm:t>
        <a:bodyPr/>
        <a:lstStyle/>
        <a:p>
          <a:endParaRPr lang="pl-PL"/>
        </a:p>
      </dgm:t>
    </dgm:pt>
    <dgm:pt modelId="{032C49EC-68CE-400D-BBFF-BEB6285B5D5B}" type="pres">
      <dgm:prSet presAssocID="{ADE3326F-87F1-486E-829D-2B21F3ACA92E}" presName="Name0" presStyleCnt="0">
        <dgm:presLayoutVars>
          <dgm:dir/>
          <dgm:animLvl val="lvl"/>
          <dgm:resizeHandles val="exact"/>
        </dgm:presLayoutVars>
      </dgm:prSet>
      <dgm:spPr/>
    </dgm:pt>
    <dgm:pt modelId="{75DE8E23-F20D-47D0-B0F8-16C6E173BE25}" type="pres">
      <dgm:prSet presAssocID="{51266390-B87D-4F90-8D2D-5E91E4B5529B}" presName="Name8" presStyleCnt="0"/>
      <dgm:spPr/>
    </dgm:pt>
    <dgm:pt modelId="{92B98803-ECEC-4684-A6C5-E660AE63E0AD}" type="pres">
      <dgm:prSet presAssocID="{51266390-B87D-4F90-8D2D-5E91E4B5529B}" presName="level" presStyleLbl="node1" presStyleIdx="0" presStyleCnt="5">
        <dgm:presLayoutVars>
          <dgm:chMax val="1"/>
          <dgm:bulletEnabled val="1"/>
        </dgm:presLayoutVars>
      </dgm:prSet>
      <dgm:spPr/>
    </dgm:pt>
    <dgm:pt modelId="{728E51F1-2432-4A76-BC5E-19C1FD6317C7}" type="pres">
      <dgm:prSet presAssocID="{51266390-B87D-4F90-8D2D-5E91E4B5529B}" presName="levelTx" presStyleLbl="revTx" presStyleIdx="0" presStyleCnt="0">
        <dgm:presLayoutVars>
          <dgm:chMax val="1"/>
          <dgm:bulletEnabled val="1"/>
        </dgm:presLayoutVars>
      </dgm:prSet>
      <dgm:spPr/>
    </dgm:pt>
    <dgm:pt modelId="{ABA67F67-0BCC-4CCB-99F8-6B72FA617BE7}" type="pres">
      <dgm:prSet presAssocID="{EEF2EB1E-ED4B-4D09-9257-186FE4AB65CD}" presName="Name8" presStyleCnt="0"/>
      <dgm:spPr/>
    </dgm:pt>
    <dgm:pt modelId="{F02F4258-7F13-43B8-AB90-FDFE4509798E}" type="pres">
      <dgm:prSet presAssocID="{EEF2EB1E-ED4B-4D09-9257-186FE4AB65CD}" presName="level" presStyleLbl="node1" presStyleIdx="1" presStyleCnt="5">
        <dgm:presLayoutVars>
          <dgm:chMax val="1"/>
          <dgm:bulletEnabled val="1"/>
        </dgm:presLayoutVars>
      </dgm:prSet>
      <dgm:spPr/>
    </dgm:pt>
    <dgm:pt modelId="{CCF0E0E4-552C-40B7-95B9-5F232C89A8B0}" type="pres">
      <dgm:prSet presAssocID="{EEF2EB1E-ED4B-4D09-9257-186FE4AB65CD}" presName="levelTx" presStyleLbl="revTx" presStyleIdx="0" presStyleCnt="0">
        <dgm:presLayoutVars>
          <dgm:chMax val="1"/>
          <dgm:bulletEnabled val="1"/>
        </dgm:presLayoutVars>
      </dgm:prSet>
      <dgm:spPr/>
    </dgm:pt>
    <dgm:pt modelId="{A13FECF5-A291-4E81-AFC5-3EF1CB7DA08D}" type="pres">
      <dgm:prSet presAssocID="{BEAAA687-9D48-4547-9EBC-EE5AA3555C5C}" presName="Name8" presStyleCnt="0"/>
      <dgm:spPr/>
    </dgm:pt>
    <dgm:pt modelId="{965E2067-038D-4084-998A-4CF9CCF07565}" type="pres">
      <dgm:prSet presAssocID="{BEAAA687-9D48-4547-9EBC-EE5AA3555C5C}" presName="level" presStyleLbl="node1" presStyleIdx="2" presStyleCnt="5">
        <dgm:presLayoutVars>
          <dgm:chMax val="1"/>
          <dgm:bulletEnabled val="1"/>
        </dgm:presLayoutVars>
      </dgm:prSet>
      <dgm:spPr/>
    </dgm:pt>
    <dgm:pt modelId="{724C6476-2A01-450C-9E4E-E0C594291C11}" type="pres">
      <dgm:prSet presAssocID="{BEAAA687-9D48-4547-9EBC-EE5AA3555C5C}" presName="levelTx" presStyleLbl="revTx" presStyleIdx="0" presStyleCnt="0">
        <dgm:presLayoutVars>
          <dgm:chMax val="1"/>
          <dgm:bulletEnabled val="1"/>
        </dgm:presLayoutVars>
      </dgm:prSet>
      <dgm:spPr/>
    </dgm:pt>
    <dgm:pt modelId="{409F0AF3-B9A4-4BE0-944C-7D39567A15AE}" type="pres">
      <dgm:prSet presAssocID="{0456C909-9944-495F-8713-CC6A17160C87}" presName="Name8" presStyleCnt="0"/>
      <dgm:spPr/>
    </dgm:pt>
    <dgm:pt modelId="{26A96BFD-4A12-4711-8B00-61CCC7260B42}" type="pres">
      <dgm:prSet presAssocID="{0456C909-9944-495F-8713-CC6A17160C87}" presName="level" presStyleLbl="node1" presStyleIdx="3" presStyleCnt="5">
        <dgm:presLayoutVars>
          <dgm:chMax val="1"/>
          <dgm:bulletEnabled val="1"/>
        </dgm:presLayoutVars>
      </dgm:prSet>
      <dgm:spPr/>
    </dgm:pt>
    <dgm:pt modelId="{293129A8-0F5A-4F6E-809A-0E9E80AE9BC7}" type="pres">
      <dgm:prSet presAssocID="{0456C909-9944-495F-8713-CC6A17160C87}" presName="levelTx" presStyleLbl="revTx" presStyleIdx="0" presStyleCnt="0">
        <dgm:presLayoutVars>
          <dgm:chMax val="1"/>
          <dgm:bulletEnabled val="1"/>
        </dgm:presLayoutVars>
      </dgm:prSet>
      <dgm:spPr/>
    </dgm:pt>
    <dgm:pt modelId="{5D1D959C-273A-4DA5-B25B-D886C65F7134}" type="pres">
      <dgm:prSet presAssocID="{9A5D254E-C68D-40FF-9DA2-DDF6C49D9364}" presName="Name8" presStyleCnt="0"/>
      <dgm:spPr/>
    </dgm:pt>
    <dgm:pt modelId="{9EFFB782-2D10-49BF-B056-7332FC22E1F7}" type="pres">
      <dgm:prSet presAssocID="{9A5D254E-C68D-40FF-9DA2-DDF6C49D9364}" presName="level" presStyleLbl="node1" presStyleIdx="4" presStyleCnt="5">
        <dgm:presLayoutVars>
          <dgm:chMax val="1"/>
          <dgm:bulletEnabled val="1"/>
        </dgm:presLayoutVars>
      </dgm:prSet>
      <dgm:spPr/>
    </dgm:pt>
    <dgm:pt modelId="{94A7910C-DD67-4229-9C7C-A94A3DFBF49B}" type="pres">
      <dgm:prSet presAssocID="{9A5D254E-C68D-40FF-9DA2-DDF6C49D9364}" presName="levelTx" presStyleLbl="revTx" presStyleIdx="0" presStyleCnt="0">
        <dgm:presLayoutVars>
          <dgm:chMax val="1"/>
          <dgm:bulletEnabled val="1"/>
        </dgm:presLayoutVars>
      </dgm:prSet>
      <dgm:spPr/>
    </dgm:pt>
  </dgm:ptLst>
  <dgm:cxnLst>
    <dgm:cxn modelId="{684D0C06-E21D-4E07-B477-6A078E2D6EAE}" type="presOf" srcId="{9A5D254E-C68D-40FF-9DA2-DDF6C49D9364}" destId="{94A7910C-DD67-4229-9C7C-A94A3DFBF49B}" srcOrd="1" destOrd="0" presId="urn:microsoft.com/office/officeart/2005/8/layout/pyramid1"/>
    <dgm:cxn modelId="{51E23B18-4552-4EB9-A042-F5C326C9EB25}" srcId="{ADE3326F-87F1-486E-829D-2B21F3ACA92E}" destId="{BEAAA687-9D48-4547-9EBC-EE5AA3555C5C}" srcOrd="2" destOrd="0" parTransId="{6245DFF2-5FE3-4708-B57C-19E59F68F92C}" sibTransId="{3EA20EA3-D16B-40D6-875B-BBF36C3EA57B}"/>
    <dgm:cxn modelId="{10697639-E20B-4148-95E7-389B8D429A35}" srcId="{ADE3326F-87F1-486E-829D-2B21F3ACA92E}" destId="{EEF2EB1E-ED4B-4D09-9257-186FE4AB65CD}" srcOrd="1" destOrd="0" parTransId="{79FB5673-966C-4D8C-81C9-850564EAD666}" sibTransId="{AC29DDAC-A09B-4B92-AF58-9EE286499853}"/>
    <dgm:cxn modelId="{712CD847-9ECA-4C1E-8EE2-30A8C921E340}" type="presOf" srcId="{EEF2EB1E-ED4B-4D09-9257-186FE4AB65CD}" destId="{CCF0E0E4-552C-40B7-95B9-5F232C89A8B0}" srcOrd="1" destOrd="0" presId="urn:microsoft.com/office/officeart/2005/8/layout/pyramid1"/>
    <dgm:cxn modelId="{AAAFA748-4021-42B2-9EC3-5F1AE913674A}" srcId="{ADE3326F-87F1-486E-829D-2B21F3ACA92E}" destId="{9A5D254E-C68D-40FF-9DA2-DDF6C49D9364}" srcOrd="4" destOrd="0" parTransId="{FC6833D9-F407-4F6F-89D2-189A9ACE9A1B}" sibTransId="{68DE6C30-598D-496C-B5AC-A4D419A881EB}"/>
    <dgm:cxn modelId="{55FC1D6A-5286-4C7B-B68E-BC2AF2923B37}" type="presOf" srcId="{51266390-B87D-4F90-8D2D-5E91E4B5529B}" destId="{728E51F1-2432-4A76-BC5E-19C1FD6317C7}" srcOrd="1" destOrd="0" presId="urn:microsoft.com/office/officeart/2005/8/layout/pyramid1"/>
    <dgm:cxn modelId="{BDBFF27A-8FE6-4D36-9831-C225E8B17479}" srcId="{ADE3326F-87F1-486E-829D-2B21F3ACA92E}" destId="{51266390-B87D-4F90-8D2D-5E91E4B5529B}" srcOrd="0" destOrd="0" parTransId="{B6C0A60F-D4A7-4151-AD6D-1F3C48EC00AD}" sibTransId="{B9DBC39C-1581-401E-A1E1-9E32B78AC76B}"/>
    <dgm:cxn modelId="{107A9E7B-6930-485A-93D1-6780A0036C8F}" srcId="{ADE3326F-87F1-486E-829D-2B21F3ACA92E}" destId="{0456C909-9944-495F-8713-CC6A17160C87}" srcOrd="3" destOrd="0" parTransId="{444C60B1-FE44-4BEA-A27C-11F61E72EF48}" sibTransId="{FF6210CB-4FC5-440C-8CAA-5CC35589DEB2}"/>
    <dgm:cxn modelId="{1B33DB7D-B96A-4C2D-9E50-231EF7929231}" type="presOf" srcId="{BEAAA687-9D48-4547-9EBC-EE5AA3555C5C}" destId="{724C6476-2A01-450C-9E4E-E0C594291C11}" srcOrd="1" destOrd="0" presId="urn:microsoft.com/office/officeart/2005/8/layout/pyramid1"/>
    <dgm:cxn modelId="{3AFD147E-C013-4AEC-9E63-8CE7C0965B6C}" type="presOf" srcId="{EEF2EB1E-ED4B-4D09-9257-186FE4AB65CD}" destId="{F02F4258-7F13-43B8-AB90-FDFE4509798E}" srcOrd="0" destOrd="0" presId="urn:microsoft.com/office/officeart/2005/8/layout/pyramid1"/>
    <dgm:cxn modelId="{B0F05083-078A-47E9-97D5-97DFA7213F41}" type="presOf" srcId="{ADE3326F-87F1-486E-829D-2B21F3ACA92E}" destId="{032C49EC-68CE-400D-BBFF-BEB6285B5D5B}" srcOrd="0" destOrd="0" presId="urn:microsoft.com/office/officeart/2005/8/layout/pyramid1"/>
    <dgm:cxn modelId="{13D1EBBF-351C-47EF-8A54-F7666CD4D46E}" type="presOf" srcId="{9A5D254E-C68D-40FF-9DA2-DDF6C49D9364}" destId="{9EFFB782-2D10-49BF-B056-7332FC22E1F7}" srcOrd="0" destOrd="0" presId="urn:microsoft.com/office/officeart/2005/8/layout/pyramid1"/>
    <dgm:cxn modelId="{8FAEEBC8-5CB0-4383-ABB7-005109488017}" type="presOf" srcId="{0456C909-9944-495F-8713-CC6A17160C87}" destId="{26A96BFD-4A12-4711-8B00-61CCC7260B42}" srcOrd="0" destOrd="0" presId="urn:microsoft.com/office/officeart/2005/8/layout/pyramid1"/>
    <dgm:cxn modelId="{6C839FC9-4C64-41BE-9E30-1F8269CA0DA7}" type="presOf" srcId="{BEAAA687-9D48-4547-9EBC-EE5AA3555C5C}" destId="{965E2067-038D-4084-998A-4CF9CCF07565}" srcOrd="0" destOrd="0" presId="urn:microsoft.com/office/officeart/2005/8/layout/pyramid1"/>
    <dgm:cxn modelId="{9C0DD5E1-E9B2-4EDF-96B1-BDE9570C067F}" type="presOf" srcId="{0456C909-9944-495F-8713-CC6A17160C87}" destId="{293129A8-0F5A-4F6E-809A-0E9E80AE9BC7}" srcOrd="1" destOrd="0" presId="urn:microsoft.com/office/officeart/2005/8/layout/pyramid1"/>
    <dgm:cxn modelId="{79314AF0-20DB-4D7A-9532-2E6B18C708D6}" type="presOf" srcId="{51266390-B87D-4F90-8D2D-5E91E4B5529B}" destId="{92B98803-ECEC-4684-A6C5-E660AE63E0AD}" srcOrd="0" destOrd="0" presId="urn:microsoft.com/office/officeart/2005/8/layout/pyramid1"/>
    <dgm:cxn modelId="{7F4DAC02-4BAB-4918-A7B6-7B53161B601B}" type="presParOf" srcId="{032C49EC-68CE-400D-BBFF-BEB6285B5D5B}" destId="{75DE8E23-F20D-47D0-B0F8-16C6E173BE25}" srcOrd="0" destOrd="0" presId="urn:microsoft.com/office/officeart/2005/8/layout/pyramid1"/>
    <dgm:cxn modelId="{F2EE9BDE-3C01-42B3-B989-56103BBBEA03}" type="presParOf" srcId="{75DE8E23-F20D-47D0-B0F8-16C6E173BE25}" destId="{92B98803-ECEC-4684-A6C5-E660AE63E0AD}" srcOrd="0" destOrd="0" presId="urn:microsoft.com/office/officeart/2005/8/layout/pyramid1"/>
    <dgm:cxn modelId="{09207C9C-0F47-4933-88E0-8EDEE9D25966}" type="presParOf" srcId="{75DE8E23-F20D-47D0-B0F8-16C6E173BE25}" destId="{728E51F1-2432-4A76-BC5E-19C1FD6317C7}" srcOrd="1" destOrd="0" presId="urn:microsoft.com/office/officeart/2005/8/layout/pyramid1"/>
    <dgm:cxn modelId="{3293B1A1-9401-4BD6-9AB3-5827396E6206}" type="presParOf" srcId="{032C49EC-68CE-400D-BBFF-BEB6285B5D5B}" destId="{ABA67F67-0BCC-4CCB-99F8-6B72FA617BE7}" srcOrd="1" destOrd="0" presId="urn:microsoft.com/office/officeart/2005/8/layout/pyramid1"/>
    <dgm:cxn modelId="{CBD84F7D-8670-4BBC-83EC-C242A80040AC}" type="presParOf" srcId="{ABA67F67-0BCC-4CCB-99F8-6B72FA617BE7}" destId="{F02F4258-7F13-43B8-AB90-FDFE4509798E}" srcOrd="0" destOrd="0" presId="urn:microsoft.com/office/officeart/2005/8/layout/pyramid1"/>
    <dgm:cxn modelId="{B1430BD3-F19D-4377-87AA-BE9C9D0F0A8E}" type="presParOf" srcId="{ABA67F67-0BCC-4CCB-99F8-6B72FA617BE7}" destId="{CCF0E0E4-552C-40B7-95B9-5F232C89A8B0}" srcOrd="1" destOrd="0" presId="urn:microsoft.com/office/officeart/2005/8/layout/pyramid1"/>
    <dgm:cxn modelId="{E292B1D7-8CA0-42E8-8ECE-AE07F13CAAAC}" type="presParOf" srcId="{032C49EC-68CE-400D-BBFF-BEB6285B5D5B}" destId="{A13FECF5-A291-4E81-AFC5-3EF1CB7DA08D}" srcOrd="2" destOrd="0" presId="urn:microsoft.com/office/officeart/2005/8/layout/pyramid1"/>
    <dgm:cxn modelId="{49ADA6E6-00FE-43F2-99F2-6D9C14E9D667}" type="presParOf" srcId="{A13FECF5-A291-4E81-AFC5-3EF1CB7DA08D}" destId="{965E2067-038D-4084-998A-4CF9CCF07565}" srcOrd="0" destOrd="0" presId="urn:microsoft.com/office/officeart/2005/8/layout/pyramid1"/>
    <dgm:cxn modelId="{3F6B4BFE-14B1-4195-89AF-4C4C2464FDAB}" type="presParOf" srcId="{A13FECF5-A291-4E81-AFC5-3EF1CB7DA08D}" destId="{724C6476-2A01-450C-9E4E-E0C594291C11}" srcOrd="1" destOrd="0" presId="urn:microsoft.com/office/officeart/2005/8/layout/pyramid1"/>
    <dgm:cxn modelId="{6F1BA23C-3982-47D9-9D4C-D191D5FF7225}" type="presParOf" srcId="{032C49EC-68CE-400D-BBFF-BEB6285B5D5B}" destId="{409F0AF3-B9A4-4BE0-944C-7D39567A15AE}" srcOrd="3" destOrd="0" presId="urn:microsoft.com/office/officeart/2005/8/layout/pyramid1"/>
    <dgm:cxn modelId="{70A85081-E307-42BB-B99F-FCF04B2FED1B}" type="presParOf" srcId="{409F0AF3-B9A4-4BE0-944C-7D39567A15AE}" destId="{26A96BFD-4A12-4711-8B00-61CCC7260B42}" srcOrd="0" destOrd="0" presId="urn:microsoft.com/office/officeart/2005/8/layout/pyramid1"/>
    <dgm:cxn modelId="{5645005E-73FF-415A-8B2F-C1BB64C096FC}" type="presParOf" srcId="{409F0AF3-B9A4-4BE0-944C-7D39567A15AE}" destId="{293129A8-0F5A-4F6E-809A-0E9E80AE9BC7}" srcOrd="1" destOrd="0" presId="urn:microsoft.com/office/officeart/2005/8/layout/pyramid1"/>
    <dgm:cxn modelId="{87542606-95B7-4AED-999C-50E4B5184263}" type="presParOf" srcId="{032C49EC-68CE-400D-BBFF-BEB6285B5D5B}" destId="{5D1D959C-273A-4DA5-B25B-D886C65F7134}" srcOrd="4" destOrd="0" presId="urn:microsoft.com/office/officeart/2005/8/layout/pyramid1"/>
    <dgm:cxn modelId="{93C47091-9F01-42A9-9910-69E861D5718A}" type="presParOf" srcId="{5D1D959C-273A-4DA5-B25B-D886C65F7134}" destId="{9EFFB782-2D10-49BF-B056-7332FC22E1F7}" srcOrd="0" destOrd="0" presId="urn:microsoft.com/office/officeart/2005/8/layout/pyramid1"/>
    <dgm:cxn modelId="{E92EAF78-92AA-4823-8EC4-FADA6C5681EB}" type="presParOf" srcId="{5D1D959C-273A-4DA5-B25B-D886C65F7134}" destId="{94A7910C-DD67-4229-9C7C-A94A3DFBF49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DE4C1-15BB-4931-A1DB-184C52F071BA}">
      <dsp:nvSpPr>
        <dsp:cNvPr id="0" name=""/>
        <dsp:cNvSpPr/>
      </dsp:nvSpPr>
      <dsp:spPr>
        <a:xfrm>
          <a:off x="4787" y="1282457"/>
          <a:ext cx="2093264" cy="131483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Podejrzenie popełnienia przestępstwa z art. 19 ust. 1 </a:t>
          </a:r>
        </a:p>
      </dsp:txBody>
      <dsp:txXfrm>
        <a:off x="43297" y="1320967"/>
        <a:ext cx="2016244" cy="1237811"/>
      </dsp:txXfrm>
    </dsp:sp>
    <dsp:sp modelId="{FFEC73B8-428B-4B3D-9EDF-6493FA281869}">
      <dsp:nvSpPr>
        <dsp:cNvPr id="0" name=""/>
        <dsp:cNvSpPr/>
      </dsp:nvSpPr>
      <dsp:spPr>
        <a:xfrm>
          <a:off x="2307378" y="1680308"/>
          <a:ext cx="443772" cy="51912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2307378" y="1784134"/>
        <a:ext cx="310640" cy="311477"/>
      </dsp:txXfrm>
    </dsp:sp>
    <dsp:sp modelId="{2B88F551-1C5B-48B5-8F21-402F8F3BF841}">
      <dsp:nvSpPr>
        <dsp:cNvPr id="0" name=""/>
        <dsp:cNvSpPr/>
      </dsp:nvSpPr>
      <dsp:spPr>
        <a:xfrm>
          <a:off x="2935358" y="1282457"/>
          <a:ext cx="2093264" cy="1314831"/>
        </a:xfrm>
        <a:prstGeom prst="roundRect">
          <a:avLst>
            <a:gd name="adj" fmla="val 10000"/>
          </a:avLst>
        </a:prstGeom>
        <a:solidFill>
          <a:schemeClr val="accent5">
            <a:hueOff val="-325781"/>
            <a:satOff val="-33034"/>
            <a:lumOff val="4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Niemożność zapobieżenia/zebrania dowodów innymi sposobami niż operacyjne </a:t>
          </a:r>
        </a:p>
      </dsp:txBody>
      <dsp:txXfrm>
        <a:off x="2973868" y="1320967"/>
        <a:ext cx="2016244" cy="1237811"/>
      </dsp:txXfrm>
    </dsp:sp>
    <dsp:sp modelId="{C34F2E9D-EC20-486D-9E91-FDC3C8424848}">
      <dsp:nvSpPr>
        <dsp:cNvPr id="0" name=""/>
        <dsp:cNvSpPr/>
      </dsp:nvSpPr>
      <dsp:spPr>
        <a:xfrm>
          <a:off x="5237949" y="1680308"/>
          <a:ext cx="443772" cy="519129"/>
        </a:xfrm>
        <a:prstGeom prst="rightArrow">
          <a:avLst>
            <a:gd name="adj1" fmla="val 60000"/>
            <a:gd name="adj2" fmla="val 50000"/>
          </a:avLst>
        </a:prstGeom>
        <a:solidFill>
          <a:schemeClr val="accent5">
            <a:hueOff val="-488671"/>
            <a:satOff val="-49551"/>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5237949" y="1784134"/>
        <a:ext cx="310640" cy="311477"/>
      </dsp:txXfrm>
    </dsp:sp>
    <dsp:sp modelId="{F32966FC-66C5-42BF-89FD-A0AC39D9BCC3}">
      <dsp:nvSpPr>
        <dsp:cNvPr id="0" name=""/>
        <dsp:cNvSpPr/>
      </dsp:nvSpPr>
      <dsp:spPr>
        <a:xfrm>
          <a:off x="5865928" y="1282457"/>
          <a:ext cx="2093264" cy="1314831"/>
        </a:xfrm>
        <a:prstGeom prst="roundRect">
          <a:avLst>
            <a:gd name="adj" fmla="val 10000"/>
          </a:avLst>
        </a:prstGeom>
        <a:solidFill>
          <a:schemeClr val="accent5">
            <a:hueOff val="-651561"/>
            <a:satOff val="-66069"/>
            <a:lumOff val="9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KWP (KGP/KGCBŚP) występuje o zgodę o zastosowanie kontroli operacyjnej do PO (PG)</a:t>
          </a:r>
        </a:p>
      </dsp:txBody>
      <dsp:txXfrm>
        <a:off x="5904438" y="1320967"/>
        <a:ext cx="2016244" cy="1237811"/>
      </dsp:txXfrm>
    </dsp:sp>
    <dsp:sp modelId="{45CD050E-B5E4-41B2-9A53-A81C84DD4896}">
      <dsp:nvSpPr>
        <dsp:cNvPr id="0" name=""/>
        <dsp:cNvSpPr/>
      </dsp:nvSpPr>
      <dsp:spPr>
        <a:xfrm>
          <a:off x="8168520" y="1680308"/>
          <a:ext cx="443772" cy="519129"/>
        </a:xfrm>
        <a:prstGeom prst="rightArrow">
          <a:avLst>
            <a:gd name="adj1" fmla="val 60000"/>
            <a:gd name="adj2" fmla="val 50000"/>
          </a:avLst>
        </a:prstGeom>
        <a:solidFill>
          <a:schemeClr val="accent5">
            <a:hueOff val="-977342"/>
            <a:satOff val="-99103"/>
            <a:lumOff val="137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8168520" y="1784134"/>
        <a:ext cx="310640" cy="311477"/>
      </dsp:txXfrm>
    </dsp:sp>
    <dsp:sp modelId="{BB7CAF02-DF6A-45A3-A014-CE9DCC3DCBA1}">
      <dsp:nvSpPr>
        <dsp:cNvPr id="0" name=""/>
        <dsp:cNvSpPr/>
      </dsp:nvSpPr>
      <dsp:spPr>
        <a:xfrm>
          <a:off x="8796499" y="1282457"/>
          <a:ext cx="2093264" cy="1314831"/>
        </a:xfrm>
        <a:prstGeom prst="roundRect">
          <a:avLst>
            <a:gd name="adj" fmla="val 10000"/>
          </a:avLst>
        </a:prstGeom>
        <a:solidFill>
          <a:schemeClr val="accent5">
            <a:hueOff val="-977342"/>
            <a:satOff val="-99103"/>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Wyrażenie zgody na kontrolę operacyjną przez PO(PG)</a:t>
          </a:r>
        </a:p>
      </dsp:txBody>
      <dsp:txXfrm>
        <a:off x="8835009" y="1320967"/>
        <a:ext cx="2016244" cy="1237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E5FD6-DF3A-4F48-B15A-AECA150638E6}">
      <dsp:nvSpPr>
        <dsp:cNvPr id="0" name=""/>
        <dsp:cNvSpPr/>
      </dsp:nvSpPr>
      <dsp:spPr>
        <a:xfrm>
          <a:off x="1185" y="0"/>
          <a:ext cx="2527541" cy="120032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KWP (KGP/KGCBŚP) występuje </a:t>
          </a:r>
          <a:r>
            <a:rPr lang="pl-PL" sz="1600" b="1" kern="1200" dirty="0"/>
            <a:t>z wnioskiem do właściwego sądu okręgowego</a:t>
          </a:r>
          <a:endParaRPr lang="pl-PL" sz="1600" kern="1200" dirty="0"/>
        </a:p>
      </dsp:txBody>
      <dsp:txXfrm>
        <a:off x="36341" y="35156"/>
        <a:ext cx="2457229" cy="1130017"/>
      </dsp:txXfrm>
    </dsp:sp>
    <dsp:sp modelId="{3BEA2F4C-8FC9-4A08-A327-034F239484AA}">
      <dsp:nvSpPr>
        <dsp:cNvPr id="0" name=""/>
        <dsp:cNvSpPr/>
      </dsp:nvSpPr>
      <dsp:spPr>
        <a:xfrm>
          <a:off x="2781480" y="286749"/>
          <a:ext cx="535838" cy="62683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pl-PL" sz="2500" kern="1200"/>
        </a:p>
      </dsp:txBody>
      <dsp:txXfrm>
        <a:off x="2781480" y="412115"/>
        <a:ext cx="375087" cy="376098"/>
      </dsp:txXfrm>
    </dsp:sp>
    <dsp:sp modelId="{D69727F5-601F-4432-82D9-5667A69AD2D9}">
      <dsp:nvSpPr>
        <dsp:cNvPr id="0" name=""/>
        <dsp:cNvSpPr/>
      </dsp:nvSpPr>
      <dsp:spPr>
        <a:xfrm>
          <a:off x="3539743" y="0"/>
          <a:ext cx="2527541" cy="1200329"/>
        </a:xfrm>
        <a:prstGeom prst="roundRect">
          <a:avLst>
            <a:gd name="adj" fmla="val 10000"/>
          </a:avLst>
        </a:prstGeom>
        <a:solidFill>
          <a:schemeClr val="accent2">
            <a:hueOff val="-5936795"/>
            <a:satOff val="0"/>
            <a:lumOff val="-2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Sąd okręgowy </a:t>
          </a:r>
          <a:r>
            <a:rPr lang="pl-PL" sz="2200" b="1" u="sng" kern="1200" dirty="0"/>
            <a:t>postanowieniem </a:t>
          </a:r>
          <a:r>
            <a:rPr lang="pl-PL" sz="2200" b="0" u="none" kern="1200" dirty="0"/>
            <a:t>wyraża zgodę </a:t>
          </a:r>
        </a:p>
      </dsp:txBody>
      <dsp:txXfrm>
        <a:off x="3574899" y="35156"/>
        <a:ext cx="2457229" cy="11300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C16DA-F48C-4E2C-93EF-ED672F64DC82}">
      <dsp:nvSpPr>
        <dsp:cNvPr id="0" name=""/>
        <dsp:cNvSpPr/>
      </dsp:nvSpPr>
      <dsp:spPr>
        <a:xfrm>
          <a:off x="4878" y="315978"/>
          <a:ext cx="2132814" cy="157961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wypadek niecierpiący zwłoki </a:t>
          </a:r>
        </a:p>
      </dsp:txBody>
      <dsp:txXfrm>
        <a:off x="51143" y="362243"/>
        <a:ext cx="2040284" cy="1487085"/>
      </dsp:txXfrm>
    </dsp:sp>
    <dsp:sp modelId="{3037BBB6-F7FA-49D5-B24F-4790E289CB96}">
      <dsp:nvSpPr>
        <dsp:cNvPr id="0" name=""/>
        <dsp:cNvSpPr/>
      </dsp:nvSpPr>
      <dsp:spPr>
        <a:xfrm>
          <a:off x="2350973" y="841317"/>
          <a:ext cx="452156" cy="5289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350973" y="947104"/>
        <a:ext cx="316509" cy="317363"/>
      </dsp:txXfrm>
    </dsp:sp>
    <dsp:sp modelId="{9776164A-BE94-483F-ADAD-C927BA4AE038}">
      <dsp:nvSpPr>
        <dsp:cNvPr id="0" name=""/>
        <dsp:cNvSpPr/>
      </dsp:nvSpPr>
      <dsp:spPr>
        <a:xfrm>
          <a:off x="2990818" y="315978"/>
          <a:ext cx="2132814" cy="1579615"/>
        </a:xfrm>
        <a:prstGeom prst="roundRect">
          <a:avLst>
            <a:gd name="adj" fmla="val 10000"/>
          </a:avLst>
        </a:prstGeom>
        <a:solidFill>
          <a:schemeClr val="accent3">
            <a:hueOff val="-2340318"/>
            <a:satOff val="0"/>
            <a:lumOff val="13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KGP, KG CBŚP, KWP występują o pisemną zgodę do PG lub PO </a:t>
          </a:r>
        </a:p>
      </dsp:txBody>
      <dsp:txXfrm>
        <a:off x="3037083" y="362243"/>
        <a:ext cx="2040284" cy="1487085"/>
      </dsp:txXfrm>
    </dsp:sp>
    <dsp:sp modelId="{A9CD3B3D-8A5A-46F1-A674-07FC33A7D09E}">
      <dsp:nvSpPr>
        <dsp:cNvPr id="0" name=""/>
        <dsp:cNvSpPr/>
      </dsp:nvSpPr>
      <dsp:spPr>
        <a:xfrm>
          <a:off x="5336914" y="841317"/>
          <a:ext cx="452156" cy="528937"/>
        </a:xfrm>
        <a:prstGeom prst="rightArrow">
          <a:avLst>
            <a:gd name="adj1" fmla="val 60000"/>
            <a:gd name="adj2" fmla="val 50000"/>
          </a:avLst>
        </a:prstGeom>
        <a:solidFill>
          <a:schemeClr val="accent3">
            <a:hueOff val="-3510477"/>
            <a:satOff val="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336914" y="947104"/>
        <a:ext cx="316509" cy="317363"/>
      </dsp:txXfrm>
    </dsp:sp>
    <dsp:sp modelId="{343CDFED-F459-4C99-B64A-5EE50A42A70E}">
      <dsp:nvSpPr>
        <dsp:cNvPr id="0" name=""/>
        <dsp:cNvSpPr/>
      </dsp:nvSpPr>
      <dsp:spPr>
        <a:xfrm>
          <a:off x="5976758" y="315978"/>
          <a:ext cx="2132814" cy="1579615"/>
        </a:xfrm>
        <a:prstGeom prst="roundRect">
          <a:avLst>
            <a:gd name="adj" fmla="val 10000"/>
          </a:avLst>
        </a:prstGeom>
        <a:solidFill>
          <a:schemeClr val="accent3">
            <a:hueOff val="-4680636"/>
            <a:satOff val="0"/>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prokurator wyraża zgodę na kontrolę operacyjną </a:t>
          </a:r>
        </a:p>
      </dsp:txBody>
      <dsp:txXfrm>
        <a:off x="6023023" y="362243"/>
        <a:ext cx="2040284" cy="1487085"/>
      </dsp:txXfrm>
    </dsp:sp>
    <dsp:sp modelId="{1347DF31-A8E2-4367-879F-76978C678BFA}">
      <dsp:nvSpPr>
        <dsp:cNvPr id="0" name=""/>
        <dsp:cNvSpPr/>
      </dsp:nvSpPr>
      <dsp:spPr>
        <a:xfrm>
          <a:off x="8322854" y="841317"/>
          <a:ext cx="452156" cy="528937"/>
        </a:xfrm>
        <a:prstGeom prst="rightArrow">
          <a:avLst>
            <a:gd name="adj1" fmla="val 60000"/>
            <a:gd name="adj2" fmla="val 50000"/>
          </a:avLst>
        </a:prstGeom>
        <a:solidFill>
          <a:schemeClr val="accent3">
            <a:hueOff val="-7020954"/>
            <a:satOff val="0"/>
            <a:lumOff val="411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8322854" y="947104"/>
        <a:ext cx="316509" cy="317363"/>
      </dsp:txXfrm>
    </dsp:sp>
    <dsp:sp modelId="{29AA20D3-CFC5-475B-95AD-680381EE18C4}">
      <dsp:nvSpPr>
        <dsp:cNvPr id="0" name=""/>
        <dsp:cNvSpPr/>
      </dsp:nvSpPr>
      <dsp:spPr>
        <a:xfrm>
          <a:off x="8962698" y="315978"/>
          <a:ext cx="2132814" cy="1579615"/>
        </a:xfrm>
        <a:prstGeom prst="roundRect">
          <a:avLst>
            <a:gd name="adj" fmla="val 10000"/>
          </a:avLst>
        </a:prstGeom>
        <a:solidFill>
          <a:schemeClr val="accent3">
            <a:hueOff val="-7020954"/>
            <a:satOff val="0"/>
            <a:lumOff val="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u="sng" kern="1200" dirty="0"/>
            <a:t>jednocześnie</a:t>
          </a:r>
          <a:r>
            <a:rPr lang="pl-PL" sz="1800" kern="1200" dirty="0"/>
            <a:t> występuje do sądu o  zgodę na kontrolę operacyjną</a:t>
          </a:r>
        </a:p>
      </dsp:txBody>
      <dsp:txXfrm>
        <a:off x="9008963" y="362243"/>
        <a:ext cx="2040284" cy="14870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98803-ECEC-4684-A6C5-E660AE63E0AD}">
      <dsp:nvSpPr>
        <dsp:cNvPr id="0" name=""/>
        <dsp:cNvSpPr/>
      </dsp:nvSpPr>
      <dsp:spPr>
        <a:xfrm>
          <a:off x="3152908" y="0"/>
          <a:ext cx="1576454" cy="1159657"/>
        </a:xfrm>
        <a:prstGeom prst="trapezoid">
          <a:avLst>
            <a:gd name="adj" fmla="val 67971"/>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kern="1200" dirty="0"/>
            <a:t>Kontrola i utrwalanie rozmów – art. 19 </a:t>
          </a:r>
        </a:p>
      </dsp:txBody>
      <dsp:txXfrm>
        <a:off x="3152908" y="0"/>
        <a:ext cx="1576454" cy="1159657"/>
      </dsp:txXfrm>
    </dsp:sp>
    <dsp:sp modelId="{F02F4258-7F13-43B8-AB90-FDFE4509798E}">
      <dsp:nvSpPr>
        <dsp:cNvPr id="0" name=""/>
        <dsp:cNvSpPr/>
      </dsp:nvSpPr>
      <dsp:spPr>
        <a:xfrm>
          <a:off x="2364681" y="1159657"/>
          <a:ext cx="3152908" cy="1159657"/>
        </a:xfrm>
        <a:prstGeom prst="trapezoid">
          <a:avLst>
            <a:gd name="adj" fmla="val 67971"/>
          </a:avLst>
        </a:prstGeom>
        <a:solidFill>
          <a:schemeClr val="accent5">
            <a:hueOff val="-244336"/>
            <a:satOff val="-24776"/>
            <a:lumOff val="3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kern="1200" dirty="0"/>
            <a:t>dostęp do danych internetowych innych niż treść wiadomości (maili) – art. 20c </a:t>
          </a:r>
        </a:p>
      </dsp:txBody>
      <dsp:txXfrm>
        <a:off x="2916439" y="1159657"/>
        <a:ext cx="2049390" cy="1159657"/>
      </dsp:txXfrm>
    </dsp:sp>
    <dsp:sp modelId="{965E2067-038D-4084-998A-4CF9CCF07565}">
      <dsp:nvSpPr>
        <dsp:cNvPr id="0" name=""/>
        <dsp:cNvSpPr/>
      </dsp:nvSpPr>
      <dsp:spPr>
        <a:xfrm>
          <a:off x="1576453" y="2319315"/>
          <a:ext cx="4729362" cy="1159657"/>
        </a:xfrm>
        <a:prstGeom prst="trapezoid">
          <a:avLst>
            <a:gd name="adj" fmla="val 67971"/>
          </a:avLst>
        </a:prstGeom>
        <a:solidFill>
          <a:schemeClr val="accent5">
            <a:hueOff val="-488671"/>
            <a:satOff val="-49551"/>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kern="1200" dirty="0"/>
            <a:t>transakcja pozorna – art. 19a</a:t>
          </a:r>
        </a:p>
      </dsp:txBody>
      <dsp:txXfrm>
        <a:off x="2404092" y="2319315"/>
        <a:ext cx="3074085" cy="1159657"/>
      </dsp:txXfrm>
    </dsp:sp>
    <dsp:sp modelId="{26A96BFD-4A12-4711-8B00-61CCC7260B42}">
      <dsp:nvSpPr>
        <dsp:cNvPr id="0" name=""/>
        <dsp:cNvSpPr/>
      </dsp:nvSpPr>
      <dsp:spPr>
        <a:xfrm>
          <a:off x="788226" y="3478972"/>
          <a:ext cx="6305816" cy="1159657"/>
        </a:xfrm>
        <a:prstGeom prst="trapezoid">
          <a:avLst>
            <a:gd name="adj" fmla="val 67971"/>
          </a:avLst>
        </a:prstGeom>
        <a:solidFill>
          <a:schemeClr val="accent5">
            <a:hueOff val="-733007"/>
            <a:satOff val="-74327"/>
            <a:lumOff val="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kern="1200" dirty="0"/>
            <a:t>przesyłka niejawnie nadzorowana </a:t>
          </a:r>
        </a:p>
      </dsp:txBody>
      <dsp:txXfrm>
        <a:off x="1891744" y="3478972"/>
        <a:ext cx="4098780" cy="1159657"/>
      </dsp:txXfrm>
    </dsp:sp>
    <dsp:sp modelId="{9EFFB782-2D10-49BF-B056-7332FC22E1F7}">
      <dsp:nvSpPr>
        <dsp:cNvPr id="0" name=""/>
        <dsp:cNvSpPr/>
      </dsp:nvSpPr>
      <dsp:spPr>
        <a:xfrm>
          <a:off x="0" y="4638630"/>
          <a:ext cx="7882269" cy="1159657"/>
        </a:xfrm>
        <a:prstGeom prst="trapezoid">
          <a:avLst>
            <a:gd name="adj" fmla="val 67971"/>
          </a:avLst>
        </a:prstGeom>
        <a:solidFill>
          <a:schemeClr val="accent5">
            <a:hueOff val="-977342"/>
            <a:satOff val="-99103"/>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kern="1200" dirty="0"/>
            <a:t>pozostałe czynności – tajny informator, przetwarzanie danych,  </a:t>
          </a:r>
        </a:p>
      </dsp:txBody>
      <dsp:txXfrm>
        <a:off x="1379397" y="4638630"/>
        <a:ext cx="5123475" cy="115965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6593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212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98583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45352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0611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9926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93877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2021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06831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03339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3/10/2025</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13131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3/10/2025</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080262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2" Type="http://schemas.openxmlformats.org/officeDocument/2006/relationships/hyperlink" Target="https://wiadomosci.onet.pl/kraj/burza-po-slowach-wojtunika-o-cba-czym-sa-podsluchy-pieciodniowe/hj35w1k"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rpo.gov.pl/pl/content/rpo-wycofal-z-trybunalu-konstytucyjnego-wniosek-w-sprawie-tzw-nastepczej-zgody-na-podsluch" TargetMode="External"/><Relationship Id="rId2" Type="http://schemas.openxmlformats.org/officeDocument/2006/relationships/hyperlink" Target="https://www.rpo.gov.pl/sites/default/files/Do_TK_zgody_na_wykorzystanie_dowodow_uzyskanych_podczas_kontroli_operacyjnej.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ipo.trybunal.gov.pl/ipo/view/sprawa.xhtml?&amp;pokaz=dokumenty&amp;sygnatura=K%206/18"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sejm.gov.pl/Sejm9.nsf/biuletyn.xsp?documentId=1D26AEB89CBCA593C1258773003DCC8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sejm.gov.pl/sejm9.nsf/biuletyn.xsp?skrnr=ASW-142"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orka.sejm.gov.pl/zapisy9.nsf/0/B354C2219D74C576C1258A120042FF61/%24File/0413509.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niebezpiecznik.pl/post/jak-wyglada-rzadowy-trojan-pegasus-od-srodka/" TargetMode="External"/><Relationship Id="rId2" Type="http://schemas.openxmlformats.org/officeDocument/2006/relationships/hyperlink" Target="https://www.komputerswiat.pl/artykuly/redakcyjne/jak-dziala-system-pegasus-to-totalna-inwigilacja/e4rkez2" TargetMode="External"/><Relationship Id="rId1" Type="http://schemas.openxmlformats.org/officeDocument/2006/relationships/slideLayout" Target="../slideLayouts/slideLayout2.xml"/><Relationship Id="rId5" Type="http://schemas.openxmlformats.org/officeDocument/2006/relationships/hyperlink" Target="https://www.europarl.europa.eu/RegData/etudes/ATAG/2023/747923/EPRS_ATA(2023)747923_PL.pdf" TargetMode="External"/><Relationship Id="rId4" Type="http://schemas.openxmlformats.org/officeDocument/2006/relationships/hyperlink" Target="https://www.theguardian.com/news/2021/jul/18/what-is-pegasus-spyware-and-how-does-it-hack-phones"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https://spidersweb.pl/2021/12/pegasus-system-skandale-inwigilacja-szpiegowani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C7FE5201-BB98-480C-BADB-207C8F893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Rectangle 72">
            <a:extLst>
              <a:ext uri="{FF2B5EF4-FFF2-40B4-BE49-F238E27FC236}">
                <a16:creationId xmlns:a16="http://schemas.microsoft.com/office/drawing/2014/main" id="{B65A1411-0C46-4437-890D-A6FADAA96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CF44E7-4FDA-40BF-9B60-29A4C928826D}"/>
              </a:ext>
            </a:extLst>
          </p:cNvPr>
          <p:cNvSpPr>
            <a:spLocks noGrp="1"/>
          </p:cNvSpPr>
          <p:nvPr>
            <p:ph type="ctrTitle"/>
          </p:nvPr>
        </p:nvSpPr>
        <p:spPr>
          <a:xfrm>
            <a:off x="481007" y="738102"/>
            <a:ext cx="10491396" cy="2006220"/>
          </a:xfrm>
        </p:spPr>
        <p:txBody>
          <a:bodyPr anchor="ctr">
            <a:normAutofit/>
          </a:bodyPr>
          <a:lstStyle/>
          <a:p>
            <a:pPr>
              <a:lnSpc>
                <a:spcPct val="90000"/>
              </a:lnSpc>
            </a:pPr>
            <a:r>
              <a:rPr lang="pl-PL" dirty="0" err="1"/>
              <a:t>Czyności</a:t>
            </a:r>
            <a:r>
              <a:rPr lang="pl-PL" dirty="0"/>
              <a:t> operacyjno-rozpoznawcze</a:t>
            </a:r>
            <a:endParaRPr lang="en-GB" dirty="0"/>
          </a:p>
        </p:txBody>
      </p:sp>
      <p:cxnSp>
        <p:nvCxnSpPr>
          <p:cNvPr id="75" name="Straight Connector 74">
            <a:extLst>
              <a:ext uri="{FF2B5EF4-FFF2-40B4-BE49-F238E27FC236}">
                <a16:creationId xmlns:a16="http://schemas.microsoft.com/office/drawing/2014/main" id="{B4A2435D-FDB1-4A52-B67E-C788559DF7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77" name="Straight Connector 76">
            <a:extLst>
              <a:ext uri="{FF2B5EF4-FFF2-40B4-BE49-F238E27FC236}">
                <a16:creationId xmlns:a16="http://schemas.microsoft.com/office/drawing/2014/main" id="{F89C6C02-EDA3-4D0B-9C4E-AAE0F2C7D5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1026" name="Picture 2" descr="Scope of right to privacy for phone tapping - iPleaders">
            <a:extLst>
              <a:ext uri="{FF2B5EF4-FFF2-40B4-BE49-F238E27FC236}">
                <a16:creationId xmlns:a16="http://schemas.microsoft.com/office/drawing/2014/main" id="{78DEC0B1-0E1F-4BB5-A290-16BE4628D937}"/>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tretch>
            <a:fillRect/>
          </a:stretch>
        </p:blipFill>
        <p:spPr bwMode="auto">
          <a:xfrm>
            <a:off x="6817100" y="3108664"/>
            <a:ext cx="4091471" cy="3064654"/>
          </a:xfrm>
          <a:prstGeom prst="rect">
            <a:avLst/>
          </a:prstGeom>
          <a:noFill/>
          <a:extLst>
            <a:ext uri="{909E8E84-426E-40DD-AFC4-6F175D3DCCD1}">
              <a14:hiddenFill xmlns:a14="http://schemas.microsoft.com/office/drawing/2010/main">
                <a:solidFill>
                  <a:srgbClr val="FFFFFF"/>
                </a:solidFill>
              </a14:hiddenFill>
            </a:ext>
          </a:extLst>
        </p:spPr>
      </p:pic>
      <p:cxnSp>
        <p:nvCxnSpPr>
          <p:cNvPr id="79" name="Straight Connector 78">
            <a:extLst>
              <a:ext uri="{FF2B5EF4-FFF2-40B4-BE49-F238E27FC236}">
                <a16:creationId xmlns:a16="http://schemas.microsoft.com/office/drawing/2014/main" id="{D02651FE-5780-4DA3-A8E6-D079F215C1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491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B0E7D-6BB7-407A-B1D4-5ECA60DF53F1}"/>
              </a:ext>
            </a:extLst>
          </p:cNvPr>
          <p:cNvSpPr>
            <a:spLocks noGrp="1"/>
          </p:cNvSpPr>
          <p:nvPr>
            <p:ph type="title"/>
          </p:nvPr>
        </p:nvSpPr>
        <p:spPr>
          <a:xfrm>
            <a:off x="482600" y="710778"/>
            <a:ext cx="10634472" cy="750031"/>
          </a:xfrm>
        </p:spPr>
        <p:txBody>
          <a:bodyPr/>
          <a:lstStyle/>
          <a:p>
            <a:r>
              <a:rPr lang="pl-PL" sz="4400" dirty="0"/>
              <a:t>ETPC a czynności operacyjno-rozpoznawcze </a:t>
            </a:r>
            <a:endParaRPr lang="en-GB" sz="4400" dirty="0"/>
          </a:p>
        </p:txBody>
      </p:sp>
      <p:sp>
        <p:nvSpPr>
          <p:cNvPr id="3" name="Symbol zastępczy zawartości 2">
            <a:extLst>
              <a:ext uri="{FF2B5EF4-FFF2-40B4-BE49-F238E27FC236}">
                <a16:creationId xmlns:a16="http://schemas.microsoft.com/office/drawing/2014/main" id="{6E4EBF63-E777-4A69-93D3-02972C69F078}"/>
              </a:ext>
            </a:extLst>
          </p:cNvPr>
          <p:cNvSpPr>
            <a:spLocks noGrp="1"/>
          </p:cNvSpPr>
          <p:nvPr>
            <p:ph idx="1"/>
          </p:nvPr>
        </p:nvSpPr>
        <p:spPr>
          <a:xfrm>
            <a:off x="482600" y="1672683"/>
            <a:ext cx="11248483" cy="4571999"/>
          </a:xfrm>
        </p:spPr>
        <p:txBody>
          <a:bodyPr>
            <a:normAutofit/>
          </a:bodyPr>
          <a:lstStyle/>
          <a:p>
            <a:pPr algn="just"/>
            <a:r>
              <a:rPr lang="pl-PL" sz="2800" dirty="0"/>
              <a:t>Ingerencja państwa w sferę prywatności jednostki musi mieć dostatecznie precyzyjną podstawę w obowiązującym prawie. Prawo ma jednocześnie spełniać </a:t>
            </a:r>
            <a:r>
              <a:rPr lang="pl-PL" sz="2800" b="1" dirty="0"/>
              <a:t>wymogi jakościowe</a:t>
            </a:r>
            <a:r>
              <a:rPr lang="pl-PL" sz="2800" dirty="0"/>
              <a:t>, a zatem być </a:t>
            </a:r>
            <a:r>
              <a:rPr lang="pl-PL" sz="2800" b="1" dirty="0"/>
              <a:t>dostępne oraz przewidywalne dla jednostek</a:t>
            </a:r>
            <a:r>
              <a:rPr lang="pl-PL" sz="2800" dirty="0"/>
              <a:t>. Z prawa mają natomiast wynikać </a:t>
            </a:r>
            <a:r>
              <a:rPr lang="pl-PL" sz="2800" b="1" dirty="0"/>
              <a:t>okoliczności i warunki, w których władze publiczne są uprawnione do pozyskiwania informacji na temat jednostek w ten sposób </a:t>
            </a:r>
            <a:r>
              <a:rPr lang="pl-PL" sz="2800" dirty="0"/>
              <a:t>(zob. orzeczenie ETPC z 29 czerwca 2006 r. w sprawie Weber i </a:t>
            </a:r>
            <a:r>
              <a:rPr lang="pl-PL" sz="2800" dirty="0" err="1"/>
              <a:t>Saravia</a:t>
            </a:r>
            <a:r>
              <a:rPr lang="pl-PL" sz="2800" dirty="0"/>
              <a:t> przeciwko Niemcom, § 93)</a:t>
            </a:r>
          </a:p>
          <a:p>
            <a:endParaRPr lang="en-GB" sz="2800" dirty="0"/>
          </a:p>
        </p:txBody>
      </p:sp>
    </p:spTree>
    <p:extLst>
      <p:ext uri="{BB962C8B-B14F-4D97-AF65-F5344CB8AC3E}">
        <p14:creationId xmlns:p14="http://schemas.microsoft.com/office/powerpoint/2010/main" val="3216833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B0E7D-6BB7-407A-B1D4-5ECA60DF53F1}"/>
              </a:ext>
            </a:extLst>
          </p:cNvPr>
          <p:cNvSpPr>
            <a:spLocks noGrp="1"/>
          </p:cNvSpPr>
          <p:nvPr>
            <p:ph type="title"/>
          </p:nvPr>
        </p:nvSpPr>
        <p:spPr>
          <a:xfrm>
            <a:off x="482600" y="710778"/>
            <a:ext cx="10634472" cy="750031"/>
          </a:xfrm>
        </p:spPr>
        <p:txBody>
          <a:bodyPr/>
          <a:lstStyle/>
          <a:p>
            <a:r>
              <a:rPr lang="pl-PL" sz="4400" dirty="0"/>
              <a:t>ETPC a czynności operacyjno-rozpoznawcze </a:t>
            </a:r>
            <a:endParaRPr lang="en-GB" sz="4400" dirty="0"/>
          </a:p>
        </p:txBody>
      </p:sp>
      <p:sp>
        <p:nvSpPr>
          <p:cNvPr id="3" name="Symbol zastępczy zawartości 2">
            <a:extLst>
              <a:ext uri="{FF2B5EF4-FFF2-40B4-BE49-F238E27FC236}">
                <a16:creationId xmlns:a16="http://schemas.microsoft.com/office/drawing/2014/main" id="{6E4EBF63-E777-4A69-93D3-02972C69F078}"/>
              </a:ext>
            </a:extLst>
          </p:cNvPr>
          <p:cNvSpPr>
            <a:spLocks noGrp="1"/>
          </p:cNvSpPr>
          <p:nvPr>
            <p:ph idx="1"/>
          </p:nvPr>
        </p:nvSpPr>
        <p:spPr>
          <a:xfrm>
            <a:off x="482600" y="1672683"/>
            <a:ext cx="11248483" cy="4571999"/>
          </a:xfrm>
        </p:spPr>
        <p:txBody>
          <a:bodyPr>
            <a:normAutofit fontScale="92500" lnSpcReduction="20000"/>
          </a:bodyPr>
          <a:lstStyle/>
          <a:p>
            <a:pPr algn="just"/>
            <a:r>
              <a:rPr lang="pl-PL" sz="2000" dirty="0"/>
              <a:t>Minimalny wymóg konwencyjny – określenie w prawie: </a:t>
            </a:r>
          </a:p>
          <a:p>
            <a:pPr marL="617220" lvl="1" indent="-342900" algn="just">
              <a:buFont typeface="+mj-lt"/>
              <a:buAutoNum type="arabicPeriod"/>
            </a:pPr>
            <a:r>
              <a:rPr lang="pl-PL" sz="1800" dirty="0"/>
              <a:t>rodzaju przestępstw (zamknięty katalog); </a:t>
            </a:r>
          </a:p>
          <a:p>
            <a:pPr marL="617220" lvl="1" indent="-342900" algn="just">
              <a:buFont typeface="+mj-lt"/>
              <a:buAutoNum type="arabicPeriod"/>
            </a:pPr>
            <a:r>
              <a:rPr lang="pl-PL" sz="1800" dirty="0"/>
              <a:t>rodzaju środka niejawnego pozyskiwania informacji, który musi być określony przez prawo w momencie jego zastosowania; </a:t>
            </a:r>
          </a:p>
          <a:p>
            <a:pPr marL="617220" lvl="1" indent="-342900" algn="just">
              <a:buFont typeface="+mj-lt"/>
              <a:buAutoNum type="arabicPeriod"/>
            </a:pPr>
            <a:r>
              <a:rPr lang="pl-PL" sz="1800" dirty="0"/>
              <a:t>kategorii podmiotów, w stosunku do których mogą być pozyskiwanie w sposób niejawny informacje (w tym konieczna ochrona osób postronnych); </a:t>
            </a:r>
          </a:p>
          <a:p>
            <a:pPr marL="617220" lvl="1" indent="-342900" algn="just">
              <a:buFont typeface="+mj-lt"/>
              <a:buAutoNum type="arabicPeriod"/>
            </a:pPr>
            <a:r>
              <a:rPr lang="pl-PL" sz="1800" dirty="0"/>
              <a:t>maksymalnego czasu stosowania niejawnej kontroli, który ma mieć charakter oznaczony i definitywny</a:t>
            </a:r>
          </a:p>
          <a:p>
            <a:pPr marL="617220" lvl="1" indent="-342900" algn="just">
              <a:buFont typeface="+mj-lt"/>
              <a:buAutoNum type="arabicPeriod"/>
            </a:pPr>
            <a:r>
              <a:rPr lang="pl-PL" sz="1800" b="1" u="sng" dirty="0"/>
              <a:t>procedury wyrażania zgody na zastosowanie środka niejawnego pozyskiwania informacji, która musi mieć co do zasady charakter uprzedni i pisemny </a:t>
            </a:r>
            <a:r>
              <a:rPr lang="pl-PL" sz="1800" dirty="0"/>
              <a:t>i nie może ograniczać się jedynie do kwestii formalnych. Właściwym organem uprawnionym do wydania stosownej zgody powinien być </a:t>
            </a:r>
            <a:r>
              <a:rPr lang="pl-PL" sz="1800" b="1" u="sng" dirty="0"/>
              <a:t>niezależny i zewnętrzny w stosunku do organów władzy wykonawczej organ </a:t>
            </a:r>
            <a:r>
              <a:rPr lang="pl-PL" sz="1800" dirty="0"/>
              <a:t>- najlepiej sąd. Nie jest jednak wystarczające, by uprawnionym do zarządzania niejawnej kontroli był prokurator, jeśli pozostaje uzależniony od władzy wykonawczej (zob. orzeczenie ETPC z 26 kwietnia 2007 r. w sprawie </a:t>
            </a:r>
            <a:r>
              <a:rPr lang="pl-PL" sz="1800" dirty="0" err="1"/>
              <a:t>Dumitru</a:t>
            </a:r>
            <a:r>
              <a:rPr lang="pl-PL" sz="1800" dirty="0"/>
              <a:t> </a:t>
            </a:r>
            <a:r>
              <a:rPr lang="pl-PL" sz="1800" dirty="0" err="1"/>
              <a:t>Popescu</a:t>
            </a:r>
            <a:r>
              <a:rPr lang="pl-PL" sz="1800" dirty="0"/>
              <a:t> przeciwko Rumunii, skarga nr 71525/01, § 71); </a:t>
            </a:r>
          </a:p>
          <a:p>
            <a:pPr marL="617220" lvl="1" indent="-342900" algn="just">
              <a:buFont typeface="+mj-lt"/>
              <a:buAutoNum type="arabicPeriod"/>
            </a:pPr>
            <a:r>
              <a:rPr lang="pl-PL" sz="1800" dirty="0"/>
              <a:t>procedury badania, wykorzystywania i przechowywania uzyskanych danych przez organ zewnętrzny i niezależny w stosunku do organów upoważnionych do niejawnego pozyskiwania informacji i okoliczności, w jakich zapisy mają być usunięte lub zniszczone</a:t>
            </a:r>
          </a:p>
          <a:p>
            <a:pPr marL="617220" lvl="1" indent="-342900" algn="just">
              <a:buFont typeface="+mj-lt"/>
              <a:buAutoNum type="arabicPeriod"/>
            </a:pPr>
            <a:r>
              <a:rPr lang="pl-PL" sz="1800" dirty="0"/>
              <a:t>obowiązku poinformowania osoby, której dane niejawnie pozyskiwano i warunki zaniechania takiej informacji; poinformowanie jednostki powinno jednak nastąpić w momencie, gdy nie zagrozi celom tej kontroli.</a:t>
            </a:r>
          </a:p>
          <a:p>
            <a:endParaRPr lang="en-GB" sz="3600" dirty="0"/>
          </a:p>
        </p:txBody>
      </p:sp>
    </p:spTree>
    <p:extLst>
      <p:ext uri="{BB962C8B-B14F-4D97-AF65-F5344CB8AC3E}">
        <p14:creationId xmlns:p14="http://schemas.microsoft.com/office/powerpoint/2010/main" val="2157906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rmAutofit fontScale="77500" lnSpcReduction="20000"/>
          </a:bodyPr>
          <a:lstStyle/>
          <a:p>
            <a:pPr marL="342900" indent="-342900" algn="just">
              <a:buFont typeface="+mj-lt"/>
              <a:buAutoNum type="arabicPeriod"/>
            </a:pPr>
            <a:r>
              <a:rPr lang="pl-PL" dirty="0"/>
              <a:t>„Gromadzenie, przechowywanie oraz przetwarzanie danych dotyczących jednostek, a zwłaszcza sfery prywatności, dopuszczalne jest </a:t>
            </a:r>
            <a:r>
              <a:rPr lang="pl-PL" b="1" u="sng" dirty="0"/>
              <a:t>wyłącznie na podstawie wyraźnego i precyzyjnego przepisu ustawy</a:t>
            </a:r>
            <a:endParaRPr lang="pl-PL" dirty="0"/>
          </a:p>
          <a:p>
            <a:pPr marL="342900" indent="-342900" algn="just">
              <a:buFont typeface="+mj-lt"/>
              <a:buAutoNum type="arabicPeriod"/>
            </a:pPr>
            <a:r>
              <a:rPr lang="pl-PL" dirty="0"/>
              <a:t>Konieczne jest </a:t>
            </a:r>
            <a:r>
              <a:rPr lang="pl-PL" b="1" u="sng" dirty="0"/>
              <a:t>precyzyjne określenie w ustawie organów państwa upoważnionych do gromadzenia oraz przetwarzania danych o jednostce</a:t>
            </a:r>
            <a:r>
              <a:rPr lang="pl-PL" dirty="0"/>
              <a:t>, w tym do stosowania czynności operacyjno-rozpoznawczych;</a:t>
            </a:r>
          </a:p>
          <a:p>
            <a:pPr marL="342900" indent="-342900" algn="just">
              <a:buFont typeface="+mj-lt"/>
              <a:buAutoNum type="arabicPeriod"/>
            </a:pPr>
            <a:r>
              <a:rPr lang="pl-PL" b="1" dirty="0"/>
              <a:t>W ustawie </a:t>
            </a:r>
            <a:r>
              <a:rPr lang="pl-PL" dirty="0"/>
              <a:t>muszą być s</a:t>
            </a:r>
            <a:r>
              <a:rPr lang="pl-PL" b="1" dirty="0"/>
              <a:t>precyzowane przesłanki niejawnego pozyskiwania informacji o osobach</a:t>
            </a:r>
            <a:r>
              <a:rPr lang="pl-PL" dirty="0"/>
              <a:t>, którymi są: wykrywanie i ściganie wyłącznie poważnych przestępstw oraz zapobieganie im; ustawa powinna wskazywać rodzaje takich przestępstw (zob. np. postanowienie TK z 15.11.2010 r., S 4/10; orzeczenia ETPC z: 29.06.2006 r. w sprawie Weber i </a:t>
            </a:r>
            <a:r>
              <a:rPr lang="pl-PL" dirty="0" err="1"/>
              <a:t>Saravia</a:t>
            </a:r>
            <a:r>
              <a:rPr lang="pl-PL" dirty="0"/>
              <a:t> przeciwko Niemcom, skarga 54934/00; 10.02.2009 r. w sprawie </a:t>
            </a:r>
            <a:r>
              <a:rPr lang="pl-PL" dirty="0" err="1"/>
              <a:t>Iordachi</a:t>
            </a:r>
            <a:r>
              <a:rPr lang="pl-PL" dirty="0"/>
              <a:t> i inni przeciwko Mołdawii, skarga nr 25198/02);</a:t>
            </a:r>
          </a:p>
          <a:p>
            <a:pPr marL="342900" indent="-342900" algn="just">
              <a:buFont typeface="+mj-lt"/>
              <a:buAutoNum type="arabicPeriod"/>
            </a:pPr>
            <a:r>
              <a:rPr lang="pl-PL" dirty="0"/>
              <a:t>Ustawa </a:t>
            </a:r>
            <a:r>
              <a:rPr lang="pl-PL" b="1" dirty="0"/>
              <a:t>musi określać kategorie podmiotów, wobec których mogą być podejmowane czynności operacyjno-rozpoznawcze </a:t>
            </a:r>
            <a:r>
              <a:rPr lang="pl-PL" dirty="0"/>
              <a:t>(zob. wyrok TK z 12.12.2005 r.,. K 32/04; orzeczenia ETPC z: 16.02.2000 r. w sprawie </a:t>
            </a:r>
            <a:r>
              <a:rPr lang="pl-PL" dirty="0" err="1"/>
              <a:t>Amann</a:t>
            </a:r>
            <a:r>
              <a:rPr lang="pl-PL" dirty="0"/>
              <a:t> przeciwko Szwajcarii, skarga nr 27798/95; 10.02.2009 r. w sprawie </a:t>
            </a:r>
            <a:r>
              <a:rPr lang="pl-PL" dirty="0" err="1"/>
              <a:t>Iordachi</a:t>
            </a:r>
            <a:r>
              <a:rPr lang="pl-PL" dirty="0"/>
              <a:t> i inni przeciwko Mołdawii, skarga nr 25198/02);</a:t>
            </a:r>
          </a:p>
          <a:p>
            <a:pPr marL="342900" indent="-342900" algn="just">
              <a:buFont typeface="+mj-lt"/>
              <a:buAutoNum type="arabicPeriod"/>
            </a:pPr>
            <a:endParaRPr lang="pl-PL" dirty="0"/>
          </a:p>
          <a:p>
            <a:endParaRPr lang="en-GB" dirty="0"/>
          </a:p>
        </p:txBody>
      </p:sp>
    </p:spTree>
    <p:extLst>
      <p:ext uri="{BB962C8B-B14F-4D97-AF65-F5344CB8AC3E}">
        <p14:creationId xmlns:p14="http://schemas.microsoft.com/office/powerpoint/2010/main" val="2979483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553213"/>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355279" y="1403605"/>
            <a:ext cx="11215029" cy="3772011"/>
          </a:xfrm>
        </p:spPr>
        <p:txBody>
          <a:bodyPr>
            <a:noAutofit/>
          </a:bodyPr>
          <a:lstStyle/>
          <a:p>
            <a:pPr marL="342900" indent="-342900" algn="just">
              <a:spcBef>
                <a:spcPts val="0"/>
              </a:spcBef>
              <a:spcAft>
                <a:spcPts val="0"/>
              </a:spcAft>
              <a:buFont typeface="+mj-lt"/>
              <a:buAutoNum type="arabicPeriod" startAt="4"/>
            </a:pPr>
            <a:r>
              <a:rPr lang="pl-PL" sz="2000" dirty="0"/>
              <a:t>Pożądane jest </a:t>
            </a:r>
            <a:r>
              <a:rPr lang="pl-PL" sz="2000" b="1" dirty="0"/>
              <a:t>określenie w ustawie rodzajów środków niejawnego pozyskiwania informacji</a:t>
            </a:r>
            <a:r>
              <a:rPr lang="pl-PL" sz="2000" dirty="0"/>
              <a:t>, a także rodzajów informacji pozyskiwanych za pomocą poszczególnych środków;</a:t>
            </a:r>
          </a:p>
          <a:p>
            <a:pPr marL="342900" indent="-342900" algn="just">
              <a:spcBef>
                <a:spcPts val="0"/>
              </a:spcBef>
              <a:spcAft>
                <a:spcPts val="0"/>
              </a:spcAft>
              <a:buFont typeface="+mj-lt"/>
              <a:buAutoNum type="arabicPeriod" startAt="4"/>
            </a:pPr>
            <a:r>
              <a:rPr lang="pl-PL" sz="2000" dirty="0"/>
              <a:t>Czynności operacyjno-rozpoznawcze </a:t>
            </a:r>
            <a:r>
              <a:rPr lang="pl-PL" sz="2000" b="1" u="sng" dirty="0">
                <a:solidFill>
                  <a:srgbClr val="FF0000"/>
                </a:solidFill>
              </a:rPr>
              <a:t>winny być subsydiarnym środkiem pozyskiwania informacji lub dowodów o jednostkach, gdy nie da się ich uzyskać w inny, mniej dolegliwy dla nich sposób</a:t>
            </a:r>
            <a:endParaRPr lang="pl-PL" sz="2000" dirty="0"/>
          </a:p>
          <a:p>
            <a:pPr marL="342900" indent="-342900" algn="just">
              <a:spcBef>
                <a:spcPts val="0"/>
              </a:spcBef>
              <a:spcAft>
                <a:spcPts val="0"/>
              </a:spcAft>
              <a:buFont typeface="+mj-lt"/>
              <a:buAutoNum type="arabicPeriod" startAt="4"/>
            </a:pPr>
            <a:r>
              <a:rPr lang="pl-PL" sz="2000" dirty="0"/>
              <a:t>W ustawie należy </a:t>
            </a:r>
            <a:r>
              <a:rPr lang="pl-PL" sz="2000" b="1" u="sng" dirty="0"/>
              <a:t>określić maksymalny okres prowadzenia czynności operacyjno-rozpoznawczych</a:t>
            </a:r>
            <a:r>
              <a:rPr lang="pl-PL" sz="2000" dirty="0"/>
              <a:t> wobec jednostek, który nie może przekraczać ram koniecznych w demokratycznym państwie prawa;</a:t>
            </a:r>
          </a:p>
          <a:p>
            <a:pPr marL="342900" indent="-342900" algn="just">
              <a:spcBef>
                <a:spcPts val="0"/>
              </a:spcBef>
              <a:spcAft>
                <a:spcPts val="0"/>
              </a:spcAft>
              <a:buFont typeface="+mj-lt"/>
              <a:buAutoNum type="arabicPeriod" startAt="4"/>
            </a:pPr>
            <a:r>
              <a:rPr lang="pl-PL" sz="2000" dirty="0"/>
              <a:t>Niezbędne jest </a:t>
            </a:r>
            <a:r>
              <a:rPr lang="pl-PL" sz="2000" b="1" u="sng" dirty="0">
                <a:solidFill>
                  <a:srgbClr val="FF0000"/>
                </a:solidFill>
              </a:rPr>
              <a:t>precyzyjne unormowanie w ustawie procedury zarządzenia czynności operacyjno-rozpoznawczych</a:t>
            </a:r>
            <a:r>
              <a:rPr lang="pl-PL" sz="2000" dirty="0"/>
              <a:t>, obejmującej w szczególności wymóg uzyskania zgody niezależnego organu na niejawne pozyskiwanie informacji (por. m.in. wyrok ETPC z 2.09.2010 r. w sprawie Uzun przeciwko Niemcom, skarga nr 35623/05);</a:t>
            </a:r>
          </a:p>
          <a:p>
            <a:pPr marL="342900" indent="-342900" algn="just">
              <a:spcBef>
                <a:spcPts val="0"/>
              </a:spcBef>
              <a:spcAft>
                <a:spcPts val="0"/>
              </a:spcAft>
              <a:buFont typeface="+mj-lt"/>
              <a:buAutoNum type="arabicPeriod" startAt="4"/>
            </a:pPr>
            <a:r>
              <a:rPr lang="pl-PL" sz="2000" dirty="0"/>
              <a:t>Precyzyjne określenie w ustawie </a:t>
            </a:r>
            <a:r>
              <a:rPr lang="pl-PL" sz="2000" b="1" dirty="0"/>
              <a:t>zasad postępowania z materiałami zgromadzonymi w toku czynności operacyjno-rozpoznawczych</a:t>
            </a:r>
            <a:r>
              <a:rPr lang="pl-PL" sz="2000" dirty="0"/>
              <a:t>, zwłaszcza zasad ich wykorzystania oraz niszczenia danych zbędnych i niedopuszczalnych; </a:t>
            </a:r>
          </a:p>
          <a:p>
            <a:pPr marL="342900" indent="-342900" algn="just">
              <a:spcBef>
                <a:spcPts val="0"/>
              </a:spcBef>
              <a:spcAft>
                <a:spcPts val="0"/>
              </a:spcAft>
              <a:buFont typeface="+mj-lt"/>
              <a:buAutoNum type="arabicPeriod" startAt="4"/>
            </a:pPr>
            <a:r>
              <a:rPr lang="pl-PL" sz="2000" b="1" dirty="0"/>
              <a:t>zagwarantowanie bezpieczeństwa zgromadzonych danych przed nieuprawnionym dostępem ze strony innych podmiotów</a:t>
            </a:r>
            <a:r>
              <a:rPr lang="pl-PL" sz="2000" dirty="0"/>
              <a:t>;</a:t>
            </a:r>
          </a:p>
        </p:txBody>
      </p:sp>
    </p:spTree>
    <p:extLst>
      <p:ext uri="{BB962C8B-B14F-4D97-AF65-F5344CB8AC3E}">
        <p14:creationId xmlns:p14="http://schemas.microsoft.com/office/powerpoint/2010/main" val="352402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342900" indent="-342900" algn="just">
              <a:spcBef>
                <a:spcPts val="0"/>
              </a:spcBef>
              <a:spcAft>
                <a:spcPts val="0"/>
              </a:spcAft>
              <a:buFont typeface="+mj-lt"/>
              <a:buAutoNum type="arabicPeriod" startAt="4"/>
            </a:pPr>
            <a:r>
              <a:rPr lang="pl-PL" sz="2000" dirty="0"/>
              <a:t>Pożądane jest </a:t>
            </a:r>
            <a:r>
              <a:rPr lang="pl-PL" sz="2000" b="1" dirty="0"/>
              <a:t>określenie w ustawie rodzajów środków niejawnego pozyskiwania informacji</a:t>
            </a:r>
            <a:r>
              <a:rPr lang="pl-PL" sz="2000" dirty="0"/>
              <a:t>, a także rodzajów informacji pozyskiwanych za pomocą poszczególnych środków;</a:t>
            </a:r>
          </a:p>
          <a:p>
            <a:pPr marL="342900" indent="-342900" algn="just">
              <a:spcBef>
                <a:spcPts val="0"/>
              </a:spcBef>
              <a:spcAft>
                <a:spcPts val="0"/>
              </a:spcAft>
              <a:buFont typeface="+mj-lt"/>
              <a:buAutoNum type="arabicPeriod" startAt="4"/>
            </a:pPr>
            <a:r>
              <a:rPr lang="pl-PL" sz="2000" dirty="0"/>
              <a:t>Czynności operacyjno-rozpoznawcze </a:t>
            </a:r>
            <a:r>
              <a:rPr lang="pl-PL" sz="2000" b="1" u="sng" dirty="0">
                <a:solidFill>
                  <a:srgbClr val="FF0000"/>
                </a:solidFill>
              </a:rPr>
              <a:t>winny być subsydiarnym środkiem pozyskiwania informacji lub dowodów o jednostkach, gdy nie da się ich uzyskać w inny, mniej dolegliwy dla nich sposób</a:t>
            </a:r>
            <a:endParaRPr lang="pl-PL" sz="2000" dirty="0"/>
          </a:p>
          <a:p>
            <a:pPr marL="342900" indent="-342900" algn="just">
              <a:spcBef>
                <a:spcPts val="0"/>
              </a:spcBef>
              <a:spcAft>
                <a:spcPts val="0"/>
              </a:spcAft>
              <a:buFont typeface="+mj-lt"/>
              <a:buAutoNum type="arabicPeriod" startAt="4"/>
            </a:pPr>
            <a:r>
              <a:rPr lang="pl-PL" sz="2000" dirty="0"/>
              <a:t>W ustawie należy </a:t>
            </a:r>
            <a:r>
              <a:rPr lang="pl-PL" sz="2000" b="1" u="sng" dirty="0"/>
              <a:t>określić maksymalny okres prowadzenia czynności operacyjno-rozpoznawczych</a:t>
            </a:r>
            <a:r>
              <a:rPr lang="pl-PL" sz="2000" dirty="0"/>
              <a:t> wobec jednostek, który nie może przekraczać ram koniecznych w demokratycznym państwie prawa;</a:t>
            </a:r>
          </a:p>
          <a:p>
            <a:pPr marL="342900" indent="-342900" algn="just">
              <a:spcBef>
                <a:spcPts val="0"/>
              </a:spcBef>
              <a:spcAft>
                <a:spcPts val="0"/>
              </a:spcAft>
              <a:buFont typeface="+mj-lt"/>
              <a:buAutoNum type="arabicPeriod" startAt="4"/>
            </a:pPr>
            <a:r>
              <a:rPr lang="pl-PL" sz="2000" dirty="0"/>
              <a:t>Niezbędne jest </a:t>
            </a:r>
            <a:r>
              <a:rPr lang="pl-PL" sz="2000" b="1" u="sng" dirty="0">
                <a:solidFill>
                  <a:srgbClr val="FF0000"/>
                </a:solidFill>
              </a:rPr>
              <a:t>precyzyjne unormowanie w ustawie procedury zarządzenia czynności operacyjno-rozpoznawczych</a:t>
            </a:r>
            <a:r>
              <a:rPr lang="pl-PL" sz="2000" dirty="0"/>
              <a:t>, obejmującej w szczególności wymóg uzyskania zgody niezależnego organu na niejawne pozyskiwanie informacji (por. m.in. wyrok ETPC z 2.09.2010 r. w sprawie Uzun przeciwko Niemcom, skarga nr 35623/05);</a:t>
            </a:r>
          </a:p>
          <a:p>
            <a:pPr marL="342900" indent="-342900" algn="just">
              <a:spcBef>
                <a:spcPts val="0"/>
              </a:spcBef>
              <a:spcAft>
                <a:spcPts val="0"/>
              </a:spcAft>
              <a:buFont typeface="+mj-lt"/>
              <a:buAutoNum type="arabicPeriod" startAt="4"/>
            </a:pPr>
            <a:r>
              <a:rPr lang="pl-PL" sz="2000" dirty="0"/>
              <a:t>Precyzyjne określenie w ustawie </a:t>
            </a:r>
            <a:r>
              <a:rPr lang="pl-PL" sz="2000" b="1" dirty="0"/>
              <a:t>zasad postępowania z materiałami zgromadzonymi w toku czynności operacyjno-rozpoznawczych</a:t>
            </a:r>
            <a:r>
              <a:rPr lang="pl-PL" sz="2000" dirty="0"/>
              <a:t>, zwłaszcza zasad ich wykorzystania oraz niszczenia danych zbędnych i niedopuszczalnych; </a:t>
            </a:r>
          </a:p>
        </p:txBody>
      </p:sp>
    </p:spTree>
    <p:extLst>
      <p:ext uri="{BB962C8B-B14F-4D97-AF65-F5344CB8AC3E}">
        <p14:creationId xmlns:p14="http://schemas.microsoft.com/office/powerpoint/2010/main" val="930999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457200" indent="-457200" algn="just">
              <a:spcBef>
                <a:spcPts val="0"/>
              </a:spcBef>
              <a:buFont typeface="+mj-lt"/>
              <a:buAutoNum type="arabicPeriod" startAt="9"/>
            </a:pPr>
            <a:r>
              <a:rPr lang="pl-PL" sz="2000" b="1" dirty="0"/>
              <a:t>zagwarantowanie bezpieczeństwa zgromadzonych danych przed nieuprawnionym dostępem ze strony innych podmiotów</a:t>
            </a:r>
            <a:r>
              <a:rPr lang="pl-PL" sz="2000" dirty="0"/>
              <a:t>;</a:t>
            </a:r>
          </a:p>
          <a:p>
            <a:pPr marL="342900" indent="-342900" algn="just">
              <a:buFont typeface="+mj-lt"/>
              <a:buAutoNum type="arabicPeriod" startAt="10"/>
            </a:pPr>
            <a:r>
              <a:rPr lang="pl-PL" sz="2000" dirty="0"/>
              <a:t>Unormowanie procedury informowania jednostek o niejawnym pozyskaniu informacji na ich temat, w rozsądnym czasie po zakończeniu działań operacyjnych i zapewnienie na wniosek zainteresowanego poddania sądowej ocenie legalności zastosowania tych czynności; odstępstwo jest dopuszczalne wyjątkowo </a:t>
            </a:r>
            <a:r>
              <a:rPr lang="pl-PL" sz="2000" dirty="0">
                <a:sym typeface="Wingdings" panose="05000000000000000000" pitchFamily="2" charset="2"/>
              </a:rPr>
              <a:t> możliwość zaskarżenia decyzji o zarządzeniu czynności operacyjno-rozpoznawczych </a:t>
            </a:r>
            <a:endParaRPr lang="pl-PL" sz="2000" dirty="0"/>
          </a:p>
          <a:p>
            <a:pPr marL="342900" indent="-342900" algn="just">
              <a:buFont typeface="+mj-lt"/>
              <a:buAutoNum type="arabicPeriod" startAt="10"/>
            </a:pPr>
            <a:r>
              <a:rPr lang="pl-PL" sz="2000" b="1" dirty="0"/>
              <a:t>Zagwarantowanie transparentności stosowania czynności operacyjno-rozpoznawczych przez poszczególne organy władzy publicznej</a:t>
            </a:r>
            <a:r>
              <a:rPr lang="pl-PL" sz="2000" dirty="0"/>
              <a:t>, przejawiające się w publicznej </a:t>
            </a:r>
            <a:r>
              <a:rPr lang="pl-PL" sz="2000" b="1" dirty="0"/>
              <a:t>jawności i dostępności zagregowanych danych statystycznych</a:t>
            </a:r>
            <a:r>
              <a:rPr lang="pl-PL" sz="2000" dirty="0"/>
              <a:t>, nadających się do porównania, o ilości i rodzaju stosowanych czynności operacyjno-rozpoznawczych;</a:t>
            </a:r>
          </a:p>
          <a:p>
            <a:pPr algn="just">
              <a:spcBef>
                <a:spcPts val="0"/>
              </a:spcBef>
              <a:spcAft>
                <a:spcPts val="0"/>
              </a:spcAft>
            </a:pPr>
            <a:endParaRPr lang="pl-PL" sz="2000" dirty="0"/>
          </a:p>
        </p:txBody>
      </p:sp>
    </p:spTree>
    <p:extLst>
      <p:ext uri="{BB962C8B-B14F-4D97-AF65-F5344CB8AC3E}">
        <p14:creationId xmlns:p14="http://schemas.microsoft.com/office/powerpoint/2010/main" val="3653739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342900" indent="-342900" algn="just">
              <a:buFont typeface="+mj-lt"/>
              <a:buAutoNum type="arabicPeriod" startAt="10"/>
            </a:pPr>
            <a:r>
              <a:rPr lang="pl-PL" sz="2000" dirty="0"/>
              <a:t>Nie jest wykluczone zróżnicowanie intensywności ochrony prywatności, autonomii informacyjnej oraz tajemnicy komunikowania się z uwagi na to, czy dane o </a:t>
            </a:r>
            <a:r>
              <a:rPr lang="pl-PL" sz="2000" b="1" dirty="0"/>
              <a:t>osobach pozyskują służby wywiadowcze i zajmujące się ochroną bezpieczeństwa państwa, czy też czynią to służby policyjne;</a:t>
            </a:r>
          </a:p>
          <a:p>
            <a:pPr marL="342900" indent="-342900" algn="just">
              <a:buFont typeface="+mj-lt"/>
              <a:buAutoNum type="arabicPeriod" startAt="10"/>
            </a:pPr>
            <a:r>
              <a:rPr lang="pl-PL" sz="2000" b="1" dirty="0"/>
              <a:t>Zróżnicowanie poziomu ochrony prywatnośc</a:t>
            </a:r>
            <a:r>
              <a:rPr lang="pl-PL" sz="2000" dirty="0"/>
              <a:t>i, autonomii informacyjnej oraz tajemnicy komunikowania się możne także nastąpić z uwagi na to, czy niejawne pozyskiwanie informacji </a:t>
            </a:r>
            <a:r>
              <a:rPr lang="pl-PL" sz="2000" b="1" dirty="0"/>
              <a:t>dotyczy obywateli, czy osób niemających polskiego obywatelstwa</a:t>
            </a:r>
            <a:r>
              <a:rPr lang="pl-PL" sz="2000" dirty="0"/>
              <a:t>.</a:t>
            </a:r>
          </a:p>
        </p:txBody>
      </p:sp>
    </p:spTree>
    <p:extLst>
      <p:ext uri="{BB962C8B-B14F-4D97-AF65-F5344CB8AC3E}">
        <p14:creationId xmlns:p14="http://schemas.microsoft.com/office/powerpoint/2010/main" val="1230314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05FB809-1B3E-46CD-B5ED-433E06033C8F}"/>
              </a:ext>
            </a:extLst>
          </p:cNvPr>
          <p:cNvSpPr>
            <a:spLocks noGrp="1"/>
          </p:cNvSpPr>
          <p:nvPr>
            <p:ph type="title"/>
          </p:nvPr>
        </p:nvSpPr>
        <p:spPr>
          <a:xfrm>
            <a:off x="482600" y="978408"/>
            <a:ext cx="10634472" cy="638519"/>
          </a:xfrm>
        </p:spPr>
        <p:txBody>
          <a:bodyPr/>
          <a:lstStyle/>
          <a:p>
            <a:r>
              <a:rPr lang="pl-PL" sz="4400" dirty="0"/>
              <a:t>Dlaczego ważna jest precyzja ustawodawcy? </a:t>
            </a:r>
            <a:endParaRPr lang="en-GB" sz="4400" dirty="0"/>
          </a:p>
        </p:txBody>
      </p:sp>
      <p:sp>
        <p:nvSpPr>
          <p:cNvPr id="5" name="Symbol zastępczy tekstu 4">
            <a:extLst>
              <a:ext uri="{FF2B5EF4-FFF2-40B4-BE49-F238E27FC236}">
                <a16:creationId xmlns:a16="http://schemas.microsoft.com/office/drawing/2014/main" id="{13BEBD57-B94A-46A3-8EF7-369B08C01EF0}"/>
              </a:ext>
            </a:extLst>
          </p:cNvPr>
          <p:cNvSpPr>
            <a:spLocks noGrp="1"/>
          </p:cNvSpPr>
          <p:nvPr>
            <p:ph idx="1"/>
          </p:nvPr>
        </p:nvSpPr>
        <p:spPr>
          <a:xfrm>
            <a:off x="842504" y="2074128"/>
            <a:ext cx="10506991" cy="380546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a:ln w="28575"/>
        </p:spPr>
        <p:style>
          <a:lnRef idx="2">
            <a:schemeClr val="accent1"/>
          </a:lnRef>
          <a:fillRef idx="1">
            <a:schemeClr val="lt1"/>
          </a:fillRef>
          <a:effectRef idx="0">
            <a:schemeClr val="accent1"/>
          </a:effectRef>
          <a:fontRef idx="minor">
            <a:schemeClr val="dk1"/>
          </a:fontRef>
        </p:style>
        <p:txBody>
          <a:bodyPr>
            <a:normAutofit/>
          </a:bodyPr>
          <a:lstStyle/>
          <a:p>
            <a:pPr algn="just"/>
            <a:r>
              <a:rPr lang="pl-PL" dirty="0"/>
              <a:t>Podstawowym celem precyzyjnego określenia w prawie przesłanek dopuszczalności czynności operacyjno-rozpoznawczych jest wyznaczenie organom władzy wykonawczej możliwie jak najściślejszych ram działania. </a:t>
            </a:r>
            <a:r>
              <a:rPr lang="pl-PL" b="1" dirty="0"/>
              <a:t>Zapobiegać ma to arbitralności stosowania prawa, a zwłaszcza przenoszeniu na organy stosujące prawo ciężaru faktycznego wyznaczenia granic wolności człowieka</a:t>
            </a:r>
            <a:r>
              <a:rPr lang="pl-PL" dirty="0"/>
              <a:t>. Trybunał Konstytucyjny zwraca ponadto uwagę, że </a:t>
            </a:r>
            <a:r>
              <a:rPr lang="pl-PL" b="1" dirty="0"/>
              <a:t>im większa jest skala stosowania czynności operacyjno-rozpoznawczych, a więc wzrasta - choćby potencjalnie - częstotliwość ingerencji w konstytucyjne wolności i prawa</a:t>
            </a:r>
            <a:r>
              <a:rPr lang="pl-PL" dirty="0"/>
              <a:t>, tym bardziej unormowanie ustawowe musi cechować się zupełnością i maksymalną precyzją.</a:t>
            </a:r>
          </a:p>
          <a:p>
            <a:pPr algn="just"/>
            <a:endParaRPr lang="en-GB" dirty="0"/>
          </a:p>
        </p:txBody>
      </p:sp>
    </p:spTree>
    <p:extLst>
      <p:ext uri="{BB962C8B-B14F-4D97-AF65-F5344CB8AC3E}">
        <p14:creationId xmlns:p14="http://schemas.microsoft.com/office/powerpoint/2010/main" val="218021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449AA66-8A46-4F7B-B933-A31815F79C7D}"/>
              </a:ext>
            </a:extLst>
          </p:cNvPr>
          <p:cNvSpPr>
            <a:spLocks noGrp="1"/>
          </p:cNvSpPr>
          <p:nvPr>
            <p:ph type="title"/>
          </p:nvPr>
        </p:nvSpPr>
        <p:spPr/>
        <p:txBody>
          <a:bodyPr/>
          <a:lstStyle/>
          <a:p>
            <a:r>
              <a:rPr lang="pl-PL" dirty="0"/>
              <a:t>Kontrola operacyjna </a:t>
            </a:r>
            <a:endParaRPr lang="en-GB" dirty="0"/>
          </a:p>
        </p:txBody>
      </p:sp>
      <p:sp>
        <p:nvSpPr>
          <p:cNvPr id="5" name="Symbol zastępczy tekstu 4">
            <a:extLst>
              <a:ext uri="{FF2B5EF4-FFF2-40B4-BE49-F238E27FC236}">
                <a16:creationId xmlns:a16="http://schemas.microsoft.com/office/drawing/2014/main" id="{CD8F71C7-67EA-4714-8EFF-4739768065BE}"/>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525344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4932C759-26DC-42AE-9EC7-3833CF4CDE7B}"/>
              </a:ext>
            </a:extLst>
          </p:cNvPr>
          <p:cNvSpPr>
            <a:spLocks noGrp="1"/>
          </p:cNvSpPr>
          <p:nvPr>
            <p:ph type="title"/>
          </p:nvPr>
        </p:nvSpPr>
        <p:spPr>
          <a:xfrm>
            <a:off x="482600" y="978408"/>
            <a:ext cx="10634472" cy="939602"/>
          </a:xfrm>
        </p:spPr>
        <p:txBody>
          <a:bodyPr/>
          <a:lstStyle/>
          <a:p>
            <a:r>
              <a:rPr lang="pl-PL" dirty="0"/>
              <a:t>Zakres kontroli operacyjnej</a:t>
            </a:r>
            <a:endParaRPr lang="en-GB" dirty="0"/>
          </a:p>
        </p:txBody>
      </p:sp>
      <p:sp>
        <p:nvSpPr>
          <p:cNvPr id="5" name="Symbol zastępczy zawartości 4">
            <a:extLst>
              <a:ext uri="{FF2B5EF4-FFF2-40B4-BE49-F238E27FC236}">
                <a16:creationId xmlns:a16="http://schemas.microsoft.com/office/drawing/2014/main" id="{FC64BBB7-FF7E-4DE0-BD46-C06E02B9B3B5}"/>
              </a:ext>
            </a:extLst>
          </p:cNvPr>
          <p:cNvSpPr>
            <a:spLocks noGrp="1"/>
          </p:cNvSpPr>
          <p:nvPr>
            <p:ph idx="1"/>
          </p:nvPr>
        </p:nvSpPr>
        <p:spPr>
          <a:xfrm>
            <a:off x="482600" y="2207942"/>
            <a:ext cx="10506991" cy="3671650"/>
          </a:xfrm>
        </p:spPr>
        <p:txBody>
          <a:bodyPr>
            <a:normAutofit fontScale="85000" lnSpcReduction="20000"/>
          </a:bodyPr>
          <a:lstStyle/>
          <a:p>
            <a:pPr algn="just"/>
            <a:r>
              <a:rPr lang="pl-PL" dirty="0"/>
              <a:t>Art. 19 ust. 6 	Kontrola operacyjna prowadzona jest niejawnie i polega na:</a:t>
            </a:r>
          </a:p>
          <a:p>
            <a:pPr algn="just"/>
            <a:r>
              <a:rPr lang="pl-PL" dirty="0"/>
              <a:t>1</a:t>
            </a:r>
            <a:r>
              <a:rPr lang="pl-PL" b="1" dirty="0"/>
              <a:t>)  uzyskiwaniu i utrwalaniu treści rozmów </a:t>
            </a:r>
            <a:r>
              <a:rPr lang="pl-PL" dirty="0"/>
              <a:t>prowadzonych przy użyciu środków technicznych, w tym za pomocą sieci telekomunikacyjnych;</a:t>
            </a:r>
          </a:p>
          <a:p>
            <a:pPr algn="just"/>
            <a:r>
              <a:rPr lang="pl-PL" dirty="0"/>
              <a:t>2) </a:t>
            </a:r>
            <a:r>
              <a:rPr lang="pl-PL" b="1" dirty="0"/>
              <a:t>uzyskiwaniu i utrwalaniu obrazu lub dźwięku </a:t>
            </a:r>
            <a:r>
              <a:rPr lang="pl-PL" dirty="0"/>
              <a:t>osób z pomieszczeń, środków transportu lub miejsc innych niż miejsca publiczne;</a:t>
            </a:r>
          </a:p>
          <a:p>
            <a:pPr algn="just"/>
            <a:r>
              <a:rPr lang="pl-PL" dirty="0"/>
              <a:t>3) </a:t>
            </a:r>
            <a:r>
              <a:rPr lang="pl-PL" b="1" dirty="0"/>
              <a:t>uzyskiwaniu i utrwalaniu treści korespondencji</a:t>
            </a:r>
            <a:r>
              <a:rPr lang="pl-PL" dirty="0"/>
              <a:t>, w tym korespondencji prowadzonej za pomocą środków komunikacji elektronicznej;</a:t>
            </a:r>
          </a:p>
          <a:p>
            <a:pPr algn="just"/>
            <a:r>
              <a:rPr lang="pl-PL" dirty="0"/>
              <a:t>4) </a:t>
            </a:r>
            <a:r>
              <a:rPr lang="pl-PL" b="1" dirty="0"/>
              <a:t>uzyskiwaniu i utrwalaniu danych zawartych w informatycznych nośnikach danych</a:t>
            </a:r>
            <a:r>
              <a:rPr lang="pl-PL" dirty="0"/>
              <a:t>, telekomunikacyjnych urządzeniach końcowych, systemach informatycznych i teleinformatycznych;</a:t>
            </a:r>
          </a:p>
          <a:p>
            <a:pPr algn="just"/>
            <a:r>
              <a:rPr lang="pl-PL" dirty="0"/>
              <a:t>5) </a:t>
            </a:r>
            <a:r>
              <a:rPr lang="pl-PL" b="1" dirty="0"/>
              <a:t>uzyskiwaniu dostępu i kontroli zawartości przesyłek</a:t>
            </a:r>
            <a:r>
              <a:rPr lang="pl-PL" dirty="0"/>
              <a:t>.</a:t>
            </a:r>
          </a:p>
          <a:p>
            <a:pPr algn="just"/>
            <a:endParaRPr lang="en-GB" dirty="0"/>
          </a:p>
        </p:txBody>
      </p:sp>
    </p:spTree>
    <p:extLst>
      <p:ext uri="{BB962C8B-B14F-4D97-AF65-F5344CB8AC3E}">
        <p14:creationId xmlns:p14="http://schemas.microsoft.com/office/powerpoint/2010/main" val="72830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D8D42D-6B79-493D-9A95-659674876147}"/>
              </a:ext>
            </a:extLst>
          </p:cNvPr>
          <p:cNvSpPr>
            <a:spLocks noGrp="1"/>
          </p:cNvSpPr>
          <p:nvPr>
            <p:ph type="title"/>
          </p:nvPr>
        </p:nvSpPr>
        <p:spPr>
          <a:xfrm>
            <a:off x="482600" y="978408"/>
            <a:ext cx="10634472" cy="705426"/>
          </a:xfrm>
        </p:spPr>
        <p:txBody>
          <a:bodyPr/>
          <a:lstStyle/>
          <a:p>
            <a:r>
              <a:rPr lang="pl-PL" sz="5400" dirty="0"/>
              <a:t>Dowody ścisłe i dowody swobodne </a:t>
            </a:r>
            <a:endParaRPr lang="en-GB" sz="5400" dirty="0"/>
          </a:p>
        </p:txBody>
      </p:sp>
      <p:sp>
        <p:nvSpPr>
          <p:cNvPr id="3" name="Symbol zastępczy zawartości 2">
            <a:extLst>
              <a:ext uri="{FF2B5EF4-FFF2-40B4-BE49-F238E27FC236}">
                <a16:creationId xmlns:a16="http://schemas.microsoft.com/office/drawing/2014/main" id="{4E747B30-E755-4E51-AA1F-8E3B9D39F72C}"/>
              </a:ext>
            </a:extLst>
          </p:cNvPr>
          <p:cNvSpPr>
            <a:spLocks noGrp="1"/>
          </p:cNvSpPr>
          <p:nvPr>
            <p:ph idx="1"/>
          </p:nvPr>
        </p:nvSpPr>
        <p:spPr>
          <a:xfrm>
            <a:off x="482600" y="1851102"/>
            <a:ext cx="10506991" cy="4215161"/>
          </a:xfrm>
        </p:spPr>
        <p:txBody>
          <a:bodyPr>
            <a:normAutofit fontScale="85000" lnSpcReduction="20000"/>
          </a:bodyPr>
          <a:lstStyle/>
          <a:p>
            <a:pPr algn="ctr"/>
            <a:r>
              <a:rPr lang="pl-PL" sz="2800" dirty="0"/>
              <a:t>Podział ze względu na kryterium sposobu utrwalenia dowodu </a:t>
            </a:r>
          </a:p>
          <a:p>
            <a:r>
              <a:rPr lang="pl-PL" sz="2800" b="1" u="sng" dirty="0"/>
              <a:t>Dowody ścisłe</a:t>
            </a:r>
            <a:r>
              <a:rPr lang="pl-PL" sz="2800" dirty="0"/>
              <a:t> - przeprowadzane w ściśle określony sposób i w ściśle określonej formie; bezwzględnie wymagany jako podstawa rozstrzygnięcia o winie i karze </a:t>
            </a:r>
          </a:p>
          <a:p>
            <a:pPr algn="just"/>
            <a:r>
              <a:rPr lang="pl-PL" sz="2800" b="1" u="sng" dirty="0">
                <a:solidFill>
                  <a:srgbClr val="0070C0"/>
                </a:solidFill>
              </a:rPr>
              <a:t>Dowody swobodne </a:t>
            </a:r>
            <a:r>
              <a:rPr lang="pl-PL" sz="2800" dirty="0">
                <a:solidFill>
                  <a:srgbClr val="0070C0"/>
                </a:solidFill>
              </a:rPr>
              <a:t>– nie ma potrzeby zachowywania wszystkich wymogów prawa dowodowego dotyczących sposobu przeprowadzania i dokumentowania czynności dowodowej. Mogą zostać wykorzystane przy rozstrzyganiu innych kwestii niż odpowiedzialność oskarżonego:</a:t>
            </a:r>
          </a:p>
          <a:p>
            <a:pPr lvl="1" algn="just">
              <a:buFontTx/>
              <a:buChar char="-"/>
            </a:pPr>
            <a:r>
              <a:rPr lang="pl-PL" sz="2400" dirty="0">
                <a:solidFill>
                  <a:srgbClr val="0070C0"/>
                </a:solidFill>
              </a:rPr>
              <a:t>w zakresie decydowania o dopuszczalności postępowania karnego (wszczęcie, odmowa wszczęcia, umorzenie, pojęcie na nowo np. umorzonego dochodzenia)</a:t>
            </a:r>
          </a:p>
          <a:p>
            <a:pPr lvl="1" algn="just">
              <a:buFontTx/>
              <a:buChar char="-"/>
            </a:pPr>
            <a:r>
              <a:rPr lang="pl-PL" sz="2400" dirty="0">
                <a:solidFill>
                  <a:srgbClr val="0070C0"/>
                </a:solidFill>
              </a:rPr>
              <a:t>w postępowaniach sprawdzających (np. badanie zasadności wznowienia postępowania)</a:t>
            </a:r>
          </a:p>
          <a:p>
            <a:pPr lvl="1" algn="just">
              <a:buFontTx/>
              <a:buChar char="-"/>
            </a:pPr>
            <a:r>
              <a:rPr lang="pl-PL" sz="2400" dirty="0">
                <a:solidFill>
                  <a:srgbClr val="0070C0"/>
                </a:solidFill>
              </a:rPr>
              <a:t>w postępowaniach incydentalnych </a:t>
            </a:r>
          </a:p>
          <a:p>
            <a:pPr algn="just"/>
            <a:endParaRPr lang="pl-PL" sz="2800" dirty="0"/>
          </a:p>
          <a:p>
            <a:pPr algn="just"/>
            <a:endParaRPr lang="pl-PL" sz="2800" dirty="0"/>
          </a:p>
          <a:p>
            <a:endParaRPr lang="en-GB" sz="3200" dirty="0"/>
          </a:p>
        </p:txBody>
      </p:sp>
    </p:spTree>
    <p:extLst>
      <p:ext uri="{BB962C8B-B14F-4D97-AF65-F5344CB8AC3E}">
        <p14:creationId xmlns:p14="http://schemas.microsoft.com/office/powerpoint/2010/main" val="890456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D1BB6B-5960-4670-B407-8A5851DE0C09}"/>
              </a:ext>
            </a:extLst>
          </p:cNvPr>
          <p:cNvSpPr>
            <a:spLocks noGrp="1"/>
          </p:cNvSpPr>
          <p:nvPr>
            <p:ph type="title"/>
          </p:nvPr>
        </p:nvSpPr>
        <p:spPr>
          <a:xfrm>
            <a:off x="482600" y="755384"/>
            <a:ext cx="10634472" cy="973055"/>
          </a:xfrm>
        </p:spPr>
        <p:txBody>
          <a:bodyPr/>
          <a:lstStyle/>
          <a:p>
            <a:r>
              <a:rPr lang="pl-PL" sz="5400" dirty="0"/>
              <a:t>Warunki zastosowania – art. 19 ust. 1</a:t>
            </a:r>
            <a:endParaRPr lang="en-GB" sz="5400" dirty="0"/>
          </a:p>
        </p:txBody>
      </p:sp>
      <p:sp>
        <p:nvSpPr>
          <p:cNvPr id="3" name="Symbol zastępczy zawartości 2">
            <a:extLst>
              <a:ext uri="{FF2B5EF4-FFF2-40B4-BE49-F238E27FC236}">
                <a16:creationId xmlns:a16="http://schemas.microsoft.com/office/drawing/2014/main" id="{28E5F9F4-473D-4390-B8D9-CB5F404640FB}"/>
              </a:ext>
            </a:extLst>
          </p:cNvPr>
          <p:cNvSpPr>
            <a:spLocks noGrp="1"/>
          </p:cNvSpPr>
          <p:nvPr>
            <p:ph idx="1"/>
          </p:nvPr>
        </p:nvSpPr>
        <p:spPr>
          <a:xfrm>
            <a:off x="482600" y="1906860"/>
            <a:ext cx="10506991" cy="3972732"/>
          </a:xfrm>
        </p:spPr>
        <p:txBody>
          <a:bodyPr>
            <a:normAutofit fontScale="92500" lnSpcReduction="20000"/>
          </a:bodyPr>
          <a:lstStyle/>
          <a:p>
            <a:pPr algn="just"/>
            <a:r>
              <a:rPr lang="pl-PL" dirty="0"/>
              <a:t>Przy wykonywaniu czynności operacyjno-rozpoznawczych, podejmowanych przez Policję w </a:t>
            </a:r>
            <a:r>
              <a:rPr lang="pl-PL" b="1" dirty="0"/>
              <a:t>celu zapobieżenia, wykrycia, ustalenia sprawców</a:t>
            </a:r>
            <a:r>
              <a:rPr lang="pl-PL" dirty="0"/>
              <a:t>, a także </a:t>
            </a:r>
            <a:r>
              <a:rPr lang="pl-PL" b="1" dirty="0"/>
              <a:t>uzyskania i utrwalenia dowodów</a:t>
            </a:r>
            <a:r>
              <a:rPr lang="pl-PL" dirty="0"/>
              <a:t>, ściganych z oskarżenia publicznego, </a:t>
            </a:r>
            <a:r>
              <a:rPr lang="pl-PL" b="1" dirty="0">
                <a:solidFill>
                  <a:srgbClr val="FF0000"/>
                </a:solidFill>
              </a:rPr>
              <a:t>umyślnych przestępstw </a:t>
            </a:r>
            <a:r>
              <a:rPr lang="pl-PL" dirty="0"/>
              <a:t>(katalog na kolejnym slajdzie) </a:t>
            </a:r>
            <a:r>
              <a:rPr lang="pl-PL" b="1" u="sng" dirty="0">
                <a:solidFill>
                  <a:srgbClr val="00B050"/>
                </a:solidFill>
              </a:rPr>
              <a:t>gdy inne środki okazały się bezskuteczne albo będą nieprzydatne</a:t>
            </a:r>
            <a:r>
              <a:rPr lang="pl-PL" dirty="0"/>
              <a:t>, </a:t>
            </a:r>
            <a:r>
              <a:rPr lang="pl-PL" b="1" u="sng" dirty="0"/>
              <a:t>sąd okręgowy </a:t>
            </a:r>
            <a:r>
              <a:rPr lang="pl-PL" dirty="0"/>
              <a:t>może, w drodze postanowienia, zarządzić kontrolę operacyjną, na pisemny </a:t>
            </a:r>
            <a:r>
              <a:rPr lang="pl-PL" b="1" dirty="0"/>
              <a:t>wniosek Komendanta Głównego Policji</a:t>
            </a:r>
            <a:r>
              <a:rPr lang="pl-PL" dirty="0"/>
              <a:t>, Komendanta CBŚP albo Komendanta BSWP, złożony </a:t>
            </a:r>
            <a:r>
              <a:rPr lang="pl-PL" b="1" dirty="0"/>
              <a:t>po uzyskaniu pisemnej zgody Prokuratora Generalnego</a:t>
            </a:r>
            <a:r>
              <a:rPr lang="pl-PL" dirty="0"/>
              <a:t>, albo na pisemny wniosek komendanta wojewódzkiego Policji, złożony po uzyskaniu pisemnej zgody prokuratora okręgowego właściwego ze względu na siedzibę składającego wniosek organu Policji. </a:t>
            </a:r>
          </a:p>
          <a:p>
            <a:endParaRPr lang="pl-PL" dirty="0"/>
          </a:p>
          <a:p>
            <a:r>
              <a:rPr lang="pl-PL" dirty="0"/>
              <a:t>Wniosek, o którym mowa w ust. 1, przedstawia się wraz z </a:t>
            </a:r>
            <a:r>
              <a:rPr lang="pl-PL" b="1" dirty="0"/>
              <a:t>materiałami uzasadniającymi potrzebę zastosowania kontroli operacyjne</a:t>
            </a:r>
            <a:r>
              <a:rPr lang="pl-PL" dirty="0"/>
              <a:t>j.</a:t>
            </a:r>
            <a:endParaRPr lang="en-GB" dirty="0"/>
          </a:p>
        </p:txBody>
      </p:sp>
    </p:spTree>
    <p:extLst>
      <p:ext uri="{BB962C8B-B14F-4D97-AF65-F5344CB8AC3E}">
        <p14:creationId xmlns:p14="http://schemas.microsoft.com/office/powerpoint/2010/main" val="353262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21811F-B223-4FEB-92B5-D3CD0B833269}"/>
              </a:ext>
            </a:extLst>
          </p:cNvPr>
          <p:cNvSpPr>
            <a:spLocks noGrp="1"/>
          </p:cNvSpPr>
          <p:nvPr>
            <p:ph type="title"/>
          </p:nvPr>
        </p:nvSpPr>
        <p:spPr>
          <a:xfrm>
            <a:off x="482600" y="0"/>
            <a:ext cx="10634472" cy="627368"/>
          </a:xfrm>
        </p:spPr>
        <p:txBody>
          <a:bodyPr/>
          <a:lstStyle/>
          <a:p>
            <a:r>
              <a:rPr lang="pl-PL" sz="3200" dirty="0"/>
              <a:t>Przestępstwa katalogowe </a:t>
            </a:r>
            <a:endParaRPr lang="en-GB" sz="3200" dirty="0"/>
          </a:p>
        </p:txBody>
      </p:sp>
      <p:sp>
        <p:nvSpPr>
          <p:cNvPr id="3" name="Symbol zastępczy zawartości 2">
            <a:extLst>
              <a:ext uri="{FF2B5EF4-FFF2-40B4-BE49-F238E27FC236}">
                <a16:creationId xmlns:a16="http://schemas.microsoft.com/office/drawing/2014/main" id="{064C6331-C0D6-46F7-B71E-AF3A7EC3C672}"/>
              </a:ext>
            </a:extLst>
          </p:cNvPr>
          <p:cNvSpPr>
            <a:spLocks noGrp="1"/>
          </p:cNvSpPr>
          <p:nvPr>
            <p:ph idx="1"/>
          </p:nvPr>
        </p:nvSpPr>
        <p:spPr>
          <a:xfrm>
            <a:off x="482600" y="787078"/>
            <a:ext cx="11523472" cy="5856790"/>
          </a:xfrm>
        </p:spPr>
        <p:txBody>
          <a:bodyPr>
            <a:normAutofit fontScale="92500" lnSpcReduction="10000"/>
          </a:bodyPr>
          <a:lstStyle/>
          <a:p>
            <a:pPr algn="just">
              <a:spcBef>
                <a:spcPts val="0"/>
              </a:spcBef>
              <a:spcAft>
                <a:spcPts val="50"/>
              </a:spcAft>
            </a:pPr>
            <a:r>
              <a:rPr lang="pl-PL" sz="1400" dirty="0"/>
              <a:t>1) przeciwko życiu, określonych w art. 148-150 Kodeksu karnego,</a:t>
            </a:r>
          </a:p>
          <a:p>
            <a:pPr algn="just">
              <a:spcBef>
                <a:spcPts val="0"/>
              </a:spcBef>
              <a:spcAft>
                <a:spcPts val="50"/>
              </a:spcAft>
            </a:pPr>
            <a:r>
              <a:rPr lang="pl-PL" sz="1400" dirty="0"/>
              <a:t>2) określonych w art. 134, art. 135 § 1, art. 136 § 1, art. 156 § 1 i 3, art. 163 § 1 i 3, art. 164 § 1, art. 165 § 1 i 3, art. 166, art. 167, art. 173 § 1 i 3, art. 189, art. 189a, art. 211a, art. 223, art. 228 § 1 i 3-5, art. 229 § 1 i 3-5, art. 230 § 1, art. 230a § 1, art. 231 § 2, art. 232, art. 233 § 1, 1a, 4 i 6, art. 234, art. 235, art. 236 § 1, art. 238, art. 239 § 1, art. 240 § 1, art. 245, art. 246, art. 252 § 1-3, art. 258, art. 269, art. 270a § 1 i 2, art. 271a § 1 i 2, art. 277a § 1, art. 280-282, art. 285 § 1, art. 286 § 1, art. 296 § 1-3, art. 296a § 1, 2 i 4, art. 299 § 1-6 oraz art. 310 § 1, 2 i 4 Kodeksu karnego,</a:t>
            </a:r>
          </a:p>
          <a:p>
            <a:pPr algn="just">
              <a:spcBef>
                <a:spcPts val="0"/>
              </a:spcBef>
              <a:spcAft>
                <a:spcPts val="50"/>
              </a:spcAft>
            </a:pPr>
            <a:r>
              <a:rPr lang="pl-PL" sz="1400" dirty="0"/>
              <a:t>2a) określonych w art. 46 ust. 1, 2 i 4, art. 47 oraz art. 48 ust. 1 i 2 ustawy z dnia 25 czerwca 2010 r. o sporcie(Dz. U. z 2020 r. poz. 1133),</a:t>
            </a:r>
          </a:p>
          <a:p>
            <a:pPr algn="just">
              <a:spcBef>
                <a:spcPts val="0"/>
              </a:spcBef>
              <a:spcAft>
                <a:spcPts val="50"/>
              </a:spcAft>
            </a:pPr>
            <a:r>
              <a:rPr lang="pl-PL" sz="1400" dirty="0"/>
              <a:t>2b) określonych w art. 178-183 ustawy z dnia 29 lipca 2005 r. o obrocie instrumentami finansowymi (Dz. U. z 2021 r. 328, 355, 680, 1505 i 1595) oraz art. 99-100 ustawy z dnia 29 lipca 2005 r. o ofercie publicznej i warunkach wprowadzania instrumentów finansowych do zorganizowanego systemu obrotu oraz o spółkach publicznych (Dz. U. z 2020 r. poz. 2080 oraz z 2021 r. poz. 355),</a:t>
            </a:r>
          </a:p>
          <a:p>
            <a:pPr algn="just">
              <a:spcBef>
                <a:spcPts val="0"/>
              </a:spcBef>
              <a:spcAft>
                <a:spcPts val="50"/>
              </a:spcAft>
            </a:pPr>
            <a:r>
              <a:rPr lang="pl-PL" sz="1400" dirty="0"/>
              <a:t>3) przeciwko obrotowi gospodarczemu, określonych w art. 296-306 Kodeksu karnego, powodujących szkodę majątkową lub skierowanych przeciwko mieniu, jeżeli wysokość szkody lub wartość mienia przekracza pięćdziesięciokrotną wysokość najniższego wynagrodzenia za pracę określonego na podstawie odrębnych przepisów,</a:t>
            </a:r>
          </a:p>
          <a:p>
            <a:pPr algn="just">
              <a:spcBef>
                <a:spcPts val="0"/>
              </a:spcBef>
              <a:spcAft>
                <a:spcPts val="50"/>
              </a:spcAft>
            </a:pPr>
            <a:r>
              <a:rPr lang="pl-PL" sz="1400" dirty="0"/>
              <a:t>3a) przeciwko wolności seksualnej i obyczajności, gdy pokrzywdzonym jest małoletni albo gdy treści pornograficzne, o których mowa w art. 202 Kodeksu karnego, obejmują udział małoletniego,</a:t>
            </a:r>
          </a:p>
          <a:p>
            <a:pPr algn="just">
              <a:spcBef>
                <a:spcPts val="0"/>
              </a:spcBef>
              <a:spcAft>
                <a:spcPts val="50"/>
              </a:spcAft>
            </a:pPr>
            <a:r>
              <a:rPr lang="pl-PL" sz="1400" dirty="0"/>
              <a:t>3b) określonych w rozdziale 11 ustawy z dnia 23 lipca 2003 r. o ochronie zabytków i opiece nad zabytkami (Dz. U. z 2021 r. poz. 710 i 954), w rozdziale 5 ustawy z dnia 14 lipca 1983 r. o narodowym zasobie archiwalnym i archiwach (Dz. U. z 2020 r. poz. 164), w rozdziale 5a ustawy z dnia 21 listopada 1996 r. o muzeach (Dz. U. z 2020 r. poz. 902 oraz z 2021 r. poz. 1641), w rozdziale 11a ustawy z dnia 27 czerwca 1997 r. o bibliotekach (Dz. U. z 2019 r. poz. 1479) oraz w rozdziale 6 ustawy z dnia 25 maja 2017 r. o restytucji narodowych dóbr kultury (Dz. U. z 2019 r. poz. 1591),</a:t>
            </a:r>
          </a:p>
          <a:p>
            <a:pPr algn="just">
              <a:spcBef>
                <a:spcPts val="0"/>
              </a:spcBef>
              <a:spcAft>
                <a:spcPts val="50"/>
              </a:spcAft>
            </a:pPr>
            <a:r>
              <a:rPr lang="pl-PL" sz="1400" dirty="0"/>
              <a:t>4) skarbowych, jeżeli wartość przedmiotu czynu lub uszczuplenie należności publicznoprawnej przekraczają pięćdziesięciokrotną wysokość najniższego wynagrodzenia za pracę określonego na podstawie odrębnych przepisów,</a:t>
            </a:r>
          </a:p>
          <a:p>
            <a:pPr algn="just">
              <a:spcBef>
                <a:spcPts val="0"/>
              </a:spcBef>
              <a:spcAft>
                <a:spcPts val="50"/>
              </a:spcAft>
            </a:pPr>
            <a:r>
              <a:rPr lang="pl-PL" sz="1400" dirty="0"/>
              <a:t>4a) skarbowych, o których mowa w art. 107 § 1 Kodeksu karnego skarbowego,</a:t>
            </a:r>
          </a:p>
          <a:p>
            <a:pPr algn="just">
              <a:spcBef>
                <a:spcPts val="0"/>
              </a:spcBef>
              <a:spcAft>
                <a:spcPts val="50"/>
              </a:spcAft>
            </a:pPr>
            <a:r>
              <a:rPr lang="pl-PL" sz="1400" dirty="0"/>
              <a:t>5) nielegalnego wytwarzania, posiadania lub obrotu bronią, amunicją, materiałami wybuchowymi, środkami odurzającymi, substancjami psychotropowymi, ich prekursorami lub nowymi substancjami psychoaktywnymi oraz materiałami jądrowymi i promieniotwórczymi,</a:t>
            </a:r>
          </a:p>
          <a:p>
            <a:pPr algn="just">
              <a:spcBef>
                <a:spcPts val="0"/>
              </a:spcBef>
              <a:spcAft>
                <a:spcPts val="50"/>
              </a:spcAft>
            </a:pPr>
            <a:r>
              <a:rPr lang="pl-PL" sz="1400" dirty="0"/>
              <a:t>6) określonych w art. 8 ustawy z dnia 6 czerwca 1997 r. - Przepisy wprowadzające Kodeks karny (Dz. U. poz. 554 i 1083, z 1998 r. poz. 715, z 2009 r. poz. 1149 i 1589 oraz z 2010 r. poz. 626),</a:t>
            </a:r>
          </a:p>
          <a:p>
            <a:pPr algn="just">
              <a:spcBef>
                <a:spcPts val="0"/>
              </a:spcBef>
              <a:spcAft>
                <a:spcPts val="50"/>
              </a:spcAft>
            </a:pPr>
            <a:r>
              <a:rPr lang="pl-PL" sz="1400" dirty="0"/>
              <a:t>7) określonych w art. 43-46 ustawy z dnia 1 lipca 2005 r. o pobieraniu, przechowywaniu i przeszczepianiu komórek, tkanek i narządów (Dz. U. z 2020 r. poz. 2134),</a:t>
            </a:r>
          </a:p>
          <a:p>
            <a:pPr algn="just">
              <a:spcBef>
                <a:spcPts val="0"/>
              </a:spcBef>
              <a:spcAft>
                <a:spcPts val="50"/>
              </a:spcAft>
            </a:pPr>
            <a:r>
              <a:rPr lang="pl-PL" sz="1400" dirty="0"/>
              <a:t>8) ściganych na mocy umów międzynarodowych ratyfikowanych za uprzednią zgodą wyrażoną w ustawie, określonych w polskiej ustawie karnej,</a:t>
            </a:r>
          </a:p>
          <a:p>
            <a:pPr algn="just">
              <a:spcBef>
                <a:spcPts val="0"/>
              </a:spcBef>
              <a:spcAft>
                <a:spcPts val="50"/>
              </a:spcAft>
            </a:pPr>
            <a:r>
              <a:rPr lang="pl-PL" sz="1400" dirty="0"/>
              <a:t>9) o których mowa w pkt 1-8 lub, o których mowa w art. 45 § 2 Kodeksu karnego albo art. 33 § 2 Kodeksu karnego skarbowego - w celu ujawnienia mienia zagrożonego przepadkiem w związku z tymi przestępstwami</a:t>
            </a:r>
          </a:p>
        </p:txBody>
      </p:sp>
    </p:spTree>
    <p:extLst>
      <p:ext uri="{BB962C8B-B14F-4D97-AF65-F5344CB8AC3E}">
        <p14:creationId xmlns:p14="http://schemas.microsoft.com/office/powerpoint/2010/main" val="4048736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6767" y="132151"/>
            <a:ext cx="9692640" cy="1325562"/>
          </a:xfrm>
        </p:spPr>
        <p:txBody>
          <a:bodyPr/>
          <a:lstStyle/>
          <a:p>
            <a:r>
              <a:rPr lang="pl-PL" sz="4000" dirty="0"/>
              <a:t>Wniosek o kontrolę operacyjną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314414670"/>
              </p:ext>
            </p:extLst>
          </p:nvPr>
        </p:nvGraphicFramePr>
        <p:xfrm>
          <a:off x="267067" y="-108676"/>
          <a:ext cx="10894552" cy="38797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701238965"/>
              </p:ext>
            </p:extLst>
          </p:nvPr>
        </p:nvGraphicFramePr>
        <p:xfrm>
          <a:off x="1246106" y="2873619"/>
          <a:ext cx="6068470" cy="12003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Nawias klamrowy zamykający 5"/>
          <p:cNvSpPr/>
          <p:nvPr/>
        </p:nvSpPr>
        <p:spPr>
          <a:xfrm rot="5400000">
            <a:off x="2217724" y="3001415"/>
            <a:ext cx="801805" cy="3323429"/>
          </a:xfrm>
          <a:prstGeom prst="rightBrace">
            <a:avLst>
              <a:gd name="adj1" fmla="val 31423"/>
              <a:gd name="adj2" fmla="val 4916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267067" y="5118659"/>
            <a:ext cx="6479626" cy="1077218"/>
          </a:xfrm>
          <a:prstGeom prst="rect">
            <a:avLst/>
          </a:prstGeom>
          <a:noFill/>
        </p:spPr>
        <p:txBody>
          <a:bodyPr wrap="square" rtlCol="0">
            <a:spAutoFit/>
          </a:bodyPr>
          <a:lstStyle/>
          <a:p>
            <a:pPr algn="just"/>
            <a:r>
              <a:rPr lang="pl-PL" sz="1600" dirty="0"/>
              <a:t>- Materiały uzasadniające zastosowanie kontroli operacyjnej. </a:t>
            </a:r>
          </a:p>
          <a:p>
            <a:pPr algn="just"/>
            <a:r>
              <a:rPr lang="pl-PL" sz="1600" dirty="0"/>
              <a:t>- Jeżeli kontrola operacyjna jest stosowana wobec oskarżonego (osoby podejrzanej) zamieszcza się informację o prowadzeniu postępowania karnego (prowadzonym postępowaniu karnym) </a:t>
            </a:r>
          </a:p>
        </p:txBody>
      </p:sp>
      <p:sp>
        <p:nvSpPr>
          <p:cNvPr id="8" name="Nawias klamrowy zamykający 7"/>
          <p:cNvSpPr/>
          <p:nvPr/>
        </p:nvSpPr>
        <p:spPr>
          <a:xfrm>
            <a:off x="7892137" y="2853228"/>
            <a:ext cx="630621" cy="2144110"/>
          </a:xfrm>
          <a:prstGeom prst="rightBrace">
            <a:avLst>
              <a:gd name="adj1" fmla="val 3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9" name="pole tekstowe 8"/>
          <p:cNvSpPr txBox="1"/>
          <p:nvPr/>
        </p:nvSpPr>
        <p:spPr>
          <a:xfrm>
            <a:off x="8639136" y="3042897"/>
            <a:ext cx="2522483" cy="2062103"/>
          </a:xfrm>
          <a:prstGeom prst="rect">
            <a:avLst/>
          </a:prstGeom>
          <a:noFill/>
        </p:spPr>
        <p:txBody>
          <a:bodyPr wrap="square" rtlCol="0">
            <a:spAutoFit/>
          </a:bodyPr>
          <a:lstStyle/>
          <a:p>
            <a:pPr algn="just"/>
            <a:r>
              <a:rPr lang="pl-PL" sz="1600" dirty="0"/>
              <a:t>Sąd w składzie 1 sędziego, na posiedzeniu </a:t>
            </a:r>
            <a:r>
              <a:rPr lang="pl-PL" sz="1600" b="1" dirty="0"/>
              <a:t>niejawnym. </a:t>
            </a:r>
          </a:p>
          <a:p>
            <a:pPr algn="just"/>
            <a:r>
              <a:rPr lang="pl-PL" sz="1600" dirty="0"/>
              <a:t>W posiedzeniu może wziąć udział prokurator i przedstawiciel organu wnioskującego o kontrolę operacyjną </a:t>
            </a:r>
          </a:p>
        </p:txBody>
      </p:sp>
      <p:cxnSp>
        <p:nvCxnSpPr>
          <p:cNvPr id="10" name="Łącznik prosty ze strzałką 9"/>
          <p:cNvCxnSpPr>
            <a:cxnSpLocks/>
          </p:cNvCxnSpPr>
          <p:nvPr/>
        </p:nvCxnSpPr>
        <p:spPr>
          <a:xfrm>
            <a:off x="6349603" y="4203295"/>
            <a:ext cx="1253754" cy="99064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 name="pole tekstowe 10"/>
          <p:cNvSpPr txBox="1"/>
          <p:nvPr/>
        </p:nvSpPr>
        <p:spPr>
          <a:xfrm>
            <a:off x="7603357" y="5225252"/>
            <a:ext cx="342368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l-PL" dirty="0"/>
              <a:t>Na postanowienie o odmowie wyrażenia zgody na kontrolę operacyjną </a:t>
            </a:r>
            <a:r>
              <a:rPr lang="pl-PL" i="1" u="sng" dirty="0"/>
              <a:t>prokuratorowi</a:t>
            </a:r>
            <a:r>
              <a:rPr lang="pl-PL" dirty="0"/>
              <a:t> </a:t>
            </a:r>
            <a:r>
              <a:rPr lang="pl-PL" b="1" dirty="0"/>
              <a:t>przysługuje zażalenie </a:t>
            </a:r>
          </a:p>
        </p:txBody>
      </p:sp>
    </p:spTree>
    <p:extLst>
      <p:ext uri="{BB962C8B-B14F-4D97-AF65-F5344CB8AC3E}">
        <p14:creationId xmlns:p14="http://schemas.microsoft.com/office/powerpoint/2010/main" val="1331995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A0F72A-E5AA-4B1E-AFC5-87B1FBC952FA}"/>
              </a:ext>
            </a:extLst>
          </p:cNvPr>
          <p:cNvSpPr>
            <a:spLocks noGrp="1"/>
          </p:cNvSpPr>
          <p:nvPr>
            <p:ph type="title"/>
          </p:nvPr>
        </p:nvSpPr>
        <p:spPr>
          <a:xfrm>
            <a:off x="482600" y="530909"/>
            <a:ext cx="10634472" cy="894997"/>
          </a:xfrm>
        </p:spPr>
        <p:txBody>
          <a:bodyPr/>
          <a:lstStyle/>
          <a:p>
            <a:r>
              <a:rPr lang="pl-PL" sz="4400" dirty="0"/>
              <a:t>Czas trwania </a:t>
            </a:r>
            <a:endParaRPr lang="en-GB" sz="4400" dirty="0"/>
          </a:p>
        </p:txBody>
      </p:sp>
      <p:sp>
        <p:nvSpPr>
          <p:cNvPr id="3" name="Symbol zastępczy zawartości 2">
            <a:extLst>
              <a:ext uri="{FF2B5EF4-FFF2-40B4-BE49-F238E27FC236}">
                <a16:creationId xmlns:a16="http://schemas.microsoft.com/office/drawing/2014/main" id="{20D09D39-C8C8-4680-B737-7047038D54B9}"/>
              </a:ext>
            </a:extLst>
          </p:cNvPr>
          <p:cNvSpPr>
            <a:spLocks noGrp="1"/>
          </p:cNvSpPr>
          <p:nvPr>
            <p:ph idx="1"/>
          </p:nvPr>
        </p:nvSpPr>
        <p:spPr>
          <a:xfrm>
            <a:off x="482600" y="1467293"/>
            <a:ext cx="10506991" cy="4412299"/>
          </a:xfrm>
        </p:spPr>
        <p:txBody>
          <a:bodyPr>
            <a:normAutofit fontScale="85000" lnSpcReduction="20000"/>
          </a:bodyPr>
          <a:lstStyle/>
          <a:p>
            <a:pPr algn="just"/>
            <a:r>
              <a:rPr lang="pl-PL" dirty="0"/>
              <a:t>8. Kontrolę operacyjną zarządza się na okres </a:t>
            </a:r>
            <a:r>
              <a:rPr lang="pl-PL" b="1" dirty="0"/>
              <a:t>nie dłuższy niż 3 miesiące</a:t>
            </a:r>
            <a:r>
              <a:rPr lang="pl-PL" dirty="0"/>
              <a:t>. Sąd okręgowy może, na pisemny wniosek Komendanta Głównego Policji, Komendanta CBŚP, Komendanta BSWP albo komendanta wojewódzkiego Policji, złożony po uzyskaniu pisemnej zgody właściwego prokuratora, o którym mowa w ust. 1, na okres </a:t>
            </a:r>
            <a:r>
              <a:rPr lang="pl-PL" b="1" dirty="0"/>
              <a:t>nie dłuższy niż kolejne 3 miesiące</a:t>
            </a:r>
            <a:r>
              <a:rPr lang="pl-PL" dirty="0"/>
              <a:t>, wydać postanowienie o jednorazowym przedłużeniu kontroli operacyjnej, jeżeli nie ustały przyczyny tej kontroli.</a:t>
            </a:r>
          </a:p>
          <a:p>
            <a:pPr algn="just"/>
            <a:r>
              <a:rPr lang="pl-PL" dirty="0"/>
              <a:t>9. </a:t>
            </a:r>
            <a:r>
              <a:rPr lang="pl-PL" b="1" dirty="0"/>
              <a:t>W uzasadnionych przypadkach, gdy podczas stosowania kontroli operacyjnej pojawią się nowe okoliczności istotne dla zapobieżenia lub wykrycia przestępstwa albo ustalenia sprawców i uzyskania dowodów przestępstwa</a:t>
            </a:r>
            <a:r>
              <a:rPr lang="pl-PL" dirty="0"/>
              <a:t>, sąd okręgowy, na pisemny wniosek Komendanta Głównego Policji, złożony po uzyskaniu pisemnej zgody Prokuratora Generalnego, może, </a:t>
            </a:r>
            <a:r>
              <a:rPr lang="pl-PL" b="1" dirty="0"/>
              <a:t>również po upływie okresów</a:t>
            </a:r>
            <a:r>
              <a:rPr lang="pl-PL" dirty="0"/>
              <a:t>, o których mowa w ust. 8, wydawać </a:t>
            </a:r>
            <a:r>
              <a:rPr lang="pl-PL" b="1" dirty="0"/>
              <a:t>kolejne postanowienia o przedłużeniu kontroli operacyjnej na następujące po sobie okresy, których łączna długość </a:t>
            </a:r>
            <a:r>
              <a:rPr lang="pl-PL" b="1" dirty="0">
                <a:solidFill>
                  <a:srgbClr val="00B050"/>
                </a:solidFill>
              </a:rPr>
              <a:t>nie może przekraczać 12 miesięcy</a:t>
            </a:r>
            <a:r>
              <a:rPr lang="pl-PL" dirty="0"/>
              <a:t>.</a:t>
            </a:r>
          </a:p>
          <a:p>
            <a:pPr algn="ctr"/>
            <a:r>
              <a:rPr lang="pl-PL" b="1" dirty="0">
                <a:solidFill>
                  <a:srgbClr val="FF0000"/>
                </a:solidFill>
              </a:rPr>
              <a:t>13. Kontrola operacyjna powinna być zakończona niezwłocznie po ustaniu przyczyn jej zarządzenia, najpóźniej jednak z upływem okresu, na który została wprowadzona.</a:t>
            </a:r>
          </a:p>
          <a:p>
            <a:pPr algn="just"/>
            <a:endParaRPr lang="en-GB" dirty="0"/>
          </a:p>
        </p:txBody>
      </p:sp>
    </p:spTree>
    <p:extLst>
      <p:ext uri="{BB962C8B-B14F-4D97-AF65-F5344CB8AC3E}">
        <p14:creationId xmlns:p14="http://schemas.microsoft.com/office/powerpoint/2010/main" val="3685587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9E1AD8-8FFE-434F-AD45-30A704CED805}"/>
              </a:ext>
            </a:extLst>
          </p:cNvPr>
          <p:cNvSpPr>
            <a:spLocks noGrp="1"/>
          </p:cNvSpPr>
          <p:nvPr>
            <p:ph type="title"/>
          </p:nvPr>
        </p:nvSpPr>
        <p:spPr>
          <a:xfrm>
            <a:off x="482600" y="691328"/>
            <a:ext cx="10634472" cy="1095719"/>
          </a:xfrm>
        </p:spPr>
        <p:txBody>
          <a:bodyPr/>
          <a:lstStyle/>
          <a:p>
            <a:r>
              <a:rPr lang="pl-PL" sz="4400" dirty="0"/>
              <a:t>Kontrola bez uprzedniej zgody sądu</a:t>
            </a:r>
            <a:endParaRPr lang="en-GB" sz="4400" dirty="0"/>
          </a:p>
        </p:txBody>
      </p:sp>
      <p:sp>
        <p:nvSpPr>
          <p:cNvPr id="3" name="Symbol zastępczy zawartości 2">
            <a:extLst>
              <a:ext uri="{FF2B5EF4-FFF2-40B4-BE49-F238E27FC236}">
                <a16:creationId xmlns:a16="http://schemas.microsoft.com/office/drawing/2014/main" id="{88999D0A-664F-43F7-8D47-016A48FDB028}"/>
              </a:ext>
            </a:extLst>
          </p:cNvPr>
          <p:cNvSpPr>
            <a:spLocks noGrp="1"/>
          </p:cNvSpPr>
          <p:nvPr>
            <p:ph idx="1"/>
          </p:nvPr>
        </p:nvSpPr>
        <p:spPr>
          <a:xfrm>
            <a:off x="482600" y="1787048"/>
            <a:ext cx="10506991" cy="4092544"/>
          </a:xfrm>
        </p:spPr>
        <p:txBody>
          <a:bodyPr>
            <a:normAutofit lnSpcReduction="10000"/>
          </a:bodyPr>
          <a:lstStyle/>
          <a:p>
            <a:r>
              <a:rPr lang="pl-PL" dirty="0"/>
              <a:t>Art. 19 ust. 3 </a:t>
            </a:r>
          </a:p>
          <a:p>
            <a:pPr algn="just"/>
            <a:r>
              <a:rPr lang="pl-PL" b="1" dirty="0"/>
              <a:t>W przypadkach niecierpiących zwłoki</a:t>
            </a:r>
            <a:r>
              <a:rPr lang="pl-PL" dirty="0"/>
              <a:t>, jeżeli mogłoby to spowodować utratę informacji lub zatarcie albo zniszczenie dowodów przestępstwa, Komendant Główny Policji, Komendant CBŚP, Komendant BSWP albo komendant wojewódzki Policji może zarządzić, po uzyskaniu pisemnej zgody właściwego prokuratora, o którym mowa w ust. 1, kontrolę operacyjną, </a:t>
            </a:r>
            <a:r>
              <a:rPr lang="pl-PL" b="1" dirty="0"/>
              <a:t>zwracając się jednocześnie do właściwego miejscowo sądu okręgowego z wnioskiem o wydanie postanowienia w tej sprawie. W razie nieudzielenia przez sąd zgody w terminie 5 dni od dnia zarządzenia kontroli operacyjnej</a:t>
            </a:r>
            <a:r>
              <a:rPr lang="pl-PL" dirty="0"/>
              <a:t>, organ zarządzający wstrzymuje kontrolę operacyjną oraz dokonuje protokolarnego, komisyjnego zniszczenia materiałów zgromadzonych podczas jej stosowania.</a:t>
            </a:r>
            <a:endParaRPr lang="en-GB" dirty="0"/>
          </a:p>
        </p:txBody>
      </p:sp>
    </p:spTree>
    <p:extLst>
      <p:ext uri="{BB962C8B-B14F-4D97-AF65-F5344CB8AC3E}">
        <p14:creationId xmlns:p14="http://schemas.microsoft.com/office/powerpoint/2010/main" val="63141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7350949"/>
              </p:ext>
            </p:extLst>
          </p:nvPr>
        </p:nvGraphicFramePr>
        <p:xfrm>
          <a:off x="159487" y="1351217"/>
          <a:ext cx="11100391" cy="2211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trzałka: w dół 4"/>
          <p:cNvSpPr/>
          <p:nvPr/>
        </p:nvSpPr>
        <p:spPr>
          <a:xfrm rot="2396921">
            <a:off x="9888105" y="3848987"/>
            <a:ext cx="733646" cy="1073888"/>
          </a:xfrm>
          <a:prstGeom prst="downArrow">
            <a:avLst>
              <a:gd name="adj1" fmla="val 34946"/>
              <a:gd name="adj2" fmla="val 46774"/>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pl-PL"/>
          </a:p>
        </p:txBody>
      </p:sp>
      <p:grpSp>
        <p:nvGrpSpPr>
          <p:cNvPr id="6" name="Grupa 5"/>
          <p:cNvGrpSpPr/>
          <p:nvPr/>
        </p:nvGrpSpPr>
        <p:grpSpPr>
          <a:xfrm>
            <a:off x="7389801" y="4385931"/>
            <a:ext cx="2132814" cy="1459644"/>
            <a:chOff x="3796983" y="2917145"/>
            <a:chExt cx="2132814" cy="1459644"/>
          </a:xfrm>
        </p:grpSpPr>
        <p:sp>
          <p:nvSpPr>
            <p:cNvPr id="7" name="Prostokąt: zaokrąglone rogi 6"/>
            <p:cNvSpPr/>
            <p:nvPr/>
          </p:nvSpPr>
          <p:spPr>
            <a:xfrm>
              <a:off x="3796983" y="2917145"/>
              <a:ext cx="2132814" cy="1459644"/>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pl-PL"/>
            </a:p>
          </p:txBody>
        </p:sp>
        <p:sp>
          <p:nvSpPr>
            <p:cNvPr id="8" name="Prostokąt: zaokrąglone rogi 4"/>
            <p:cNvSpPr txBox="1"/>
            <p:nvPr/>
          </p:nvSpPr>
          <p:spPr>
            <a:xfrm>
              <a:off x="3882487" y="2959897"/>
              <a:ext cx="2047310" cy="13741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Sąd </a:t>
              </a:r>
              <a:r>
                <a:rPr lang="pl-PL" sz="1800" b="1" kern="1200" dirty="0"/>
                <a:t>ma 5 dni na wyrażenie zgody </a:t>
              </a:r>
            </a:p>
          </p:txBody>
        </p:sp>
      </p:grpSp>
      <p:cxnSp>
        <p:nvCxnSpPr>
          <p:cNvPr id="12" name="Łącznik prosty ze strzałką 11"/>
          <p:cNvCxnSpPr/>
          <p:nvPr/>
        </p:nvCxnSpPr>
        <p:spPr>
          <a:xfrm flipH="1">
            <a:off x="5305647" y="5033177"/>
            <a:ext cx="18394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pole tekstowe 12"/>
          <p:cNvSpPr txBox="1"/>
          <p:nvPr/>
        </p:nvSpPr>
        <p:spPr>
          <a:xfrm>
            <a:off x="1676559" y="4368247"/>
            <a:ext cx="3218688" cy="1477328"/>
          </a:xfrm>
          <a:prstGeom prst="rect">
            <a:avLst/>
          </a:prstGeom>
          <a:noFill/>
        </p:spPr>
        <p:txBody>
          <a:bodyPr wrap="square" rtlCol="0">
            <a:spAutoFit/>
          </a:bodyPr>
          <a:lstStyle/>
          <a:p>
            <a:pPr algn="just"/>
            <a:r>
              <a:rPr lang="pl-PL" dirty="0"/>
              <a:t>Prokuratorowi przysługuje zażalenie na postanowienie o odmowie wyrażenia następczej zgody na kontrolę operacyjną!</a:t>
            </a:r>
          </a:p>
        </p:txBody>
      </p:sp>
      <p:sp>
        <p:nvSpPr>
          <p:cNvPr id="3" name="pole tekstowe 2"/>
          <p:cNvSpPr txBox="1"/>
          <p:nvPr/>
        </p:nvSpPr>
        <p:spPr>
          <a:xfrm>
            <a:off x="489096" y="654769"/>
            <a:ext cx="10770782" cy="707886"/>
          </a:xfrm>
          <a:prstGeom prst="rect">
            <a:avLst/>
          </a:prstGeom>
          <a:noFill/>
        </p:spPr>
        <p:txBody>
          <a:bodyPr wrap="square" rtlCol="0">
            <a:spAutoFit/>
          </a:bodyPr>
          <a:lstStyle/>
          <a:p>
            <a:pPr algn="ctr"/>
            <a:r>
              <a:rPr lang="pl-PL" sz="2000" dirty="0"/>
              <a:t>Ważne! Zasadą powinno być wyrażenie zgody przez sąd przed podjęciem czynności operacyjno-rozpoznawczych, a nie wtórne ich legalizowanie w drodze zgody następczej. </a:t>
            </a:r>
          </a:p>
        </p:txBody>
      </p:sp>
    </p:spTree>
    <p:extLst>
      <p:ext uri="{BB962C8B-B14F-4D97-AF65-F5344CB8AC3E}">
        <p14:creationId xmlns:p14="http://schemas.microsoft.com/office/powerpoint/2010/main" val="3946819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89D695-EDF8-4251-667F-34F4C2199CE0}"/>
              </a:ext>
            </a:extLst>
          </p:cNvPr>
          <p:cNvSpPr>
            <a:spLocks noGrp="1"/>
          </p:cNvSpPr>
          <p:nvPr>
            <p:ph type="title"/>
          </p:nvPr>
        </p:nvSpPr>
        <p:spPr/>
        <p:txBody>
          <a:bodyPr/>
          <a:lstStyle/>
          <a:p>
            <a:r>
              <a:rPr lang="pl-PL" dirty="0"/>
              <a:t>Problem tzw. podsłuchów pięciodniowych </a:t>
            </a:r>
            <a:endParaRPr lang="en-GB" dirty="0"/>
          </a:p>
        </p:txBody>
      </p:sp>
      <p:sp>
        <p:nvSpPr>
          <p:cNvPr id="3" name="Symbol zastępczy zawartości 2">
            <a:extLst>
              <a:ext uri="{FF2B5EF4-FFF2-40B4-BE49-F238E27FC236}">
                <a16:creationId xmlns:a16="http://schemas.microsoft.com/office/drawing/2014/main" id="{E54F7BF4-00C6-067B-1834-2144F6370A43}"/>
              </a:ext>
            </a:extLst>
          </p:cNvPr>
          <p:cNvSpPr>
            <a:spLocks noGrp="1"/>
          </p:cNvSpPr>
          <p:nvPr>
            <p:ph idx="1"/>
          </p:nvPr>
        </p:nvSpPr>
        <p:spPr/>
        <p:txBody>
          <a:bodyPr/>
          <a:lstStyle/>
          <a:p>
            <a:r>
              <a:rPr lang="en-GB" dirty="0">
                <a:hlinkClick r:id="rId2"/>
              </a:rPr>
              <a:t>https://wiadomosci.onet.pl/kraj/burza-po-slowach-wojtunika-o-cba-czym-sa-podsluchy-pieciodniowe/hj35w1k</a:t>
            </a:r>
            <a:endParaRPr lang="pl-PL" dirty="0"/>
          </a:p>
          <a:p>
            <a:endParaRPr lang="pl-PL" dirty="0"/>
          </a:p>
          <a:p>
            <a:r>
              <a:rPr lang="pl-PL" dirty="0"/>
              <a:t>Jeżeli organ policyjny nie wystąpi z wnioskiem o zatwierdzenie tzw. podsłuchu pięciodniowego, to taki podsłuch może umknąć kontroli sądowej.</a:t>
            </a:r>
            <a:endParaRPr lang="en-GB" dirty="0"/>
          </a:p>
        </p:txBody>
      </p:sp>
    </p:spTree>
    <p:extLst>
      <p:ext uri="{BB962C8B-B14F-4D97-AF65-F5344CB8AC3E}">
        <p14:creationId xmlns:p14="http://schemas.microsoft.com/office/powerpoint/2010/main" val="255380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25186F-E8BC-44D8-BB3D-63625EDC0D51}"/>
              </a:ext>
            </a:extLst>
          </p:cNvPr>
          <p:cNvSpPr>
            <a:spLocks noGrp="1"/>
          </p:cNvSpPr>
          <p:nvPr>
            <p:ph type="title"/>
          </p:nvPr>
        </p:nvSpPr>
        <p:spPr>
          <a:xfrm>
            <a:off x="482600" y="978408"/>
            <a:ext cx="10634472" cy="1095719"/>
          </a:xfrm>
        </p:spPr>
        <p:txBody>
          <a:bodyPr/>
          <a:lstStyle/>
          <a:p>
            <a:r>
              <a:rPr lang="pl-PL" sz="4800" dirty="0"/>
              <a:t>Co z materiałami, które są nieprzydatne?</a:t>
            </a:r>
            <a:endParaRPr lang="en-GB" sz="4800" dirty="0"/>
          </a:p>
        </p:txBody>
      </p:sp>
      <p:sp>
        <p:nvSpPr>
          <p:cNvPr id="3" name="Symbol zastępczy zawartości 2">
            <a:extLst>
              <a:ext uri="{FF2B5EF4-FFF2-40B4-BE49-F238E27FC236}">
                <a16:creationId xmlns:a16="http://schemas.microsoft.com/office/drawing/2014/main" id="{E8C40C0D-D654-433B-B4B8-A9B81A8E60C1}"/>
              </a:ext>
            </a:extLst>
          </p:cNvPr>
          <p:cNvSpPr>
            <a:spLocks noGrp="1"/>
          </p:cNvSpPr>
          <p:nvPr>
            <p:ph idx="1"/>
          </p:nvPr>
        </p:nvSpPr>
        <p:spPr>
          <a:xfrm>
            <a:off x="482600" y="2074128"/>
            <a:ext cx="10506991" cy="3805464"/>
          </a:xfrm>
        </p:spPr>
        <p:txBody>
          <a:bodyPr>
            <a:normAutofit/>
          </a:bodyPr>
          <a:lstStyle/>
          <a:p>
            <a:pPr algn="just"/>
            <a:r>
              <a:rPr lang="pl-PL" dirty="0"/>
              <a:t>Ust. 17 Zgromadzone podczas stosowania kontroli operacyjnej materiały </a:t>
            </a:r>
            <a:r>
              <a:rPr lang="pl-PL" b="1" dirty="0"/>
              <a:t>niezawierające dowodów pozwalających na wszczęcie postępowania karnego </a:t>
            </a:r>
            <a:r>
              <a:rPr lang="pl-PL" dirty="0"/>
              <a:t>lub dowodów </a:t>
            </a:r>
            <a:r>
              <a:rPr lang="pl-PL" b="1" dirty="0"/>
              <a:t>mających znaczenie dla toczącego się postępowania karnego podlegają niezwłocznemu, protokolarnemu i komisyjnemu zniszczeniu.</a:t>
            </a:r>
            <a:r>
              <a:rPr lang="pl-PL" dirty="0"/>
              <a:t> Zniszczenie materiałów zarządza organ Policji, który wnioskował o zarządzenie kontroli operacyjnej.</a:t>
            </a:r>
          </a:p>
          <a:p>
            <a:pPr algn="just"/>
            <a:r>
              <a:rPr lang="pl-PL" dirty="0"/>
              <a:t>17a. O wydaniu i wykonaniu zarządzenia dotyczącego zniszczenia materiałów, o których mowa w ust. 17, organ Policji jest obowiązany do niezwłocznego poinformowania prokuratora, o którym mowa w ust. 1.</a:t>
            </a:r>
          </a:p>
          <a:p>
            <a:pPr algn="just"/>
            <a:endParaRPr lang="en-GB" dirty="0"/>
          </a:p>
        </p:txBody>
      </p:sp>
    </p:spTree>
    <p:extLst>
      <p:ext uri="{BB962C8B-B14F-4D97-AF65-F5344CB8AC3E}">
        <p14:creationId xmlns:p14="http://schemas.microsoft.com/office/powerpoint/2010/main" val="1605781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546404-78E0-416E-A7AD-FCD3A8DE5859}"/>
              </a:ext>
            </a:extLst>
          </p:cNvPr>
          <p:cNvSpPr>
            <a:spLocks noGrp="1"/>
          </p:cNvSpPr>
          <p:nvPr>
            <p:ph type="title"/>
          </p:nvPr>
        </p:nvSpPr>
        <p:spPr>
          <a:xfrm>
            <a:off x="539898" y="335244"/>
            <a:ext cx="10634472" cy="1286327"/>
          </a:xfrm>
        </p:spPr>
        <p:txBody>
          <a:bodyPr/>
          <a:lstStyle/>
          <a:p>
            <a:r>
              <a:rPr lang="pl-PL" sz="5400" dirty="0"/>
              <a:t>Zakończenie kontroli operacyjnej</a:t>
            </a:r>
            <a:endParaRPr lang="en-GB" sz="5400" dirty="0"/>
          </a:p>
        </p:txBody>
      </p:sp>
      <p:sp>
        <p:nvSpPr>
          <p:cNvPr id="3" name="Symbol zastępczy zawartości 2">
            <a:extLst>
              <a:ext uri="{FF2B5EF4-FFF2-40B4-BE49-F238E27FC236}">
                <a16:creationId xmlns:a16="http://schemas.microsoft.com/office/drawing/2014/main" id="{A42C7C5A-BB7C-4592-A58F-376E91031AA7}"/>
              </a:ext>
            </a:extLst>
          </p:cNvPr>
          <p:cNvSpPr>
            <a:spLocks noGrp="1"/>
          </p:cNvSpPr>
          <p:nvPr>
            <p:ph idx="1"/>
          </p:nvPr>
        </p:nvSpPr>
        <p:spPr>
          <a:xfrm>
            <a:off x="482600" y="1446028"/>
            <a:ext cx="11298274" cy="4433564"/>
          </a:xfrm>
        </p:spPr>
        <p:txBody>
          <a:bodyPr>
            <a:normAutofit fontScale="85000" lnSpcReduction="20000"/>
          </a:bodyPr>
          <a:lstStyle/>
          <a:p>
            <a:pPr algn="just"/>
            <a:r>
              <a:rPr lang="pl-PL" dirty="0"/>
              <a:t>Po zakończeniu kontroli operacyjnej i pozyskaniu dowodów pozwalających na wszczęcie postępowania karnego lub mających znaczenie dla toczącego się postępowania karnego KGP, KGCBŚP lub KWP </a:t>
            </a:r>
            <a:r>
              <a:rPr lang="pl-PL" b="1" dirty="0"/>
              <a:t>przekazuje prokuratorowi zebrane materiały. </a:t>
            </a:r>
          </a:p>
          <a:p>
            <a:pPr lvl="1" algn="just"/>
            <a:r>
              <a:rPr lang="pl-PL" dirty="0"/>
              <a:t>Jeżeli znajdują się informacje objęte tajemnicą z art. 178 (obrońca i tajemnica spowiedzi) – protokolarne zniszczenie materiałów. </a:t>
            </a:r>
          </a:p>
          <a:p>
            <a:pPr lvl="1" algn="just"/>
            <a:r>
              <a:rPr lang="pl-PL" dirty="0"/>
              <a:t>Jeżeli mogą znajdować się informacje objęte tajemnicami z art. 180 § 2 z wyłączeniem art. 178a, 180 § 3 – sąd na wniosek prokuratora, wydaje postanowienie o dopuszczeniu do wykorzystania w postępowaniu karnym materiałów objętych tajemnicami, gdy jest to niezbędne dla dobra wymiaru sprawiedliwości, a okoliczność nie może być ustalona na podstawie innego dowodu </a:t>
            </a:r>
            <a:r>
              <a:rPr lang="pl-PL" dirty="0">
                <a:sym typeface="Wingdings" panose="05000000000000000000" pitchFamily="2" charset="2"/>
              </a:rPr>
              <a:t> w pozostałym zakresie zniszczenie materiałów. </a:t>
            </a:r>
          </a:p>
          <a:p>
            <a:pPr algn="just"/>
            <a:r>
              <a:rPr lang="pl-PL" dirty="0"/>
              <a:t>Osobie, wobec której kontrola operacyjna była stosowana, </a:t>
            </a:r>
            <a:r>
              <a:rPr lang="pl-PL" b="1" dirty="0"/>
              <a:t>nie udostępnia się materiałów zgromadzonych podczas trwania tej kontroli.</a:t>
            </a:r>
          </a:p>
          <a:p>
            <a:pPr algn="just"/>
            <a:r>
              <a:rPr lang="pl-PL" dirty="0"/>
              <a:t>Gdy kontrola operacyjna nie dostarczyła dowodów potrzebnych w postępowaniu karnym – niezwłoczne protokolarne i komisyjne zniszczenie - zniszczenie materiałów zarządza organ Policji, który wnioskował o zarządzenie kontroli operacyjnej.</a:t>
            </a:r>
          </a:p>
          <a:p>
            <a:pPr lvl="1" algn="just"/>
            <a:r>
              <a:rPr lang="pl-PL" dirty="0"/>
              <a:t>o wydaniu zarządzenia dotyczącego zniszczenia materiałów zawiadamia się prokuratora z art. 19 ust 1 (prokurator okręgowy lub PG) </a:t>
            </a:r>
          </a:p>
        </p:txBody>
      </p:sp>
    </p:spTree>
    <p:extLst>
      <p:ext uri="{BB962C8B-B14F-4D97-AF65-F5344CB8AC3E}">
        <p14:creationId xmlns:p14="http://schemas.microsoft.com/office/powerpoint/2010/main" val="1090887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E4FD65-8B52-44AD-B232-8AEEB8FF0D59}"/>
              </a:ext>
            </a:extLst>
          </p:cNvPr>
          <p:cNvSpPr>
            <a:spLocks noGrp="1"/>
          </p:cNvSpPr>
          <p:nvPr>
            <p:ph type="title"/>
          </p:nvPr>
        </p:nvSpPr>
        <p:spPr>
          <a:xfrm>
            <a:off x="482600" y="616901"/>
            <a:ext cx="10634472" cy="1218382"/>
          </a:xfrm>
        </p:spPr>
        <p:txBody>
          <a:bodyPr/>
          <a:lstStyle/>
          <a:p>
            <a:r>
              <a:rPr lang="pl-PL" sz="4800" dirty="0"/>
              <a:t>Problem tzw. przypadkowych znalezisk </a:t>
            </a:r>
            <a:endParaRPr lang="en-GB" sz="4800" dirty="0"/>
          </a:p>
        </p:txBody>
      </p:sp>
      <p:sp>
        <p:nvSpPr>
          <p:cNvPr id="3" name="Symbol zastępczy zawartości 2">
            <a:extLst>
              <a:ext uri="{FF2B5EF4-FFF2-40B4-BE49-F238E27FC236}">
                <a16:creationId xmlns:a16="http://schemas.microsoft.com/office/drawing/2014/main" id="{8EB97EE6-FEF9-4171-9403-F3F083D63E31}"/>
              </a:ext>
            </a:extLst>
          </p:cNvPr>
          <p:cNvSpPr>
            <a:spLocks noGrp="1"/>
          </p:cNvSpPr>
          <p:nvPr>
            <p:ph idx="1"/>
          </p:nvPr>
        </p:nvSpPr>
        <p:spPr>
          <a:xfrm>
            <a:off x="482600" y="1835284"/>
            <a:ext cx="10506991" cy="4044308"/>
          </a:xfrm>
        </p:spPr>
        <p:txBody>
          <a:bodyPr/>
          <a:lstStyle/>
          <a:p>
            <a:pPr algn="just"/>
            <a:r>
              <a:rPr lang="pl-PL" dirty="0"/>
              <a:t>Chodzi o sytuacje, gdzie podczas legalnie stosowanej kontroli operacyjnej, uzyskano informację o możliwości popełnienia innego przestępstwa albo popełnienia przestępstwa przez inną osobę. </a:t>
            </a:r>
          </a:p>
          <a:p>
            <a:pPr algn="just"/>
            <a:r>
              <a:rPr lang="pl-PL" dirty="0"/>
              <a:t>Nowelizacją z 2016 r. usunięto przepisy, które regulowały zakres i dopuszczalność tzw. przypadkowych znalezisk, wprowadzały procedurę zgody następczej, określały termin, w którym można było wystąpić o zgodę następczą</a:t>
            </a:r>
          </a:p>
          <a:p>
            <a:pPr algn="just"/>
            <a:r>
              <a:rPr lang="pl-PL" dirty="0"/>
              <a:t>Istniejące wówczas regulacje zastąpiono art. 168b. </a:t>
            </a:r>
            <a:endParaRPr lang="en-GB" dirty="0"/>
          </a:p>
        </p:txBody>
      </p:sp>
    </p:spTree>
    <p:extLst>
      <p:ext uri="{BB962C8B-B14F-4D97-AF65-F5344CB8AC3E}">
        <p14:creationId xmlns:p14="http://schemas.microsoft.com/office/powerpoint/2010/main" val="306325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65058A-1E98-484C-8F69-BF978CE5F02E}"/>
              </a:ext>
            </a:extLst>
          </p:cNvPr>
          <p:cNvSpPr>
            <a:spLocks noGrp="1"/>
          </p:cNvSpPr>
          <p:nvPr>
            <p:ph type="title"/>
          </p:nvPr>
        </p:nvSpPr>
        <p:spPr>
          <a:xfrm>
            <a:off x="482600" y="978408"/>
            <a:ext cx="10634472" cy="984207"/>
          </a:xfrm>
        </p:spPr>
        <p:txBody>
          <a:bodyPr/>
          <a:lstStyle/>
          <a:p>
            <a:r>
              <a:rPr lang="pl-PL" sz="4000" dirty="0"/>
              <a:t>Czynność </a:t>
            </a:r>
            <a:r>
              <a:rPr lang="pl-PL" sz="4000" dirty="0" err="1"/>
              <a:t>operacyjno</a:t>
            </a:r>
            <a:r>
              <a:rPr lang="pl-PL" sz="4000" dirty="0"/>
              <a:t> – rozpoznawcze (definicja)</a:t>
            </a:r>
            <a:endParaRPr lang="en-GB" sz="4000" dirty="0"/>
          </a:p>
        </p:txBody>
      </p:sp>
      <p:sp>
        <p:nvSpPr>
          <p:cNvPr id="3" name="Symbol zastępczy zawartości 2">
            <a:extLst>
              <a:ext uri="{FF2B5EF4-FFF2-40B4-BE49-F238E27FC236}">
                <a16:creationId xmlns:a16="http://schemas.microsoft.com/office/drawing/2014/main" id="{B210B7D4-58D0-4B1D-8A19-91F0939356F7}"/>
              </a:ext>
            </a:extLst>
          </p:cNvPr>
          <p:cNvSpPr>
            <a:spLocks noGrp="1"/>
          </p:cNvSpPr>
          <p:nvPr>
            <p:ph idx="1"/>
          </p:nvPr>
        </p:nvSpPr>
        <p:spPr>
          <a:xfrm>
            <a:off x="482600" y="1962616"/>
            <a:ext cx="10506991" cy="3916976"/>
          </a:xfrm>
        </p:spPr>
        <p:txBody>
          <a:bodyPr>
            <a:normAutofit fontScale="92500" lnSpcReduction="20000"/>
          </a:bodyPr>
          <a:lstStyle/>
          <a:p>
            <a:pPr algn="just"/>
            <a:r>
              <a:rPr lang="pl-PL" sz="1800" dirty="0"/>
              <a:t>Czynności </a:t>
            </a:r>
            <a:r>
              <a:rPr lang="pl-PL" sz="1800" dirty="0" err="1"/>
              <a:t>operacyjno</a:t>
            </a:r>
            <a:r>
              <a:rPr lang="pl-PL" sz="1800" dirty="0"/>
              <a:t> – rozpoznawcze – czynności organów państwowych, wykonywane tajnie lub poufnie, w oparciu o podstawę ustawową, </a:t>
            </a:r>
            <a:r>
              <a:rPr lang="pl-PL" sz="1800" b="1" dirty="0"/>
              <a:t>spełniające funkcje: informacyjną, </a:t>
            </a:r>
            <a:r>
              <a:rPr lang="pl-PL" sz="1800" b="1" dirty="0" err="1"/>
              <a:t>wykrywczą</a:t>
            </a:r>
            <a:r>
              <a:rPr lang="pl-PL" sz="1800" b="1" dirty="0"/>
              <a:t>, profilaktyczną i dowodową</a:t>
            </a:r>
          </a:p>
          <a:p>
            <a:pPr algn="r"/>
            <a:r>
              <a:rPr lang="pl-PL" sz="1800" dirty="0"/>
              <a:t>A. </a:t>
            </a:r>
            <a:r>
              <a:rPr lang="pl-PL" sz="1800" dirty="0" err="1"/>
              <a:t>Taracha</a:t>
            </a:r>
            <a:r>
              <a:rPr lang="pl-PL" sz="1800" dirty="0"/>
              <a:t>, </a:t>
            </a:r>
            <a:r>
              <a:rPr lang="pl-PL" sz="1800" i="1" dirty="0"/>
              <a:t>Czynności operacyjno-rozpoznawcze. Aspekty kryminalistyczne i prawnodowodowe</a:t>
            </a:r>
            <a:r>
              <a:rPr lang="pl-PL" sz="1800" dirty="0"/>
              <a:t>, Lublin 2006, s. 25</a:t>
            </a:r>
          </a:p>
          <a:p>
            <a:pPr algn="just"/>
            <a:endParaRPr lang="pl-PL" sz="1800" dirty="0"/>
          </a:p>
          <a:p>
            <a:pPr algn="ctr"/>
            <a:r>
              <a:rPr lang="pl-PL" sz="1800" b="1" dirty="0"/>
              <a:t>Brak definicji legalnej czynności operacyjno-rozpoznawczych. </a:t>
            </a:r>
          </a:p>
          <a:p>
            <a:pPr algn="just"/>
            <a:r>
              <a:rPr lang="pl-PL" sz="1800" dirty="0"/>
              <a:t>Art. 14 ust. 1 ustawy o Policji - W granicach swych zadań Policja wykonuje </a:t>
            </a:r>
            <a:r>
              <a:rPr lang="pl-PL" sz="1800" b="1" dirty="0"/>
              <a:t>czynności: operacyjno-rozpoznawcze, dochodzeniowo-śledcze i administracyjno-porządkowe w cel</a:t>
            </a:r>
            <a:r>
              <a:rPr lang="pl-PL" sz="1800" dirty="0"/>
              <a:t>u:</a:t>
            </a:r>
          </a:p>
          <a:p>
            <a:pPr marL="274320" lvl="1" indent="0" algn="just">
              <a:buNone/>
            </a:pPr>
            <a:r>
              <a:rPr lang="pl-PL" sz="1600" dirty="0"/>
              <a:t>1) </a:t>
            </a:r>
            <a:r>
              <a:rPr lang="pl-PL" sz="1600" u="sng" dirty="0"/>
              <a:t>rozpoznawania, zapobiegania i wykrywania </a:t>
            </a:r>
            <a:r>
              <a:rPr lang="pl-PL" sz="1600" dirty="0"/>
              <a:t>przestępstw i wykroczeń;</a:t>
            </a:r>
          </a:p>
          <a:p>
            <a:pPr marL="274320" lvl="1" indent="0" algn="just">
              <a:buNone/>
            </a:pPr>
            <a:r>
              <a:rPr lang="pl-PL" sz="1600" dirty="0"/>
              <a:t>2) poszukiwania osób ukrywających się przed organami ścigania lub wymiaru sprawiedliwości, zwanych dalej "osobami poszukiwanymi";</a:t>
            </a:r>
          </a:p>
          <a:p>
            <a:pPr marL="274320" lvl="1" indent="0" algn="just">
              <a:buNone/>
            </a:pPr>
            <a:r>
              <a:rPr lang="pl-PL" sz="1600" dirty="0"/>
              <a:t>3) poszukiwania osób, które na skutek wystąpienia zdarzenia uniemożliwiającego ustalenie miejsca ich pobytu należy odnaleźć w celu zapewnienia ochrony ich życia, zdrowia lub wolności, zwanych dalej "osobami zaginionymi".</a:t>
            </a:r>
          </a:p>
          <a:p>
            <a:pPr algn="just"/>
            <a:r>
              <a:rPr lang="pl-PL" sz="1800" dirty="0"/>
              <a:t>Art. 14 ust. 3 3. Policjanci w toku wykonywania czynności służbowych </a:t>
            </a:r>
            <a:r>
              <a:rPr lang="pl-PL" sz="1800" b="1" u="sng" dirty="0"/>
              <a:t>mają obowiązek respektowania godności ludzkiej oraz przestrzegania i ochrony praw człowieka</a:t>
            </a:r>
            <a:endParaRPr lang="en-GB" dirty="0"/>
          </a:p>
        </p:txBody>
      </p:sp>
    </p:spTree>
    <p:extLst>
      <p:ext uri="{BB962C8B-B14F-4D97-AF65-F5344CB8AC3E}">
        <p14:creationId xmlns:p14="http://schemas.microsoft.com/office/powerpoint/2010/main" val="707910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533335-59BA-486D-90F7-CFC010904F9F}"/>
              </a:ext>
            </a:extLst>
          </p:cNvPr>
          <p:cNvSpPr>
            <a:spLocks noGrp="1"/>
          </p:cNvSpPr>
          <p:nvPr>
            <p:ph type="title"/>
          </p:nvPr>
        </p:nvSpPr>
        <p:spPr>
          <a:xfrm>
            <a:off x="482600" y="723226"/>
            <a:ext cx="10634472" cy="973055"/>
          </a:xfrm>
        </p:spPr>
        <p:txBody>
          <a:bodyPr/>
          <a:lstStyle/>
          <a:p>
            <a:r>
              <a:rPr lang="pl-PL" sz="5400" dirty="0"/>
              <a:t>Art. 168b KPK </a:t>
            </a:r>
            <a:endParaRPr lang="en-GB" sz="5400" dirty="0"/>
          </a:p>
        </p:txBody>
      </p:sp>
      <p:sp>
        <p:nvSpPr>
          <p:cNvPr id="3" name="Symbol zastępczy zawartości 2">
            <a:extLst>
              <a:ext uri="{FF2B5EF4-FFF2-40B4-BE49-F238E27FC236}">
                <a16:creationId xmlns:a16="http://schemas.microsoft.com/office/drawing/2014/main" id="{221547CE-05BC-4CA2-AB9C-DFF8BC9E25C9}"/>
              </a:ext>
            </a:extLst>
          </p:cNvPr>
          <p:cNvSpPr>
            <a:spLocks noGrp="1"/>
          </p:cNvSpPr>
          <p:nvPr>
            <p:ph idx="1"/>
          </p:nvPr>
        </p:nvSpPr>
        <p:spPr>
          <a:xfrm>
            <a:off x="482600" y="1860698"/>
            <a:ext cx="10506991" cy="4018893"/>
          </a:xfrm>
        </p:spPr>
        <p:txBody>
          <a:bodyPr/>
          <a:lstStyle/>
          <a:p>
            <a:pPr algn="just"/>
            <a:r>
              <a:rPr lang="pl-PL" dirty="0"/>
              <a:t>Jeżeli w wyniku kontroli operacyjnej zarządzonej na wniosek uprawnionego organu na podstawie przepisów szczególnych uzyskano dowód popełnienia przez osobę, wobec której kontrola operacyjna była stosowana, </a:t>
            </a:r>
            <a:r>
              <a:rPr lang="pl-PL" b="1" dirty="0"/>
              <a:t>innego przestępstwa ściganego z urzędu lub przestępstwa skarbowego </a:t>
            </a:r>
            <a:r>
              <a:rPr lang="pl-PL" dirty="0"/>
              <a:t>niż przestępstwo objęte zarządzeniem kontroli operacyjnej lub przestępstwa ściganego z urzędu lub przestępstwa skarbowego popełnionego przez inną osobę niż objętą zarządzeniem kontroli operacyjnej, </a:t>
            </a:r>
            <a:r>
              <a:rPr lang="pl-PL" b="1" dirty="0"/>
              <a:t>prokurator podejmuje decyzję w przedmiocie wykorzystania tego dowodu w postępowaniu karnym</a:t>
            </a:r>
            <a:r>
              <a:rPr lang="pl-PL" dirty="0"/>
              <a:t>.</a:t>
            </a:r>
            <a:endParaRPr lang="en-GB" dirty="0"/>
          </a:p>
        </p:txBody>
      </p:sp>
    </p:spTree>
    <p:extLst>
      <p:ext uri="{BB962C8B-B14F-4D97-AF65-F5344CB8AC3E}">
        <p14:creationId xmlns:p14="http://schemas.microsoft.com/office/powerpoint/2010/main" val="402913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EA235-44CE-4661-A3D9-BF7E45D16DDF}"/>
              </a:ext>
            </a:extLst>
          </p:cNvPr>
          <p:cNvSpPr>
            <a:spLocks noGrp="1"/>
          </p:cNvSpPr>
          <p:nvPr>
            <p:ph type="title"/>
          </p:nvPr>
        </p:nvSpPr>
        <p:spPr>
          <a:xfrm>
            <a:off x="482600" y="537264"/>
            <a:ext cx="10634472" cy="882290"/>
          </a:xfrm>
        </p:spPr>
        <p:txBody>
          <a:bodyPr/>
          <a:lstStyle/>
          <a:p>
            <a:r>
              <a:rPr lang="pl-PL" sz="5400" dirty="0"/>
              <a:t>Art. 168a KPK </a:t>
            </a:r>
            <a:endParaRPr lang="en-GB" sz="5400" dirty="0"/>
          </a:p>
        </p:txBody>
      </p:sp>
      <p:sp>
        <p:nvSpPr>
          <p:cNvPr id="3" name="Symbol zastępczy zawartości 2">
            <a:extLst>
              <a:ext uri="{FF2B5EF4-FFF2-40B4-BE49-F238E27FC236}">
                <a16:creationId xmlns:a16="http://schemas.microsoft.com/office/drawing/2014/main" id="{0A349457-CD19-4C55-A138-7C25E4D4F6C3}"/>
              </a:ext>
            </a:extLst>
          </p:cNvPr>
          <p:cNvSpPr>
            <a:spLocks noGrp="1"/>
          </p:cNvSpPr>
          <p:nvPr>
            <p:ph idx="1"/>
          </p:nvPr>
        </p:nvSpPr>
        <p:spPr>
          <a:xfrm>
            <a:off x="482600" y="1531088"/>
            <a:ext cx="10506991" cy="4348503"/>
          </a:xfrm>
        </p:spPr>
        <p:txBody>
          <a:bodyPr>
            <a:normAutofit fontScale="92500"/>
          </a:bodyPr>
          <a:lstStyle/>
          <a:p>
            <a:pPr marL="457200" indent="-457200" algn="just">
              <a:buAutoNum type="arabicPeriod"/>
            </a:pPr>
            <a:r>
              <a:rPr lang="pl-PL" dirty="0"/>
              <a:t>„Inne przestępstwo ścigane z urzędu” – przestępstwo katalogowe, czy każde przestępstwo, także nie katalogowe, ważne, by było ścigane z urzędu.</a:t>
            </a:r>
          </a:p>
          <a:p>
            <a:pPr marL="457200" indent="-457200" algn="just">
              <a:buAutoNum type="arabicPeriod"/>
            </a:pPr>
            <a:r>
              <a:rPr lang="pl-PL" dirty="0"/>
              <a:t>Termin, w którym – po zakończeniu „pierwotnej” kontroli operacyjnej – można wystąpić o legalizację przypadkowych znalezisk – istnieje, czy ograniczone terminem przedawnienia karalności danego zachowania?</a:t>
            </a:r>
          </a:p>
          <a:p>
            <a:pPr marL="457200" indent="-457200" algn="just">
              <a:buAutoNum type="arabicPeriod"/>
            </a:pPr>
            <a:r>
              <a:rPr lang="pl-PL" dirty="0"/>
              <a:t>„Prokurator podejmuje decyzję w przedmiocie wykorzystania tego dowodu w postępowaniu karnym”</a:t>
            </a:r>
          </a:p>
          <a:p>
            <a:pPr marL="1143000" lvl="1" indent="-457200" algn="just"/>
            <a:r>
              <a:rPr lang="pl-PL" dirty="0"/>
              <a:t>Dowodem jest informacja, która została wprowadzona do procesu zgodnie z przepisami KPK </a:t>
            </a:r>
          </a:p>
          <a:p>
            <a:pPr marL="1143000" lvl="1" indent="-457200" algn="just"/>
            <a:r>
              <a:rPr lang="pl-PL" dirty="0"/>
              <a:t>Zgodę „pierwotną” wydaje sąd – dlaczego w przypadku „przypadkowych znalezisk” decyzję o dowodowym wykorzystaniu podejmuje prokurator? </a:t>
            </a:r>
          </a:p>
          <a:p>
            <a:pPr marL="1143000" lvl="1" indent="-457200" algn="just"/>
            <a:r>
              <a:rPr lang="pl-PL" dirty="0"/>
              <a:t>Czy decyzja prokuratora wiąże sąd?</a:t>
            </a:r>
            <a:endParaRPr lang="en-GB" dirty="0"/>
          </a:p>
        </p:txBody>
      </p:sp>
    </p:spTree>
    <p:extLst>
      <p:ext uri="{BB962C8B-B14F-4D97-AF65-F5344CB8AC3E}">
        <p14:creationId xmlns:p14="http://schemas.microsoft.com/office/powerpoint/2010/main" val="3222096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19DD08-3ADB-4CF1-8ECA-9EACF01B8CDA}"/>
              </a:ext>
            </a:extLst>
          </p:cNvPr>
          <p:cNvSpPr>
            <a:spLocks noGrp="1"/>
          </p:cNvSpPr>
          <p:nvPr>
            <p:ph type="title"/>
          </p:nvPr>
        </p:nvSpPr>
        <p:spPr>
          <a:xfrm>
            <a:off x="482600" y="978408"/>
            <a:ext cx="10634472" cy="861025"/>
          </a:xfrm>
        </p:spPr>
        <p:txBody>
          <a:bodyPr/>
          <a:lstStyle/>
          <a:p>
            <a:r>
              <a:rPr lang="pl-PL" sz="5400" dirty="0"/>
              <a:t>Art. 168a KPK </a:t>
            </a:r>
            <a:endParaRPr lang="en-GB" sz="5400" dirty="0"/>
          </a:p>
        </p:txBody>
      </p:sp>
      <p:sp>
        <p:nvSpPr>
          <p:cNvPr id="3" name="Symbol zastępczy zawartości 2">
            <a:extLst>
              <a:ext uri="{FF2B5EF4-FFF2-40B4-BE49-F238E27FC236}">
                <a16:creationId xmlns:a16="http://schemas.microsoft.com/office/drawing/2014/main" id="{F56AA724-D36E-4C48-81ED-87E477C495AC}"/>
              </a:ext>
            </a:extLst>
          </p:cNvPr>
          <p:cNvSpPr>
            <a:spLocks noGrp="1"/>
          </p:cNvSpPr>
          <p:nvPr>
            <p:ph idx="1"/>
          </p:nvPr>
        </p:nvSpPr>
        <p:spPr>
          <a:xfrm>
            <a:off x="482600" y="1977656"/>
            <a:ext cx="11181316" cy="3901935"/>
          </a:xfrm>
        </p:spPr>
        <p:txBody>
          <a:bodyPr>
            <a:normAutofit fontScale="92500" lnSpcReduction="20000"/>
          </a:bodyPr>
          <a:lstStyle/>
          <a:p>
            <a:pPr algn="just"/>
            <a:r>
              <a:rPr lang="pl-PL" sz="1800" dirty="0"/>
              <a:t>Prokurator </a:t>
            </a:r>
            <a:r>
              <a:rPr lang="pl-PL" sz="1800" b="1" dirty="0"/>
              <a:t>nie ma kompetencji do legalizacji dowodów</a:t>
            </a:r>
            <a:r>
              <a:rPr lang="pl-PL" sz="1800" dirty="0"/>
              <a:t>, co wynika z literalnego brzmienia przepisu – wyraża on zgodę na wykorzystanie materiałów, nie decyduje o uchyleniu obowiązywania zakazu dowodowego. Zgoda następcza należy do wyłącznej kompetencji organów sądowych (lub organów niesądowych jeżeli są niezależne wobec władzy wykonawczej – por. wyrok ETPC z 6.09.1978 </a:t>
            </a:r>
            <a:r>
              <a:rPr lang="pl-PL" sz="1800" dirty="0" err="1"/>
              <a:t>Klass</a:t>
            </a:r>
            <a:r>
              <a:rPr lang="pl-PL" sz="1800" dirty="0"/>
              <a:t> i inni p. Niemcom, skarga nr 5029/71), a skreślenie art. 19 ust. 15c powoduje, że polskie prawo </a:t>
            </a:r>
            <a:r>
              <a:rPr lang="pl-PL" sz="1800" b="1" dirty="0"/>
              <a:t>nie przewiduje formy wyrażenia przez sąd zgody następczej w odniesieniu do tzw. przypadkowych znalezisk.</a:t>
            </a:r>
            <a:r>
              <a:rPr lang="pl-PL" sz="1800" dirty="0"/>
              <a:t>  </a:t>
            </a:r>
          </a:p>
          <a:p>
            <a:pPr algn="just"/>
            <a:r>
              <a:rPr lang="pl-PL" sz="1800" dirty="0"/>
              <a:t>„Materiały uzyskane z naruszeniem przepisów o kontroli operacyjnej jako objęte zakazem dowodowym, stanowią dowód niedopuszczalny w rozumieniu art. 170 § 1 pkt 1 KPK. Jakakolwiek próba wprowadzenia ich do procesu, obliguje sąd do oddalenia na wskazanej podstawie takiego wniosku dowodowego prokuratora jako obejmującego dowód niedopuszczalny. Oznacza to, że sąd nie tylko nie jest związany w najmniejszym stopniu zgodą prokuratora na wykorzystanie materiałów, ale wręcz pozostaje zobowiązany, by wszelkim usiłowaniom bezprawnego rozszerzenia zasięgu owej zgody także na etap przeprowadzania dowodów przed sądem się wyraźnie przeciwstawić. Instrumentem to umożliwiającym jest zaś art. 170 § 1 pkt 1. Ewentualna zgoda prokuratora mogłaby dotyczyć wyłącznie wykorzystania materiałów w postępowaniu przygotowawczym jako dowodów swobodnych i tylko taki zakres oddziaływania tej zgody wynikałby ze sformułowań art. 168b.” D. Gruszecka [w:] J. Skorupka (red.), </a:t>
            </a:r>
            <a:r>
              <a:rPr lang="pl-PL" sz="1800" i="1" dirty="0"/>
              <a:t>Kodeks postępowania karnego. Komentarz, </a:t>
            </a:r>
            <a:r>
              <a:rPr lang="pl-PL" sz="1800" dirty="0" err="1"/>
              <a:t>Legalis</a:t>
            </a:r>
            <a:r>
              <a:rPr lang="pl-PL" sz="1800" dirty="0"/>
              <a:t> 2016</a:t>
            </a:r>
          </a:p>
          <a:p>
            <a:endParaRPr lang="en-GB" sz="1800" dirty="0"/>
          </a:p>
        </p:txBody>
      </p:sp>
    </p:spTree>
    <p:extLst>
      <p:ext uri="{BB962C8B-B14F-4D97-AF65-F5344CB8AC3E}">
        <p14:creationId xmlns:p14="http://schemas.microsoft.com/office/powerpoint/2010/main" val="3570933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F156F6-97C1-4020-8F2E-F8F10B78ECD6}"/>
              </a:ext>
            </a:extLst>
          </p:cNvPr>
          <p:cNvSpPr>
            <a:spLocks noGrp="1"/>
          </p:cNvSpPr>
          <p:nvPr>
            <p:ph type="title"/>
          </p:nvPr>
        </p:nvSpPr>
        <p:spPr>
          <a:xfrm>
            <a:off x="482600" y="978408"/>
            <a:ext cx="10634472" cy="616476"/>
          </a:xfrm>
        </p:spPr>
        <p:txBody>
          <a:bodyPr/>
          <a:lstStyle/>
          <a:p>
            <a:r>
              <a:rPr lang="pl-PL" sz="4800" dirty="0"/>
              <a:t>Art. 168b – wnioski do TK </a:t>
            </a:r>
          </a:p>
        </p:txBody>
      </p:sp>
      <p:sp>
        <p:nvSpPr>
          <p:cNvPr id="3" name="Symbol zastępczy zawartości 2">
            <a:extLst>
              <a:ext uri="{FF2B5EF4-FFF2-40B4-BE49-F238E27FC236}">
                <a16:creationId xmlns:a16="http://schemas.microsoft.com/office/drawing/2014/main" id="{5E6435A5-3AD6-4118-A667-2C98A5B4D404}"/>
              </a:ext>
            </a:extLst>
          </p:cNvPr>
          <p:cNvSpPr>
            <a:spLocks noGrp="1"/>
          </p:cNvSpPr>
          <p:nvPr>
            <p:ph idx="1"/>
          </p:nvPr>
        </p:nvSpPr>
        <p:spPr>
          <a:xfrm>
            <a:off x="482600" y="1828800"/>
            <a:ext cx="10506991" cy="4050791"/>
          </a:xfrm>
        </p:spPr>
        <p:txBody>
          <a:bodyPr>
            <a:normAutofit fontScale="92500" lnSpcReduction="10000"/>
          </a:bodyPr>
          <a:lstStyle/>
          <a:p>
            <a:pPr algn="just"/>
            <a:r>
              <a:rPr lang="pl-PL" sz="2400" dirty="0"/>
              <a:t>29.04.2016 r. RPO złożył do TK wniosek o stwierdzenie niezgodności z Konstytucją (art. 47, art. 49, art. 50, art. 51 ust. 2 Konstytucji RP w związku z art. 31 ust. 3 Konstytucji RP, a także z art. 45 ust. 1, art. 51 ust. 4 i art. 77 ust. 2 Konstytucji RP) art. 168b k.p.k. </a:t>
            </a:r>
          </a:p>
          <a:p>
            <a:pPr lvl="1" algn="just"/>
            <a:r>
              <a:rPr lang="pl-PL" sz="2000" dirty="0">
                <a:hlinkClick r:id="rId2"/>
              </a:rPr>
              <a:t>https://www.rpo.gov.pl/sites/default/files/Do_TK_zgody_na_wykorzystanie_dowodow_uzyskanych_podczas_kontroli_operacyjnej.pdf</a:t>
            </a:r>
            <a:endParaRPr lang="pl-PL" sz="2000" dirty="0"/>
          </a:p>
          <a:p>
            <a:pPr lvl="1" algn="just"/>
            <a:endParaRPr lang="pl-PL" sz="2000" dirty="0"/>
          </a:p>
          <a:p>
            <a:pPr algn="just"/>
            <a:r>
              <a:rPr lang="pl-PL" sz="2400" dirty="0"/>
              <a:t>Ze względu na wątpliwości odnośnie do składu orzekającego w TK, w dniu 15.05.2018 r. RPO wycofał z TK swój wniosek. </a:t>
            </a:r>
          </a:p>
          <a:p>
            <a:pPr lvl="1" algn="just"/>
            <a:r>
              <a:rPr lang="pl-PL" sz="2000" dirty="0">
                <a:hlinkClick r:id="rId3"/>
              </a:rPr>
              <a:t>https://www.rpo.gov.pl/pl/content/rpo-wycofal-z-trybunalu-konstytucyjnego-wniosek-w-sprawie-tzw-nastepczej-zgody-na-podsluch</a:t>
            </a:r>
            <a:endParaRPr lang="pl-PL" sz="2000" dirty="0"/>
          </a:p>
          <a:p>
            <a:pPr algn="just"/>
            <a:r>
              <a:rPr lang="pl-PL" dirty="0"/>
              <a:t>Ale PG złożył własny wniosek do TK w związku z uchwałą SN I KZP 4/18</a:t>
            </a:r>
          </a:p>
          <a:p>
            <a:pPr lvl="1" algn="just"/>
            <a:endParaRPr lang="pl-PL" sz="2000" dirty="0"/>
          </a:p>
        </p:txBody>
      </p:sp>
    </p:spTree>
    <p:extLst>
      <p:ext uri="{BB962C8B-B14F-4D97-AF65-F5344CB8AC3E}">
        <p14:creationId xmlns:p14="http://schemas.microsoft.com/office/powerpoint/2010/main" val="725292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6FE74C-493A-4F67-AA6D-A659F81E2CC7}"/>
              </a:ext>
            </a:extLst>
          </p:cNvPr>
          <p:cNvSpPr>
            <a:spLocks noGrp="1"/>
          </p:cNvSpPr>
          <p:nvPr>
            <p:ph type="title"/>
          </p:nvPr>
        </p:nvSpPr>
        <p:spPr>
          <a:xfrm>
            <a:off x="482600" y="978408"/>
            <a:ext cx="10634472" cy="839759"/>
          </a:xfrm>
        </p:spPr>
        <p:txBody>
          <a:bodyPr/>
          <a:lstStyle/>
          <a:p>
            <a:r>
              <a:rPr lang="pl-PL" dirty="0"/>
              <a:t>Uchwała SN I KZP 4/18</a:t>
            </a:r>
            <a:endParaRPr lang="en-GB" dirty="0"/>
          </a:p>
        </p:txBody>
      </p:sp>
      <p:sp>
        <p:nvSpPr>
          <p:cNvPr id="3" name="Symbol zastępczy zawartości 2">
            <a:extLst>
              <a:ext uri="{FF2B5EF4-FFF2-40B4-BE49-F238E27FC236}">
                <a16:creationId xmlns:a16="http://schemas.microsoft.com/office/drawing/2014/main" id="{AB071845-E51F-4FE7-B0F0-ECB2341678A6}"/>
              </a:ext>
            </a:extLst>
          </p:cNvPr>
          <p:cNvSpPr>
            <a:spLocks noGrp="1"/>
          </p:cNvSpPr>
          <p:nvPr>
            <p:ph idx="1"/>
          </p:nvPr>
        </p:nvSpPr>
        <p:spPr>
          <a:xfrm>
            <a:off x="482600" y="2200940"/>
            <a:ext cx="10506991" cy="3678651"/>
          </a:xfrm>
        </p:spPr>
        <p:txBody>
          <a:bodyPr>
            <a:normAutofit lnSpcReduction="10000"/>
          </a:bodyPr>
          <a:lstStyle/>
          <a:p>
            <a:pPr algn="just"/>
            <a:r>
              <a:rPr lang="pl-PL" sz="3200" dirty="0"/>
              <a:t>Użyte w art. 168b k.p.k. sformułowanie "innego przestępstwa ściganego z urzędu lub przestępstwa skarbowego innego niż przestępstwo objęte zarządzeniem kontroli operacyjnej" obejmuje swoim zakresem wyłącznie te przestępstwa, co do których sąd może wyrazić zgodę na zarządzenie kontroli operacyjnej, w tym te, o których mowa w art. 19 ust. 1 ustawy z dnia 6 kwietnia 1990 r. o Policji (Dz. U. z 2017 r. poz. 2067 </a:t>
            </a:r>
            <a:r>
              <a:rPr lang="pl-PL" sz="3200" dirty="0" err="1"/>
              <a:t>t.j</a:t>
            </a:r>
            <a:r>
              <a:rPr lang="pl-PL" sz="3200" dirty="0"/>
              <a:t>. z </a:t>
            </a:r>
            <a:r>
              <a:rPr lang="pl-PL" sz="3200" dirty="0" err="1"/>
              <a:t>późn</a:t>
            </a:r>
            <a:r>
              <a:rPr lang="pl-PL" sz="3200" dirty="0"/>
              <a:t>. zm.).</a:t>
            </a:r>
          </a:p>
          <a:p>
            <a:pPr algn="just"/>
            <a:endParaRPr lang="en-GB" sz="3200" dirty="0"/>
          </a:p>
        </p:txBody>
      </p:sp>
    </p:spTree>
    <p:extLst>
      <p:ext uri="{BB962C8B-B14F-4D97-AF65-F5344CB8AC3E}">
        <p14:creationId xmlns:p14="http://schemas.microsoft.com/office/powerpoint/2010/main" val="1764440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D1944E-329B-40AD-BB56-EBAE8C08C5A7}"/>
              </a:ext>
            </a:extLst>
          </p:cNvPr>
          <p:cNvSpPr>
            <a:spLocks noGrp="1"/>
          </p:cNvSpPr>
          <p:nvPr>
            <p:ph type="title"/>
          </p:nvPr>
        </p:nvSpPr>
        <p:spPr>
          <a:xfrm>
            <a:off x="482600" y="606269"/>
            <a:ext cx="10634472" cy="1265062"/>
          </a:xfrm>
        </p:spPr>
        <p:txBody>
          <a:bodyPr/>
          <a:lstStyle/>
          <a:p>
            <a:r>
              <a:rPr lang="pl-PL" sz="4000" dirty="0"/>
              <a:t>Wniosek PG do TK w związku z uchwałą I KZP 4/18</a:t>
            </a:r>
            <a:endParaRPr lang="en-GB" sz="4000" dirty="0"/>
          </a:p>
        </p:txBody>
      </p:sp>
      <p:sp>
        <p:nvSpPr>
          <p:cNvPr id="3" name="Symbol zastępczy zawartości 2">
            <a:extLst>
              <a:ext uri="{FF2B5EF4-FFF2-40B4-BE49-F238E27FC236}">
                <a16:creationId xmlns:a16="http://schemas.microsoft.com/office/drawing/2014/main" id="{E927F22A-5742-47D9-9B19-ABD81C22FF45}"/>
              </a:ext>
            </a:extLst>
          </p:cNvPr>
          <p:cNvSpPr>
            <a:spLocks noGrp="1"/>
          </p:cNvSpPr>
          <p:nvPr>
            <p:ph idx="1"/>
          </p:nvPr>
        </p:nvSpPr>
        <p:spPr>
          <a:xfrm>
            <a:off x="482600" y="1754372"/>
            <a:ext cx="10506991" cy="4125219"/>
          </a:xfrm>
        </p:spPr>
        <p:txBody>
          <a:bodyPr>
            <a:normAutofit fontScale="77500" lnSpcReduction="20000"/>
          </a:bodyPr>
          <a:lstStyle/>
          <a:p>
            <a:pPr algn="just"/>
            <a:r>
              <a:rPr lang="pl-PL" dirty="0"/>
              <a:t>W dniu 31.07.2018 r. PG skierował do TK wniosek o zbadanie zgodności  art. 168b ustawy z dnia 6 czerwca 1997 r. - Kodeks postępowania karnego </a:t>
            </a:r>
            <a:r>
              <a:rPr lang="pl-PL" b="1" dirty="0"/>
              <a:t>rozumianego w ten sposób, że użyte w nim sformułowanie „innego przestępstwa ściganego z urzędu lub przestępstwa skarbowego innego niż przestępstwo objęte zarządzeniem kontroli operacyjnej" obejmuje swoim zakresem wyłącznie te przestępstwa, co do których sąd może wyrazić zgodę na zarządzenie kontroli operacyjnej </a:t>
            </a:r>
            <a:r>
              <a:rPr lang="pl-PL" dirty="0"/>
              <a:t>(czyli w taki sposób z:</a:t>
            </a:r>
          </a:p>
          <a:p>
            <a:pPr algn="just"/>
            <a:endParaRPr lang="pl-PL" dirty="0"/>
          </a:p>
          <a:p>
            <a:pPr lvl="1" algn="just"/>
            <a:r>
              <a:rPr lang="pl-PL" dirty="0"/>
              <a:t>wyrażoną w art. 1 Konstytucji zasadą dobra wspólnego,</a:t>
            </a:r>
          </a:p>
          <a:p>
            <a:pPr lvl="1" algn="just"/>
            <a:r>
              <a:rPr lang="pl-PL" dirty="0"/>
              <a:t>wywodzonymi z art. 2 Konstytucji zasadami zaufania do państwa i stanowionego przez nie prawa oraz sprawiedliwości społecznej w związku z preambułą Konstytucji,</a:t>
            </a:r>
          </a:p>
          <a:p>
            <a:pPr lvl="1" algn="just"/>
            <a:r>
              <a:rPr lang="pl-PL" dirty="0"/>
              <a:t>art. 5 Konstytucji,</a:t>
            </a:r>
          </a:p>
          <a:p>
            <a:pPr lvl="1" algn="just"/>
            <a:r>
              <a:rPr lang="pl-PL" dirty="0"/>
              <a:t>wyrażoną w art. 7 Konstytucji zasadą legalizmu,</a:t>
            </a:r>
          </a:p>
          <a:p>
            <a:pPr lvl="1" algn="just"/>
            <a:r>
              <a:rPr lang="pl-PL" dirty="0"/>
              <a:t>art. 31 ust. 1 i 2 </a:t>
            </a:r>
            <a:r>
              <a:rPr lang="pl-PL" dirty="0" err="1"/>
              <a:t>zd</a:t>
            </a:r>
            <a:r>
              <a:rPr lang="pl-PL" dirty="0"/>
              <a:t>. 1, art. 45 ust. 1, art. 82 i art. 83 Konstytucji.</a:t>
            </a:r>
          </a:p>
          <a:p>
            <a:pPr algn="just"/>
            <a:endParaRPr lang="pl-PL" dirty="0"/>
          </a:p>
          <a:p>
            <a:pPr algn="just"/>
            <a:r>
              <a:rPr lang="pl-PL" dirty="0">
                <a:hlinkClick r:id="rId2"/>
              </a:rPr>
              <a:t>https://ipo.trybunal.gov.pl/ipo/view/sprawa.xhtml?&amp;pokaz=dokumenty&amp;sygnatura=K%206/18</a:t>
            </a:r>
            <a:endParaRPr lang="en-GB" dirty="0"/>
          </a:p>
        </p:txBody>
      </p:sp>
    </p:spTree>
    <p:extLst>
      <p:ext uri="{BB962C8B-B14F-4D97-AF65-F5344CB8AC3E}">
        <p14:creationId xmlns:p14="http://schemas.microsoft.com/office/powerpoint/2010/main" val="2786418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893A5B-1288-D356-0DCE-ED96CA7813C6}"/>
              </a:ext>
            </a:extLst>
          </p:cNvPr>
          <p:cNvSpPr>
            <a:spLocks noGrp="1"/>
          </p:cNvSpPr>
          <p:nvPr>
            <p:ph type="title"/>
          </p:nvPr>
        </p:nvSpPr>
        <p:spPr>
          <a:xfrm>
            <a:off x="482600" y="605298"/>
            <a:ext cx="10634472" cy="746220"/>
          </a:xfrm>
        </p:spPr>
        <p:txBody>
          <a:bodyPr/>
          <a:lstStyle/>
          <a:p>
            <a:r>
              <a:rPr lang="pl-PL" sz="4000" dirty="0"/>
              <a:t>Projekt art. 168b k.p.k. Komisji Kodyfikacyjnej </a:t>
            </a:r>
            <a:endParaRPr lang="en-GB" sz="4000" dirty="0"/>
          </a:p>
        </p:txBody>
      </p:sp>
      <p:sp>
        <p:nvSpPr>
          <p:cNvPr id="3" name="Symbol zastępczy zawartości 2">
            <a:extLst>
              <a:ext uri="{FF2B5EF4-FFF2-40B4-BE49-F238E27FC236}">
                <a16:creationId xmlns:a16="http://schemas.microsoft.com/office/drawing/2014/main" id="{F310B687-EDC2-22ED-DDE4-99AA9B9532F4}"/>
              </a:ext>
            </a:extLst>
          </p:cNvPr>
          <p:cNvSpPr>
            <a:spLocks noGrp="1"/>
          </p:cNvSpPr>
          <p:nvPr>
            <p:ph idx="1"/>
          </p:nvPr>
        </p:nvSpPr>
        <p:spPr>
          <a:xfrm>
            <a:off x="482600" y="1351517"/>
            <a:ext cx="11439324" cy="5037707"/>
          </a:xfrm>
        </p:spPr>
        <p:txBody>
          <a:bodyPr>
            <a:normAutofit fontScale="92500" lnSpcReduction="20000"/>
          </a:bodyPr>
          <a:lstStyle/>
          <a:p>
            <a:pPr marL="342900" lvl="0" indent="-342900" algn="just">
              <a:lnSpc>
                <a:spcPct val="150000"/>
              </a:lnSpc>
              <a:buClr>
                <a:srgbClr val="000000"/>
              </a:buClr>
              <a:buSzPts val="1200"/>
              <a:buFont typeface="Times New Roman" panose="02020603050405020304" pitchFamily="18" charset="0"/>
              <a:buAutoNum type="arabicParenR"/>
            </a:pPr>
            <a:r>
              <a:rPr lang="pl-PL"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art. 168b otrzymuje brzmienie:</a:t>
            </a:r>
            <a:endParaRPr lang="en-GB"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269875" algn="just">
              <a:lnSpc>
                <a:spcPct val="150000"/>
              </a:lnSpc>
              <a:buNone/>
            </a:pPr>
            <a:r>
              <a:rPr lang="pl-PL"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„Art. 168b. § 1. Wykorzystanie dowodu uzyskanego podczas stosowania kontroli operacyjnej może nastąpić wyłącznie w postępowaniu karnym w sprawie o przestępstwo lub przestępstwo skarbowe, w stosunku do którego jest dopuszczalne stosowanie takiej kontroli przez jakikolwiek uprawniony organ.</a:t>
            </a:r>
            <a:endParaRPr lang="en-GB"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269875" algn="just">
              <a:lnSpc>
                <a:spcPct val="150000"/>
              </a:lnSpc>
              <a:buNone/>
            </a:pPr>
            <a:r>
              <a:rPr lang="pl-PL"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Jeżeli w wyniku kontroli operacyjnej zarządzonej na wniosek uprawnionego organu na podstawie przepisów szczególnych uzyskano dowód popełnienia przez osobę, wobec której kontrola operacyjna była stosowana, innego przestępstwa lub przestępstwa skarbowego niż przestępstwo objęte zarządzeniem kontroli operacyjnej bądź przestępstwa lub przestępstwa skarbowego popełnionego przez inną osobę niż objętą zarządzeniem kontroli operacyjnej, prokurator w toku postępowania przygotowawczego wydaje postanowienie w przedmiocie wykorzystania tego dowodu w postępowaniu karnym. Postanowienie to powinno określać wobec jakiej osoby i co do jakich przestępstw dopuszcza się dowodowe wykorzystanie materiałów uzyskanych podczas stosowania kontroli operacyjnej.</a:t>
            </a:r>
            <a:endParaRPr lang="en-GB"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269875" algn="just">
              <a:lnSpc>
                <a:spcPct val="150000"/>
              </a:lnSpc>
            </a:pPr>
            <a:r>
              <a:rPr lang="pl-PL"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Osobę, której dotyczy postanowienie należy zawiadomić o jego treści przed zakończeniem postępowania przygotowawczego.”;</a:t>
            </a:r>
            <a:endParaRPr lang="en-GB"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118320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191344047"/>
              </p:ext>
            </p:extLst>
          </p:nvPr>
        </p:nvGraphicFramePr>
        <p:xfrm>
          <a:off x="4309731" y="847060"/>
          <a:ext cx="7882270" cy="579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Łącznik prosty ze strzałką 5"/>
          <p:cNvCxnSpPr>
            <a:cxnSpLocks/>
          </p:cNvCxnSpPr>
          <p:nvPr/>
        </p:nvCxnSpPr>
        <p:spPr>
          <a:xfrm flipH="1">
            <a:off x="5273085" y="1456660"/>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a:cxnSpLocks/>
          </p:cNvCxnSpPr>
          <p:nvPr/>
        </p:nvCxnSpPr>
        <p:spPr>
          <a:xfrm flipH="1">
            <a:off x="4808796" y="2614689"/>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a:cxnSpLocks/>
          </p:cNvCxnSpPr>
          <p:nvPr/>
        </p:nvCxnSpPr>
        <p:spPr>
          <a:xfrm flipH="1">
            <a:off x="4309731" y="3746204"/>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a:cxnSpLocks/>
          </p:cNvCxnSpPr>
          <p:nvPr/>
        </p:nvCxnSpPr>
        <p:spPr>
          <a:xfrm flipH="1">
            <a:off x="3469758" y="4826536"/>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a:cxnSpLocks/>
          </p:cNvCxnSpPr>
          <p:nvPr/>
        </p:nvCxnSpPr>
        <p:spPr>
          <a:xfrm flipH="1">
            <a:off x="2951641" y="6010939"/>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288186" y="1200467"/>
            <a:ext cx="3296093" cy="369332"/>
          </a:xfrm>
          <a:prstGeom prst="rect">
            <a:avLst/>
          </a:prstGeom>
          <a:noFill/>
        </p:spPr>
        <p:txBody>
          <a:bodyPr wrap="square" rtlCol="0">
            <a:spAutoFit/>
          </a:bodyPr>
          <a:lstStyle/>
          <a:p>
            <a:r>
              <a:rPr lang="pl-PL" dirty="0"/>
              <a:t>Wymagana zgoda sądu </a:t>
            </a:r>
          </a:p>
        </p:txBody>
      </p:sp>
      <p:sp>
        <p:nvSpPr>
          <p:cNvPr id="13" name="pole tekstowe 12"/>
          <p:cNvSpPr txBox="1"/>
          <p:nvPr/>
        </p:nvSpPr>
        <p:spPr>
          <a:xfrm>
            <a:off x="261605" y="2138871"/>
            <a:ext cx="3870251" cy="923330"/>
          </a:xfrm>
          <a:prstGeom prst="rect">
            <a:avLst/>
          </a:prstGeom>
          <a:noFill/>
        </p:spPr>
        <p:txBody>
          <a:bodyPr wrap="square" rtlCol="0">
            <a:spAutoFit/>
          </a:bodyPr>
          <a:lstStyle/>
          <a:p>
            <a:pPr algn="just"/>
            <a:r>
              <a:rPr lang="pl-PL" dirty="0"/>
              <a:t>Sąd sprawuje następczą kontrolę nad czynnościami – </a:t>
            </a:r>
            <a:r>
              <a:rPr lang="pl-PL" i="1" dirty="0"/>
              <a:t>w zasadzie pozorną </a:t>
            </a:r>
          </a:p>
        </p:txBody>
      </p:sp>
      <p:sp>
        <p:nvSpPr>
          <p:cNvPr id="14" name="pole tekstowe 13"/>
          <p:cNvSpPr txBox="1"/>
          <p:nvPr/>
        </p:nvSpPr>
        <p:spPr>
          <a:xfrm>
            <a:off x="261604" y="3540735"/>
            <a:ext cx="3870251" cy="646331"/>
          </a:xfrm>
          <a:prstGeom prst="rect">
            <a:avLst/>
          </a:prstGeom>
          <a:noFill/>
        </p:spPr>
        <p:txBody>
          <a:bodyPr wrap="square" rtlCol="0">
            <a:spAutoFit/>
          </a:bodyPr>
          <a:lstStyle/>
          <a:p>
            <a:pPr algn="just"/>
            <a:r>
              <a:rPr lang="pl-PL" dirty="0"/>
              <a:t>pisemna zgoda prokuratora okręgowego </a:t>
            </a:r>
          </a:p>
        </p:txBody>
      </p:sp>
      <p:sp>
        <p:nvSpPr>
          <p:cNvPr id="15" name="pole tekstowe 14"/>
          <p:cNvSpPr txBox="1"/>
          <p:nvPr/>
        </p:nvSpPr>
        <p:spPr>
          <a:xfrm>
            <a:off x="288186" y="4510232"/>
            <a:ext cx="3269512" cy="646331"/>
          </a:xfrm>
          <a:prstGeom prst="rect">
            <a:avLst/>
          </a:prstGeom>
          <a:noFill/>
        </p:spPr>
        <p:txBody>
          <a:bodyPr wrap="square" rtlCol="0">
            <a:spAutoFit/>
          </a:bodyPr>
          <a:lstStyle/>
          <a:p>
            <a:r>
              <a:rPr lang="pl-PL" dirty="0"/>
              <a:t>Zawiadamia się prokuratora okręgowego </a:t>
            </a:r>
          </a:p>
        </p:txBody>
      </p:sp>
      <p:sp>
        <p:nvSpPr>
          <p:cNvPr id="16" name="pole tekstowe 15"/>
          <p:cNvSpPr txBox="1"/>
          <p:nvPr/>
        </p:nvSpPr>
        <p:spPr>
          <a:xfrm>
            <a:off x="288186" y="5687773"/>
            <a:ext cx="3156763" cy="646331"/>
          </a:xfrm>
          <a:prstGeom prst="rect">
            <a:avLst/>
          </a:prstGeom>
          <a:noFill/>
        </p:spPr>
        <p:txBody>
          <a:bodyPr wrap="square" rtlCol="0">
            <a:spAutoFit/>
          </a:bodyPr>
          <a:lstStyle/>
          <a:p>
            <a:pPr algn="just"/>
            <a:r>
              <a:rPr lang="pl-PL" dirty="0"/>
              <a:t>Policja w ramach przyznanych jej uprawnień </a:t>
            </a:r>
          </a:p>
        </p:txBody>
      </p:sp>
    </p:spTree>
    <p:extLst>
      <p:ext uri="{BB962C8B-B14F-4D97-AF65-F5344CB8AC3E}">
        <p14:creationId xmlns:p14="http://schemas.microsoft.com/office/powerpoint/2010/main" val="15160199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5B2BC-9701-4864-AF72-DDE929C436EF}"/>
              </a:ext>
            </a:extLst>
          </p:cNvPr>
          <p:cNvSpPr>
            <a:spLocks noGrp="1"/>
          </p:cNvSpPr>
          <p:nvPr>
            <p:ph type="title"/>
          </p:nvPr>
        </p:nvSpPr>
        <p:spPr>
          <a:xfrm>
            <a:off x="418859" y="978409"/>
            <a:ext cx="10634472" cy="1006509"/>
          </a:xfrm>
        </p:spPr>
        <p:txBody>
          <a:bodyPr/>
          <a:lstStyle/>
          <a:p>
            <a:r>
              <a:rPr lang="pl-PL" sz="3500" dirty="0"/>
              <a:t>Kilka ciekawostek (1)</a:t>
            </a:r>
            <a:br>
              <a:rPr lang="pl-PL" sz="3500" dirty="0"/>
            </a:br>
            <a:r>
              <a:rPr lang="pl-PL" sz="2800" dirty="0"/>
              <a:t>Wyrok SN z 7.05.2019 r., V KK 180/18</a:t>
            </a:r>
            <a:br>
              <a:rPr lang="pl-PL" sz="2800" dirty="0"/>
            </a:br>
            <a:endParaRPr lang="en-GB" sz="3500" dirty="0"/>
          </a:p>
        </p:txBody>
      </p:sp>
      <p:sp>
        <p:nvSpPr>
          <p:cNvPr id="3" name="Symbol zastępczy zawartości 2">
            <a:extLst>
              <a:ext uri="{FF2B5EF4-FFF2-40B4-BE49-F238E27FC236}">
                <a16:creationId xmlns:a16="http://schemas.microsoft.com/office/drawing/2014/main" id="{A6A2FF0E-F291-435E-B434-6626CEE1B15D}"/>
              </a:ext>
            </a:extLst>
          </p:cNvPr>
          <p:cNvSpPr>
            <a:spLocks noGrp="1"/>
          </p:cNvSpPr>
          <p:nvPr>
            <p:ph idx="1"/>
          </p:nvPr>
        </p:nvSpPr>
        <p:spPr>
          <a:xfrm>
            <a:off x="482600" y="2200940"/>
            <a:ext cx="10506991" cy="3678651"/>
          </a:xfrm>
        </p:spPr>
        <p:txBody>
          <a:bodyPr>
            <a:normAutofit lnSpcReduction="10000"/>
          </a:bodyPr>
          <a:lstStyle/>
          <a:p>
            <a:pPr algn="just"/>
            <a:r>
              <a:rPr lang="pl-PL" dirty="0"/>
              <a:t>Warunki stosowania kontroli operacyjnej z art. 17u CBA są zatem inne niż te z art. 19 ust. 1u CBA, albowiem o ile co do stosowania operacji kontrolowanego wręczenia korzyści majątkowej (art. 19 ust. 1) ocenia się czy istniała wiarygodna informacja o przestępstwie, to przy stosowaniu podsłuchu </a:t>
            </a:r>
            <a:r>
              <a:rPr lang="pl-PL" dirty="0" err="1"/>
              <a:t>pozaprocesowego</a:t>
            </a:r>
            <a:r>
              <a:rPr lang="pl-PL" dirty="0"/>
              <a:t> (art. 17 ust. 1) sąd winien oceniać, czy konieczne jest sięgnięcie do tej formy ograniczenia praw obywatelskich, oczywiście przy istnieniu informacji o przestępstwie. </a:t>
            </a:r>
            <a:r>
              <a:rPr lang="pl-PL" b="1" dirty="0"/>
              <a:t>Ta informacja nie musi być wiarygodna</a:t>
            </a:r>
            <a:r>
              <a:rPr lang="pl-PL" dirty="0"/>
              <a:t>, tak jak wymaga tego przepis art. 19 ust. 1u CBA, ale niewątpliwie winna istnieć, skoro kontrola operacyjna ma wykrywać przestępstwo i uzyskać oraz utrwalać dowody jego popełnienia.</a:t>
            </a:r>
            <a:endParaRPr lang="en-GB" dirty="0"/>
          </a:p>
        </p:txBody>
      </p:sp>
    </p:spTree>
    <p:extLst>
      <p:ext uri="{BB962C8B-B14F-4D97-AF65-F5344CB8AC3E}">
        <p14:creationId xmlns:p14="http://schemas.microsoft.com/office/powerpoint/2010/main" val="35399159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DAA900-FDAD-47AC-A921-03E75ED51407}"/>
              </a:ext>
            </a:extLst>
          </p:cNvPr>
          <p:cNvSpPr>
            <a:spLocks noGrp="1"/>
          </p:cNvSpPr>
          <p:nvPr>
            <p:ph type="title"/>
          </p:nvPr>
        </p:nvSpPr>
        <p:spPr>
          <a:xfrm>
            <a:off x="482600" y="802138"/>
            <a:ext cx="10634472" cy="903555"/>
          </a:xfrm>
        </p:spPr>
        <p:txBody>
          <a:bodyPr/>
          <a:lstStyle/>
          <a:p>
            <a:r>
              <a:rPr lang="pl-PL" sz="4800" dirty="0"/>
              <a:t>Kilka ciekawostek (2)</a:t>
            </a:r>
            <a:br>
              <a:rPr lang="pl-PL" sz="4800" dirty="0"/>
            </a:br>
            <a:r>
              <a:rPr lang="pl-PL" sz="4800" dirty="0"/>
              <a:t>Statystyki za 2020 – kontrola operacyjna </a:t>
            </a:r>
            <a:endParaRPr lang="en-GB" sz="4800" dirty="0"/>
          </a:p>
        </p:txBody>
      </p:sp>
      <p:sp>
        <p:nvSpPr>
          <p:cNvPr id="3" name="Symbol zastępczy zawartości 2">
            <a:extLst>
              <a:ext uri="{FF2B5EF4-FFF2-40B4-BE49-F238E27FC236}">
                <a16:creationId xmlns:a16="http://schemas.microsoft.com/office/drawing/2014/main" id="{88E7B211-8991-4659-B127-998FD5FDC83B}"/>
              </a:ext>
            </a:extLst>
          </p:cNvPr>
          <p:cNvSpPr>
            <a:spLocks noGrp="1"/>
          </p:cNvSpPr>
          <p:nvPr>
            <p:ph idx="1"/>
          </p:nvPr>
        </p:nvSpPr>
        <p:spPr>
          <a:xfrm>
            <a:off x="482600" y="2456122"/>
            <a:ext cx="10506991" cy="3423470"/>
          </a:xfrm>
        </p:spPr>
        <p:txBody>
          <a:bodyPr>
            <a:normAutofit fontScale="85000" lnSpcReduction="20000"/>
          </a:bodyPr>
          <a:lstStyle/>
          <a:p>
            <a:r>
              <a:rPr lang="en-GB" dirty="0">
                <a:hlinkClick r:id="rId2"/>
              </a:rPr>
              <a:t>https://www.sejm.gov.pl/Sejm9.nsf/biuletyn.xsp?documentId=1D26AEB89CBCA593C1258773003DCC80</a:t>
            </a:r>
            <a:r>
              <a:rPr lang="pl-PL" dirty="0"/>
              <a:t> </a:t>
            </a:r>
            <a:r>
              <a:rPr lang="pl-PL" dirty="0">
                <a:sym typeface="Wingdings" panose="05000000000000000000" pitchFamily="2" charset="2"/>
              </a:rPr>
              <a:t> protokół posiedzenia komisji </a:t>
            </a:r>
          </a:p>
          <a:p>
            <a:pPr algn="just"/>
            <a:r>
              <a:rPr lang="pl-PL" b="1" dirty="0">
                <a:sym typeface="Wingdings" panose="05000000000000000000" pitchFamily="2" charset="2"/>
              </a:rPr>
              <a:t>„</a:t>
            </a:r>
            <a:r>
              <a:rPr lang="pl-PL" b="1" dirty="0"/>
              <a:t> Ogółem w 2020 r. zarządzono 9984 </a:t>
            </a:r>
            <a:r>
              <a:rPr lang="pl-PL" dirty="0"/>
              <a:t>kontrole operacyjne, w tym 6777 w trybie art. 19 ust. 1 ustawy o Policji, czyli w tzw. trybie zwykłym oraz 1784 w trybie art. 19 ust. 3 ustawy o Policji, czyli w trybie niecierpiącym zwłoki z następczą zgodą sądów. W 2020 r. zarejestrowane kontrole operacyjne dotyczyły najczęściej przestępczości przeciwko porządkowi publicznemu – 7179 , przestępczości narkotykowej – 6022, przestępczości przeciwko życiu i zdrowiu 686, przestępczości przeciwko mieniu – 481, przestępczości ekonomicznej – 416, przestępczości przeciwko działalności instytucji państwowych oraz samorządu terytorialnego – 362, przestępczości przeciwko bezpieczeństwu powszechnemu – 223, przestępczości przeciwko wolności – 156, przeciwko obrotowi pieniędzmi i papierami wartościowymi – 42, przeciwko obrotowi gospodarczemu – 28 oraz przestępczości przeciwko wymiarowi sprawiedliwości – 9.”</a:t>
            </a:r>
            <a:endParaRPr lang="en-GB" dirty="0"/>
          </a:p>
        </p:txBody>
      </p:sp>
    </p:spTree>
    <p:extLst>
      <p:ext uri="{BB962C8B-B14F-4D97-AF65-F5344CB8AC3E}">
        <p14:creationId xmlns:p14="http://schemas.microsoft.com/office/powerpoint/2010/main" val="2626448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00607E-84C7-4756-803F-619103BA548D}"/>
              </a:ext>
            </a:extLst>
          </p:cNvPr>
          <p:cNvSpPr>
            <a:spLocks noGrp="1"/>
          </p:cNvSpPr>
          <p:nvPr>
            <p:ph type="title"/>
          </p:nvPr>
        </p:nvSpPr>
        <p:spPr>
          <a:xfrm>
            <a:off x="482600" y="441700"/>
            <a:ext cx="10634472" cy="1073416"/>
          </a:xfrm>
        </p:spPr>
        <p:txBody>
          <a:bodyPr/>
          <a:lstStyle/>
          <a:p>
            <a:r>
              <a:rPr lang="pl-PL" sz="4000" dirty="0"/>
              <a:t>Katalog czynności operacyjno-rozpoznawczych </a:t>
            </a:r>
            <a:endParaRPr lang="en-GB" sz="4000" dirty="0"/>
          </a:p>
        </p:txBody>
      </p:sp>
      <p:sp>
        <p:nvSpPr>
          <p:cNvPr id="3" name="Symbol zastępczy zawartości 2">
            <a:extLst>
              <a:ext uri="{FF2B5EF4-FFF2-40B4-BE49-F238E27FC236}">
                <a16:creationId xmlns:a16="http://schemas.microsoft.com/office/drawing/2014/main" id="{CEEB06A8-E5BF-4FA7-A610-1EA3DF3A1826}"/>
              </a:ext>
            </a:extLst>
          </p:cNvPr>
          <p:cNvSpPr>
            <a:spLocks noGrp="1"/>
          </p:cNvSpPr>
          <p:nvPr>
            <p:ph idx="1"/>
          </p:nvPr>
        </p:nvSpPr>
        <p:spPr>
          <a:xfrm>
            <a:off x="482600" y="1393902"/>
            <a:ext cx="11148122" cy="4798554"/>
          </a:xfrm>
        </p:spPr>
        <p:txBody>
          <a:bodyPr>
            <a:normAutofit fontScale="92500" lnSpcReduction="10000"/>
          </a:bodyPr>
          <a:lstStyle/>
          <a:p>
            <a:pPr marL="457200" indent="-457200">
              <a:buAutoNum type="arabicPeriod"/>
            </a:pPr>
            <a:r>
              <a:rPr lang="pl-PL" b="1" dirty="0"/>
              <a:t>Kontrola operacyjna </a:t>
            </a:r>
          </a:p>
          <a:p>
            <a:pPr marL="457200" indent="-457200" algn="just">
              <a:buAutoNum type="arabicPeriod"/>
            </a:pPr>
            <a:r>
              <a:rPr lang="pl-PL" b="1" dirty="0"/>
              <a:t>Zakup kontrolowany (prowokacja)</a:t>
            </a:r>
            <a:r>
              <a:rPr lang="pl-PL" dirty="0"/>
              <a:t>- dokonanie w sposób niejawny nabycia, zbycia lub przejęcia przedmiotów pochodzących z przestępstwa, ulegających przepadkowi, albo których wytwarzanie, posiadanie, przewożenie lub którymi obrót są zabronione, a także przyjęciu lub wręczeniu korzyści majątkowej (art. 19a ustawa o Policji )</a:t>
            </a:r>
          </a:p>
          <a:p>
            <a:pPr marL="457200" indent="-457200" algn="just">
              <a:buAutoNum type="arabicPeriod"/>
            </a:pPr>
            <a:r>
              <a:rPr lang="pl-PL" b="1" dirty="0"/>
              <a:t>Niejawne nadzorowanie </a:t>
            </a:r>
            <a:r>
              <a:rPr lang="pl-PL" dirty="0"/>
              <a:t>- niejawne nadzorowanie wytwarzania, przemieszczania, przechowywania i obrotu przedmiotami przestępstwa, jeżeli nie stworzy to zagrożenia dla życia lub zdrowia ludzkiego (art. 19b ustawa o Policji)</a:t>
            </a:r>
          </a:p>
          <a:p>
            <a:pPr marL="457200" indent="-457200">
              <a:buFont typeface="+mj-lt"/>
              <a:buAutoNum type="arabicPeriod"/>
            </a:pPr>
            <a:r>
              <a:rPr lang="pl-PL" b="1" dirty="0"/>
              <a:t>Kamuflaż</a:t>
            </a:r>
            <a:r>
              <a:rPr lang="pl-PL" dirty="0"/>
              <a:t> – „Przy wykonywaniu czynności operacyjno-rozpoznawczych policjanci mogą posługiwać się dokumentami publicznymi w rozumieniu ustawy z dnia 22 listopada 2018 r. o dokumentach publicznych (Dz. U. z 2021 r. poz. 1660) lub innymi dokumentami, które uniemożliwiają ustalenie danych identyfikujących policjanta oraz środków, którymi posługuje się przy wykonywaniu zadań służbowych” (art. 20a ustawa o Policji ).</a:t>
            </a:r>
          </a:p>
          <a:p>
            <a:pPr marL="457200" indent="-457200">
              <a:buAutoNum type="arabicPeriod"/>
            </a:pPr>
            <a:endParaRPr lang="en-GB" dirty="0"/>
          </a:p>
        </p:txBody>
      </p:sp>
    </p:spTree>
    <p:extLst>
      <p:ext uri="{BB962C8B-B14F-4D97-AF65-F5344CB8AC3E}">
        <p14:creationId xmlns:p14="http://schemas.microsoft.com/office/powerpoint/2010/main" val="3188723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DAA900-FDAD-47AC-A921-03E75ED51407}"/>
              </a:ext>
            </a:extLst>
          </p:cNvPr>
          <p:cNvSpPr>
            <a:spLocks noGrp="1"/>
          </p:cNvSpPr>
          <p:nvPr>
            <p:ph type="title"/>
          </p:nvPr>
        </p:nvSpPr>
        <p:spPr>
          <a:xfrm>
            <a:off x="482600" y="802138"/>
            <a:ext cx="10634472" cy="903555"/>
          </a:xfrm>
        </p:spPr>
        <p:txBody>
          <a:bodyPr/>
          <a:lstStyle/>
          <a:p>
            <a:r>
              <a:rPr lang="pl-PL" sz="4800" dirty="0"/>
              <a:t>Kilka ciekawostek (2)</a:t>
            </a:r>
            <a:br>
              <a:rPr lang="pl-PL" sz="4800" dirty="0"/>
            </a:br>
            <a:r>
              <a:rPr lang="pl-PL" sz="4800" dirty="0"/>
              <a:t>Statystyki za 2021 – kontrola operacyjna </a:t>
            </a:r>
            <a:endParaRPr lang="en-GB" sz="4800" dirty="0"/>
          </a:p>
        </p:txBody>
      </p:sp>
      <p:sp>
        <p:nvSpPr>
          <p:cNvPr id="3" name="Symbol zastępczy zawartości 2">
            <a:extLst>
              <a:ext uri="{FF2B5EF4-FFF2-40B4-BE49-F238E27FC236}">
                <a16:creationId xmlns:a16="http://schemas.microsoft.com/office/drawing/2014/main" id="{88E7B211-8991-4659-B127-998FD5FDC83B}"/>
              </a:ext>
            </a:extLst>
          </p:cNvPr>
          <p:cNvSpPr>
            <a:spLocks noGrp="1"/>
          </p:cNvSpPr>
          <p:nvPr>
            <p:ph idx="1"/>
          </p:nvPr>
        </p:nvSpPr>
        <p:spPr>
          <a:xfrm>
            <a:off x="482600" y="2456122"/>
            <a:ext cx="10506991" cy="3423470"/>
          </a:xfrm>
        </p:spPr>
        <p:txBody>
          <a:bodyPr>
            <a:normAutofit fontScale="62500" lnSpcReduction="20000"/>
          </a:bodyPr>
          <a:lstStyle/>
          <a:p>
            <a:r>
              <a:rPr lang="pl-PL" dirty="0">
                <a:sym typeface="Wingdings" panose="05000000000000000000" pitchFamily="2" charset="2"/>
                <a:hlinkClick r:id="rId2"/>
              </a:rPr>
              <a:t>https://www.sejm.gov.pl/sejm9.nsf/biuletyn.xsp?skrnr=ASW-142</a:t>
            </a:r>
            <a:r>
              <a:rPr lang="pl-PL" dirty="0">
                <a:sym typeface="Wingdings" panose="05000000000000000000" pitchFamily="2" charset="2"/>
              </a:rPr>
              <a:t>  protokół posiedzenia komisji </a:t>
            </a:r>
          </a:p>
          <a:p>
            <a:pPr algn="just"/>
            <a:r>
              <a:rPr lang="pl-PL" dirty="0">
                <a:sym typeface="Wingdings" panose="05000000000000000000" pitchFamily="2" charset="2"/>
              </a:rPr>
              <a:t>W 2021 r. organy Policji uprawnione do wnioskowania o kontrolę operacyjną zarejestrowały </a:t>
            </a:r>
            <a:r>
              <a:rPr lang="pl-PL" b="1" dirty="0">
                <a:sym typeface="Wingdings" panose="05000000000000000000" pitchFamily="2" charset="2"/>
              </a:rPr>
              <a:t>11 074 wnioski i zarządzenia o zastosowanie kontroli operacyjnej</a:t>
            </a:r>
            <a:r>
              <a:rPr lang="pl-PL" dirty="0">
                <a:sym typeface="Wingdings" panose="05000000000000000000" pitchFamily="2" charset="2"/>
              </a:rPr>
              <a:t>, </a:t>
            </a:r>
            <a:r>
              <a:rPr lang="pl-PL" b="1" dirty="0">
                <a:sym typeface="Wingdings" panose="05000000000000000000" pitchFamily="2" charset="2"/>
              </a:rPr>
              <a:t>spośród których 162 zarejestrowanych wniosków nie uzyskało zgody </a:t>
            </a:r>
            <a:r>
              <a:rPr lang="pl-PL" dirty="0">
                <a:sym typeface="Wingdings" panose="05000000000000000000" pitchFamily="2" charset="2"/>
              </a:rPr>
              <a:t>na zarządzenie kontroli operacyjnej, z </a:t>
            </a:r>
            <a:r>
              <a:rPr lang="pl-PL" b="1" dirty="0">
                <a:solidFill>
                  <a:srgbClr val="FF0000"/>
                </a:solidFill>
                <a:sym typeface="Wingdings" panose="05000000000000000000" pitchFamily="2" charset="2"/>
              </a:rPr>
              <a:t>czego 155 razy brak zgody wydał prokurator, a 7 razy właściwy miejscowy sąd okręgowy</a:t>
            </a:r>
            <a:r>
              <a:rPr lang="pl-PL" dirty="0">
                <a:sym typeface="Wingdings" panose="05000000000000000000" pitchFamily="2" charset="2"/>
              </a:rPr>
              <a:t>. Ogółem w 2021 r. zarządzono zatem 10 912 kontroli, w tym 7489 kontroli w trybie art. 19 ust. 1 ustawy o Policji, tj. w tzw. trybie zwykłym, oraz 1920 kontroli w trybie art. 19 ust. 3 ustawy o Policji, tj. w przypadkach wspomnianego wcześniej trybu niecierpiącego zwłoki. W 2021 r. zarejestrowane kontrole operacyjne dotyczyły najczęściej przestępczości przeciwko porządkowi publicznemu – wzięciu zakładnika, udziału w zorganizowanej grupie przestępczej, wyrobu i handlu bronią bez zezwolenia – to było 7676 kontroli. W przypadku przestępstw przeciwko mieniu, tj. rozboje, kradzieże, wymuszenia rozbójnicze, oszustwa –1322 kontrole; przestępczość narkotykowa – 1269 kontroli; przestępstwa przeciwko życiu i zdrowiu – zabójstwo, ciężki uszczerbek na zdrowiu – 517 kontroli; przestępczość ekonomiczna – 377 kontroli; przestępczość przeciwko działalności instytucji państwowych oraz samorządu terytorialnego, w to wchodzi łapownictwo, płatna protekcja, przekroczenie uprawnień – 318 razy; przestępstwa przeciwko wolności, handel ludźmi, pozbawienie wolności – 153 razy; przestępstwa przeciwko bezpieczeństwu powszechnemu – 134 razy; wolności seksualnej i obyczajowości – 103 razy; przestępczości przeciwko obrotowi gospodarczemu, zakłócenia przetargu publicznego, fałszowanie znaków identyfikacyjnych – 72 razy; przestępczości przeciwko obrotowi pieniędzmi i papierami wartościowymi – 31 razy oraz przestępczości przeciwko wymiarowi sprawiedliwości – 24 razy.</a:t>
            </a:r>
            <a:endParaRPr lang="en-GB" dirty="0"/>
          </a:p>
        </p:txBody>
      </p:sp>
    </p:spTree>
    <p:extLst>
      <p:ext uri="{BB962C8B-B14F-4D97-AF65-F5344CB8AC3E}">
        <p14:creationId xmlns:p14="http://schemas.microsoft.com/office/powerpoint/2010/main" val="3159230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DAA900-FDAD-47AC-A921-03E75ED51407}"/>
              </a:ext>
            </a:extLst>
          </p:cNvPr>
          <p:cNvSpPr>
            <a:spLocks noGrp="1"/>
          </p:cNvSpPr>
          <p:nvPr>
            <p:ph type="title"/>
          </p:nvPr>
        </p:nvSpPr>
        <p:spPr>
          <a:xfrm>
            <a:off x="482600" y="802138"/>
            <a:ext cx="10634472" cy="903555"/>
          </a:xfrm>
        </p:spPr>
        <p:txBody>
          <a:bodyPr/>
          <a:lstStyle/>
          <a:p>
            <a:r>
              <a:rPr lang="pl-PL" sz="4800" dirty="0"/>
              <a:t>Kilka ciekawostek (2)</a:t>
            </a:r>
            <a:br>
              <a:rPr lang="pl-PL" sz="4800" dirty="0"/>
            </a:br>
            <a:r>
              <a:rPr lang="pl-PL" sz="4800" dirty="0"/>
              <a:t>Statystyki za 2022 – kontrola operacyjna </a:t>
            </a:r>
            <a:endParaRPr lang="en-GB" sz="4800" dirty="0"/>
          </a:p>
        </p:txBody>
      </p:sp>
      <p:sp>
        <p:nvSpPr>
          <p:cNvPr id="3" name="Symbol zastępczy zawartości 2">
            <a:extLst>
              <a:ext uri="{FF2B5EF4-FFF2-40B4-BE49-F238E27FC236}">
                <a16:creationId xmlns:a16="http://schemas.microsoft.com/office/drawing/2014/main" id="{88E7B211-8991-4659-B127-998FD5FDC83B}"/>
              </a:ext>
            </a:extLst>
          </p:cNvPr>
          <p:cNvSpPr>
            <a:spLocks noGrp="1"/>
          </p:cNvSpPr>
          <p:nvPr>
            <p:ph idx="1"/>
          </p:nvPr>
        </p:nvSpPr>
        <p:spPr>
          <a:xfrm>
            <a:off x="482600" y="2456122"/>
            <a:ext cx="10506991" cy="3423470"/>
          </a:xfrm>
        </p:spPr>
        <p:txBody>
          <a:bodyPr>
            <a:normAutofit fontScale="85000" lnSpcReduction="20000"/>
          </a:bodyPr>
          <a:lstStyle/>
          <a:p>
            <a:r>
              <a:rPr lang="pl-PL" dirty="0">
                <a:sym typeface="Wingdings" panose="05000000000000000000" pitchFamily="2" charset="2"/>
                <a:hlinkClick r:id="rId2"/>
              </a:rPr>
              <a:t>https://orka.sejm.gov.pl/zapisy9.nsf/0/B354C2219D74C576C1258A120042FF61/%24File/0413509.pdf</a:t>
            </a:r>
            <a:r>
              <a:rPr lang="pl-PL" dirty="0">
                <a:sym typeface="Wingdings" panose="05000000000000000000" pitchFamily="2" charset="2"/>
              </a:rPr>
              <a:t>  protokół posiedzenia komisji </a:t>
            </a:r>
          </a:p>
          <a:p>
            <a:pPr algn="just"/>
            <a:r>
              <a:rPr lang="pl-PL" dirty="0">
                <a:sym typeface="Wingdings" panose="05000000000000000000" pitchFamily="2" charset="2"/>
              </a:rPr>
              <a:t>Otóż w 2022 r. wszystkie uprawnione organy, czyli prokuratorzy i służby skierowały wnioski o zarządzenie kontroli i utrwalenia rozmów lub wnioski o zarządzenie kontroli operacyjnej łącznie wobec </a:t>
            </a:r>
            <a:r>
              <a:rPr lang="pl-PL" b="1" dirty="0">
                <a:sym typeface="Wingdings" panose="05000000000000000000" pitchFamily="2" charset="2"/>
              </a:rPr>
              <a:t>6381 osób</a:t>
            </a:r>
            <a:r>
              <a:rPr lang="pl-PL" dirty="0">
                <a:sym typeface="Wingdings" panose="05000000000000000000" pitchFamily="2" charset="2"/>
              </a:rPr>
              <a:t>. Było to 690 osób mniej w stosunku do danych z 2021 r. W minionym roku wnioski kierowane przez uprawnione organy zostały załatwione w następujący sposób. </a:t>
            </a:r>
            <a:r>
              <a:rPr lang="pl-PL" b="1" dirty="0">
                <a:solidFill>
                  <a:srgbClr val="FF0000"/>
                </a:solidFill>
                <a:sym typeface="Wingdings" panose="05000000000000000000" pitchFamily="2" charset="2"/>
              </a:rPr>
              <a:t>Sąd zarządził kontrolę i utrwalenie rozmów lub kontrolę operacyjną wobec 6214 osób.</a:t>
            </a:r>
            <a:r>
              <a:rPr lang="pl-PL" dirty="0">
                <a:sym typeface="Wingdings" panose="05000000000000000000" pitchFamily="2" charset="2"/>
              </a:rPr>
              <a:t> W 2021 r. takich osób było 6922, a więc w 2022 r. nastąpił spadek o 708 osób. </a:t>
            </a:r>
            <a:r>
              <a:rPr lang="pl-PL" b="1" dirty="0">
                <a:solidFill>
                  <a:srgbClr val="FF0000"/>
                </a:solidFill>
                <a:sym typeface="Wingdings" panose="05000000000000000000" pitchFamily="2" charset="2"/>
              </a:rPr>
              <a:t>Sąd odmówił zarządzenia kontroli i utrwalenia rozmów lub kontroli operacyjnej wobec 38 osób, </a:t>
            </a:r>
            <a:r>
              <a:rPr lang="pl-PL" dirty="0">
                <a:sym typeface="Wingdings" panose="05000000000000000000" pitchFamily="2" charset="2"/>
              </a:rPr>
              <a:t>podczas gdy w 2021 r. odmów było w stosunku do 23 osób. Wnioski o kontrolę operacyjną nie uzyskały zgody prokuratora wobec 129 osób. Dla porównania w 2021 r. wnioski o kontrolę operacyjną nie uzyskały zgody prokuratora wobec 126 osób.</a:t>
            </a:r>
          </a:p>
        </p:txBody>
      </p:sp>
    </p:spTree>
    <p:extLst>
      <p:ext uri="{BB962C8B-B14F-4D97-AF65-F5344CB8AC3E}">
        <p14:creationId xmlns:p14="http://schemas.microsoft.com/office/powerpoint/2010/main" val="1358160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49BA1-FFC4-18B5-A5F9-D695342516B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8DB1E19-F25A-D25F-4366-814E6B4078CE}"/>
              </a:ext>
            </a:extLst>
          </p:cNvPr>
          <p:cNvSpPr>
            <a:spLocks noGrp="1"/>
          </p:cNvSpPr>
          <p:nvPr>
            <p:ph type="title"/>
          </p:nvPr>
        </p:nvSpPr>
        <p:spPr>
          <a:xfrm>
            <a:off x="482600" y="802138"/>
            <a:ext cx="10634472" cy="903555"/>
          </a:xfrm>
        </p:spPr>
        <p:txBody>
          <a:bodyPr/>
          <a:lstStyle/>
          <a:p>
            <a:r>
              <a:rPr lang="pl-PL" sz="4800" dirty="0"/>
              <a:t>Kilka ciekawostek (2)</a:t>
            </a:r>
            <a:br>
              <a:rPr lang="pl-PL" sz="4800" dirty="0"/>
            </a:br>
            <a:r>
              <a:rPr lang="pl-PL" sz="4800" dirty="0"/>
              <a:t>Statystyki za 2023 – kontrola operacyjna </a:t>
            </a:r>
            <a:endParaRPr lang="en-GB" sz="4800" dirty="0"/>
          </a:p>
        </p:txBody>
      </p:sp>
      <p:sp>
        <p:nvSpPr>
          <p:cNvPr id="3" name="Symbol zastępczy zawartości 2">
            <a:extLst>
              <a:ext uri="{FF2B5EF4-FFF2-40B4-BE49-F238E27FC236}">
                <a16:creationId xmlns:a16="http://schemas.microsoft.com/office/drawing/2014/main" id="{04A24386-58E5-CD3D-A740-E419D0D948F3}"/>
              </a:ext>
            </a:extLst>
          </p:cNvPr>
          <p:cNvSpPr>
            <a:spLocks noGrp="1"/>
          </p:cNvSpPr>
          <p:nvPr>
            <p:ph idx="1"/>
          </p:nvPr>
        </p:nvSpPr>
        <p:spPr>
          <a:xfrm>
            <a:off x="482600" y="2456122"/>
            <a:ext cx="10506991" cy="3423470"/>
          </a:xfrm>
        </p:spPr>
        <p:txBody>
          <a:bodyPr>
            <a:normAutofit fontScale="92500"/>
          </a:bodyPr>
          <a:lstStyle/>
          <a:p>
            <a:r>
              <a:rPr lang="pl-PL" dirty="0">
                <a:sym typeface="Wingdings" panose="05000000000000000000" pitchFamily="2" charset="2"/>
              </a:rPr>
              <a:t>https://orka.sejm.gov.pl/zapisy10.nsf/0/62FE890B7E41AAA6C1258BF00050CF33/%24File/0100610.pdf  protokół posiedzenia komisji </a:t>
            </a:r>
          </a:p>
          <a:p>
            <a:r>
              <a:rPr lang="pl-PL" dirty="0">
                <a:sym typeface="Wingdings" panose="05000000000000000000" pitchFamily="2" charset="2"/>
              </a:rPr>
              <a:t> W tym celu w 2023 r. organy Policji uprawnione do wnioskowania o kontrolę operacyjną zarejestrowały </a:t>
            </a:r>
            <a:r>
              <a:rPr lang="pl-PL" b="1" dirty="0">
                <a:sym typeface="Wingdings" panose="05000000000000000000" pitchFamily="2" charset="2"/>
              </a:rPr>
              <a:t>9341</a:t>
            </a:r>
            <a:r>
              <a:rPr lang="pl-PL" dirty="0">
                <a:sym typeface="Wingdings" panose="05000000000000000000" pitchFamily="2" charset="2"/>
              </a:rPr>
              <a:t> wniosków i zarządzeń o zastosowanie kontroli operacyjnej, spośród których 146 zarejestrowanych wniosków nie uzyskało zgody na zarządzenie kontroli operacyjnej,</a:t>
            </a:r>
            <a:r>
              <a:rPr lang="pl-PL" b="1" dirty="0">
                <a:sym typeface="Wingdings" panose="05000000000000000000" pitchFamily="2" charset="2"/>
              </a:rPr>
              <a:t> z czego w przypadku 135 wniosków nie było zgody prokuratora oraz 11 właściwego miejscowo sądu. </a:t>
            </a:r>
            <a:r>
              <a:rPr lang="pl-PL" dirty="0">
                <a:sym typeface="Wingdings" panose="05000000000000000000" pitchFamily="2" charset="2"/>
              </a:rPr>
              <a:t>Ogółem w 2023 r. zarządzono 9195 kontroli operacyjnych, w tym 6379 w trybie art. 19 ust. 1 ustawy o Policji, tzw. tryb zwykły, oraz w 1515 przypadkach w trybie art. 19 ust. 3 ustawy o Policji, to był tryb niecierpiący zwłoki. </a:t>
            </a:r>
          </a:p>
        </p:txBody>
      </p:sp>
    </p:spTree>
    <p:extLst>
      <p:ext uri="{BB962C8B-B14F-4D97-AF65-F5344CB8AC3E}">
        <p14:creationId xmlns:p14="http://schemas.microsoft.com/office/powerpoint/2010/main" val="30560011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529803-D6F2-4758-971C-C9675E76B698}"/>
              </a:ext>
            </a:extLst>
          </p:cNvPr>
          <p:cNvSpPr>
            <a:spLocks noGrp="1"/>
          </p:cNvSpPr>
          <p:nvPr>
            <p:ph type="title"/>
          </p:nvPr>
        </p:nvSpPr>
        <p:spPr>
          <a:xfrm>
            <a:off x="482600" y="0"/>
            <a:ext cx="10634472" cy="2157984"/>
          </a:xfrm>
        </p:spPr>
        <p:txBody>
          <a:bodyPr/>
          <a:lstStyle/>
          <a:p>
            <a:r>
              <a:rPr lang="pl-PL" sz="2800" dirty="0"/>
              <a:t>Kilka ciekawostek (3) </a:t>
            </a:r>
            <a:br>
              <a:rPr lang="pl-PL" sz="2800" dirty="0"/>
            </a:br>
            <a:r>
              <a:rPr lang="pl-PL" sz="2800" dirty="0"/>
              <a:t>Statystyki za 2021 – dane od dostawców usług telekomunikacyjnych (bilingi, dane o lokalizacji) </a:t>
            </a:r>
            <a:endParaRPr lang="en-GB" sz="2800" dirty="0"/>
          </a:p>
        </p:txBody>
      </p:sp>
      <p:sp>
        <p:nvSpPr>
          <p:cNvPr id="3" name="Symbol zastępczy zawartości 2">
            <a:extLst>
              <a:ext uri="{FF2B5EF4-FFF2-40B4-BE49-F238E27FC236}">
                <a16:creationId xmlns:a16="http://schemas.microsoft.com/office/drawing/2014/main" id="{2D0CA663-706B-4080-AB5C-D349E7E49361}"/>
              </a:ext>
            </a:extLst>
          </p:cNvPr>
          <p:cNvSpPr>
            <a:spLocks noGrp="1"/>
          </p:cNvSpPr>
          <p:nvPr>
            <p:ph idx="1"/>
          </p:nvPr>
        </p:nvSpPr>
        <p:spPr>
          <a:xfrm>
            <a:off x="482600" y="1998921"/>
            <a:ext cx="10506991" cy="3880671"/>
          </a:xfrm>
        </p:spPr>
        <p:txBody>
          <a:bodyPr>
            <a:normAutofit/>
          </a:bodyPr>
          <a:lstStyle/>
          <a:p>
            <a:pPr algn="just"/>
            <a:r>
              <a:rPr lang="pl-PL" dirty="0"/>
              <a:t>Policja uzyskała łącznie 1 350 242 dane. Następnie pozostałe organy w kolejności to była Straż Graniczna – 264 947 oraz Krajowa Administracja Skarbowa – 16 328. Najwięcej danych telekomunikacyjnych przetworzyła Policja – to było 1 323 656, następnie inne organy – 256 344 oraz SG – 225 562, natomiast KAS – 15 068. Odpowiednio najwięcej danych pocztowych pozyskała Policja – 9331, pozostałe organy – 6977. Jeśli chodzi o dane internetowe, to Policja przetworzyła 17 255 danych i inne organy – 1626 danych. Jeżeli chodzi o kontrole, które zostały przeprowadzone przez sądy okręgowe oraz wojskowe, to sądy okręgowe przeprowadziły 136 kontroli, z których dwie miały wynik negatywny.</a:t>
            </a:r>
            <a:endParaRPr lang="en-GB" dirty="0"/>
          </a:p>
        </p:txBody>
      </p:sp>
    </p:spTree>
    <p:extLst>
      <p:ext uri="{BB962C8B-B14F-4D97-AF65-F5344CB8AC3E}">
        <p14:creationId xmlns:p14="http://schemas.microsoft.com/office/powerpoint/2010/main" val="6458142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529803-D6F2-4758-971C-C9675E76B698}"/>
              </a:ext>
            </a:extLst>
          </p:cNvPr>
          <p:cNvSpPr>
            <a:spLocks noGrp="1"/>
          </p:cNvSpPr>
          <p:nvPr>
            <p:ph type="title"/>
          </p:nvPr>
        </p:nvSpPr>
        <p:spPr>
          <a:xfrm>
            <a:off x="482600" y="0"/>
            <a:ext cx="10634472" cy="2157984"/>
          </a:xfrm>
        </p:spPr>
        <p:txBody>
          <a:bodyPr/>
          <a:lstStyle/>
          <a:p>
            <a:r>
              <a:rPr lang="pl-PL" sz="2800" dirty="0"/>
              <a:t>Kilka ciekawostek (3) </a:t>
            </a:r>
            <a:br>
              <a:rPr lang="pl-PL" sz="2800" dirty="0"/>
            </a:br>
            <a:r>
              <a:rPr lang="pl-PL" sz="2800" dirty="0"/>
              <a:t>Statystyki za 2022 – dane od dostawców usług telekomunikacyjnych (bilingi, dane o lokalizacji) </a:t>
            </a:r>
            <a:endParaRPr lang="en-GB" sz="2800" dirty="0"/>
          </a:p>
        </p:txBody>
      </p:sp>
      <p:sp>
        <p:nvSpPr>
          <p:cNvPr id="3" name="Symbol zastępczy zawartości 2">
            <a:extLst>
              <a:ext uri="{FF2B5EF4-FFF2-40B4-BE49-F238E27FC236}">
                <a16:creationId xmlns:a16="http://schemas.microsoft.com/office/drawing/2014/main" id="{2D0CA663-706B-4080-AB5C-D349E7E49361}"/>
              </a:ext>
            </a:extLst>
          </p:cNvPr>
          <p:cNvSpPr>
            <a:spLocks noGrp="1"/>
          </p:cNvSpPr>
          <p:nvPr>
            <p:ph idx="1"/>
          </p:nvPr>
        </p:nvSpPr>
        <p:spPr>
          <a:xfrm>
            <a:off x="482600" y="1998921"/>
            <a:ext cx="10506991" cy="3880671"/>
          </a:xfrm>
        </p:spPr>
        <p:txBody>
          <a:bodyPr>
            <a:normAutofit/>
          </a:bodyPr>
          <a:lstStyle/>
          <a:p>
            <a:pPr algn="just"/>
            <a:r>
              <a:rPr lang="pl-PL" dirty="0"/>
              <a:t>„W roku 2022 – 1 830 528, co oznacza, że w roku 2022 w porównaniu z rokiem 2021 odnotowano półtoraprocentowy spadek łącznej liczby uzyskiwanych danych telekomunikacyjnych, pocztowych i internetowych. Jeżeli chodzi o rozbicie danych na poszczególne grupy, czyli dane telekomunikacyjne, dane pocztowe oraz dane internetowe, </a:t>
            </a:r>
            <a:r>
              <a:rPr lang="pl-PL" b="1" dirty="0"/>
              <a:t>to w 2022 r. w liczbach bezwzględnych było to 1 787 885 danych telekomunikacyjnych, 22 283 dane pocztowe oraz 20 360 danych internetowych</a:t>
            </a:r>
            <a:r>
              <a:rPr lang="pl-PL" dirty="0"/>
              <a:t>”</a:t>
            </a:r>
            <a:endParaRPr lang="en-GB" dirty="0"/>
          </a:p>
        </p:txBody>
      </p:sp>
    </p:spTree>
    <p:extLst>
      <p:ext uri="{BB962C8B-B14F-4D97-AF65-F5344CB8AC3E}">
        <p14:creationId xmlns:p14="http://schemas.microsoft.com/office/powerpoint/2010/main" val="2958929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529803-D6F2-4758-971C-C9675E76B698}"/>
              </a:ext>
            </a:extLst>
          </p:cNvPr>
          <p:cNvSpPr>
            <a:spLocks noGrp="1"/>
          </p:cNvSpPr>
          <p:nvPr>
            <p:ph type="title"/>
          </p:nvPr>
        </p:nvSpPr>
        <p:spPr>
          <a:xfrm>
            <a:off x="482600" y="0"/>
            <a:ext cx="10634472" cy="2157984"/>
          </a:xfrm>
        </p:spPr>
        <p:txBody>
          <a:bodyPr/>
          <a:lstStyle/>
          <a:p>
            <a:r>
              <a:rPr lang="pl-PL" sz="2800" dirty="0"/>
              <a:t>Kilka ciekawostek (3) </a:t>
            </a:r>
            <a:br>
              <a:rPr lang="pl-PL" sz="2800" dirty="0"/>
            </a:br>
            <a:r>
              <a:rPr lang="pl-PL" sz="2800" dirty="0"/>
              <a:t>Statystyki za 2022 – dane od dostawców usług telekomunikacyjnych (bilingi, dane o lokalizacji) </a:t>
            </a:r>
            <a:endParaRPr lang="en-GB" sz="2800" dirty="0"/>
          </a:p>
        </p:txBody>
      </p:sp>
      <p:sp>
        <p:nvSpPr>
          <p:cNvPr id="3" name="Symbol zastępczy zawartości 2">
            <a:extLst>
              <a:ext uri="{FF2B5EF4-FFF2-40B4-BE49-F238E27FC236}">
                <a16:creationId xmlns:a16="http://schemas.microsoft.com/office/drawing/2014/main" id="{2D0CA663-706B-4080-AB5C-D349E7E49361}"/>
              </a:ext>
            </a:extLst>
          </p:cNvPr>
          <p:cNvSpPr>
            <a:spLocks noGrp="1"/>
          </p:cNvSpPr>
          <p:nvPr>
            <p:ph idx="1"/>
          </p:nvPr>
        </p:nvSpPr>
        <p:spPr>
          <a:xfrm>
            <a:off x="482600" y="1998921"/>
            <a:ext cx="10506991" cy="3880671"/>
          </a:xfrm>
        </p:spPr>
        <p:txBody>
          <a:bodyPr>
            <a:normAutofit lnSpcReduction="10000"/>
          </a:bodyPr>
          <a:lstStyle/>
          <a:p>
            <a:pPr algn="just"/>
            <a:r>
              <a:rPr lang="pl-PL" dirty="0"/>
              <a:t>Jeżeli chodzi o kontrole przeprowadzone w zakresie zasadności uzyskania przez uprawnione organy danych telekomunikacyjnych, pocztowych i internetowych w latach 2016-2022, to w 2016 r. takich kontroli było 121, z czego 102 pozytywne i 3 negatywne, w 2017 r. było 71 kontroli, z czego 67 pozytywnych i 4 negatywne, w 2018 r. były 82 kontrole ogółem, z czego 80 pozytywnych i 2 negatywne, w 2019 r. było łącznie 107 kontroli, z czego 106 pozytywnych i 1 negatywna, w 2020 r. było 163 kontroli ogółem, z czego 162 pozytywne i 1 negatywna, w 2021 r. było 136 kontroli ogółem, z czego 134 pozytywnych i 2 negatywne, </a:t>
            </a:r>
            <a:r>
              <a:rPr lang="pl-PL" b="1" dirty="0"/>
              <a:t>a w 2022 r. łącznie przeprowadzono 241 kontroli, z czego pozytywnych było 100%, czyli 241. Nie odnotowano przypadków kontroli negatywnych.</a:t>
            </a:r>
            <a:endParaRPr lang="en-GB" b="1" dirty="0"/>
          </a:p>
        </p:txBody>
      </p:sp>
    </p:spTree>
    <p:extLst>
      <p:ext uri="{BB962C8B-B14F-4D97-AF65-F5344CB8AC3E}">
        <p14:creationId xmlns:p14="http://schemas.microsoft.com/office/powerpoint/2010/main" val="20549299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529803-D6F2-4758-971C-C9675E76B698}"/>
              </a:ext>
            </a:extLst>
          </p:cNvPr>
          <p:cNvSpPr>
            <a:spLocks noGrp="1"/>
          </p:cNvSpPr>
          <p:nvPr>
            <p:ph type="title"/>
          </p:nvPr>
        </p:nvSpPr>
        <p:spPr>
          <a:xfrm>
            <a:off x="482600" y="0"/>
            <a:ext cx="10634472" cy="2157984"/>
          </a:xfrm>
        </p:spPr>
        <p:txBody>
          <a:bodyPr/>
          <a:lstStyle/>
          <a:p>
            <a:r>
              <a:rPr lang="pl-PL" sz="2800" dirty="0"/>
              <a:t>Kilka ciekawostek (3) </a:t>
            </a:r>
            <a:br>
              <a:rPr lang="pl-PL" sz="2800" dirty="0"/>
            </a:br>
            <a:r>
              <a:rPr lang="pl-PL" sz="2800" dirty="0"/>
              <a:t>Statystyki za 2022  </a:t>
            </a:r>
            <a:endParaRPr lang="en-GB" sz="2800" dirty="0"/>
          </a:p>
        </p:txBody>
      </p:sp>
      <p:sp>
        <p:nvSpPr>
          <p:cNvPr id="3" name="Symbol zastępczy zawartości 2">
            <a:extLst>
              <a:ext uri="{FF2B5EF4-FFF2-40B4-BE49-F238E27FC236}">
                <a16:creationId xmlns:a16="http://schemas.microsoft.com/office/drawing/2014/main" id="{2D0CA663-706B-4080-AB5C-D349E7E49361}"/>
              </a:ext>
            </a:extLst>
          </p:cNvPr>
          <p:cNvSpPr>
            <a:spLocks noGrp="1"/>
          </p:cNvSpPr>
          <p:nvPr>
            <p:ph idx="1"/>
          </p:nvPr>
        </p:nvSpPr>
        <p:spPr>
          <a:xfrm>
            <a:off x="482600" y="1998921"/>
            <a:ext cx="10506991" cy="3880671"/>
          </a:xfrm>
        </p:spPr>
        <p:txBody>
          <a:bodyPr>
            <a:normAutofit/>
          </a:bodyPr>
          <a:lstStyle/>
          <a:p>
            <a:pPr algn="just"/>
            <a:r>
              <a:rPr lang="pl-PL" dirty="0"/>
              <a:t>W roku 2022 spośród wszystkich stwierdzonych przez Policję przestępstw, a więc spośród 882 278 przestępstw 40,93%, czyli 361 118 stanowiły przestępstwa objęte katalogiem określonym w art. 19 ust. 1 ustawy o Policji, to znaczy takie, w stosunku do których z perspektywy formalnej możliwe jest zarządzenie kontroli operacyjnej. Zostało natomiast zarządzonych 9612 kontroli operacyjnych, co stanowi 1,08% kontroli operacyjnych w stosunku do ogólnej liczby przestępstw stwierdzonych w 2022 r. oraz 2,66% w stosunku do liczby stwierdzonych przestępstw z katalogu, o którym mowa w art. 19 ust. 1 ustawy o Policji</a:t>
            </a:r>
            <a:endParaRPr lang="en-GB" b="1" dirty="0"/>
          </a:p>
        </p:txBody>
      </p:sp>
    </p:spTree>
    <p:extLst>
      <p:ext uri="{BB962C8B-B14F-4D97-AF65-F5344CB8AC3E}">
        <p14:creationId xmlns:p14="http://schemas.microsoft.com/office/powerpoint/2010/main" val="33710671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3F668-0B9D-4F8B-9887-5B15634F881B}"/>
              </a:ext>
            </a:extLst>
          </p:cNvPr>
          <p:cNvSpPr>
            <a:spLocks noGrp="1"/>
          </p:cNvSpPr>
          <p:nvPr>
            <p:ph type="title"/>
          </p:nvPr>
        </p:nvSpPr>
        <p:spPr>
          <a:xfrm>
            <a:off x="482600" y="978408"/>
            <a:ext cx="10634472" cy="914187"/>
          </a:xfrm>
        </p:spPr>
        <p:txBody>
          <a:bodyPr/>
          <a:lstStyle/>
          <a:p>
            <a:r>
              <a:rPr lang="pl-PL" sz="4400" dirty="0"/>
              <a:t>Kilka ciekawostek (4)</a:t>
            </a:r>
            <a:br>
              <a:rPr lang="pl-PL" sz="4400" dirty="0"/>
            </a:br>
            <a:r>
              <a:rPr lang="pl-PL" sz="4400" dirty="0"/>
              <a:t>System </a:t>
            </a:r>
            <a:r>
              <a:rPr lang="pl-PL" sz="4400" dirty="0" err="1"/>
              <a:t>Pegasus</a:t>
            </a:r>
            <a:r>
              <a:rPr lang="pl-PL" sz="4400" dirty="0"/>
              <a:t> </a:t>
            </a:r>
            <a:endParaRPr lang="en-GB" sz="4400" dirty="0"/>
          </a:p>
        </p:txBody>
      </p:sp>
      <p:sp>
        <p:nvSpPr>
          <p:cNvPr id="3" name="Symbol zastępczy zawartości 2">
            <a:extLst>
              <a:ext uri="{FF2B5EF4-FFF2-40B4-BE49-F238E27FC236}">
                <a16:creationId xmlns:a16="http://schemas.microsoft.com/office/drawing/2014/main" id="{4EE97C1D-A4C7-4F2A-8D22-5F0EF97A29CD}"/>
              </a:ext>
            </a:extLst>
          </p:cNvPr>
          <p:cNvSpPr>
            <a:spLocks noGrp="1"/>
          </p:cNvSpPr>
          <p:nvPr>
            <p:ph idx="1"/>
          </p:nvPr>
        </p:nvSpPr>
        <p:spPr>
          <a:xfrm>
            <a:off x="482600" y="2190308"/>
            <a:ext cx="10506991" cy="3689284"/>
          </a:xfrm>
        </p:spPr>
        <p:txBody>
          <a:bodyPr>
            <a:normAutofit lnSpcReduction="10000"/>
          </a:bodyPr>
          <a:lstStyle/>
          <a:p>
            <a:r>
              <a:rPr lang="en-GB" dirty="0">
                <a:hlinkClick r:id="rId2"/>
              </a:rPr>
              <a:t>https://www.komputerswiat.pl/artykuly/redakcyjne/jak-dziala-system-pegasus-to-totalna-inwigilacja/e4rkez2</a:t>
            </a:r>
            <a:endParaRPr lang="pl-PL" dirty="0"/>
          </a:p>
          <a:p>
            <a:endParaRPr lang="pl-PL" dirty="0"/>
          </a:p>
          <a:p>
            <a:r>
              <a:rPr lang="en-GB" dirty="0">
                <a:hlinkClick r:id="rId3"/>
              </a:rPr>
              <a:t>https://niebezpiecznik.pl/post/jak-wyglada-rzadowy-trojan-pegasus-od-srodka/</a:t>
            </a:r>
            <a:endParaRPr lang="pl-PL" dirty="0"/>
          </a:p>
          <a:p>
            <a:r>
              <a:rPr lang="pl-PL" dirty="0">
                <a:hlinkClick r:id="rId4"/>
              </a:rPr>
              <a:t>https://www.theguardian.com/news/2021/jul/18/what-is-pegasus-spyware-and-how-does-it-hack-phones</a:t>
            </a:r>
            <a:r>
              <a:rPr lang="pl-PL" dirty="0"/>
              <a:t> </a:t>
            </a:r>
          </a:p>
          <a:p>
            <a:r>
              <a:rPr lang="pl-PL" dirty="0">
                <a:hlinkClick r:id="rId5"/>
              </a:rPr>
              <a:t>https://www.europarl.europa.eu/RegData/etudes/ATAG/2023/747923/EPRS_ATA(2023)747923_PL.pdf</a:t>
            </a:r>
            <a:r>
              <a:rPr lang="pl-PL" dirty="0"/>
              <a:t> </a:t>
            </a:r>
          </a:p>
          <a:p>
            <a:endParaRPr lang="pl-PL" dirty="0"/>
          </a:p>
          <a:p>
            <a:endParaRPr lang="en-GB" dirty="0"/>
          </a:p>
        </p:txBody>
      </p:sp>
    </p:spTree>
    <p:extLst>
      <p:ext uri="{BB962C8B-B14F-4D97-AF65-F5344CB8AC3E}">
        <p14:creationId xmlns:p14="http://schemas.microsoft.com/office/powerpoint/2010/main" val="10791988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5257D3-93D3-4B3E-8867-44710E6E349A}"/>
              </a:ext>
            </a:extLst>
          </p:cNvPr>
          <p:cNvSpPr>
            <a:spLocks noGrp="1"/>
          </p:cNvSpPr>
          <p:nvPr>
            <p:ph type="title"/>
          </p:nvPr>
        </p:nvSpPr>
        <p:spPr>
          <a:xfrm>
            <a:off x="482600" y="978408"/>
            <a:ext cx="10634472" cy="765332"/>
          </a:xfrm>
        </p:spPr>
        <p:txBody>
          <a:bodyPr/>
          <a:lstStyle/>
          <a:p>
            <a:r>
              <a:rPr lang="pl-PL" sz="3600" dirty="0"/>
              <a:t>Kilka ciekawostek (5)</a:t>
            </a:r>
            <a:br>
              <a:rPr lang="pl-PL" sz="3600" dirty="0"/>
            </a:br>
            <a:r>
              <a:rPr lang="pl-PL" sz="3600" dirty="0" err="1"/>
              <a:t>Pegasus</a:t>
            </a:r>
            <a:r>
              <a:rPr lang="pl-PL" sz="3600" dirty="0"/>
              <a:t> w Meksyku i inne przykłady wykorzystania tego systemu </a:t>
            </a:r>
            <a:endParaRPr lang="en-GB" sz="3600" dirty="0"/>
          </a:p>
        </p:txBody>
      </p:sp>
      <p:sp>
        <p:nvSpPr>
          <p:cNvPr id="3" name="Symbol zastępczy zawartości 2">
            <a:extLst>
              <a:ext uri="{FF2B5EF4-FFF2-40B4-BE49-F238E27FC236}">
                <a16:creationId xmlns:a16="http://schemas.microsoft.com/office/drawing/2014/main" id="{3F711929-3270-403A-AFD0-4751BD44216F}"/>
              </a:ext>
            </a:extLst>
          </p:cNvPr>
          <p:cNvSpPr>
            <a:spLocks noGrp="1"/>
          </p:cNvSpPr>
          <p:nvPr>
            <p:ph idx="1"/>
          </p:nvPr>
        </p:nvSpPr>
        <p:spPr>
          <a:xfrm>
            <a:off x="482600" y="2307410"/>
            <a:ext cx="10798544" cy="3572182"/>
          </a:xfrm>
        </p:spPr>
        <p:txBody>
          <a:bodyPr>
            <a:normAutofit fontScale="92500" lnSpcReduction="10000"/>
          </a:bodyPr>
          <a:lstStyle/>
          <a:p>
            <a:pPr algn="just"/>
            <a:r>
              <a:rPr lang="pl-PL" dirty="0"/>
              <a:t>„Meksykańskie służby policyjne korzystają aż z 25 różnych rodzajów oprogramowania szpiegowskiego, w tym z systemu </a:t>
            </a:r>
            <a:r>
              <a:rPr lang="pl-PL" dirty="0" err="1"/>
              <a:t>Pegasus</a:t>
            </a:r>
            <a:r>
              <a:rPr lang="pl-PL" dirty="0"/>
              <a:t>. Po pewnym czasie okazało się jednak, że ta, pod wpływem hojnych łapówek, często i chętnie użycza dostępu do tego oprogramowania </a:t>
            </a:r>
            <a:r>
              <a:rPr lang="pl-PL" i="1" dirty="0"/>
              <a:t>niepowołanym podmiotom</a:t>
            </a:r>
            <a:r>
              <a:rPr lang="pl-PL" dirty="0"/>
              <a:t>. </a:t>
            </a:r>
            <a:r>
              <a:rPr lang="pl-PL" b="1" dirty="0" err="1"/>
              <a:t>Pegasus</a:t>
            </a:r>
            <a:r>
              <a:rPr lang="pl-PL" b="1" dirty="0"/>
              <a:t> w efekcie był wykorzystany do szantażowania wdowy po zamordowanym przez kartele dziennikarzu, aktywistów lobbujących za ustanowieniem podatku cukrowego na napoje słodzone czy prawników zajmujących się działalnością na rzecz szanowania praw człowieka.”</a:t>
            </a:r>
          </a:p>
          <a:p>
            <a:pPr algn="just"/>
            <a:endParaRPr lang="pl-PL" b="1" dirty="0"/>
          </a:p>
          <a:p>
            <a:pPr algn="just"/>
            <a:r>
              <a:rPr lang="pl-PL" b="1" dirty="0"/>
              <a:t>Cytat z: </a:t>
            </a:r>
            <a:r>
              <a:rPr lang="en-GB" b="1" dirty="0">
                <a:hlinkClick r:id="rId2"/>
              </a:rPr>
              <a:t>https://spidersweb.pl/2021/12/pegasus-system-skandale-inwigilacja-szpiegowanie.html</a:t>
            </a:r>
            <a:r>
              <a:rPr lang="pl-PL" b="1" dirty="0"/>
              <a:t> </a:t>
            </a:r>
            <a:endParaRPr lang="en-GB" b="1" dirty="0"/>
          </a:p>
        </p:txBody>
      </p:sp>
    </p:spTree>
    <p:extLst>
      <p:ext uri="{BB962C8B-B14F-4D97-AF65-F5344CB8AC3E}">
        <p14:creationId xmlns:p14="http://schemas.microsoft.com/office/powerpoint/2010/main" val="13858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EE88A-F789-4AFA-AE5E-7A1814A059B9}"/>
              </a:ext>
            </a:extLst>
          </p:cNvPr>
          <p:cNvSpPr>
            <a:spLocks noGrp="1"/>
          </p:cNvSpPr>
          <p:nvPr>
            <p:ph type="title"/>
          </p:nvPr>
        </p:nvSpPr>
        <p:spPr>
          <a:xfrm>
            <a:off x="482600" y="659149"/>
            <a:ext cx="10634472" cy="638519"/>
          </a:xfrm>
        </p:spPr>
        <p:txBody>
          <a:bodyPr/>
          <a:lstStyle/>
          <a:p>
            <a:r>
              <a:rPr lang="pl-PL" sz="4000" dirty="0"/>
              <a:t>Katalog czynności operacyjno-rozpoznawczych </a:t>
            </a:r>
            <a:endParaRPr lang="en-GB" sz="4000" dirty="0"/>
          </a:p>
        </p:txBody>
      </p:sp>
      <p:sp>
        <p:nvSpPr>
          <p:cNvPr id="3" name="Symbol zastępczy zawartości 2">
            <a:extLst>
              <a:ext uri="{FF2B5EF4-FFF2-40B4-BE49-F238E27FC236}">
                <a16:creationId xmlns:a16="http://schemas.microsoft.com/office/drawing/2014/main" id="{1F48F033-FA88-45E5-AA85-368CA6D664B0}"/>
              </a:ext>
            </a:extLst>
          </p:cNvPr>
          <p:cNvSpPr>
            <a:spLocks noGrp="1"/>
          </p:cNvSpPr>
          <p:nvPr>
            <p:ph idx="1"/>
          </p:nvPr>
        </p:nvSpPr>
        <p:spPr>
          <a:xfrm>
            <a:off x="482600" y="1773044"/>
            <a:ext cx="10506991" cy="4106547"/>
          </a:xfrm>
        </p:spPr>
        <p:txBody>
          <a:bodyPr>
            <a:normAutofit lnSpcReduction="10000"/>
          </a:bodyPr>
          <a:lstStyle/>
          <a:p>
            <a:pPr marL="457200" indent="-457200" algn="just">
              <a:buFont typeface="+mj-lt"/>
              <a:buAutoNum type="arabicPeriod" startAt="5"/>
            </a:pPr>
            <a:r>
              <a:rPr lang="pl-PL" b="1" dirty="0"/>
              <a:t>Uzyskiwanie i przetwarzanie danych telekomunikacyjnych, pocztowych i internetowych </a:t>
            </a:r>
            <a:r>
              <a:rPr lang="pl-PL" dirty="0"/>
              <a:t>(art. 20c ustawa o Policji) </a:t>
            </a:r>
          </a:p>
          <a:p>
            <a:pPr marL="457200" indent="-457200" algn="just">
              <a:buFont typeface="+mj-lt"/>
              <a:buAutoNum type="arabicPeriod" startAt="5"/>
            </a:pPr>
            <a:r>
              <a:rPr lang="pl-PL" b="1" dirty="0"/>
              <a:t>Współpraca z osobami niebędącymi funkcjonariuszami Policji </a:t>
            </a:r>
            <a:r>
              <a:rPr lang="pl-PL" dirty="0"/>
              <a:t>- Policja przy wykonywaniu swych zadań może korzystać z pomocy osób niebędących policjantami. Zabronione jest ujawnianie danych o osobie udzielającej pomocy Policji, w zakresie czynności operacyjno-rozpoznawczych (art. 22 ustawa o Policji)</a:t>
            </a:r>
          </a:p>
          <a:p>
            <a:pPr marL="457200" indent="-457200" algn="just">
              <a:buFont typeface="+mj-lt"/>
              <a:buAutoNum type="arabicPeriod" startAt="5"/>
            </a:pPr>
            <a:endParaRPr lang="pl-PL" b="1" dirty="0"/>
          </a:p>
          <a:p>
            <a:pPr algn="just"/>
            <a:r>
              <a:rPr lang="pl-PL" i="1" dirty="0"/>
              <a:t>Katalog odnosi się do czynności wskazanych w ustawie o Policji. W zależności od tego, jaka służba prowadzi czynności </a:t>
            </a:r>
            <a:r>
              <a:rPr lang="pl-PL" i="1" dirty="0" err="1"/>
              <a:t>operacyjno</a:t>
            </a:r>
            <a:r>
              <a:rPr lang="pl-PL" i="1" dirty="0"/>
              <a:t> rozpoznawcze, katalog może się różnić. </a:t>
            </a:r>
            <a:endParaRPr lang="en-GB" i="1" dirty="0"/>
          </a:p>
        </p:txBody>
      </p:sp>
    </p:spTree>
    <p:extLst>
      <p:ext uri="{BB962C8B-B14F-4D97-AF65-F5344CB8AC3E}">
        <p14:creationId xmlns:p14="http://schemas.microsoft.com/office/powerpoint/2010/main" val="1796175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6BFF42-6E19-4FBD-B6D5-F3943C0BD86C}"/>
              </a:ext>
            </a:extLst>
          </p:cNvPr>
          <p:cNvSpPr>
            <a:spLocks noGrp="1"/>
          </p:cNvSpPr>
          <p:nvPr>
            <p:ph type="title"/>
          </p:nvPr>
        </p:nvSpPr>
        <p:spPr>
          <a:xfrm>
            <a:off x="482600" y="138436"/>
            <a:ext cx="10634472" cy="2157984"/>
          </a:xfrm>
        </p:spPr>
        <p:txBody>
          <a:bodyPr/>
          <a:lstStyle/>
          <a:p>
            <a:r>
              <a:rPr lang="pl-PL" sz="4000" dirty="0"/>
              <a:t>Służby uprawnione do podejmowania czynności operacyjno-rozpoznawczych </a:t>
            </a:r>
            <a:endParaRPr lang="en-GB" sz="4000" dirty="0"/>
          </a:p>
        </p:txBody>
      </p:sp>
      <p:sp>
        <p:nvSpPr>
          <p:cNvPr id="3" name="Symbol zastępczy zawartości 2">
            <a:extLst>
              <a:ext uri="{FF2B5EF4-FFF2-40B4-BE49-F238E27FC236}">
                <a16:creationId xmlns:a16="http://schemas.microsoft.com/office/drawing/2014/main" id="{8AF8EBBA-F702-4D9D-B91D-858F28ABABB7}"/>
              </a:ext>
            </a:extLst>
          </p:cNvPr>
          <p:cNvSpPr>
            <a:spLocks noGrp="1"/>
          </p:cNvSpPr>
          <p:nvPr>
            <p:ph idx="1"/>
          </p:nvPr>
        </p:nvSpPr>
        <p:spPr>
          <a:xfrm>
            <a:off x="482600" y="1913860"/>
            <a:ext cx="10506991" cy="3965731"/>
          </a:xfrm>
        </p:spPr>
        <p:txBody>
          <a:bodyPr>
            <a:normAutofit fontScale="85000" lnSpcReduction="10000"/>
          </a:bodyPr>
          <a:lstStyle/>
          <a:p>
            <a:pPr marL="457200" indent="-457200">
              <a:buFont typeface="+mj-lt"/>
              <a:buAutoNum type="arabicPeriod"/>
            </a:pPr>
            <a:r>
              <a:rPr lang="pl-PL" sz="1800" dirty="0"/>
              <a:t>Policja </a:t>
            </a:r>
          </a:p>
          <a:p>
            <a:pPr marL="457200" indent="-457200">
              <a:buFont typeface="+mj-lt"/>
              <a:buAutoNum type="arabicPeriod"/>
            </a:pPr>
            <a:r>
              <a:rPr lang="pl-PL" sz="1800" dirty="0"/>
              <a:t>Centralne Biuro Antykorupcyjne </a:t>
            </a:r>
          </a:p>
          <a:p>
            <a:pPr marL="457200" indent="-457200">
              <a:buFont typeface="+mj-lt"/>
              <a:buAutoNum type="arabicPeriod"/>
            </a:pPr>
            <a:r>
              <a:rPr lang="pl-PL" sz="1800" dirty="0"/>
              <a:t>Agencja Bezpieczeństwa Wewnętrznego </a:t>
            </a:r>
          </a:p>
          <a:p>
            <a:pPr marL="457200" indent="-457200">
              <a:buFont typeface="+mj-lt"/>
              <a:buAutoNum type="arabicPeriod"/>
            </a:pPr>
            <a:r>
              <a:rPr lang="pl-PL" sz="1800" dirty="0"/>
              <a:t>Krajowa Administracja Skarbowa </a:t>
            </a:r>
          </a:p>
          <a:p>
            <a:pPr marL="457200" indent="-457200">
              <a:buFont typeface="+mj-lt"/>
              <a:buAutoNum type="arabicPeriod"/>
            </a:pPr>
            <a:r>
              <a:rPr lang="pl-PL" sz="1800" dirty="0">
                <a:solidFill>
                  <a:srgbClr val="FF0000"/>
                </a:solidFill>
              </a:rPr>
              <a:t>Służba Wywiadu Wojskowego*</a:t>
            </a:r>
          </a:p>
          <a:p>
            <a:pPr marL="457200" indent="-457200">
              <a:buFont typeface="+mj-lt"/>
              <a:buAutoNum type="arabicPeriod"/>
            </a:pPr>
            <a:r>
              <a:rPr lang="pl-PL" sz="1800" dirty="0"/>
              <a:t>Służba Kontrwywiadu Wojskowego </a:t>
            </a:r>
          </a:p>
          <a:p>
            <a:pPr marL="457200" indent="-457200">
              <a:buFont typeface="+mj-lt"/>
              <a:buAutoNum type="arabicPeriod"/>
            </a:pPr>
            <a:r>
              <a:rPr lang="pl-PL" sz="1800" dirty="0"/>
              <a:t>Żandarmeria Wojskowa </a:t>
            </a:r>
          </a:p>
          <a:p>
            <a:pPr marL="457200" indent="-457200">
              <a:buFont typeface="+mj-lt"/>
              <a:buAutoNum type="arabicPeriod"/>
            </a:pPr>
            <a:r>
              <a:rPr lang="pl-PL" sz="1800" dirty="0">
                <a:solidFill>
                  <a:srgbClr val="FF0000"/>
                </a:solidFill>
              </a:rPr>
              <a:t>Agencja Wywiadu* </a:t>
            </a:r>
          </a:p>
          <a:p>
            <a:pPr marL="457200" indent="-457200">
              <a:buFont typeface="+mj-lt"/>
              <a:buAutoNum type="arabicPeriod"/>
            </a:pPr>
            <a:r>
              <a:rPr lang="pl-PL" sz="1800" dirty="0"/>
              <a:t>Straż Graniczna </a:t>
            </a:r>
          </a:p>
          <a:p>
            <a:pPr marL="457200" indent="-457200">
              <a:buFont typeface="+mj-lt"/>
              <a:buAutoNum type="arabicPeriod"/>
            </a:pPr>
            <a:r>
              <a:rPr lang="pl-PL" sz="1800" dirty="0"/>
              <a:t>SOP (Służba Ochrony Państwa)</a:t>
            </a:r>
          </a:p>
          <a:p>
            <a:pPr marL="457200" indent="-457200">
              <a:buFont typeface="+mj-lt"/>
              <a:buAutoNum type="arabicPeriod"/>
            </a:pPr>
            <a:r>
              <a:rPr lang="pl-PL" sz="1800" dirty="0"/>
              <a:t>Biuro Nadzoru Wewnętrznego </a:t>
            </a:r>
          </a:p>
          <a:p>
            <a:pPr marL="457200" indent="-457200">
              <a:buFont typeface="+mj-lt"/>
              <a:buAutoNum type="arabicPeriod"/>
            </a:pPr>
            <a:r>
              <a:rPr lang="pl-PL" sz="1800" dirty="0"/>
              <a:t>Inspektorat Wewnętrzny Służby Więziennej</a:t>
            </a:r>
          </a:p>
          <a:p>
            <a:pPr marL="457200" indent="-457200">
              <a:buFont typeface="+mj-lt"/>
              <a:buAutoNum type="arabicPeriod"/>
            </a:pPr>
            <a:endParaRPr lang="en-GB" sz="1800" dirty="0"/>
          </a:p>
        </p:txBody>
      </p:sp>
      <p:sp>
        <p:nvSpPr>
          <p:cNvPr id="7" name="Symbol zastępczy zawartości 6">
            <a:extLst>
              <a:ext uri="{FF2B5EF4-FFF2-40B4-BE49-F238E27FC236}">
                <a16:creationId xmlns:a16="http://schemas.microsoft.com/office/drawing/2014/main" id="{F42F9880-3160-480F-81C0-827C4F4DB4B0}"/>
              </a:ext>
            </a:extLst>
          </p:cNvPr>
          <p:cNvSpPr>
            <a:spLocks noGrp="1"/>
          </p:cNvSpPr>
          <p:nvPr>
            <p:ph sz="half" idx="4294967295"/>
          </p:nvPr>
        </p:nvSpPr>
        <p:spPr>
          <a:xfrm>
            <a:off x="6096000" y="2114736"/>
            <a:ext cx="5418137" cy="3073400"/>
          </a:xfrm>
        </p:spPr>
        <p:txBody>
          <a:bodyPr>
            <a:noAutofit/>
          </a:bodyPr>
          <a:lstStyle/>
          <a:p>
            <a:pPr algn="just"/>
            <a:r>
              <a:rPr lang="pl-PL" sz="2800" dirty="0"/>
              <a:t>Służby podejmują działania w ramach </a:t>
            </a:r>
            <a:r>
              <a:rPr lang="pl-PL" sz="2800" b="1" dirty="0"/>
              <a:t>zakresu przedmiotowego swojej działalności</a:t>
            </a:r>
            <a:r>
              <a:rPr lang="pl-PL" sz="2800" dirty="0"/>
              <a:t>. Zakres przedmiotowy wynika z ustawy. Np. Policja ma szerokie uprawnienia, a CBA ograniczone są do przestępstw o charakterze korupcyjnym. </a:t>
            </a:r>
          </a:p>
          <a:p>
            <a:pPr algn="just"/>
            <a:r>
              <a:rPr lang="pl-PL" sz="1800" dirty="0">
                <a:solidFill>
                  <a:srgbClr val="FF0000"/>
                </a:solidFill>
              </a:rPr>
              <a:t>*Nie mogą prowadzić działań operacyjnych na terytorium kraju (formalnie)</a:t>
            </a:r>
            <a:endParaRPr lang="en-GB" sz="1800" dirty="0">
              <a:solidFill>
                <a:srgbClr val="FF0000"/>
              </a:solidFill>
            </a:endParaRPr>
          </a:p>
        </p:txBody>
      </p:sp>
    </p:spTree>
    <p:extLst>
      <p:ext uri="{BB962C8B-B14F-4D97-AF65-F5344CB8AC3E}">
        <p14:creationId xmlns:p14="http://schemas.microsoft.com/office/powerpoint/2010/main" val="72702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C1D8753A-0C5B-4C38-82C5-1E9A7355128D}"/>
              </a:ext>
            </a:extLst>
          </p:cNvPr>
          <p:cNvSpPr>
            <a:spLocks noGrp="1"/>
          </p:cNvSpPr>
          <p:nvPr>
            <p:ph type="title"/>
          </p:nvPr>
        </p:nvSpPr>
        <p:spPr>
          <a:xfrm>
            <a:off x="482600" y="978408"/>
            <a:ext cx="10634472" cy="750031"/>
          </a:xfrm>
        </p:spPr>
        <p:txBody>
          <a:bodyPr/>
          <a:lstStyle/>
          <a:p>
            <a:r>
              <a:rPr lang="pl-PL" sz="4400" dirty="0"/>
              <a:t>Cechy czynności operacyjno-rozpoznawczych</a:t>
            </a:r>
            <a:endParaRPr lang="en-GB" sz="4400" dirty="0"/>
          </a:p>
        </p:txBody>
      </p:sp>
      <p:sp>
        <p:nvSpPr>
          <p:cNvPr id="6" name="Symbol zastępczy zawartości 5">
            <a:extLst>
              <a:ext uri="{FF2B5EF4-FFF2-40B4-BE49-F238E27FC236}">
                <a16:creationId xmlns:a16="http://schemas.microsoft.com/office/drawing/2014/main" id="{87EA42DC-5826-4594-B1BE-0E0287A69E2D}"/>
              </a:ext>
            </a:extLst>
          </p:cNvPr>
          <p:cNvSpPr>
            <a:spLocks noGrp="1"/>
          </p:cNvSpPr>
          <p:nvPr>
            <p:ph idx="1"/>
          </p:nvPr>
        </p:nvSpPr>
        <p:spPr>
          <a:xfrm>
            <a:off x="482600" y="2297152"/>
            <a:ext cx="10506991" cy="3582440"/>
          </a:xfrm>
        </p:spPr>
        <p:txBody>
          <a:bodyPr>
            <a:normAutofit fontScale="77500" lnSpcReduction="20000"/>
          </a:bodyPr>
          <a:lstStyle/>
          <a:p>
            <a:pPr marL="342900" indent="-342900" algn="just">
              <a:buFont typeface="+mj-lt"/>
              <a:buAutoNum type="arabicPeriod"/>
            </a:pPr>
            <a:r>
              <a:rPr lang="pl-PL" dirty="0"/>
              <a:t>Podejmowane poza postępowaniem karnym. </a:t>
            </a:r>
          </a:p>
          <a:p>
            <a:pPr marL="342900" indent="-342900" algn="just">
              <a:buFont typeface="+mj-lt"/>
              <a:buAutoNum type="arabicPeriod"/>
            </a:pPr>
            <a:r>
              <a:rPr lang="pl-PL" dirty="0"/>
              <a:t>Mają niejawny charakter – jawność czynności operacyjno-rozpoznawczych podważałaby ich skuteczność (a to z kolei rzutowałoby na poziom bezpieczeństwa państwa i jego obywateli; tak: wyrok TK z 12 grudnia 2005 r., sygn. K 32/04). </a:t>
            </a:r>
          </a:p>
          <a:p>
            <a:pPr marL="342900" indent="-342900" algn="just">
              <a:buFont typeface="+mj-lt"/>
              <a:buAutoNum type="arabicPeriod"/>
            </a:pPr>
            <a:r>
              <a:rPr lang="pl-PL" dirty="0"/>
              <a:t>Celem czynności </a:t>
            </a:r>
            <a:r>
              <a:rPr lang="pl-PL" dirty="0" err="1"/>
              <a:t>operacyjno</a:t>
            </a:r>
            <a:r>
              <a:rPr lang="pl-PL" dirty="0"/>
              <a:t> rozpoznawczych jest </a:t>
            </a:r>
            <a:r>
              <a:rPr lang="pl-PL" b="1" dirty="0"/>
              <a:t>rozpoznawanie, wykrywanie i zapobieganie przestępstwom oraz gromadzenie dowodów na potrzeby postępowania sądowego</a:t>
            </a:r>
            <a:r>
              <a:rPr lang="pl-PL" dirty="0"/>
              <a:t>. </a:t>
            </a:r>
          </a:p>
          <a:p>
            <a:pPr marL="342900" indent="-342900" algn="just">
              <a:buFont typeface="+mj-lt"/>
              <a:buAutoNum type="arabicPeriod"/>
            </a:pPr>
            <a:r>
              <a:rPr lang="pl-PL" b="1" dirty="0"/>
              <a:t>Podejmowane są na zasadzie subsydiarności </a:t>
            </a:r>
            <a:r>
              <a:rPr lang="pl-PL" dirty="0"/>
              <a:t>– można z nich skorzystać, kiedy inne środki nie będą skuteczne. </a:t>
            </a:r>
          </a:p>
          <a:p>
            <a:pPr marL="342900" indent="-342900" algn="just">
              <a:buFont typeface="+mj-lt"/>
              <a:buAutoNum type="arabicPeriod"/>
            </a:pPr>
            <a:r>
              <a:rPr lang="pl-PL" dirty="0"/>
              <a:t>Głęboko ingerują w prawa i wolności obywatelskie – niezbędne przestrzeganie klauzuli proporcjonalności – art. 31 ust. 3 </a:t>
            </a:r>
          </a:p>
          <a:p>
            <a:pPr marL="342900" indent="-342900" algn="just">
              <a:buFont typeface="+mj-lt"/>
              <a:buAutoNum type="arabicPeriod"/>
            </a:pPr>
            <a:r>
              <a:rPr lang="pl-PL" b="1" dirty="0"/>
              <a:t>Służą zwalczaniu najpoważniejszej przestępczości</a:t>
            </a:r>
            <a:r>
              <a:rPr lang="pl-PL" dirty="0"/>
              <a:t>. </a:t>
            </a:r>
          </a:p>
          <a:p>
            <a:pPr marL="342900" indent="-342900" algn="just">
              <a:buFont typeface="+mj-lt"/>
              <a:buAutoNum type="arabicPeriod"/>
            </a:pPr>
            <a:endParaRPr lang="pl-PL" dirty="0"/>
          </a:p>
          <a:p>
            <a:endParaRPr lang="en-GB" dirty="0"/>
          </a:p>
        </p:txBody>
      </p:sp>
    </p:spTree>
    <p:extLst>
      <p:ext uri="{BB962C8B-B14F-4D97-AF65-F5344CB8AC3E}">
        <p14:creationId xmlns:p14="http://schemas.microsoft.com/office/powerpoint/2010/main" val="247806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0B194742-B30E-4F56-9596-8E0B40C4724B}"/>
              </a:ext>
            </a:extLst>
          </p:cNvPr>
          <p:cNvSpPr txBox="1"/>
          <p:nvPr/>
        </p:nvSpPr>
        <p:spPr>
          <a:xfrm>
            <a:off x="520862" y="451413"/>
            <a:ext cx="11020650" cy="5516743"/>
          </a:xfrm>
          <a:prstGeom prst="rect">
            <a:avLst/>
          </a:prstGeom>
          <a:noFill/>
        </p:spPr>
        <p:txBody>
          <a:bodyPr wrap="square" rtlCol="0">
            <a:spAutoFit/>
          </a:bodyPr>
          <a:lstStyle/>
          <a:p>
            <a:pPr algn="just"/>
            <a:r>
              <a:rPr lang="pl-PL" dirty="0"/>
              <a:t>„Po pierwsze, znacznie </a:t>
            </a:r>
            <a:r>
              <a:rPr lang="pl-PL" b="1" u="sng" dirty="0"/>
              <a:t>ułatwiają walkę z tradycyjną przestępczością</a:t>
            </a:r>
            <a:r>
              <a:rPr lang="pl-PL" dirty="0"/>
              <a:t>, gdyż komunikaty przekazywane za pośrednictwem sieci teleinformatycznych w postaci rozmów telefonicznych, wiadomości tekstowych lub multimedialnych, a nawet metadane dotyczące nawiązywanego połączenia (dane o ruchu i lokalizacji) pozwalają na rekonstrukcję społecznych </a:t>
            </a:r>
            <a:r>
              <a:rPr lang="pl-PL" dirty="0" err="1"/>
              <a:t>zachowań</a:t>
            </a:r>
            <a:r>
              <a:rPr lang="pl-PL" dirty="0"/>
              <a:t> jednostek objętych obserwacją, bez potrzeby osobistego prowadzenia działań operacyjnych wymagających zaangażowania wielu osób, długiego czasu oraz ponadprzeciętnej ostrożności przed dekonspiracją. Analiza materiałów zgromadzonych w kontroli operacyjnej, czy analiza danych telekomunikacyjnych umożliwia uzyskanie materiałów o unikatowym znaczeniu, pozwalając na precyzyjną rekonstrukcję procesów decyzyjnych w grupach przestępczych oraz wzajemnych powiązań między komunikującymi się osobami. </a:t>
            </a:r>
            <a:r>
              <a:rPr lang="pl-PL" b="1" dirty="0"/>
              <a:t>Ponadto, analiza takich danych umożliwia błyskawiczne wykrycie sprawców zagrożenia istotnych dóbr, jak życie albo zdrowie jednostek. </a:t>
            </a:r>
            <a:r>
              <a:rPr lang="pl-PL" dirty="0"/>
              <a:t>Należy mieć też na uwadze, że nowe technologie wykorzystywane w toku czynności operacyjno-rozpoznawczych umożliwiają utrwalenie i następcze zrekonstruowanie treści wiadomości głosowych, tekstowych lub multimedialnych przekazywanych za pomocą sieci telekomunikacyjnych. </a:t>
            </a:r>
            <a:r>
              <a:rPr lang="pl-PL" b="1" dirty="0"/>
              <a:t>Możliwe jest dzięki nim pozyskanie wiedzy, która dotychczas nie była dostępna organom państwa.</a:t>
            </a:r>
          </a:p>
          <a:p>
            <a:pPr algn="just"/>
            <a:r>
              <a:rPr lang="pl-PL" dirty="0"/>
              <a:t>Po drugie, </a:t>
            </a:r>
            <a:r>
              <a:rPr lang="pl-PL" b="1" dirty="0"/>
              <a:t>nowe technologie stanowią w zasadzie jedyny sposób umożliwiający walkę z szeroko rozumianą tzw. cyberprzestępczością</a:t>
            </a:r>
            <a:r>
              <a:rPr lang="pl-PL" dirty="0"/>
              <a:t>, to znaczy przestępstwami popełnianymi z wykorzystaniem nowych technologii teleinformatycznych. </a:t>
            </a:r>
            <a:r>
              <a:rPr lang="pl-PL" b="1" dirty="0">
                <a:solidFill>
                  <a:srgbClr val="FF0000"/>
                </a:solidFill>
              </a:rPr>
              <a:t>Zastosowanie czynności operacyjno-rozpoznawczych jest nie tyle udogodnieniem w pracy operacyjnej, lecz stanowi w większości wypadków praktycznie jedyny sposób zapobieżenia przestępstwu lub wykrycia ich sprawców</a:t>
            </a:r>
            <a:r>
              <a:rPr lang="pl-PL" dirty="0">
                <a:solidFill>
                  <a:srgbClr val="FF0000"/>
                </a:solidFill>
              </a:rPr>
              <a:t>.”</a:t>
            </a:r>
          </a:p>
        </p:txBody>
      </p:sp>
    </p:spTree>
    <p:extLst>
      <p:ext uri="{BB962C8B-B14F-4D97-AF65-F5344CB8AC3E}">
        <p14:creationId xmlns:p14="http://schemas.microsoft.com/office/powerpoint/2010/main" val="576005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761F97E-F331-4895-B7AC-0732A27E784F}"/>
              </a:ext>
            </a:extLst>
          </p:cNvPr>
          <p:cNvSpPr txBox="1"/>
          <p:nvPr/>
        </p:nvSpPr>
        <p:spPr>
          <a:xfrm>
            <a:off x="468351" y="702527"/>
            <a:ext cx="11140069" cy="4708981"/>
          </a:xfrm>
          <a:prstGeom prst="rect">
            <a:avLst/>
          </a:prstGeom>
          <a:noFill/>
        </p:spPr>
        <p:txBody>
          <a:bodyPr wrap="square" rtlCol="0">
            <a:spAutoFit/>
          </a:bodyPr>
          <a:lstStyle/>
          <a:p>
            <a:pPr algn="just"/>
            <a:r>
              <a:rPr lang="pl-PL" sz="2000" dirty="0"/>
              <a:t>Czynności operacyjno-rozpoznawcze są </a:t>
            </a:r>
            <a:r>
              <a:rPr lang="pl-PL" sz="2000" b="1" dirty="0"/>
              <a:t>konstytucyjnie usprawiedliwione tylko o tyle, o ile ich celem jest obrona wartości demokratycznego państwa prawnego</a:t>
            </a:r>
            <a:r>
              <a:rPr lang="pl-PL" sz="2000" dirty="0"/>
              <a:t>. Muszą zatem sprostać wymaganiom "konieczności w demokratycznym państwie prawnym" (vide: art. 31 ust. 3, art. 51 ust. 2 Konstytucji). </a:t>
            </a:r>
            <a:r>
              <a:rPr lang="pl-PL" sz="2000" b="1" dirty="0"/>
              <a:t>Nie wystarczy więc ich celowość, użyteczność, taniość bądź łatwość posługiwania się nimi przez organy władzy publicznej</a:t>
            </a:r>
            <a:r>
              <a:rPr lang="pl-PL" sz="2000" dirty="0"/>
              <a:t>. </a:t>
            </a:r>
            <a:r>
              <a:rPr lang="pl-PL" sz="2000" dirty="0">
                <a:solidFill>
                  <a:srgbClr val="FF0000"/>
                </a:solidFill>
              </a:rPr>
              <a:t>Nie ma także przesądzającego znaczenia, czy podobne środki są wykorzystywane w innych państwach </a:t>
            </a:r>
            <a:r>
              <a:rPr lang="pl-PL" sz="2000" dirty="0"/>
              <a:t>(zob. wyrok TK z 12 grudnia 2005 r., sygn. K 32/04, cz. III, pkt 3.1). Niejawne pozyskiwanie informacji przez służby policyjne i ochrony państwa </a:t>
            </a:r>
            <a:r>
              <a:rPr lang="pl-PL" sz="2000" b="1" dirty="0"/>
              <a:t>ma bowiem służyć wzmocnieniu poziomu ochrony wartości istotnych w państwie demokratycznym w sposób niemożliwy do osiągnięcia z wykorzystaniem innych rozwiązań, mniej ingerujących w sferę wolności lub praw jednostek</a:t>
            </a:r>
            <a:r>
              <a:rPr lang="pl-PL" sz="2000" dirty="0"/>
              <a:t>. Jednocześnie muszą to być środki najmniej uciążliwe dla podmiotów, których wolności lub prawa ulegają ograniczeniu, stosowane absolutnie wyjątkowo, w celu wykrywania i ściganiu poważnych przestępstw. </a:t>
            </a:r>
            <a:r>
              <a:rPr lang="pl-PL" sz="2000" b="1" u="sng" dirty="0">
                <a:solidFill>
                  <a:srgbClr val="FF0000"/>
                </a:solidFill>
              </a:rPr>
              <a:t>W przeciwnym razie demokratyczne państwo stałoby się w rzeczywistości państwem policyjnym</a:t>
            </a:r>
            <a:r>
              <a:rPr lang="pl-PL" sz="2000" dirty="0"/>
              <a:t>.</a:t>
            </a:r>
          </a:p>
          <a:p>
            <a:pPr algn="just"/>
            <a:endParaRPr lang="pl-PL" sz="2000" dirty="0"/>
          </a:p>
          <a:p>
            <a:pPr algn="just"/>
            <a:endParaRPr lang="pl-PL" sz="2000" dirty="0"/>
          </a:p>
          <a:p>
            <a:pPr algn="just"/>
            <a:r>
              <a:rPr lang="pl-PL" sz="2000" dirty="0"/>
              <a:t>Wyrok TK z 30.07.2014 r., K 23/11</a:t>
            </a:r>
            <a:endParaRPr lang="en-GB" sz="2000" dirty="0"/>
          </a:p>
        </p:txBody>
      </p:sp>
    </p:spTree>
    <p:extLst>
      <p:ext uri="{BB962C8B-B14F-4D97-AF65-F5344CB8AC3E}">
        <p14:creationId xmlns:p14="http://schemas.microsoft.com/office/powerpoint/2010/main" val="16674981"/>
      </p:ext>
    </p:extLst>
  </p:cSld>
  <p:clrMapOvr>
    <a:masterClrMapping/>
  </p:clrMapOvr>
</p:sld>
</file>

<file path=ppt/theme/theme1.xml><?xml version="1.0" encoding="utf-8"?>
<a:theme xmlns:a="http://schemas.openxmlformats.org/drawingml/2006/main" name="LevelVTI">
  <a:themeElements>
    <a:clrScheme name="Custom 88">
      <a:dk1>
        <a:sysClr val="windowText" lastClr="000000"/>
      </a:dk1>
      <a:lt1>
        <a:sysClr val="window" lastClr="FFFFFF"/>
      </a:lt1>
      <a:dk2>
        <a:srgbClr val="182230"/>
      </a:dk2>
      <a:lt2>
        <a:srgbClr val="F2F2F2"/>
      </a:lt2>
      <a:accent1>
        <a:srgbClr val="00BAC8"/>
      </a:accent1>
      <a:accent2>
        <a:srgbClr val="794DFF"/>
      </a:accent2>
      <a:accent3>
        <a:srgbClr val="00D17D"/>
      </a:accent3>
      <a:accent4>
        <a:srgbClr val="E69500"/>
      </a:accent4>
      <a:accent5>
        <a:srgbClr val="FE5D21"/>
      </a:accent5>
      <a:accent6>
        <a:srgbClr val="939393"/>
      </a:accent6>
      <a:hlink>
        <a:srgbClr val="3E8FF1"/>
      </a:hlink>
      <a:folHlink>
        <a:srgbClr val="939393"/>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206</TotalTime>
  <Words>6921</Words>
  <Application>Microsoft Office PowerPoint</Application>
  <PresentationFormat>Panoramiczny</PresentationFormat>
  <Paragraphs>244</Paragraphs>
  <Slides>48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48</vt:i4>
      </vt:variant>
    </vt:vector>
  </HeadingPairs>
  <TitlesOfParts>
    <vt:vector size="53" baseType="lpstr">
      <vt:lpstr>Arial</vt:lpstr>
      <vt:lpstr>Seaford</vt:lpstr>
      <vt:lpstr>Times New Roman</vt:lpstr>
      <vt:lpstr>Wingdings</vt:lpstr>
      <vt:lpstr>LevelVTI</vt:lpstr>
      <vt:lpstr>Czyności operacyjno-rozpoznawcze</vt:lpstr>
      <vt:lpstr>Dowody ścisłe i dowody swobodne </vt:lpstr>
      <vt:lpstr>Czynność operacyjno – rozpoznawcze (definicja)</vt:lpstr>
      <vt:lpstr>Katalog czynności operacyjno-rozpoznawczych </vt:lpstr>
      <vt:lpstr>Katalog czynności operacyjno-rozpoznawczych </vt:lpstr>
      <vt:lpstr>Służby uprawnione do podejmowania czynności operacyjno-rozpoznawczych </vt:lpstr>
      <vt:lpstr>Cechy czynności operacyjno-rozpoznawczych</vt:lpstr>
      <vt:lpstr>Prezentacja programu PowerPoint</vt:lpstr>
      <vt:lpstr>Prezentacja programu PowerPoint</vt:lpstr>
      <vt:lpstr>ETPC a czynności operacyjno-rozpoznawcze </vt:lpstr>
      <vt:lpstr>ETPC a czynności operacyjno-rozpoznawcze </vt:lpstr>
      <vt:lpstr>Konstytucyjny standard czynności operacyjno – rozpoznawczych (K 23/11) </vt:lpstr>
      <vt:lpstr>Konstytucyjny standard czynności operacyjno – rozpoznawczych (K 23/11) </vt:lpstr>
      <vt:lpstr>Konstytucyjny standard czynności operacyjno – rozpoznawczych (K 23/11) </vt:lpstr>
      <vt:lpstr>Konstytucyjny standard czynności operacyjno – rozpoznawczych (K 23/11) </vt:lpstr>
      <vt:lpstr>Konstytucyjny standard czynności operacyjno – rozpoznawczych (K 23/11) </vt:lpstr>
      <vt:lpstr>Dlaczego ważna jest precyzja ustawodawcy? </vt:lpstr>
      <vt:lpstr>Kontrola operacyjna </vt:lpstr>
      <vt:lpstr>Zakres kontroli operacyjnej</vt:lpstr>
      <vt:lpstr>Warunki zastosowania – art. 19 ust. 1</vt:lpstr>
      <vt:lpstr>Przestępstwa katalogowe </vt:lpstr>
      <vt:lpstr>Wniosek o kontrolę operacyjną </vt:lpstr>
      <vt:lpstr>Czas trwania </vt:lpstr>
      <vt:lpstr>Kontrola bez uprzedniej zgody sądu</vt:lpstr>
      <vt:lpstr>Prezentacja programu PowerPoint</vt:lpstr>
      <vt:lpstr>Problem tzw. podsłuchów pięciodniowych </vt:lpstr>
      <vt:lpstr>Co z materiałami, które są nieprzydatne?</vt:lpstr>
      <vt:lpstr>Zakończenie kontroli operacyjnej</vt:lpstr>
      <vt:lpstr>Problem tzw. przypadkowych znalezisk </vt:lpstr>
      <vt:lpstr>Art. 168b KPK </vt:lpstr>
      <vt:lpstr>Art. 168a KPK </vt:lpstr>
      <vt:lpstr>Art. 168a KPK </vt:lpstr>
      <vt:lpstr>Art. 168b – wnioski do TK </vt:lpstr>
      <vt:lpstr>Uchwała SN I KZP 4/18</vt:lpstr>
      <vt:lpstr>Wniosek PG do TK w związku z uchwałą I KZP 4/18</vt:lpstr>
      <vt:lpstr>Projekt art. 168b k.p.k. Komisji Kodyfikacyjnej </vt:lpstr>
      <vt:lpstr>Prezentacja programu PowerPoint</vt:lpstr>
      <vt:lpstr>Kilka ciekawostek (1) Wyrok SN z 7.05.2019 r., V KK 180/18 </vt:lpstr>
      <vt:lpstr>Kilka ciekawostek (2) Statystyki za 2020 – kontrola operacyjna </vt:lpstr>
      <vt:lpstr>Kilka ciekawostek (2) Statystyki za 2021 – kontrola operacyjna </vt:lpstr>
      <vt:lpstr>Kilka ciekawostek (2) Statystyki za 2022 – kontrola operacyjna </vt:lpstr>
      <vt:lpstr>Kilka ciekawostek (2) Statystyki za 2023 – kontrola operacyjna </vt:lpstr>
      <vt:lpstr>Kilka ciekawostek (3)  Statystyki za 2021 – dane od dostawców usług telekomunikacyjnych (bilingi, dane o lokalizacji) </vt:lpstr>
      <vt:lpstr>Kilka ciekawostek (3)  Statystyki za 2022 – dane od dostawców usług telekomunikacyjnych (bilingi, dane o lokalizacji) </vt:lpstr>
      <vt:lpstr>Kilka ciekawostek (3)  Statystyki za 2022 – dane od dostawców usług telekomunikacyjnych (bilingi, dane o lokalizacji) </vt:lpstr>
      <vt:lpstr>Kilka ciekawostek (3)  Statystyki za 2022  </vt:lpstr>
      <vt:lpstr>Kilka ciekawostek (4) System Pegasus </vt:lpstr>
      <vt:lpstr>Kilka ciekawostek (5) Pegasus w Meksyku i inne przykłady wykorzystania tego systemu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Czyności operacyjno-rozpoznawcze</dc:title>
  <dc:creator>Dominika Czerniak</dc:creator>
  <cp:lastModifiedBy>Dominika Czerniak</cp:lastModifiedBy>
  <cp:revision>7</cp:revision>
  <dcterms:created xsi:type="dcterms:W3CDTF">2022-01-03T12:32:39Z</dcterms:created>
  <dcterms:modified xsi:type="dcterms:W3CDTF">2025-03-10T19:22:25Z</dcterms:modified>
</cp:coreProperties>
</file>