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81" r:id="rId9"/>
    <p:sldId id="282" r:id="rId10"/>
    <p:sldId id="280" r:id="rId11"/>
    <p:sldId id="270" r:id="rId12"/>
    <p:sldId id="283" r:id="rId13"/>
    <p:sldId id="284" r:id="rId14"/>
    <p:sldId id="271" r:id="rId15"/>
    <p:sldId id="275" r:id="rId16"/>
    <p:sldId id="289" r:id="rId17"/>
    <p:sldId id="285" r:id="rId18"/>
    <p:sldId id="276" r:id="rId19"/>
    <p:sldId id="286" r:id="rId20"/>
    <p:sldId id="277" r:id="rId21"/>
    <p:sldId id="278" r:id="rId22"/>
    <p:sldId id="287" r:id="rId23"/>
    <p:sldId id="288" r:id="rId24"/>
    <p:sldId id="279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>
        <p:scale>
          <a:sx n="50" d="100"/>
          <a:sy n="50" d="100"/>
        </p:scale>
        <p:origin x="-127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FCFE9-D980-4A83-A2B3-181C8783C7E2}" type="datetimeFigureOut">
              <a:rPr lang="pl-PL" smtClean="0"/>
              <a:t>2014-02-07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CD874-E15E-45C0-B6C2-B1BDC796FFE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413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D874-E15E-45C0-B6C2-B1BDC796FFEB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5775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D874-E15E-45C0-B6C2-B1BDC796FFEB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6434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5FF3-A257-48E6-B860-689F9CE9B3F6}" type="datetimeFigureOut">
              <a:rPr lang="pl-PL" smtClean="0"/>
              <a:t>2014-02-07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7A48-BB6F-47E7-9274-251699D584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6487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5FF3-A257-48E6-B860-689F9CE9B3F6}" type="datetimeFigureOut">
              <a:rPr lang="pl-PL" smtClean="0"/>
              <a:t>2014-02-07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7A48-BB6F-47E7-9274-251699D584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147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5FF3-A257-48E6-B860-689F9CE9B3F6}" type="datetimeFigureOut">
              <a:rPr lang="pl-PL" smtClean="0"/>
              <a:t>2014-02-07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7A48-BB6F-47E7-9274-251699D584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115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5FF3-A257-48E6-B860-689F9CE9B3F6}" type="datetimeFigureOut">
              <a:rPr lang="pl-PL" smtClean="0"/>
              <a:t>2014-02-07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7A48-BB6F-47E7-9274-251699D584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3327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5FF3-A257-48E6-B860-689F9CE9B3F6}" type="datetimeFigureOut">
              <a:rPr lang="pl-PL" smtClean="0"/>
              <a:t>2014-02-07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7A48-BB6F-47E7-9274-251699D584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452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5FF3-A257-48E6-B860-689F9CE9B3F6}" type="datetimeFigureOut">
              <a:rPr lang="pl-PL" smtClean="0"/>
              <a:t>2014-02-07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7A48-BB6F-47E7-9274-251699D584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121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5FF3-A257-48E6-B860-689F9CE9B3F6}" type="datetimeFigureOut">
              <a:rPr lang="pl-PL" smtClean="0"/>
              <a:t>2014-02-07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7A48-BB6F-47E7-9274-251699D584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131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5FF3-A257-48E6-B860-689F9CE9B3F6}" type="datetimeFigureOut">
              <a:rPr lang="pl-PL" smtClean="0"/>
              <a:t>2014-02-07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7A48-BB6F-47E7-9274-251699D584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6042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5FF3-A257-48E6-B860-689F9CE9B3F6}" type="datetimeFigureOut">
              <a:rPr lang="pl-PL" smtClean="0"/>
              <a:t>2014-02-07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7A48-BB6F-47E7-9274-251699D584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713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5FF3-A257-48E6-B860-689F9CE9B3F6}" type="datetimeFigureOut">
              <a:rPr lang="pl-PL" smtClean="0"/>
              <a:t>2014-02-07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7A48-BB6F-47E7-9274-251699D584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502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5FF3-A257-48E6-B860-689F9CE9B3F6}" type="datetimeFigureOut">
              <a:rPr lang="pl-PL" smtClean="0"/>
              <a:t>2014-02-07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7A48-BB6F-47E7-9274-251699D584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7680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5FF3-A257-48E6-B860-689F9CE9B3F6}" type="datetimeFigureOut">
              <a:rPr lang="pl-PL" smtClean="0"/>
              <a:t>2014-02-07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67A48-BB6F-47E7-9274-251699D584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417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                          </a:t>
            </a:r>
            <a:r>
              <a:rPr lang="pl-PL" b="1" dirty="0" smtClean="0"/>
              <a:t>Wykład 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 smtClean="0"/>
              <a:t>             Rozwój prawa dotyczącego wykroczeń</a:t>
            </a:r>
          </a:p>
          <a:p>
            <a:pPr marL="0" indent="0">
              <a:buNone/>
            </a:pPr>
            <a:r>
              <a:rPr lang="pl-PL" b="1" dirty="0"/>
              <a:t> </a:t>
            </a:r>
            <a:r>
              <a:rPr lang="pl-PL" b="1" dirty="0" smtClean="0"/>
              <a:t>                                   w Polsce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                                                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                                   dr </a:t>
            </a:r>
            <a:r>
              <a:rPr lang="pl-PL" dirty="0"/>
              <a:t>K</a:t>
            </a:r>
            <a:r>
              <a:rPr lang="pl-PL" dirty="0" smtClean="0"/>
              <a:t>atarzyna </a:t>
            </a:r>
            <a:r>
              <a:rPr lang="pl-PL" dirty="0" err="1" smtClean="0"/>
              <a:t>Łucarz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073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2400" smtClean="0"/>
              <a:t>Typy </a:t>
            </a:r>
            <a:r>
              <a:rPr lang="pl-PL" sz="2400" dirty="0"/>
              <a:t>wykroczeń określone w części szczególnej Prawa o wykroczeniach z 1932 r. były nieliczne. W sumie obejmowała ona 5 rozdziałów, w których stypizowano najbardziej typowe naruszenia dla tej dziedziny prawa, tj. wykroczenia przeciwko porządkowi publicznemu, bezpieczeństwu, zdrowiu publicznemu, poszczególnym osobom, mieniu. Zdecydowana większość wykroczeń znalazła się w ustawach dodatkowych. Stosowano do nich na mocy art. 16 POW z 1932 r. przepisy części ogólnej tego prawa.</a:t>
            </a:r>
          </a:p>
          <a:p>
            <a:pPr marL="514350" indent="-514350">
              <a:buAutoNum type="alphaLcParenR"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Ukształtowany  w  ten sposób model prawa o wykroczeniach, oparty początkowo na wzorcu administracyjnym,  nawiązywał wprost do rozwiązań charakterystycznych dla modelu pruskiego</a:t>
            </a:r>
          </a:p>
        </p:txBody>
      </p:sp>
    </p:spTree>
    <p:extLst>
      <p:ext uri="{BB962C8B-B14F-4D97-AF65-F5344CB8AC3E}">
        <p14:creationId xmlns:p14="http://schemas.microsoft.com/office/powerpoint/2010/main" val="394102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II etap rozwoju polskiego prawa wykroczeń (1952 – 1990)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600" dirty="0" smtClean="0"/>
          </a:p>
          <a:p>
            <a:pPr marL="0" indent="0">
              <a:buNone/>
            </a:pPr>
            <a:r>
              <a:rPr lang="pl-PL" sz="1600" dirty="0" smtClean="0"/>
              <a:t> </a:t>
            </a:r>
            <a:r>
              <a:rPr lang="pl-PL" sz="2800" dirty="0" smtClean="0"/>
              <a:t>Drugi etap rozwoju polskiego prawa wykroczeń charakteryzuje się systemem „kolegiów” ( „</a:t>
            </a:r>
            <a:r>
              <a:rPr lang="pl-PL" sz="2800" dirty="0" err="1" smtClean="0"/>
              <a:t>karno</a:t>
            </a:r>
            <a:r>
              <a:rPr lang="pl-PL" sz="2800" dirty="0" smtClean="0"/>
              <a:t> - administracyjnych”, „rejonowych”, „do spraw wykroczeń”). Ten tzw. państwowo – społeczny model orzekania w sprawach o wykroczenia to rozwiązanie pośrednie pomiędzy systemem  sądowym a administracyjnym. Do najważniejszych regulacji z tego okresu należą:</a:t>
            </a:r>
          </a:p>
          <a:p>
            <a:pPr marL="0" indent="0">
              <a:buNone/>
            </a:pPr>
            <a:endParaRPr lang="pl-PL" sz="1600" dirty="0" smtClean="0"/>
          </a:p>
          <a:p>
            <a:pPr marL="0" indent="0">
              <a:buNone/>
            </a:pPr>
            <a:endParaRPr lang="pl-PL" sz="1600" dirty="0" smtClean="0"/>
          </a:p>
          <a:p>
            <a:pPr marL="0" indent="0">
              <a:buNone/>
            </a:pPr>
            <a:endParaRPr lang="pl-PL" sz="1600" dirty="0" smtClean="0"/>
          </a:p>
        </p:txBody>
      </p:sp>
    </p:spTree>
    <p:extLst>
      <p:ext uri="{BB962C8B-B14F-4D97-AF65-F5344CB8AC3E}">
        <p14:creationId xmlns:p14="http://schemas.microsoft.com/office/powerpoint/2010/main" val="275074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Char char="-"/>
            </a:pPr>
            <a:endParaRPr lang="pl-PL" b="1" dirty="0" smtClean="0"/>
          </a:p>
          <a:p>
            <a:pPr>
              <a:buFontTx/>
              <a:buChar char="-"/>
            </a:pPr>
            <a:r>
              <a:rPr lang="pl-PL" sz="9600" b="1" dirty="0" smtClean="0"/>
              <a:t>ustawa </a:t>
            </a:r>
            <a:r>
              <a:rPr lang="pl-PL" sz="9600" b="1" dirty="0"/>
              <a:t>z 15.12. 1951 r. o orzecznictwie </a:t>
            </a:r>
            <a:r>
              <a:rPr lang="pl-PL" sz="9600" b="1" dirty="0" err="1"/>
              <a:t>karno</a:t>
            </a:r>
            <a:r>
              <a:rPr lang="pl-PL" sz="9600" b="1" dirty="0"/>
              <a:t> – administracyjnym (</a:t>
            </a:r>
            <a:r>
              <a:rPr lang="pl-PL" sz="9600" b="1" dirty="0" err="1"/>
              <a:t>Dz.U</a:t>
            </a:r>
            <a:r>
              <a:rPr lang="pl-PL" sz="9600" b="1" dirty="0"/>
              <a:t>. Nr 66, poz. 454). </a:t>
            </a:r>
            <a:r>
              <a:rPr lang="pl-PL" sz="9600" dirty="0"/>
              <a:t>Od strony materialnoprawnej stan rzeczy nie uległ wprawdzie zmianie – wykroczenie pozostawało, jak dotychczas, poza pojęciem „przestępstwa”, zmodyfikowano jednak system orzekania w sprawach o wykroczenia. Orzekanie czysto urzędnicze zastąpiono orzecznictwem wyodrębnionych specjalnych organów (</a:t>
            </a:r>
            <a:r>
              <a:rPr lang="pl-PL" sz="9600" b="1" dirty="0"/>
              <a:t>kolegia, zwane później </a:t>
            </a:r>
            <a:r>
              <a:rPr lang="pl-PL" sz="9600" b="1" dirty="0" err="1"/>
              <a:t>karno</a:t>
            </a:r>
            <a:r>
              <a:rPr lang="pl-PL" sz="9600" b="1" dirty="0"/>
              <a:t> – administracyjnymi</a:t>
            </a:r>
            <a:r>
              <a:rPr lang="pl-PL" sz="9600" dirty="0"/>
              <a:t>), nie wchodzących w skład struktury terenowych organów administracji państwowej. Postępowanie przez nie realizowanie było wzorowane na procedurze sądowej, a nie administracyjnej. Zniesiono również karę aresztu w postępowaniu </a:t>
            </a:r>
            <a:r>
              <a:rPr lang="pl-PL" sz="9600" dirty="0" err="1"/>
              <a:t>karno</a:t>
            </a:r>
            <a:r>
              <a:rPr lang="pl-PL" sz="9600" dirty="0"/>
              <a:t> – administracyjnym, </a:t>
            </a:r>
            <a:r>
              <a:rPr lang="pl-PL" sz="9600" dirty="0" smtClean="0"/>
              <a:t>gdyż </a:t>
            </a:r>
            <a:r>
              <a:rPr lang="pl-PL" sz="9600" dirty="0"/>
              <a:t>jej „sądowy” charakter  nie pasował do nowej koncepcji orzecznictwa.  W następstwie zrezygnowano również z środka w postaci żądania skierowania sprawy na drogę postępowania sądowego. Wprowadzono natomiast odwołanie do kolegium II instancji.</a:t>
            </a:r>
          </a:p>
          <a:p>
            <a:pPr marL="0" indent="0">
              <a:buNone/>
            </a:pPr>
            <a:r>
              <a:rPr lang="pl-PL" sz="9600" dirty="0"/>
              <a:t>      </a:t>
            </a:r>
            <a:r>
              <a:rPr lang="pl-PL" sz="9600" dirty="0" smtClean="0"/>
              <a:t>Zamiast </a:t>
            </a:r>
            <a:r>
              <a:rPr lang="pl-PL" sz="9600" dirty="0"/>
              <a:t>kary aresztu przewidziano karę pracy poprawczej.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728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pl-PL" sz="2800" b="1" dirty="0" smtClean="0"/>
              <a:t>ustawa </a:t>
            </a:r>
            <a:r>
              <a:rPr lang="pl-PL" sz="2800" b="1" dirty="0"/>
              <a:t>z 22.V. 1958 r. o zaostrzeniu odpowiedzialności  karnej za chuligaństwo (</a:t>
            </a:r>
            <a:r>
              <a:rPr lang="pl-PL" sz="2800" b="1" dirty="0" err="1"/>
              <a:t>Dz.U</a:t>
            </a:r>
            <a:r>
              <a:rPr lang="pl-PL" sz="2800" b="1" dirty="0"/>
              <a:t>. Nr 34, poz. 152</a:t>
            </a:r>
            <a:r>
              <a:rPr lang="pl-PL" sz="2800" b="1" dirty="0" smtClean="0"/>
              <a:t>),</a:t>
            </a:r>
          </a:p>
          <a:p>
            <a:pPr>
              <a:buFontTx/>
              <a:buChar char="-"/>
            </a:pPr>
            <a:r>
              <a:rPr lang="pl-PL" sz="2800" b="1" dirty="0" smtClean="0"/>
              <a:t>ustawa </a:t>
            </a:r>
            <a:r>
              <a:rPr lang="pl-PL" sz="2800" b="1" dirty="0"/>
              <a:t>z </a:t>
            </a:r>
            <a:r>
              <a:rPr lang="pl-PL" sz="2800" b="1" dirty="0" smtClean="0"/>
              <a:t>2. XII. 1958 </a:t>
            </a:r>
            <a:r>
              <a:rPr lang="pl-PL" sz="2800" b="1" dirty="0"/>
              <a:t>r. o zmianie ustawy z 15 grudnia 1951 r. o orzecznictwie </a:t>
            </a:r>
            <a:r>
              <a:rPr lang="pl-PL" sz="2800" b="1" dirty="0" err="1"/>
              <a:t>karno</a:t>
            </a:r>
            <a:r>
              <a:rPr lang="pl-PL" sz="2800" b="1" dirty="0"/>
              <a:t> – administracyjnym (</a:t>
            </a:r>
            <a:r>
              <a:rPr lang="pl-PL" sz="2800" b="1" dirty="0" err="1"/>
              <a:t>Dz.U</a:t>
            </a:r>
            <a:r>
              <a:rPr lang="pl-PL" sz="2800" b="1" dirty="0"/>
              <a:t>. Nr 77, poz. 396</a:t>
            </a:r>
            <a:r>
              <a:rPr lang="pl-PL" sz="2800" b="1" dirty="0" smtClean="0"/>
              <a:t>).</a:t>
            </a:r>
          </a:p>
          <a:p>
            <a:pPr marL="0" indent="0">
              <a:buNone/>
            </a:pPr>
            <a:r>
              <a:rPr lang="pl-PL" sz="2800" dirty="0" smtClean="0"/>
              <a:t>W </a:t>
            </a:r>
            <a:r>
              <a:rPr lang="pl-PL" sz="2800" dirty="0"/>
              <a:t>rezultacie przyjętych regulacji przywrócono możliwość orzekania kary aresztu, a w ślad za tym i prawo żądania drogi sądowej. Jednocześnie zrezygnowano z kary pracy poprawczej. Była to jednak drobna korekta modelu orzekania w sprawach o wykroczenia, bez naruszenia jego podstawowego kształtu</a:t>
            </a:r>
            <a:r>
              <a:rPr lang="pl-PL" sz="2800" dirty="0" smtClean="0"/>
              <a:t>.</a:t>
            </a:r>
          </a:p>
          <a:p>
            <a:pPr>
              <a:buFontTx/>
              <a:buChar char="-"/>
            </a:pPr>
            <a:endParaRPr lang="pl-PL" sz="2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623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2400" dirty="0"/>
              <a:t>- </a:t>
            </a:r>
            <a:r>
              <a:rPr lang="pl-PL" sz="2800" b="1" dirty="0"/>
              <a:t>ustawa z 17. VI. 1966 r. o przekazaniu niektórych drobnych przestępstw jako wykroczeń do orzecznictwa karno- administracyjnego (</a:t>
            </a:r>
            <a:r>
              <a:rPr lang="pl-PL" sz="2800" b="1" dirty="0" err="1"/>
              <a:t>Dz.U</a:t>
            </a:r>
            <a:r>
              <a:rPr lang="pl-PL" sz="2800" b="1" dirty="0"/>
              <a:t>. Nr 23, poz. 149) </a:t>
            </a:r>
            <a:r>
              <a:rPr lang="pl-PL" sz="2800" dirty="0"/>
              <a:t>dotyczyła tylko materialnego prawa wykroczeń. Reforma polegała głównie na przekazaniu niektórych występków (dziesięciu) do prawa wykroczeń, a cała rzecz sprowadzała się do wydzielenia przy pomocy wskaźnika kwotowego  lżejszych przypadków poszczególnych przestępstw. W rezultacie stworzoną nową jakość, </a:t>
            </a:r>
            <a:r>
              <a:rPr lang="pl-PL" sz="2800" b="1" dirty="0"/>
              <a:t>tzw. czyny karalne przepołowione</a:t>
            </a:r>
            <a:r>
              <a:rPr lang="pl-PL" sz="2800" dirty="0"/>
              <a:t>, które dosyć mocno nasyciły prawo wykroczeń i na trwałe zmieniły charakter tego prawa.  </a:t>
            </a:r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endParaRPr lang="pl-PL" sz="1600" dirty="0" smtClean="0"/>
          </a:p>
          <a:p>
            <a:pPr marL="0" indent="0">
              <a:buNone/>
            </a:pPr>
            <a:endParaRPr lang="pl-PL" sz="1600" dirty="0" smtClean="0"/>
          </a:p>
        </p:txBody>
      </p:sp>
    </p:spTree>
    <p:extLst>
      <p:ext uri="{BB962C8B-B14F-4D97-AF65-F5344CB8AC3E}">
        <p14:creationId xmlns:p14="http://schemas.microsoft.com/office/powerpoint/2010/main" val="51098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Char char="-"/>
            </a:pPr>
            <a:endParaRPr lang="pl-PL" sz="6400" b="1" dirty="0" smtClean="0"/>
          </a:p>
          <a:p>
            <a:pPr>
              <a:buFontTx/>
              <a:buChar char="-"/>
            </a:pPr>
            <a:r>
              <a:rPr lang="pl-PL" sz="12800" b="1" dirty="0" smtClean="0"/>
              <a:t>Kodeks wykroczeń z 20.V.1971 </a:t>
            </a:r>
            <a:r>
              <a:rPr lang="pl-PL" sz="12800" b="1" dirty="0"/>
              <a:t>r</a:t>
            </a:r>
            <a:r>
              <a:rPr lang="pl-PL" sz="12800" b="1" dirty="0" smtClean="0"/>
              <a:t>. (tj. </a:t>
            </a:r>
            <a:r>
              <a:rPr lang="pl-PL" sz="12800" b="1" dirty="0" err="1" smtClean="0"/>
              <a:t>Dz.U</a:t>
            </a:r>
            <a:r>
              <a:rPr lang="pl-PL" sz="12800" b="1" dirty="0" smtClean="0"/>
              <a:t>. z 2010 r. Nr 146, poz. 275 ze zm.), </a:t>
            </a:r>
          </a:p>
          <a:p>
            <a:pPr>
              <a:buFontTx/>
              <a:buChar char="-"/>
            </a:pPr>
            <a:r>
              <a:rPr lang="pl-PL" sz="12800" b="1" dirty="0" smtClean="0"/>
              <a:t>Kodeks postepowania w sprawach o wykroczenia z 20.V. 1971 r. (</a:t>
            </a:r>
            <a:r>
              <a:rPr lang="pl-PL" sz="12800" b="1" dirty="0" err="1" smtClean="0"/>
              <a:t>t.j</a:t>
            </a:r>
            <a:r>
              <a:rPr lang="pl-PL" sz="12800" b="1" dirty="0" smtClean="0"/>
              <a:t>. </a:t>
            </a:r>
            <a:r>
              <a:rPr lang="pl-PL" sz="12800" b="1" dirty="0" err="1" smtClean="0"/>
              <a:t>Dz.U</a:t>
            </a:r>
            <a:r>
              <a:rPr lang="pl-PL" sz="12800" b="1" dirty="0" smtClean="0"/>
              <a:t>. z 2008 r. Nr 133, poz. 848 ze zm.)  oraz  </a:t>
            </a:r>
          </a:p>
          <a:p>
            <a:pPr>
              <a:buFontTx/>
              <a:buChar char="-"/>
            </a:pPr>
            <a:r>
              <a:rPr lang="pl-PL" sz="12800" b="1" dirty="0" smtClean="0"/>
              <a:t>ustawa o ustroju kolegiów do spraw wykroczeń z 20.V.1971 r. (</a:t>
            </a:r>
            <a:r>
              <a:rPr lang="pl-PL" sz="12800" b="1" dirty="0" err="1" smtClean="0"/>
              <a:t>Dz.U</a:t>
            </a:r>
            <a:r>
              <a:rPr lang="pl-PL" sz="12800" b="1" dirty="0" smtClean="0"/>
              <a:t>. Nr 12. poz. 118 ze zm.)  </a:t>
            </a:r>
            <a:r>
              <a:rPr lang="pl-PL" sz="12800" dirty="0" smtClean="0"/>
              <a:t>rozwijają dalej model polskiego prawa wykroczeń ukształtowany ustawami z 1951 r. oraz  1966r., wprowadzając drobne korekty w zakresie części materialnej, procesowej i ustrojowej. Do najważniejszych należą:</a:t>
            </a:r>
          </a:p>
          <a:p>
            <a:pPr marL="0" indent="0">
              <a:buNone/>
            </a:pPr>
            <a:endParaRPr lang="pl-PL" sz="12800" dirty="0" smtClean="0"/>
          </a:p>
          <a:p>
            <a:pPr marL="0" indent="0">
              <a:buNone/>
            </a:pPr>
            <a:endParaRPr lang="pl-PL" sz="6400" dirty="0"/>
          </a:p>
          <a:p>
            <a:pPr marL="0" indent="0">
              <a:buNone/>
            </a:pPr>
            <a:endParaRPr lang="pl-PL" sz="6400" dirty="0" smtClean="0"/>
          </a:p>
          <a:p>
            <a:pPr marL="0" indent="0">
              <a:buNone/>
            </a:pPr>
            <a:endParaRPr lang="pl-PL" sz="6400" dirty="0"/>
          </a:p>
          <a:p>
            <a:pPr marL="0" indent="0">
              <a:buNone/>
            </a:pPr>
            <a:endParaRPr lang="pl-PL" sz="6400" dirty="0" smtClean="0"/>
          </a:p>
          <a:p>
            <a:pPr marL="0" indent="0">
              <a:buNone/>
            </a:pPr>
            <a:endParaRPr lang="pl-PL" sz="6400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05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548680"/>
            <a:ext cx="8496944" cy="576064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sz="5100" dirty="0" smtClean="0"/>
              <a:t>a)   rezygnacja </a:t>
            </a:r>
            <a:r>
              <a:rPr lang="pl-PL" sz="5100" dirty="0"/>
              <a:t>z dotychczasowej nomenklatury „prawo karno-administracyjne”, „postepowanie karno-administracyjne”, „kolegia karno-administracyjne” , co oznaczało pewną autonomizację tej dziedziny prawa, </a:t>
            </a:r>
          </a:p>
          <a:p>
            <a:pPr marL="0" indent="0">
              <a:buNone/>
            </a:pPr>
            <a:r>
              <a:rPr lang="pl-PL" sz="5100" dirty="0" smtClean="0"/>
              <a:t>b)   postanowiono</a:t>
            </a:r>
            <a:r>
              <a:rPr lang="pl-PL" sz="5100" dirty="0"/>
              <a:t>, że Kodeks wykroczeń samodzielnie będzie normował zasady odpowiedzialności za wykroczenia, bez odesłania do Kodeksu karnego. W efekcie rozbudowano jego część ogólną, </a:t>
            </a:r>
          </a:p>
          <a:p>
            <a:pPr marL="0" indent="0">
              <a:buNone/>
            </a:pPr>
            <a:r>
              <a:rPr lang="pl-PL" sz="5100" dirty="0" smtClean="0"/>
              <a:t>c)   wprowadzono </a:t>
            </a:r>
            <a:r>
              <a:rPr lang="pl-PL" sz="5100" dirty="0"/>
              <a:t>materialną definicję wykroczenia, wedle której jest ono, podobnie zresztą jak przestępstwo, czynem społecznie niebezpiecznym. Umowną różnicę między tymi czynami karalnymi wyznaczał zaś art. 26 k.k. z 1969 r.,</a:t>
            </a:r>
          </a:p>
          <a:p>
            <a:pPr marL="0" indent="0">
              <a:buNone/>
            </a:pPr>
            <a:endParaRPr lang="pl-PL" sz="51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574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sz="4400" dirty="0" smtClean="0"/>
              <a:t>d)  część </a:t>
            </a:r>
            <a:r>
              <a:rPr lang="pl-PL" sz="4400" dirty="0"/>
              <a:t>szczególna Kodeksu wykroczeń, w której przyjęto zasadę częściowej kodyfikacji, przejęła kolejne występki jako wykroczenia, pogłębiając tym samym zapoczątkowaną przez ustawę z 1966 r. tendencję </a:t>
            </a:r>
            <a:r>
              <a:rPr lang="pl-PL" sz="4400" dirty="0" smtClean="0"/>
              <a:t>depenalizacyjną,</a:t>
            </a:r>
          </a:p>
          <a:p>
            <a:pPr marL="0" indent="0">
              <a:buNone/>
            </a:pPr>
            <a:r>
              <a:rPr lang="pl-PL" sz="4400" dirty="0" smtClean="0"/>
              <a:t>e)  pozostawiono </a:t>
            </a:r>
            <a:r>
              <a:rPr lang="pl-PL" sz="4400" dirty="0"/>
              <a:t>kolegia w dotychczasowej strukturze, tj.  przy organach administracji państwowej, z tym że podkreślono w art. 3 KPW z 1971 r., iż „członkowie kolegium są w zakresie orzekania niezawiśli i podlegają tylko ustawom”. Spełniają zatem swoista funkcję małego wymiaru </a:t>
            </a:r>
            <a:r>
              <a:rPr lang="pl-PL" sz="4400" dirty="0" smtClean="0"/>
              <a:t>sprawiedliwości,</a:t>
            </a:r>
          </a:p>
          <a:p>
            <a:pPr marL="0" indent="0">
              <a:buNone/>
            </a:pPr>
            <a:r>
              <a:rPr lang="pl-PL" sz="4400" dirty="0" smtClean="0"/>
              <a:t>f)  postępowanie </a:t>
            </a:r>
            <a:r>
              <a:rPr lang="pl-PL" sz="4400" dirty="0"/>
              <a:t>w sprawach o wykroczenia oparto w całości na wzorcu sądowym, a nie administracyjnym. Reguły postępowania sądowego dotyczyły także postepowania przed kolegiami II instancji. Ograniczono  jednak kontrolę sądową orzeczeń zapadłych przed kolegiami I instancji tylko do przypadków orzeczonej kary aresztu i ograniczenia wolności. Nie dotyczyła ona zatem spraw, w których zastosowano grzywnę i zastępczą karę aresztu w miejsce nieuiszczonej grzywny</a:t>
            </a:r>
            <a:r>
              <a:rPr lang="pl-PL" sz="4400" dirty="0" smtClean="0"/>
              <a:t>.</a:t>
            </a:r>
          </a:p>
          <a:p>
            <a:pPr marL="514350" indent="-514350">
              <a:buAutoNum type="alphaLcParenR" startAt="6"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061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III etap rozwoju polskiego prawa wykroczeń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3000" dirty="0" smtClean="0"/>
              <a:t>Najbardziej doniosłe zmiany po roku 1989 r. w zakresie szeroko rozumianego prawa wykroczeń przyniosły:</a:t>
            </a:r>
          </a:p>
          <a:p>
            <a:pPr>
              <a:buFontTx/>
              <a:buChar char="-"/>
            </a:pPr>
            <a:r>
              <a:rPr lang="pl-PL" sz="3000" b="1" dirty="0" smtClean="0"/>
              <a:t>ustawa z 8. VI. 1990 r. o zmianie ustaw: Kodeks postępowania karnego, Kodeks postępowania w sprawach o wykroczenia, o ustroju kolegiów do spraw wykroczeń i Kodeks pracy (</a:t>
            </a:r>
            <a:r>
              <a:rPr lang="pl-PL" sz="3000" b="1" dirty="0" err="1" smtClean="0"/>
              <a:t>Dz.U</a:t>
            </a:r>
            <a:r>
              <a:rPr lang="pl-PL" sz="3000" b="1" dirty="0" smtClean="0"/>
              <a:t>. Nr 43, poz. 251),</a:t>
            </a:r>
          </a:p>
          <a:p>
            <a:pPr>
              <a:buFontTx/>
              <a:buChar char="-"/>
            </a:pPr>
            <a:r>
              <a:rPr lang="pl-PL" sz="3000" b="1" dirty="0"/>
              <a:t>u</a:t>
            </a:r>
            <a:r>
              <a:rPr lang="pl-PL" sz="3000" b="1" dirty="0" smtClean="0"/>
              <a:t>stawa z 28 września 1990 r. o zmianie niektórych przepisów prawa karnego i prawa o wykroczeniach (</a:t>
            </a:r>
            <a:r>
              <a:rPr lang="pl-PL" sz="3000" b="1" dirty="0" err="1" smtClean="0"/>
              <a:t>Dz.U</a:t>
            </a:r>
            <a:r>
              <a:rPr lang="pl-PL" sz="3000" b="1" dirty="0" smtClean="0"/>
              <a:t>. Nr 72, poz. 422)</a:t>
            </a:r>
            <a:r>
              <a:rPr lang="pl-PL" sz="3000" dirty="0" smtClean="0"/>
              <a:t>,</a:t>
            </a:r>
            <a:r>
              <a:rPr lang="pl-PL" sz="3000" b="1" dirty="0" smtClean="0"/>
              <a:t> </a:t>
            </a:r>
            <a:r>
              <a:rPr lang="pl-PL" sz="3000" dirty="0" smtClean="0"/>
              <a:t>które inicjując proces pełnego </a:t>
            </a:r>
            <a:r>
              <a:rPr lang="pl-PL" sz="3000" dirty="0" err="1" smtClean="0"/>
              <a:t>usądowienia</a:t>
            </a:r>
            <a:r>
              <a:rPr lang="pl-PL" sz="3000" dirty="0" smtClean="0"/>
              <a:t> orzecznictwa w sprawach o wykroczenia: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pl-PL" dirty="0" smtClean="0"/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16462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AutoNum type="alphaLcParenR"/>
            </a:pPr>
            <a:r>
              <a:rPr lang="pl-PL" sz="9200" dirty="0" smtClean="0"/>
              <a:t>oderwały </a:t>
            </a:r>
            <a:r>
              <a:rPr lang="pl-PL" sz="9200" dirty="0"/>
              <a:t>kolegia od struktury administracyjnej i uplasowała je w systemie sadownictwa. Po raz pierwszy w historii podstawowy organ orzekający w sprawach o wykroczenia traci ustrojowy i organizacyjno-techniczny związek z działaniem administracji państwowej,</a:t>
            </a:r>
          </a:p>
          <a:p>
            <a:pPr marL="514350" indent="-514350">
              <a:buAutoNum type="alphaLcParenR"/>
            </a:pPr>
            <a:r>
              <a:rPr lang="pl-PL" sz="9200" dirty="0" smtClean="0"/>
              <a:t>zlikwidowały </a:t>
            </a:r>
            <a:r>
              <a:rPr lang="pl-PL" sz="9200" dirty="0"/>
              <a:t>kolegia II instancji i komisje orzecznictwa do spraw wykroczeń przy wojewodach. Całość orzeczeń kolegiów podlega </a:t>
            </a:r>
            <a:r>
              <a:rPr lang="pl-PL" sz="9200" dirty="0" smtClean="0"/>
              <a:t>od tego czasu kontroli </a:t>
            </a:r>
            <a:r>
              <a:rPr lang="pl-PL" sz="9200" dirty="0"/>
              <a:t>sądowej,</a:t>
            </a:r>
          </a:p>
          <a:p>
            <a:pPr marL="514350" indent="-514350">
              <a:buAutoNum type="alphaLcParenR"/>
            </a:pPr>
            <a:r>
              <a:rPr lang="pl-PL" sz="9200" dirty="0"/>
              <a:t> nie tylko </a:t>
            </a:r>
            <a:r>
              <a:rPr lang="pl-PL" sz="9200" dirty="0" smtClean="0"/>
              <a:t>utrzymały </a:t>
            </a:r>
            <a:r>
              <a:rPr lang="pl-PL" sz="9200" dirty="0"/>
              <a:t>dawną formę otwarcia drogi sadowej – tzw. żądanie skierowania sprawy na drogę postępowania sądowego , </a:t>
            </a:r>
            <a:r>
              <a:rPr lang="pl-PL" sz="9200" dirty="0" smtClean="0"/>
              <a:t>ale </a:t>
            </a:r>
            <a:r>
              <a:rPr lang="pl-PL" sz="9200" dirty="0"/>
              <a:t>i znacznie ją </a:t>
            </a:r>
            <a:r>
              <a:rPr lang="pl-PL" sz="9200" dirty="0" smtClean="0"/>
              <a:t>poszerzyły. </a:t>
            </a:r>
            <a:r>
              <a:rPr lang="pl-PL" sz="9200" dirty="0"/>
              <a:t>Dotyczyła ona bowiem wszystkich </a:t>
            </a:r>
            <a:r>
              <a:rPr lang="pl-PL" sz="9200" dirty="0" smtClean="0"/>
              <a:t>orzeczeń, </a:t>
            </a:r>
            <a:endParaRPr lang="pl-PL" sz="9200" dirty="0"/>
          </a:p>
          <a:p>
            <a:pPr marL="514350" indent="-514350">
              <a:buAutoNum type="alphaLcParenR"/>
            </a:pPr>
            <a:r>
              <a:rPr lang="pl-PL" sz="9200" dirty="0" smtClean="0"/>
              <a:t>zlikwidowały </a:t>
            </a:r>
            <a:r>
              <a:rPr lang="pl-PL" sz="9200" dirty="0"/>
              <a:t>w konsekwencji zwierzchni nadzór Ministra Spraw Wewnętrznych nad orzecznictwem kolegiów, który przejął z kolei Minister Sprawiedliwości. W pionie MSW </a:t>
            </a:r>
            <a:r>
              <a:rPr lang="pl-PL" sz="9200" dirty="0" smtClean="0"/>
              <a:t>pozostało </a:t>
            </a:r>
            <a:r>
              <a:rPr lang="pl-PL" sz="9200" dirty="0"/>
              <a:t>tylko orzecznictwo  mandatowe,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l-PL" sz="9200" dirty="0"/>
              <a:t>nadzór bezpośredni  nad orzecznictwem kolegiów objęli prezesi sądów rejonowych</a:t>
            </a:r>
            <a:r>
              <a:rPr lang="pl-PL" sz="7600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583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/>
              <a:t>           </a:t>
            </a:r>
            <a:r>
              <a:rPr lang="pl-PL" sz="3600" b="1" dirty="0" smtClean="0"/>
              <a:t>I etap rozwoju polskiego systemu prawa wykroczeń (1919-1952)</a:t>
            </a:r>
          </a:p>
          <a:p>
            <a:pPr marL="0" indent="0" algn="ctr">
              <a:buNone/>
            </a:pPr>
            <a:endParaRPr lang="pl-PL" sz="3600" b="1" dirty="0" smtClean="0"/>
          </a:p>
          <a:p>
            <a:pPr marL="0" indent="0">
              <a:buNone/>
            </a:pPr>
            <a:r>
              <a:rPr lang="pl-PL" dirty="0" smtClean="0"/>
              <a:t>Po odzyskaniu niepodległości ( 1918 r.) na ziemiach Państwa Polskiego obowiązywały w dziedzinie prawa wykroczeń trzy główne, a przy tym zróżnicowane systemy prawne:</a:t>
            </a:r>
          </a:p>
          <a:p>
            <a:pPr>
              <a:buFontTx/>
              <a:buChar char="-"/>
            </a:pPr>
            <a:r>
              <a:rPr lang="pl-PL" dirty="0" smtClean="0"/>
              <a:t>francuski (sądowy)</a:t>
            </a:r>
          </a:p>
          <a:p>
            <a:pPr>
              <a:buFontTx/>
              <a:buChar char="-"/>
            </a:pPr>
            <a:r>
              <a:rPr lang="pl-PL" dirty="0"/>
              <a:t>a</a:t>
            </a:r>
            <a:r>
              <a:rPr lang="pl-PL" dirty="0" smtClean="0"/>
              <a:t>ustriacki (administracyjny)</a:t>
            </a:r>
          </a:p>
          <a:p>
            <a:pPr>
              <a:buFontTx/>
              <a:buChar char="-"/>
            </a:pPr>
            <a:r>
              <a:rPr lang="pl-PL" dirty="0"/>
              <a:t>p</a:t>
            </a:r>
            <a:r>
              <a:rPr lang="pl-PL" dirty="0" smtClean="0"/>
              <a:t>ruski (mieszany)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206312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sz="3300" dirty="0" smtClean="0"/>
              <a:t>- </a:t>
            </a:r>
            <a:r>
              <a:rPr lang="pl-PL" sz="4300" b="1" dirty="0" smtClean="0"/>
              <a:t>ustawa z 21.III. 1991 r. o obszarach morskich Rzeczypospolitej Polskiej i administracji morskiej (</a:t>
            </a:r>
            <a:r>
              <a:rPr lang="pl-PL" sz="4300" b="1" dirty="0" err="1" smtClean="0"/>
              <a:t>Dz.U</a:t>
            </a:r>
            <a:r>
              <a:rPr lang="pl-PL" sz="4300" b="1" dirty="0" smtClean="0"/>
              <a:t>. Nr 32, poz. 141) zlikwidowała kolegia przy Urzędach Morskich,</a:t>
            </a:r>
          </a:p>
          <a:p>
            <a:pPr marL="0" indent="0">
              <a:buNone/>
            </a:pPr>
            <a:r>
              <a:rPr lang="pl-PL" sz="4300" dirty="0"/>
              <a:t>-</a:t>
            </a:r>
            <a:r>
              <a:rPr lang="pl-PL" sz="4300" b="1" dirty="0" smtClean="0"/>
              <a:t> ustawa z 4.II.1994 r. – Prawo geologiczne i górnicze (</a:t>
            </a:r>
            <a:r>
              <a:rPr lang="pl-PL" sz="4300" b="1" dirty="0" err="1" smtClean="0"/>
              <a:t>Dz.U</a:t>
            </a:r>
            <a:r>
              <a:rPr lang="pl-PL" sz="4300" b="1" dirty="0" smtClean="0"/>
              <a:t>. Nr 27, poz. 96) zamknęła działalność kolegiów przy Urzędach Górniczych.</a:t>
            </a:r>
          </a:p>
          <a:p>
            <a:pPr marL="0" indent="0">
              <a:buNone/>
            </a:pPr>
            <a:endParaRPr lang="pl-PL" sz="4300" dirty="0" smtClean="0"/>
          </a:p>
          <a:p>
            <a:pPr marL="0" indent="0">
              <a:buNone/>
            </a:pPr>
            <a:r>
              <a:rPr lang="pl-PL" sz="4300" dirty="0" smtClean="0"/>
              <a:t>W ten sposób doszło formalnie do ujednolicenia systemu kolegiów – zniknęły kolegia działające jeszcze od 1919 r. w pionie organów administracji specjalnej, pozostały już tylko kolegia działające przy sądach rejonowych. Poza zakresem ich kognicji pozostały jednak sprawy o wykroczenia skarbowe oraz prawa pracy. 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72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88640"/>
            <a:ext cx="8352928" cy="6336704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pl-PL" sz="2400" b="1" dirty="0" smtClean="0"/>
              <a:t>ustawa z 28.VIII.1998 r. o zmianie ustawy – Kodeks wykroczeń, ustawy – Kodeks postępowania w sprawach o wykroczenia, ustawy o ustroju kolegiów do spraw wykroczeń, ustawy – Kodeks pracy i niektórych innych ustaw (</a:t>
            </a:r>
            <a:r>
              <a:rPr lang="pl-PL" sz="2400" b="1" dirty="0" err="1" smtClean="0"/>
              <a:t>Dz</a:t>
            </a:r>
            <a:r>
              <a:rPr lang="pl-PL" sz="2400" b="1" dirty="0" err="1"/>
              <a:t>U</a:t>
            </a:r>
            <a:r>
              <a:rPr lang="pl-PL" sz="2400" b="1" dirty="0" smtClean="0"/>
              <a:t>. Nr 113, poz. 717 ze zm.) </a:t>
            </a:r>
            <a:r>
              <a:rPr lang="pl-PL" sz="2400" dirty="0" smtClean="0"/>
              <a:t>której zadaniem było dostosowanie KW i KWP z 1971 r. do rozwiązań przyjętych w nowej kodyfikacji prawa karnego z 6. VI. 1998 r. </a:t>
            </a:r>
            <a:r>
              <a:rPr lang="pl-PL" sz="2400" dirty="0"/>
              <a:t>N</a:t>
            </a:r>
            <a:r>
              <a:rPr lang="pl-PL" sz="2400" dirty="0" smtClean="0"/>
              <a:t>ajważniejsze zmiany wprowadzone ww. ustawą polegały na:</a:t>
            </a:r>
          </a:p>
          <a:p>
            <a:pPr marL="514350" indent="-514350">
              <a:buAutoNum type="alphaLcParenR"/>
            </a:pPr>
            <a:r>
              <a:rPr lang="pl-PL" sz="2400" dirty="0" smtClean="0"/>
              <a:t>ograniczeniu surowości najcięższych kar – aresztu (od 5 do 30 dni, zamiast od tygodnia do 3 m-</a:t>
            </a:r>
            <a:r>
              <a:rPr lang="pl-PL" sz="2400" dirty="0" err="1" smtClean="0"/>
              <a:t>cy</a:t>
            </a:r>
            <a:r>
              <a:rPr lang="pl-PL" sz="2400" dirty="0" smtClean="0"/>
              <a:t>) i ograniczenia wolności ( wymiar miesiąca, zamiast od miesiąca do 3 m-</a:t>
            </a:r>
            <a:r>
              <a:rPr lang="pl-PL" sz="2400" dirty="0" err="1" smtClean="0"/>
              <a:t>cy</a:t>
            </a:r>
            <a:r>
              <a:rPr lang="pl-PL" sz="2400" dirty="0" smtClean="0"/>
              <a:t>),</a:t>
            </a:r>
          </a:p>
          <a:p>
            <a:pPr marL="514350" indent="-514350">
              <a:buAutoNum type="alphaLcParenR"/>
            </a:pPr>
            <a:r>
              <a:rPr lang="pl-PL" sz="2400" dirty="0" smtClean="0"/>
              <a:t>powierzeniu jedynie sądom orzekania aresztu i innych dotkliwych środków karnych w postaci przepadku przedmiotów czy zakazu prowadzenia pojazdów mechanicznych na okres przekraczający 1 rok,</a:t>
            </a:r>
          </a:p>
          <a:p>
            <a:pPr marL="514350" indent="-514350">
              <a:buAutoNum type="alphaLcParenR"/>
            </a:pPr>
            <a:r>
              <a:rPr lang="pl-PL" sz="2400" dirty="0" smtClean="0"/>
              <a:t>skreśleniu z niektórych sankcji kary aresztu,</a:t>
            </a:r>
          </a:p>
          <a:p>
            <a:pPr marL="514350" indent="-514350">
              <a:buAutoNum type="alphaLcParenR"/>
            </a:pPr>
            <a:endParaRPr lang="pl-PL" sz="1600" dirty="0" smtClean="0"/>
          </a:p>
        </p:txBody>
      </p:sp>
    </p:spTree>
    <p:extLst>
      <p:ext uri="{BB962C8B-B14F-4D97-AF65-F5344CB8AC3E}">
        <p14:creationId xmlns:p14="http://schemas.microsoft.com/office/powerpoint/2010/main" val="81619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lphaLcParenR" startAt="4"/>
            </a:pPr>
            <a:r>
              <a:rPr lang="pl-PL" sz="3400" dirty="0" smtClean="0"/>
              <a:t>rezygnacji </a:t>
            </a:r>
            <a:r>
              <a:rPr lang="pl-PL" sz="3400" dirty="0"/>
              <a:t>z niektórych typów wykroczeń</a:t>
            </a:r>
            <a:r>
              <a:rPr lang="pl-PL" sz="3400" dirty="0" smtClean="0"/>
              <a:t>,</a:t>
            </a:r>
          </a:p>
          <a:p>
            <a:pPr marL="514350" indent="-514350">
              <a:buAutoNum type="alphaLcParenR" startAt="5"/>
            </a:pPr>
            <a:r>
              <a:rPr lang="pl-PL" sz="3400" dirty="0" smtClean="0"/>
              <a:t>zaakcentowaniu </a:t>
            </a:r>
            <a:r>
              <a:rPr lang="pl-PL" sz="3400" dirty="0"/>
              <a:t>zasady winy oraz zmodyfikowanie na wzór K.K. pojęcia umyślności i nieumyślności</a:t>
            </a:r>
            <a:r>
              <a:rPr lang="pl-PL" sz="3400" dirty="0" smtClean="0"/>
              <a:t>,</a:t>
            </a:r>
          </a:p>
          <a:p>
            <a:pPr marL="514350" indent="-514350">
              <a:buAutoNum type="alphaLcParenR" startAt="6"/>
            </a:pPr>
            <a:r>
              <a:rPr lang="pl-PL" sz="3400" dirty="0" smtClean="0"/>
              <a:t>zastąpieniu </a:t>
            </a:r>
            <a:r>
              <a:rPr lang="pl-PL" sz="3400" dirty="0"/>
              <a:t>pojęcia „społecznego niebezpieczeństwa” nowym – „społecznej szkodliwości” i wprowadzeniu  w art. 47 § 6 kwantyfikatorów stopnia społecznej szkodliwości</a:t>
            </a:r>
            <a:r>
              <a:rPr lang="pl-PL" sz="3400" dirty="0" smtClean="0"/>
              <a:t>,</a:t>
            </a:r>
          </a:p>
          <a:p>
            <a:pPr marL="514350" indent="-514350">
              <a:buAutoNum type="alphaLcParenR" startAt="7"/>
            </a:pPr>
            <a:r>
              <a:rPr lang="pl-PL" sz="3400" dirty="0" smtClean="0"/>
              <a:t>zastąpieniu </a:t>
            </a:r>
            <a:r>
              <a:rPr lang="pl-PL" sz="3400" dirty="0"/>
              <a:t>nazwy „kary dodatkowe”  terminem – „środki karne” i przemodelowaniu zasad ich orzekania</a:t>
            </a:r>
            <a:r>
              <a:rPr lang="pl-PL" sz="3400" dirty="0" smtClean="0"/>
              <a:t>,</a:t>
            </a:r>
          </a:p>
          <a:p>
            <a:pPr marL="514350" indent="-514350">
              <a:buAutoNum type="alphaLcParenR" startAt="8"/>
            </a:pPr>
            <a:r>
              <a:rPr lang="pl-PL" sz="3400" dirty="0" smtClean="0"/>
              <a:t>wprowadzeniu </a:t>
            </a:r>
            <a:r>
              <a:rPr lang="pl-PL" sz="3400" dirty="0"/>
              <a:t>zamiast tradycyjnego żądania skierowania sprawy na drogę postępowania sądowego instytucji odwołania od orzeczeń i zażalenia na postanowienia kolegiów</a:t>
            </a:r>
            <a:r>
              <a:rPr lang="pl-PL" sz="3400" dirty="0" smtClean="0"/>
              <a:t>,</a:t>
            </a:r>
          </a:p>
          <a:p>
            <a:pPr marL="571500" indent="-571500">
              <a:buAutoNum type="romanLcParenR"/>
            </a:pPr>
            <a:r>
              <a:rPr lang="pl-PL" sz="3400" dirty="0" smtClean="0"/>
              <a:t>powierzeniu </a:t>
            </a:r>
            <a:r>
              <a:rPr lang="pl-PL" sz="3400" dirty="0"/>
              <a:t>wykonywania orzeczeń kolegiów sądom</a:t>
            </a:r>
            <a:r>
              <a:rPr lang="pl-PL" sz="3400" dirty="0" smtClean="0"/>
              <a:t>.</a:t>
            </a:r>
          </a:p>
          <a:p>
            <a:pPr marL="0" indent="0">
              <a:buNone/>
            </a:pPr>
            <a:endParaRPr lang="pl-PL" sz="3400" dirty="0"/>
          </a:p>
          <a:p>
            <a:pPr marL="0" indent="0">
              <a:buNone/>
            </a:pPr>
            <a:r>
              <a:rPr lang="pl-PL" sz="3400" dirty="0" smtClean="0"/>
              <a:t>Wszystkie </a:t>
            </a:r>
            <a:r>
              <a:rPr lang="pl-PL" sz="3400" dirty="0"/>
              <a:t>zmiany wprowadzone cyt. ustawą w zakresie prawa materialnego zachowują swą aktualność. Inaczej jest w przypadku zmian procesowych, te ostatnie zdezaktualizowało wejście w życie KPW z 24.VIII.2001 r.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1012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pl-PL" b="1" dirty="0"/>
              <a:t>ustawa z 24.VIII.2001 r. - Kodeks postępowania w sprawach o </a:t>
            </a:r>
            <a:r>
              <a:rPr lang="pl-PL" b="1" dirty="0" smtClean="0"/>
              <a:t>wykroczenia (</a:t>
            </a:r>
            <a:r>
              <a:rPr lang="pl-PL" b="1" dirty="0" err="1" smtClean="0"/>
              <a:t>t.j</a:t>
            </a:r>
            <a:r>
              <a:rPr lang="pl-PL" b="1" dirty="0" smtClean="0"/>
              <a:t>. </a:t>
            </a:r>
            <a:r>
              <a:rPr lang="pl-PL" b="1" dirty="0" err="1" smtClean="0"/>
              <a:t>Dz.U</a:t>
            </a:r>
            <a:r>
              <a:rPr lang="pl-PL" b="1" dirty="0" smtClean="0"/>
              <a:t>. z 2008 r. Nr 133, poz. 848 ze zm.), </a:t>
            </a:r>
            <a:r>
              <a:rPr lang="pl-PL" dirty="0"/>
              <a:t>która zakłada autonomiczność postępowania sądowego w sprawach o wykroczenia. Wprawdzie jest ona częściowa i niepełna, gdyż KPW odsyła do licznych przepisów KPK,  to trudno jednak nie zauważyć, że postępowanie w sprawach o wykroczenia charakteryzuje się wieloma odrębnościami od typowego postępowania karnego, także prowadzonego w trybie uproszczonym. W rezultacie uchwalony KPW uchylił:</a:t>
            </a:r>
          </a:p>
          <a:p>
            <a:pPr marL="514350" indent="-514350">
              <a:buAutoNum type="alphaLcParenR"/>
            </a:pPr>
            <a:r>
              <a:rPr lang="pl-PL" dirty="0"/>
              <a:t>poprzedni KPW z 20.V.1971 r.</a:t>
            </a:r>
          </a:p>
          <a:p>
            <a:pPr marL="514350" indent="-514350">
              <a:buAutoNum type="alphaLcParenR"/>
            </a:pPr>
            <a:r>
              <a:rPr lang="pl-PL" dirty="0"/>
              <a:t>ustawę o ustroju kolegiów do spraw wykroczeń z 20.V.1971 r.</a:t>
            </a:r>
          </a:p>
          <a:p>
            <a:pPr marL="514350" indent="-514350">
              <a:buAutoNum type="alphaLcParenR"/>
            </a:pPr>
            <a:r>
              <a:rPr lang="pl-PL" dirty="0"/>
              <a:t>rozdział 54 KPK, regulujący rozpoznawanie przez sąd </a:t>
            </a:r>
            <a:r>
              <a:rPr lang="pl-PL" dirty="0" err="1"/>
              <a:t>odwołań</a:t>
            </a:r>
            <a:r>
              <a:rPr lang="pl-PL" dirty="0"/>
              <a:t> od orzeczeń kolegiów i spraw przekazywanych sądom przez kolegia.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6296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6741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/>
              <a:t>Uchwalenie powyższej ustawy, kończąc III etap rozwoju polskiego prawa o wykroczenia na odcinku procesowym oraz ustrojowym, było efektem dość jednoznacznych postanowień </a:t>
            </a:r>
            <a:r>
              <a:rPr lang="pl-PL" sz="2400" b="1" dirty="0" smtClean="0"/>
              <a:t>Konstytucji  RP z 2.IV. 1997r. (</a:t>
            </a:r>
            <a:r>
              <a:rPr lang="pl-PL" sz="2400" b="1" dirty="0" err="1" smtClean="0"/>
              <a:t>Dz.U</a:t>
            </a:r>
            <a:r>
              <a:rPr lang="pl-PL" sz="2400" b="1" dirty="0" smtClean="0"/>
              <a:t>. Nr 78, poz. 483)</a:t>
            </a:r>
            <a:r>
              <a:rPr lang="pl-PL" sz="2400" dirty="0" smtClean="0"/>
              <a:t>, która oprócz zagwarantowanej w art. 175 i 177 zasady sądowego wymiaru sprawiedliwości we wszystkich sprawach karnych zawiera w art. 237 postanowienie, iż w okresie 4 lat od wejścia jej w życie w sprawach o wykroczenia orzekają kolegia do spraw wykroczeń, a odwołania rozpatruje sąd. A zatem, po tym terminie całość orzecznictwa w sprawach o wykroczenia musiała przejść w gestię sadów. Od 17.X.2001r. właściwymi w tej materii okazały się sądy rejonowe (wydziały grodzkie). </a:t>
            </a:r>
            <a:endParaRPr lang="pl-PL" sz="2400" dirty="0"/>
          </a:p>
          <a:p>
            <a:pPr marL="0" indent="0">
              <a:buNone/>
            </a:pPr>
            <a:r>
              <a:rPr lang="pl-PL" sz="2400" dirty="0" smtClean="0"/>
              <a:t>O ile wprowadzone w powyższym zakresie zmiany przywitać należy z pełną aprobata, o tyle niepokój budzi </a:t>
            </a:r>
            <a:r>
              <a:rPr lang="pl-PL" sz="2400" dirty="0"/>
              <a:t> </a:t>
            </a:r>
            <a:r>
              <a:rPr lang="pl-PL" sz="2400" dirty="0" smtClean="0"/>
              <a:t>brak nowej kodyfikacji z zakresu materialnego prawa wykroczeń. Obecnie obowiązujący KW należy bowiem do aktów już mocno przestarzałych, a dodatkowo niespójnych z regulacjami K.K.</a:t>
            </a:r>
          </a:p>
        </p:txBody>
      </p:sp>
    </p:spTree>
    <p:extLst>
      <p:ext uri="{BB962C8B-B14F-4D97-AF65-F5344CB8AC3E}">
        <p14:creationId xmlns:p14="http://schemas.microsoft.com/office/powerpoint/2010/main" val="5576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80920" cy="1196752"/>
          </a:xfrm>
        </p:spPr>
        <p:txBody>
          <a:bodyPr>
            <a:normAutofit/>
          </a:bodyPr>
          <a:lstStyle/>
          <a:p>
            <a:r>
              <a:rPr lang="pl-PL" b="1" dirty="0" smtClean="0"/>
              <a:t>Model francuski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0014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- wykroczenie stanowi najniższą (trzecią obok    zbrodni i występku) postać przestępstwa, </a:t>
            </a:r>
          </a:p>
          <a:p>
            <a:pPr>
              <a:buFontTx/>
              <a:buChar char="-"/>
            </a:pPr>
            <a:r>
              <a:rPr lang="pl-PL" dirty="0"/>
              <a:t>z</a:t>
            </a:r>
            <a:r>
              <a:rPr lang="pl-PL" dirty="0" smtClean="0"/>
              <a:t>agrożoną karą policyjną,</a:t>
            </a:r>
          </a:p>
          <a:p>
            <a:pPr>
              <a:buFontTx/>
              <a:buChar char="-"/>
            </a:pPr>
            <a:r>
              <a:rPr lang="pl-PL" dirty="0" smtClean="0"/>
              <a:t>orzecznictwo zgodnie z zasadą </a:t>
            </a:r>
            <a:r>
              <a:rPr lang="pl-PL" i="1" dirty="0" err="1" smtClean="0"/>
              <a:t>nulla</a:t>
            </a:r>
            <a:r>
              <a:rPr lang="pl-PL" i="1" dirty="0" smtClean="0"/>
              <a:t> poena sine </a:t>
            </a:r>
            <a:r>
              <a:rPr lang="pl-PL" i="1" dirty="0" err="1" smtClean="0"/>
              <a:t>iudicio</a:t>
            </a:r>
            <a:r>
              <a:rPr lang="pl-PL" dirty="0" smtClean="0"/>
              <a:t> zarezerwowane jest do wyłącznej kompetencji sądów (tzw. sądów policyjnych, orzekających w trybie uproszczonym jednoosobowo).</a:t>
            </a:r>
          </a:p>
          <a:p>
            <a:pPr marL="0" indent="0">
              <a:buNone/>
            </a:pPr>
            <a:r>
              <a:rPr lang="pl-PL" dirty="0" smtClean="0"/>
              <a:t>Dodajmy , że prawo rosyjskie wzorowało się na prawie francuskim, także więc zaliczało wykroczenia do kategorii przestępstw (kodeks karny rosyjski z 1903 r.).</a:t>
            </a:r>
          </a:p>
          <a:p>
            <a:pPr marL="0" indent="0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53215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Model austriacki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 smtClean="0"/>
              <a:t>Charakterystyczny jest tutaj podział wykroczeń na dwie kategorie: </a:t>
            </a:r>
          </a:p>
          <a:p>
            <a:pPr marL="0" indent="0">
              <a:buNone/>
            </a:pPr>
            <a:r>
              <a:rPr lang="pl-PL" dirty="0" smtClean="0"/>
              <a:t>a) </a:t>
            </a:r>
            <a:r>
              <a:rPr lang="pl-PL" b="1" dirty="0" smtClean="0"/>
              <a:t>wykroczenia kryminalne </a:t>
            </a:r>
            <a:r>
              <a:rPr lang="pl-PL" dirty="0" smtClean="0"/>
              <a:t>(drobniejsze przestępstwa) ujęte w ustawie karnej, wobec których stosuje się z pewnymi modyfikacjami przepisy prawa karnego materialnego i procedury karnej,</a:t>
            </a:r>
          </a:p>
          <a:p>
            <a:pPr marL="0" indent="0">
              <a:buNone/>
            </a:pPr>
            <a:r>
              <a:rPr lang="pl-PL" dirty="0" smtClean="0"/>
              <a:t>b) </a:t>
            </a:r>
            <a:r>
              <a:rPr lang="pl-PL" b="1" dirty="0" smtClean="0"/>
              <a:t>wykroczenia </a:t>
            </a:r>
            <a:r>
              <a:rPr lang="pl-PL" b="1" dirty="0" err="1" smtClean="0"/>
              <a:t>przeciwporządkowe</a:t>
            </a:r>
            <a:r>
              <a:rPr lang="pl-PL" dirty="0" smtClean="0"/>
              <a:t>, godzące w funkcjonowanie administracji. Stąd też uprawnienia do odpowiednich działań przeciwko tym naruszeniom przysługuje organom administracji w trybie postepowania administracyjnego.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418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Model pruski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Początkowo nawiązywał w założeniach do modelu sądowego, w którym wykroczenia zasadniczo uznawane były za przestępstwa, a organami właściwymi do ich rozpoznawania – sądy. Jednakże z uwagi na ich mnogość i związek z zadaniami administracji przekazano rozpoznawanie tych spraw i wymierzanie kar organom administracji. Ten </a:t>
            </a:r>
            <a:r>
              <a:rPr lang="pl-PL" b="1" dirty="0" smtClean="0"/>
              <a:t>zastępczy wymiar sprawiedliwości </a:t>
            </a:r>
            <a:r>
              <a:rPr lang="pl-PL" dirty="0" smtClean="0"/>
              <a:t>miał jednak charakter warunkowy, uzależniony bowiem od zgody obwinionego. Złożenie przezeń sprzeciwu przenosiło sprawę na drogę postepowania sądowego.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271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Ten model uległ ostatecznie zmianie w latach 50 i 60, kiedy to dość obszerną kategorię wykroczeń porządkowych usunięto poza obręb prawa karnego. Obecnie źródłem niemieckiego prawa o wykroczeniach poza podstawową w tej mierze </a:t>
            </a:r>
            <a:r>
              <a:rPr lang="pl-PL" b="1" dirty="0" smtClean="0"/>
              <a:t>ustawą z 1968 r. o wykroczeniach porządkowych </a:t>
            </a:r>
            <a:r>
              <a:rPr lang="pl-PL" dirty="0" smtClean="0"/>
              <a:t>są liczne ustawy administracyjne. Sprawy o wykroczenia rozpoznają organy administracji  w systemie branżowym. Zachowano jednak kontrolę sądową. Wniesienie sprzeciwu uchyla orzeczenie organu administracyjnego i przenosi sprawę na drogę postepowania sądowego.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216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Regulacje zmierzające do ujednolicenia systemu orzekania w sprawach o wykroczenia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209331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pl-PL" sz="2800" b="1" dirty="0"/>
              <a:t>D</a:t>
            </a:r>
            <a:r>
              <a:rPr lang="pl-PL" sz="2800" b="1" dirty="0" smtClean="0"/>
              <a:t>ekret Naczelnika Państwa Polskiego z 8.II.1919 r. „W przedmiocie przepisów tymczasowych o uprawnieniu komisarzy ludowych do wymierzania kar w drodze postepowania administracyjno- karnego” (</a:t>
            </a:r>
            <a:r>
              <a:rPr lang="pl-PL" sz="2800" b="1" dirty="0" err="1" smtClean="0"/>
              <a:t>Dz.U</a:t>
            </a:r>
            <a:r>
              <a:rPr lang="pl-PL" sz="2800" b="1" dirty="0" smtClean="0"/>
              <a:t>. Nr 14, poz. 154)</a:t>
            </a:r>
            <a:r>
              <a:rPr lang="pl-PL" sz="2800" dirty="0" smtClean="0"/>
              <a:t>, na mocy którego powołano  do orzekania w sprawach wykroczeń instytucję komisarzy ludowych (odpowiednik starostów). Regulacja dotyczyła  tylko ziem zaboru rosyjskiego. </a:t>
            </a:r>
          </a:p>
          <a:p>
            <a:pPr marL="0" indent="0">
              <a:buNone/>
            </a:pPr>
            <a:endParaRPr lang="pl-PL" sz="2800" dirty="0" smtClean="0"/>
          </a:p>
          <a:p>
            <a:pPr>
              <a:buFontTx/>
              <a:buChar char="-"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7648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55000" lnSpcReduction="20000"/>
          </a:bodyPr>
          <a:lstStyle/>
          <a:p>
            <a:pPr algn="just">
              <a:buFontTx/>
              <a:buChar char="-"/>
            </a:pPr>
            <a:r>
              <a:rPr lang="pl-PL" sz="3800" b="1" dirty="0" smtClean="0"/>
              <a:t>Konstytucja RP </a:t>
            </a:r>
            <a:r>
              <a:rPr lang="pl-PL" sz="3800" b="1" dirty="0"/>
              <a:t>z </a:t>
            </a:r>
            <a:r>
              <a:rPr lang="pl-PL" sz="3800" b="1" dirty="0" smtClean="0"/>
              <a:t>17 . III. 1921 </a:t>
            </a:r>
            <a:r>
              <a:rPr lang="pl-PL" sz="3800" b="1" dirty="0"/>
              <a:t>r</a:t>
            </a:r>
            <a:r>
              <a:rPr lang="pl-PL" sz="3800" b="1" dirty="0" smtClean="0"/>
              <a:t>. (</a:t>
            </a:r>
            <a:r>
              <a:rPr lang="pl-PL" sz="3800" b="1" dirty="0" err="1" smtClean="0"/>
              <a:t>Dz.U</a:t>
            </a:r>
            <a:r>
              <a:rPr lang="pl-PL" sz="3800" b="1" dirty="0" smtClean="0"/>
              <a:t>. Nr 44. poz. 267 ze zm.), </a:t>
            </a:r>
            <a:r>
              <a:rPr lang="pl-PL" sz="3800" dirty="0"/>
              <a:t>która miała w tej mierze znaczenie programowe .  Nawiązując bowiem  do założeń modelu pruskiego powierzyła  orzecznictwo w sprawach o wykroczenia zasadniczo sadom, z tym że ustawy mogły delegować to uprawnienie organom administracji, niejako „w zastępstwie sądów”.  Według jej art. 72 od orzeczeń karnych władz administracyjnych zapadłych w I instancji strony mogły odwoływać się do sadów. </a:t>
            </a:r>
            <a:endParaRPr lang="pl-PL" sz="3800" dirty="0" smtClean="0"/>
          </a:p>
          <a:p>
            <a:pPr algn="just">
              <a:buFontTx/>
              <a:buChar char="-"/>
            </a:pPr>
            <a:endParaRPr lang="pl-PL" sz="3800" dirty="0" smtClean="0"/>
          </a:p>
          <a:p>
            <a:pPr algn="just">
              <a:buFontTx/>
              <a:buChar char="-"/>
            </a:pPr>
            <a:r>
              <a:rPr lang="pl-PL" sz="3800" b="1" dirty="0" smtClean="0"/>
              <a:t>Rozporządzenie </a:t>
            </a:r>
            <a:r>
              <a:rPr lang="pl-PL" sz="3800" b="1" dirty="0"/>
              <a:t>Prezydenta RP z 22. III. 1928 r. o postępowaniu </a:t>
            </a:r>
            <a:r>
              <a:rPr lang="pl-PL" sz="3800" b="1" dirty="0" err="1"/>
              <a:t>karno</a:t>
            </a:r>
            <a:r>
              <a:rPr lang="pl-PL" sz="3800" b="1" dirty="0"/>
              <a:t> – administracyjnym (</a:t>
            </a:r>
            <a:r>
              <a:rPr lang="pl-PL" sz="3800" b="1" dirty="0" err="1"/>
              <a:t>Dz.U</a:t>
            </a:r>
            <a:r>
              <a:rPr lang="pl-PL" sz="3800" b="1" dirty="0"/>
              <a:t>. Nr 38, poz. 365)</a:t>
            </a:r>
            <a:r>
              <a:rPr lang="pl-PL" sz="3800" dirty="0"/>
              <a:t> rozwinęło  koncepcję przyjętą w Konstytucji Marcowej. Zgodnie z art. 2 </a:t>
            </a:r>
            <a:r>
              <a:rPr lang="pl-PL" sz="3800" dirty="0" err="1"/>
              <a:t>rozp</a:t>
            </a:r>
            <a:r>
              <a:rPr lang="pl-PL" sz="3800" dirty="0"/>
              <a:t>. „Do dochodzenia i karania wykroczeń wymienionych w art. 1 (tzn. zagrożonych karą aresztu do 3 m-</a:t>
            </a:r>
            <a:r>
              <a:rPr lang="pl-PL" sz="3800" dirty="0" err="1"/>
              <a:t>cy</a:t>
            </a:r>
            <a:r>
              <a:rPr lang="pl-PL" sz="3800" dirty="0"/>
              <a:t> lub grzywny do 3000 zł i przekazanych orzecznictwu władz administracyjnych ) powołane są powiatowe władze administracji ogólnej. W zasadzie orzecznictwo mieli sprawować starostowie, w praktyce jednak w ich imieniu orzekali referenci </a:t>
            </a:r>
            <a:r>
              <a:rPr lang="pl-PL" sz="3800" dirty="0" err="1"/>
              <a:t>karno</a:t>
            </a:r>
            <a:r>
              <a:rPr lang="pl-PL" sz="3800" dirty="0"/>
              <a:t> – administracyjni. Przewidziano także w art. 38 cyt. </a:t>
            </a:r>
            <a:r>
              <a:rPr lang="pl-PL" sz="3800" dirty="0" err="1"/>
              <a:t>rozp</a:t>
            </a:r>
            <a:r>
              <a:rPr lang="pl-PL" sz="3800" dirty="0"/>
              <a:t>. środek zaskarżenia znany modelowi pruskiemu – żądania skierowania sprawy na drogę postępowania sądowego. Wskutek tego żądania sprawę rozpoznawał sąd „od nowa” , w trybie uproszczonym. </a:t>
            </a:r>
            <a:endParaRPr lang="pl-PL" sz="3800" dirty="0" smtClean="0"/>
          </a:p>
          <a:p>
            <a:pPr algn="just"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41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pl-PL" sz="2600" b="1" dirty="0"/>
              <a:t>Rozporządzenie Prezydenta RP z 11.VII. 1932 r. – Prawo o wykroczeniach (Dz. U. Nr 60, poz. 572 ze zm. )      </a:t>
            </a:r>
          </a:p>
          <a:p>
            <a:pPr marL="0" indent="0">
              <a:buNone/>
            </a:pPr>
            <a:r>
              <a:rPr lang="pl-PL" sz="2600" dirty="0" smtClean="0"/>
              <a:t>uporządkowało </a:t>
            </a:r>
            <a:r>
              <a:rPr lang="pl-PL" sz="2600" dirty="0"/>
              <a:t>kwestie z zakresu materialnego prawa  wykroczeń. Była to jednak kodyfikacja niepełna i w tym   sensie niesamodzielna,  że nie normowała zasad odpowiedzialności za wykroczenia, odsyłając w tym względzie do  przepisów  Kodeksu karnego (art. 2). W części ogólnej Prawa o wykroczeniach unormowano jedynie przepisy dotyczące:</a:t>
            </a:r>
          </a:p>
          <a:p>
            <a:pPr marL="514350" indent="-514350">
              <a:buAutoNum type="alphaLcParenR"/>
            </a:pPr>
            <a:r>
              <a:rPr lang="pl-PL" sz="2600" dirty="0"/>
              <a:t>form winy,</a:t>
            </a:r>
          </a:p>
          <a:p>
            <a:pPr marL="514350" indent="-514350">
              <a:buAutoNum type="alphaLcParenR"/>
            </a:pPr>
            <a:r>
              <a:rPr lang="pl-PL" sz="2600" dirty="0"/>
              <a:t>nieletnich,</a:t>
            </a:r>
          </a:p>
          <a:p>
            <a:pPr marL="514350" indent="-514350">
              <a:buAutoNum type="alphaLcParenR"/>
            </a:pPr>
            <a:r>
              <a:rPr lang="pl-PL" sz="2600" dirty="0"/>
              <a:t>postaci zjawiskowych (nieodpowiedzialność za usiłowanie i pomocnictwo, wyjątkowa odpowiedzialność za podżeganie,</a:t>
            </a:r>
          </a:p>
          <a:p>
            <a:pPr marL="514350" indent="-514350">
              <a:buAutoNum type="alphaLcParenR"/>
            </a:pPr>
            <a:r>
              <a:rPr lang="pl-PL" sz="2600" dirty="0"/>
              <a:t>rodzajów i wysokości kar  oraz zasad ich orzekania,</a:t>
            </a:r>
          </a:p>
          <a:p>
            <a:pPr marL="514350" indent="-514350">
              <a:buAutoNum type="alphaLcParenR"/>
            </a:pPr>
            <a:r>
              <a:rPr lang="pl-PL" sz="2600" dirty="0"/>
              <a:t>przedawnienia.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913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1201</TotalTime>
  <Words>2512</Words>
  <Application>Microsoft Office PowerPoint</Application>
  <PresentationFormat>Pokaz na ekranie (4:3)</PresentationFormat>
  <Paragraphs>121</Paragraphs>
  <Slides>24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Motyw pakietu Office</vt:lpstr>
      <vt:lpstr>                          Wykład I</vt:lpstr>
      <vt:lpstr>Prezentacja programu PowerPoint</vt:lpstr>
      <vt:lpstr>Model francuski </vt:lpstr>
      <vt:lpstr>Model austriacki</vt:lpstr>
      <vt:lpstr>Model pruski</vt:lpstr>
      <vt:lpstr>Prezentacja programu PowerPoint</vt:lpstr>
      <vt:lpstr> Regulacje zmierzające do ujednolicenia systemu orzekania w sprawach o wykroczenia </vt:lpstr>
      <vt:lpstr>Prezentacja programu PowerPoint</vt:lpstr>
      <vt:lpstr>Prezentacja programu PowerPoint</vt:lpstr>
      <vt:lpstr>Prezentacja programu PowerPoint</vt:lpstr>
      <vt:lpstr>II etap rozwoju polskiego prawa wykroczeń (1952 – 1990)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III etap rozwoju polskiego prawa wykroczeń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EFL Service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Łucarz</dc:creator>
  <cp:lastModifiedBy>Kasia</cp:lastModifiedBy>
  <cp:revision>75</cp:revision>
  <dcterms:created xsi:type="dcterms:W3CDTF">2013-01-02T15:22:52Z</dcterms:created>
  <dcterms:modified xsi:type="dcterms:W3CDTF">2014-02-07T11:26:04Z</dcterms:modified>
</cp:coreProperties>
</file>