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4140" r:id="rId1"/>
  </p:sldMasterIdLst>
  <p:notesMasterIdLst>
    <p:notesMasterId r:id="rId25"/>
  </p:notesMasterIdLst>
  <p:handoutMasterIdLst>
    <p:handoutMasterId r:id="rId26"/>
  </p:handoutMasterIdLst>
  <p:sldIdLst>
    <p:sldId id="256" r:id="rId2"/>
    <p:sldId id="296" r:id="rId3"/>
    <p:sldId id="432" r:id="rId4"/>
    <p:sldId id="295" r:id="rId5"/>
    <p:sldId id="433" r:id="rId6"/>
    <p:sldId id="435" r:id="rId7"/>
    <p:sldId id="437" r:id="rId8"/>
    <p:sldId id="438" r:id="rId9"/>
    <p:sldId id="439" r:id="rId10"/>
    <p:sldId id="441" r:id="rId11"/>
    <p:sldId id="298" r:id="rId12"/>
    <p:sldId id="440" r:id="rId13"/>
    <p:sldId id="442" r:id="rId14"/>
    <p:sldId id="443" r:id="rId15"/>
    <p:sldId id="290" r:id="rId16"/>
    <p:sldId id="299" r:id="rId17"/>
    <p:sldId id="300" r:id="rId18"/>
    <p:sldId id="444" r:id="rId19"/>
    <p:sldId id="445" r:id="rId20"/>
    <p:sldId id="446" r:id="rId21"/>
    <p:sldId id="447" r:id="rId22"/>
    <p:sldId id="450" r:id="rId23"/>
    <p:sldId id="451" r:id="rId24"/>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99" autoAdjust="0"/>
    <p:restoredTop sz="94728" autoAdjust="0"/>
  </p:normalViewPr>
  <p:slideViewPr>
    <p:cSldViewPr>
      <p:cViewPr varScale="1">
        <p:scale>
          <a:sx n="51" d="100"/>
          <a:sy n="51" d="100"/>
        </p:scale>
        <p:origin x="-1238" y="-8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92" d="100"/>
        <a:sy n="92" d="100"/>
      </p:scale>
      <p:origin x="0" y="22746"/>
    </p:cViewPr>
  </p:sorterViewPr>
  <p:notesViewPr>
    <p:cSldViewPr>
      <p:cViewPr varScale="1">
        <p:scale>
          <a:sx n="56" d="100"/>
          <a:sy n="56" d="100"/>
        </p:scale>
        <p:origin x="-2628" y="-10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CBC80422-0A7D-4B51-940C-2685324FD4A1}" type="datetimeFigureOut">
              <a:rPr lang="pl-PL" smtClean="0"/>
              <a:pPr/>
              <a:t>2014-02-07</a:t>
            </a:fld>
            <a:endParaRPr lang="pl-PL"/>
          </a:p>
        </p:txBody>
      </p:sp>
      <p:sp>
        <p:nvSpPr>
          <p:cNvPr id="4" name="Symbol zastępczy stopki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pl-PL"/>
          </a:p>
        </p:txBody>
      </p:sp>
      <p:sp>
        <p:nvSpPr>
          <p:cNvPr id="5" name="Symbol zastępczy numeru slajdu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5B3CEA30-67D1-40FE-AFF1-76CF155CD734}" type="slidenum">
              <a:rPr lang="pl-PL" smtClean="0"/>
              <a:pPr/>
              <a:t>‹#›</a:t>
            </a:fld>
            <a:endParaRPr lang="pl-PL"/>
          </a:p>
        </p:txBody>
      </p:sp>
    </p:spTree>
    <p:extLst>
      <p:ext uri="{BB962C8B-B14F-4D97-AF65-F5344CB8AC3E}">
        <p14:creationId xmlns:p14="http://schemas.microsoft.com/office/powerpoint/2010/main" val="414167917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44557BC-75FE-4034-AD5E-155D0E1978C5}" type="datetimeFigureOut">
              <a:rPr lang="pl-PL" smtClean="0"/>
              <a:pPr/>
              <a:t>2014-02-07</a:t>
            </a:fld>
            <a:endParaRPr lang="pl-PL"/>
          </a:p>
        </p:txBody>
      </p:sp>
      <p:sp>
        <p:nvSpPr>
          <p:cNvPr id="4" name="Symbol zastępczy obrazu slajd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pl-PL"/>
          </a:p>
        </p:txBody>
      </p:sp>
      <p:sp>
        <p:nvSpPr>
          <p:cNvPr id="5" name="Symbol zastępczy notatek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6" name="Symbol zastępczy stopki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pl-PL"/>
          </a:p>
        </p:txBody>
      </p:sp>
      <p:sp>
        <p:nvSpPr>
          <p:cNvPr id="7" name="Symbol zastępczy numeru slajd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24B77F8-B329-4140-82AB-1ACD4493B2E1}" type="slidenum">
              <a:rPr lang="pl-PL" smtClean="0"/>
              <a:pPr/>
              <a:t>‹#›</a:t>
            </a:fld>
            <a:endParaRPr lang="pl-PL"/>
          </a:p>
        </p:txBody>
      </p:sp>
    </p:spTree>
    <p:extLst>
      <p:ext uri="{BB962C8B-B14F-4D97-AF65-F5344CB8AC3E}">
        <p14:creationId xmlns:p14="http://schemas.microsoft.com/office/powerpoint/2010/main" val="30102297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024B77F8-B329-4140-82AB-1ACD4493B2E1}" type="slidenum">
              <a:rPr lang="pl-PL" smtClean="0"/>
              <a:pPr/>
              <a:t>1</a:t>
            </a:fld>
            <a:endParaRPr lang="pl-PL"/>
          </a:p>
        </p:txBody>
      </p:sp>
    </p:spTree>
    <p:extLst>
      <p:ext uri="{BB962C8B-B14F-4D97-AF65-F5344CB8AC3E}">
        <p14:creationId xmlns:p14="http://schemas.microsoft.com/office/powerpoint/2010/main" val="16890180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smtClean="0"/>
              <a:t>Kliknij, aby edytować styl</a:t>
            </a:r>
            <a:endParaRPr lang="pl-PL"/>
          </a:p>
        </p:txBody>
      </p:sp>
      <p:sp>
        <p:nvSpPr>
          <p:cNvPr id="3" name="Podtytu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smtClean="0"/>
              <a:t>Kliknij, aby edytować styl wzorca podtytułu</a:t>
            </a:r>
            <a:endParaRPr lang="pl-PL"/>
          </a:p>
        </p:txBody>
      </p:sp>
      <p:sp>
        <p:nvSpPr>
          <p:cNvPr id="4" name="Symbol zastępczy daty 3"/>
          <p:cNvSpPr>
            <a:spLocks noGrp="1"/>
          </p:cNvSpPr>
          <p:nvPr>
            <p:ph type="dt" sz="half" idx="10"/>
          </p:nvPr>
        </p:nvSpPr>
        <p:spPr/>
        <p:txBody>
          <a:bodyPr/>
          <a:lstStyle/>
          <a:p>
            <a:fld id="{4817B06A-F3ED-48CC-92B2-94228C6EB513}" type="datetimeFigureOut">
              <a:rPr lang="pl-PL" smtClean="0"/>
              <a:pPr/>
              <a:t>2014-02-07</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8B21E51E-9CC1-44B5-B478-1491F164E677}" type="slidenum">
              <a:rPr lang="pl-PL" smtClean="0"/>
              <a:pPr/>
              <a:t>‹#›</a:t>
            </a:fld>
            <a:endParaRPr lang="pl-PL"/>
          </a:p>
        </p:txBody>
      </p:sp>
    </p:spTree>
    <p:extLst>
      <p:ext uri="{BB962C8B-B14F-4D97-AF65-F5344CB8AC3E}">
        <p14:creationId xmlns:p14="http://schemas.microsoft.com/office/powerpoint/2010/main" val="802798118"/>
      </p:ext>
    </p:extLst>
  </p:cSld>
  <p:clrMapOvr>
    <a:masterClrMapping/>
  </p:clrMapOvr>
  <p:transition spd="slow">
    <p:push dir="u"/>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tytuł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4817B06A-F3ED-48CC-92B2-94228C6EB513}" type="datetimeFigureOut">
              <a:rPr lang="pl-PL" smtClean="0"/>
              <a:pPr/>
              <a:t>2014-02-07</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8B21E51E-9CC1-44B5-B478-1491F164E677}" type="slidenum">
              <a:rPr lang="pl-PL" smtClean="0"/>
              <a:pPr/>
              <a:t>‹#›</a:t>
            </a:fld>
            <a:endParaRPr lang="pl-PL"/>
          </a:p>
        </p:txBody>
      </p:sp>
    </p:spTree>
    <p:extLst>
      <p:ext uri="{BB962C8B-B14F-4D97-AF65-F5344CB8AC3E}">
        <p14:creationId xmlns:p14="http://schemas.microsoft.com/office/powerpoint/2010/main" val="2712559412"/>
      </p:ext>
    </p:extLst>
  </p:cSld>
  <p:clrMapOvr>
    <a:masterClrMapping/>
  </p:clrMapOvr>
  <p:transition spd="slow">
    <p:push dir="u"/>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lang="pl-PL" smtClean="0"/>
              <a:t>Kliknij, aby edytować styl</a:t>
            </a:r>
            <a:endParaRPr lang="pl-PL"/>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4817B06A-F3ED-48CC-92B2-94228C6EB513}" type="datetimeFigureOut">
              <a:rPr lang="pl-PL" smtClean="0"/>
              <a:pPr/>
              <a:t>2014-02-07</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8B21E51E-9CC1-44B5-B478-1491F164E677}" type="slidenum">
              <a:rPr lang="pl-PL" smtClean="0"/>
              <a:pPr/>
              <a:t>‹#›</a:t>
            </a:fld>
            <a:endParaRPr lang="pl-PL"/>
          </a:p>
        </p:txBody>
      </p:sp>
    </p:spTree>
    <p:extLst>
      <p:ext uri="{BB962C8B-B14F-4D97-AF65-F5344CB8AC3E}">
        <p14:creationId xmlns:p14="http://schemas.microsoft.com/office/powerpoint/2010/main" val="909593098"/>
      </p:ext>
    </p:extLst>
  </p:cSld>
  <p:clrMapOvr>
    <a:masterClrMapping/>
  </p:clrMapOvr>
  <p:transition spd="slow">
    <p:push dir="u"/>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4817B06A-F3ED-48CC-92B2-94228C6EB513}" type="datetimeFigureOut">
              <a:rPr lang="pl-PL" smtClean="0"/>
              <a:pPr/>
              <a:t>2014-02-07</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8B21E51E-9CC1-44B5-B478-1491F164E677}" type="slidenum">
              <a:rPr lang="pl-PL" smtClean="0"/>
              <a:pPr/>
              <a:t>‹#›</a:t>
            </a:fld>
            <a:endParaRPr lang="pl-PL"/>
          </a:p>
        </p:txBody>
      </p:sp>
    </p:spTree>
    <p:extLst>
      <p:ext uri="{BB962C8B-B14F-4D97-AF65-F5344CB8AC3E}">
        <p14:creationId xmlns:p14="http://schemas.microsoft.com/office/powerpoint/2010/main" val="2401507773"/>
      </p:ext>
    </p:extLst>
  </p:cSld>
  <p:clrMapOvr>
    <a:masterClrMapping/>
  </p:clrMapOvr>
  <p:transition spd="slow">
    <p:push dir="u"/>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smtClean="0"/>
              <a:t>Kliknij, aby edytować styl</a:t>
            </a:r>
            <a:endParaRPr lang="pl-PL"/>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Symbol zastępczy daty 3"/>
          <p:cNvSpPr>
            <a:spLocks noGrp="1"/>
          </p:cNvSpPr>
          <p:nvPr>
            <p:ph type="dt" sz="half" idx="10"/>
          </p:nvPr>
        </p:nvSpPr>
        <p:spPr/>
        <p:txBody>
          <a:bodyPr/>
          <a:lstStyle/>
          <a:p>
            <a:fld id="{4817B06A-F3ED-48CC-92B2-94228C6EB513}" type="datetimeFigureOut">
              <a:rPr lang="pl-PL" smtClean="0"/>
              <a:pPr/>
              <a:t>2014-02-07</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8B21E51E-9CC1-44B5-B478-1491F164E677}" type="slidenum">
              <a:rPr lang="pl-PL" smtClean="0"/>
              <a:pPr/>
              <a:t>‹#›</a:t>
            </a:fld>
            <a:endParaRPr lang="pl-PL"/>
          </a:p>
        </p:txBody>
      </p:sp>
    </p:spTree>
    <p:extLst>
      <p:ext uri="{BB962C8B-B14F-4D97-AF65-F5344CB8AC3E}">
        <p14:creationId xmlns:p14="http://schemas.microsoft.com/office/powerpoint/2010/main" val="2537169701"/>
      </p:ext>
    </p:extLst>
  </p:cSld>
  <p:clrMapOvr>
    <a:masterClrMapping/>
  </p:clrMapOvr>
  <p:transition spd="slow">
    <p:push dir="u"/>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daty 4"/>
          <p:cNvSpPr>
            <a:spLocks noGrp="1"/>
          </p:cNvSpPr>
          <p:nvPr>
            <p:ph type="dt" sz="half" idx="10"/>
          </p:nvPr>
        </p:nvSpPr>
        <p:spPr/>
        <p:txBody>
          <a:bodyPr/>
          <a:lstStyle/>
          <a:p>
            <a:fld id="{4817B06A-F3ED-48CC-92B2-94228C6EB513}" type="datetimeFigureOut">
              <a:rPr lang="pl-PL" smtClean="0"/>
              <a:pPr/>
              <a:t>2014-02-07</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8B21E51E-9CC1-44B5-B478-1491F164E677}" type="slidenum">
              <a:rPr lang="pl-PL" smtClean="0"/>
              <a:pPr/>
              <a:t>‹#›</a:t>
            </a:fld>
            <a:endParaRPr lang="pl-PL"/>
          </a:p>
        </p:txBody>
      </p:sp>
    </p:spTree>
    <p:extLst>
      <p:ext uri="{BB962C8B-B14F-4D97-AF65-F5344CB8AC3E}">
        <p14:creationId xmlns:p14="http://schemas.microsoft.com/office/powerpoint/2010/main" val="1690535303"/>
      </p:ext>
    </p:extLst>
  </p:cSld>
  <p:clrMapOvr>
    <a:masterClrMapping/>
  </p:clrMapOvr>
  <p:transition spd="slow">
    <p:push dir="u"/>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smtClean="0"/>
              <a:t>Kliknij, aby edytować styl</a:t>
            </a:r>
            <a:endParaRPr lang="pl-PL"/>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7" name="Symbol zastępczy daty 6"/>
          <p:cNvSpPr>
            <a:spLocks noGrp="1"/>
          </p:cNvSpPr>
          <p:nvPr>
            <p:ph type="dt" sz="half" idx="10"/>
          </p:nvPr>
        </p:nvSpPr>
        <p:spPr/>
        <p:txBody>
          <a:bodyPr/>
          <a:lstStyle/>
          <a:p>
            <a:fld id="{4817B06A-F3ED-48CC-92B2-94228C6EB513}" type="datetimeFigureOut">
              <a:rPr lang="pl-PL" smtClean="0"/>
              <a:pPr/>
              <a:t>2014-02-07</a:t>
            </a:fld>
            <a:endParaRPr lang="pl-PL"/>
          </a:p>
        </p:txBody>
      </p:sp>
      <p:sp>
        <p:nvSpPr>
          <p:cNvPr id="8" name="Symbol zastępczy stopki 7"/>
          <p:cNvSpPr>
            <a:spLocks noGrp="1"/>
          </p:cNvSpPr>
          <p:nvPr>
            <p:ph type="ftr" sz="quarter" idx="11"/>
          </p:nvPr>
        </p:nvSpPr>
        <p:spPr/>
        <p:txBody>
          <a:bodyPr/>
          <a:lstStyle/>
          <a:p>
            <a:endParaRPr lang="pl-PL"/>
          </a:p>
        </p:txBody>
      </p:sp>
      <p:sp>
        <p:nvSpPr>
          <p:cNvPr id="9" name="Symbol zastępczy numeru slajdu 8"/>
          <p:cNvSpPr>
            <a:spLocks noGrp="1"/>
          </p:cNvSpPr>
          <p:nvPr>
            <p:ph type="sldNum" sz="quarter" idx="12"/>
          </p:nvPr>
        </p:nvSpPr>
        <p:spPr/>
        <p:txBody>
          <a:bodyPr/>
          <a:lstStyle/>
          <a:p>
            <a:fld id="{8B21E51E-9CC1-44B5-B478-1491F164E677}" type="slidenum">
              <a:rPr lang="pl-PL" smtClean="0"/>
              <a:pPr/>
              <a:t>‹#›</a:t>
            </a:fld>
            <a:endParaRPr lang="pl-PL"/>
          </a:p>
        </p:txBody>
      </p:sp>
    </p:spTree>
    <p:extLst>
      <p:ext uri="{BB962C8B-B14F-4D97-AF65-F5344CB8AC3E}">
        <p14:creationId xmlns:p14="http://schemas.microsoft.com/office/powerpoint/2010/main" val="561207087"/>
      </p:ext>
    </p:extLst>
  </p:cSld>
  <p:clrMapOvr>
    <a:masterClrMapping/>
  </p:clrMapOvr>
  <p:transition spd="slow">
    <p:push dir="u"/>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daty 2"/>
          <p:cNvSpPr>
            <a:spLocks noGrp="1"/>
          </p:cNvSpPr>
          <p:nvPr>
            <p:ph type="dt" sz="half" idx="10"/>
          </p:nvPr>
        </p:nvSpPr>
        <p:spPr/>
        <p:txBody>
          <a:bodyPr/>
          <a:lstStyle/>
          <a:p>
            <a:fld id="{4817B06A-F3ED-48CC-92B2-94228C6EB513}" type="datetimeFigureOut">
              <a:rPr lang="pl-PL" smtClean="0"/>
              <a:pPr/>
              <a:t>2014-02-07</a:t>
            </a:fld>
            <a:endParaRPr lang="pl-PL"/>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8B21E51E-9CC1-44B5-B478-1491F164E677}" type="slidenum">
              <a:rPr lang="pl-PL" smtClean="0"/>
              <a:pPr/>
              <a:t>‹#›</a:t>
            </a:fld>
            <a:endParaRPr lang="pl-PL"/>
          </a:p>
        </p:txBody>
      </p:sp>
    </p:spTree>
    <p:extLst>
      <p:ext uri="{BB962C8B-B14F-4D97-AF65-F5344CB8AC3E}">
        <p14:creationId xmlns:p14="http://schemas.microsoft.com/office/powerpoint/2010/main" val="945116789"/>
      </p:ext>
    </p:extLst>
  </p:cSld>
  <p:clrMapOvr>
    <a:masterClrMapping/>
  </p:clrMapOvr>
  <p:transition spd="slow">
    <p:push dir="u"/>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4817B06A-F3ED-48CC-92B2-94228C6EB513}" type="datetimeFigureOut">
              <a:rPr lang="pl-PL" smtClean="0"/>
              <a:pPr/>
              <a:t>2014-02-07</a:t>
            </a:fld>
            <a:endParaRPr lang="pl-PL"/>
          </a:p>
        </p:txBody>
      </p:sp>
      <p:sp>
        <p:nvSpPr>
          <p:cNvPr id="3" name="Symbol zastępczy stopki 2"/>
          <p:cNvSpPr>
            <a:spLocks noGrp="1"/>
          </p:cNvSpPr>
          <p:nvPr>
            <p:ph type="ftr" sz="quarter" idx="11"/>
          </p:nvPr>
        </p:nvSpPr>
        <p:spPr/>
        <p:txBody>
          <a:bodyPr/>
          <a:lstStyle/>
          <a:p>
            <a:endParaRPr lang="pl-PL"/>
          </a:p>
        </p:txBody>
      </p:sp>
      <p:sp>
        <p:nvSpPr>
          <p:cNvPr id="4" name="Symbol zastępczy numeru slajdu 3"/>
          <p:cNvSpPr>
            <a:spLocks noGrp="1"/>
          </p:cNvSpPr>
          <p:nvPr>
            <p:ph type="sldNum" sz="quarter" idx="12"/>
          </p:nvPr>
        </p:nvSpPr>
        <p:spPr/>
        <p:txBody>
          <a:bodyPr/>
          <a:lstStyle/>
          <a:p>
            <a:fld id="{8B21E51E-9CC1-44B5-B478-1491F164E677}" type="slidenum">
              <a:rPr lang="pl-PL" smtClean="0"/>
              <a:pPr/>
              <a:t>‹#›</a:t>
            </a:fld>
            <a:endParaRPr lang="pl-PL"/>
          </a:p>
        </p:txBody>
      </p:sp>
    </p:spTree>
    <p:extLst>
      <p:ext uri="{BB962C8B-B14F-4D97-AF65-F5344CB8AC3E}">
        <p14:creationId xmlns:p14="http://schemas.microsoft.com/office/powerpoint/2010/main" val="4175736415"/>
      </p:ext>
    </p:extLst>
  </p:cSld>
  <p:clrMapOvr>
    <a:masterClrMapping/>
  </p:clrMapOvr>
  <p:transition spd="slow">
    <p:push dir="u"/>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smtClean="0"/>
              <a:t>Kliknij, aby edytować styl</a:t>
            </a:r>
            <a:endParaRPr lang="pl-PL"/>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4817B06A-F3ED-48CC-92B2-94228C6EB513}" type="datetimeFigureOut">
              <a:rPr lang="pl-PL" smtClean="0"/>
              <a:pPr/>
              <a:t>2014-02-07</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8B21E51E-9CC1-44B5-B478-1491F164E677}" type="slidenum">
              <a:rPr lang="pl-PL" smtClean="0"/>
              <a:pPr/>
              <a:t>‹#›</a:t>
            </a:fld>
            <a:endParaRPr lang="pl-PL"/>
          </a:p>
        </p:txBody>
      </p:sp>
    </p:spTree>
    <p:extLst>
      <p:ext uri="{BB962C8B-B14F-4D97-AF65-F5344CB8AC3E}">
        <p14:creationId xmlns:p14="http://schemas.microsoft.com/office/powerpoint/2010/main" val="711415303"/>
      </p:ext>
    </p:extLst>
  </p:cSld>
  <p:clrMapOvr>
    <a:masterClrMapping/>
  </p:clrMapOvr>
  <p:transition spd="slow">
    <p:push dir="u"/>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smtClean="0"/>
              <a:t>Kliknij, aby edytować styl</a:t>
            </a:r>
            <a:endParaRPr lang="pl-PL"/>
          </a:p>
        </p:txBody>
      </p:sp>
      <p:sp>
        <p:nvSpPr>
          <p:cNvPr id="3" name="Symbol zastępczy obraz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4817B06A-F3ED-48CC-92B2-94228C6EB513}" type="datetimeFigureOut">
              <a:rPr lang="pl-PL" smtClean="0"/>
              <a:pPr/>
              <a:t>2014-02-07</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8B21E51E-9CC1-44B5-B478-1491F164E677}" type="slidenum">
              <a:rPr lang="pl-PL" smtClean="0"/>
              <a:pPr/>
              <a:t>‹#›</a:t>
            </a:fld>
            <a:endParaRPr lang="pl-PL"/>
          </a:p>
        </p:txBody>
      </p:sp>
    </p:spTree>
    <p:extLst>
      <p:ext uri="{BB962C8B-B14F-4D97-AF65-F5344CB8AC3E}">
        <p14:creationId xmlns:p14="http://schemas.microsoft.com/office/powerpoint/2010/main" val="585227989"/>
      </p:ext>
    </p:extLst>
  </p:cSld>
  <p:clrMapOvr>
    <a:masterClrMapping/>
  </p:clrMapOvr>
  <p:transition spd="slow">
    <p:push dir="u"/>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l-PL" smtClean="0"/>
              <a:t>Kliknij, aby edytować styl</a:t>
            </a:r>
            <a:endParaRPr lang="pl-PL"/>
          </a:p>
        </p:txBody>
      </p:sp>
      <p:sp>
        <p:nvSpPr>
          <p:cNvPr id="3" name="Symbol zastępczy tekst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817B06A-F3ED-48CC-92B2-94228C6EB513}" type="datetimeFigureOut">
              <a:rPr lang="pl-PL" smtClean="0"/>
              <a:pPr/>
              <a:t>2014-02-07</a:t>
            </a:fld>
            <a:endParaRPr lang="pl-PL"/>
          </a:p>
        </p:txBody>
      </p:sp>
      <p:sp>
        <p:nvSpPr>
          <p:cNvPr id="5" name="Symbol zastępczy stop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ymbol zastępczy numeru slajd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B21E51E-9CC1-44B5-B478-1491F164E677}" type="slidenum">
              <a:rPr lang="pl-PL" smtClean="0"/>
              <a:pPr/>
              <a:t>‹#›</a:t>
            </a:fld>
            <a:endParaRPr lang="pl-PL"/>
          </a:p>
        </p:txBody>
      </p:sp>
    </p:spTree>
    <p:extLst>
      <p:ext uri="{BB962C8B-B14F-4D97-AF65-F5344CB8AC3E}">
        <p14:creationId xmlns:p14="http://schemas.microsoft.com/office/powerpoint/2010/main" val="151073709"/>
      </p:ext>
    </p:extLst>
  </p:cSld>
  <p:clrMap bg1="lt1" tx1="dk1" bg2="lt2" tx2="dk2" accent1="accent1" accent2="accent2" accent3="accent3" accent4="accent4" accent5="accent5" accent6="accent6" hlink="hlink" folHlink="folHlink"/>
  <p:sldLayoutIdLst>
    <p:sldLayoutId id="2147484141" r:id="rId1"/>
    <p:sldLayoutId id="2147484142" r:id="rId2"/>
    <p:sldLayoutId id="2147484143" r:id="rId3"/>
    <p:sldLayoutId id="2147484144" r:id="rId4"/>
    <p:sldLayoutId id="2147484145" r:id="rId5"/>
    <p:sldLayoutId id="2147484146" r:id="rId6"/>
    <p:sldLayoutId id="2147484147" r:id="rId7"/>
    <p:sldLayoutId id="2147484148" r:id="rId8"/>
    <p:sldLayoutId id="2147484149" r:id="rId9"/>
    <p:sldLayoutId id="2147484150" r:id="rId10"/>
    <p:sldLayoutId id="2147484151" r:id="rId11"/>
  </p:sldLayoutIdLst>
  <p:transition spd="slow">
    <p:push dir="u"/>
  </p:transition>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tytuł 2"/>
          <p:cNvSpPr>
            <a:spLocks noGrp="1"/>
          </p:cNvSpPr>
          <p:nvPr>
            <p:ph type="subTitle" idx="1"/>
          </p:nvPr>
        </p:nvSpPr>
        <p:spPr>
          <a:xfrm>
            <a:off x="540544" y="2564904"/>
            <a:ext cx="8062912" cy="4104456"/>
          </a:xfrm>
        </p:spPr>
        <p:txBody>
          <a:bodyPr>
            <a:normAutofit/>
          </a:bodyPr>
          <a:lstStyle/>
          <a:p>
            <a:endParaRPr lang="pl-PL" dirty="0" smtClean="0"/>
          </a:p>
          <a:p>
            <a:endParaRPr lang="pl-PL" dirty="0" smtClean="0"/>
          </a:p>
          <a:p>
            <a:endParaRPr lang="pl-PL" dirty="0"/>
          </a:p>
          <a:p>
            <a:r>
              <a:rPr lang="pl-PL" dirty="0" smtClean="0"/>
              <a:t>                              </a:t>
            </a:r>
          </a:p>
          <a:p>
            <a:r>
              <a:rPr lang="pl-PL" dirty="0"/>
              <a:t> </a:t>
            </a:r>
            <a:r>
              <a:rPr lang="pl-PL" dirty="0" smtClean="0"/>
              <a:t>                                   dr Katarzyna </a:t>
            </a:r>
            <a:r>
              <a:rPr lang="pl-PL" dirty="0" err="1" smtClean="0"/>
              <a:t>Łucarz</a:t>
            </a:r>
            <a:endParaRPr lang="pl-PL" dirty="0" smtClean="0"/>
          </a:p>
        </p:txBody>
      </p:sp>
      <p:sp>
        <p:nvSpPr>
          <p:cNvPr id="4" name="Tytuł 3"/>
          <p:cNvSpPr>
            <a:spLocks noGrp="1"/>
          </p:cNvSpPr>
          <p:nvPr>
            <p:ph type="ctrTitle"/>
          </p:nvPr>
        </p:nvSpPr>
        <p:spPr>
          <a:xfrm>
            <a:off x="685800" y="1196753"/>
            <a:ext cx="7772400" cy="2403698"/>
          </a:xfrm>
        </p:spPr>
        <p:txBody>
          <a:bodyPr/>
          <a:lstStyle/>
          <a:p>
            <a:r>
              <a:rPr lang="pl-PL" b="1" smtClean="0"/>
              <a:t>Wykład III</a:t>
            </a:r>
            <a:br>
              <a:rPr lang="pl-PL" b="1" smtClean="0"/>
            </a:br>
            <a:r>
              <a:rPr lang="pl-PL" b="1" dirty="0" smtClean="0"/>
              <a:t/>
            </a:r>
            <a:br>
              <a:rPr lang="pl-PL" b="1" dirty="0" smtClean="0"/>
            </a:br>
            <a:r>
              <a:rPr lang="pl-PL" b="1" dirty="0" smtClean="0"/>
              <a:t>Istota wykroczenia</a:t>
            </a:r>
            <a:endParaRPr lang="pl-PL" b="1" dirty="0"/>
          </a:p>
        </p:txBody>
      </p:sp>
    </p:spTree>
    <p:extLst>
      <p:ext uri="{BB962C8B-B14F-4D97-AF65-F5344CB8AC3E}">
        <p14:creationId xmlns:p14="http://schemas.microsoft.com/office/powerpoint/2010/main" val="1930741391"/>
      </p:ext>
    </p:extLst>
  </p:cSld>
  <p:clrMapOvr>
    <a:masterClrMapping/>
  </p:clrMapOvr>
  <p:transition spd="slow">
    <p:push dir="u"/>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476672"/>
            <a:ext cx="8229600" cy="5649491"/>
          </a:xfrm>
        </p:spPr>
        <p:txBody>
          <a:bodyPr/>
          <a:lstStyle/>
          <a:p>
            <a:r>
              <a:rPr lang="pl-PL" b="1" dirty="0"/>
              <a:t>znamiona przedmiotowe </a:t>
            </a:r>
            <a:r>
              <a:rPr lang="pl-PL" dirty="0"/>
              <a:t>–  odnoszące się do </a:t>
            </a:r>
            <a:r>
              <a:rPr lang="pl-PL" dirty="0" smtClean="0"/>
              <a:t>wszystkiego </a:t>
            </a:r>
            <a:r>
              <a:rPr lang="pl-PL" dirty="0"/>
              <a:t>co w typie czynu </a:t>
            </a:r>
            <a:r>
              <a:rPr lang="pl-PL" dirty="0" smtClean="0"/>
              <a:t>zabronionego nie </a:t>
            </a:r>
            <a:r>
              <a:rPr lang="pl-PL" dirty="0"/>
              <a:t>jest </a:t>
            </a:r>
            <a:r>
              <a:rPr lang="pl-PL" dirty="0" smtClean="0"/>
              <a:t>podmiotem lub jego przeżyciami psychicznymi,</a:t>
            </a:r>
            <a:endParaRPr lang="pl-PL" dirty="0"/>
          </a:p>
          <a:p>
            <a:r>
              <a:rPr lang="pl-PL" dirty="0"/>
              <a:t> </a:t>
            </a:r>
            <a:r>
              <a:rPr lang="pl-PL" b="1" dirty="0"/>
              <a:t>znamiona podmiotowe </a:t>
            </a:r>
            <a:r>
              <a:rPr lang="pl-PL" dirty="0"/>
              <a:t>– odnoszące się do podmiotu, charakteryzujące osobę </a:t>
            </a:r>
            <a:r>
              <a:rPr lang="pl-PL" dirty="0" smtClean="0"/>
              <a:t>sprawcy oraz odnoszące się do zjawisk psychicznych </a:t>
            </a:r>
            <a:r>
              <a:rPr lang="pl-PL" dirty="0"/>
              <a:t>– </a:t>
            </a:r>
            <a:r>
              <a:rPr lang="pl-PL" dirty="0" smtClean="0"/>
              <a:t>umyślności i nieumyślności, w tym do wiedzy, świadomości, motywów, pobudek czy celu, </a:t>
            </a:r>
            <a:r>
              <a:rPr lang="pl-PL" dirty="0"/>
              <a:t>np. </a:t>
            </a:r>
            <a:r>
              <a:rPr lang="pl-PL" dirty="0" smtClean="0"/>
              <a:t>„</a:t>
            </a:r>
            <a:r>
              <a:rPr lang="pl-PL" dirty="0"/>
              <a:t> </a:t>
            </a:r>
            <a:r>
              <a:rPr lang="pl-PL" dirty="0" smtClean="0"/>
              <a:t>w celu”, „celem”, „zataja”, „grozi”, „wyszydza”.</a:t>
            </a:r>
            <a:endParaRPr lang="pl-PL" dirty="0"/>
          </a:p>
          <a:p>
            <a:endParaRPr lang="pl-PL" dirty="0"/>
          </a:p>
        </p:txBody>
      </p:sp>
    </p:spTree>
    <p:extLst>
      <p:ext uri="{BB962C8B-B14F-4D97-AF65-F5344CB8AC3E}">
        <p14:creationId xmlns:p14="http://schemas.microsoft.com/office/powerpoint/2010/main" val="3571018447"/>
      </p:ext>
    </p:extLst>
  </p:cSld>
  <p:clrMapOvr>
    <a:masterClrMapping/>
  </p:clrMapOvr>
  <p:transition spd="slow">
    <p:push dir="u"/>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79512" y="267494"/>
            <a:ext cx="8640960" cy="1399032"/>
          </a:xfrm>
        </p:spPr>
        <p:txBody>
          <a:bodyPr>
            <a:normAutofit fontScale="90000"/>
          </a:bodyPr>
          <a:lstStyle/>
          <a:p>
            <a:r>
              <a:rPr lang="pl-PL" sz="3600" b="1" dirty="0" smtClean="0"/>
              <a:t>Podział strukturalny znamion</a:t>
            </a:r>
            <a:r>
              <a:rPr lang="pl-PL" sz="3600" b="1" dirty="0"/>
              <a:t> </a:t>
            </a:r>
            <a:r>
              <a:rPr lang="pl-PL" sz="3600" b="1" dirty="0" smtClean="0"/>
              <a:t>czynu zabronionego („co musi” zawierać opis typu czynu zabronionego, aby był kompletny)</a:t>
            </a:r>
            <a:endParaRPr lang="pl-PL" sz="3600" b="1" dirty="0"/>
          </a:p>
        </p:txBody>
      </p:sp>
      <p:sp>
        <p:nvSpPr>
          <p:cNvPr id="3" name="Symbol zastępczy zawartości 2"/>
          <p:cNvSpPr>
            <a:spLocks noGrp="1"/>
          </p:cNvSpPr>
          <p:nvPr>
            <p:ph idx="1"/>
          </p:nvPr>
        </p:nvSpPr>
        <p:spPr>
          <a:xfrm>
            <a:off x="457200" y="1844824"/>
            <a:ext cx="8229600" cy="4609984"/>
          </a:xfrm>
        </p:spPr>
        <p:txBody>
          <a:bodyPr>
            <a:normAutofit/>
          </a:bodyPr>
          <a:lstStyle/>
          <a:p>
            <a:pPr marL="0" indent="0">
              <a:buNone/>
            </a:pPr>
            <a:r>
              <a:rPr lang="pl-PL" b="1" dirty="0" smtClean="0"/>
              <a:t>Znamiona określają:</a:t>
            </a:r>
          </a:p>
          <a:p>
            <a:pPr marL="0" indent="0">
              <a:buNone/>
            </a:pPr>
            <a:r>
              <a:rPr lang="pl-PL" b="1" dirty="0" smtClean="0"/>
              <a:t>Przedmiot</a:t>
            </a:r>
            <a:r>
              <a:rPr lang="pl-PL" dirty="0" smtClean="0"/>
              <a:t>-</a:t>
            </a:r>
            <a:r>
              <a:rPr lang="pl-PL" b="1" dirty="0" smtClean="0"/>
              <a:t> </a:t>
            </a:r>
            <a:r>
              <a:rPr lang="pl-PL" dirty="0" smtClean="0"/>
              <a:t>dobro prawne objęte ochroną,</a:t>
            </a:r>
          </a:p>
          <a:p>
            <a:pPr marL="0" indent="0">
              <a:buNone/>
            </a:pPr>
            <a:r>
              <a:rPr lang="pl-PL" sz="3400" b="1" dirty="0" smtClean="0"/>
              <a:t>Stronę przedmiotową </a:t>
            </a:r>
            <a:r>
              <a:rPr lang="pl-PL" dirty="0" smtClean="0"/>
              <a:t>– opis czynności wykonawczej, skutek, przedmiot czynności wykonawczej, określenia </a:t>
            </a:r>
            <a:r>
              <a:rPr lang="pl-PL" dirty="0" err="1" smtClean="0"/>
              <a:t>modalizujące</a:t>
            </a:r>
            <a:r>
              <a:rPr lang="pl-PL" dirty="0" smtClean="0"/>
              <a:t>; </a:t>
            </a:r>
          </a:p>
          <a:p>
            <a:pPr marL="0" indent="0">
              <a:buNone/>
            </a:pPr>
            <a:r>
              <a:rPr lang="pl-PL" sz="3400" b="1" dirty="0" smtClean="0"/>
              <a:t>Podmiot </a:t>
            </a:r>
            <a:r>
              <a:rPr lang="pl-PL" dirty="0" smtClean="0"/>
              <a:t>– sprawca przestępstwa</a:t>
            </a:r>
            <a:r>
              <a:rPr lang="pl-PL" dirty="0"/>
              <a:t>,</a:t>
            </a:r>
            <a:endParaRPr lang="pl-PL" dirty="0" smtClean="0"/>
          </a:p>
          <a:p>
            <a:pPr marL="0" indent="0">
              <a:buNone/>
            </a:pPr>
            <a:r>
              <a:rPr lang="pl-PL" sz="3400" b="1" dirty="0" smtClean="0"/>
              <a:t>Stronę podmiotową </a:t>
            </a:r>
            <a:r>
              <a:rPr lang="pl-PL" dirty="0" smtClean="0"/>
              <a:t>– przebiegi psychiczne (umyślność, nieumyślność)</a:t>
            </a:r>
          </a:p>
          <a:p>
            <a:endParaRPr lang="pl-PL" dirty="0" smtClean="0"/>
          </a:p>
          <a:p>
            <a:endParaRPr lang="pl-PL" dirty="0" smtClean="0"/>
          </a:p>
          <a:p>
            <a:pPr marL="64008" lvl="0" indent="0">
              <a:buNone/>
            </a:pPr>
            <a:endParaRPr lang="pl-PL" dirty="0" smtClean="0"/>
          </a:p>
          <a:p>
            <a:endParaRPr lang="pl-PL" dirty="0"/>
          </a:p>
        </p:txBody>
      </p:sp>
    </p:spTree>
    <p:extLst>
      <p:ext uri="{BB962C8B-B14F-4D97-AF65-F5344CB8AC3E}">
        <p14:creationId xmlns:p14="http://schemas.microsoft.com/office/powerpoint/2010/main" val="3999237585"/>
      </p:ext>
    </p:extLst>
  </p:cSld>
  <p:clrMapOvr>
    <a:masterClrMapping/>
  </p:clrMapOvr>
  <p:transition spd="slow">
    <p:push dir="u"/>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95536" y="116632"/>
            <a:ext cx="8229600" cy="1143000"/>
          </a:xfrm>
        </p:spPr>
        <p:txBody>
          <a:bodyPr/>
          <a:lstStyle/>
          <a:p>
            <a:r>
              <a:rPr lang="pl-PL" b="1" dirty="0" smtClean="0"/>
              <a:t>Przedmiot</a:t>
            </a:r>
            <a:endParaRPr lang="pl-PL" b="1" dirty="0"/>
          </a:p>
        </p:txBody>
      </p:sp>
      <p:sp>
        <p:nvSpPr>
          <p:cNvPr id="3" name="Symbol zastępczy zawartości 2"/>
          <p:cNvSpPr>
            <a:spLocks noGrp="1"/>
          </p:cNvSpPr>
          <p:nvPr>
            <p:ph idx="1"/>
          </p:nvPr>
        </p:nvSpPr>
        <p:spPr>
          <a:xfrm>
            <a:off x="457200" y="1124744"/>
            <a:ext cx="8229600" cy="5001419"/>
          </a:xfrm>
        </p:spPr>
        <p:txBody>
          <a:bodyPr>
            <a:normAutofit fontScale="62500" lnSpcReduction="20000"/>
          </a:bodyPr>
          <a:lstStyle/>
          <a:p>
            <a:pPr marL="0" indent="0">
              <a:buNone/>
            </a:pPr>
            <a:r>
              <a:rPr lang="pl-PL" dirty="0" smtClean="0"/>
              <a:t>Przedmiot ochrony (zamachu)- dobro/wartość społeczna, którą chronią przepisy prawa wykroczeń. Nie zawsze wprost ujęta w przepisie części szczególnej. Wówczas pomocny dla jego wyłonienia może być tytuł rozdziału, w którym dany typ czyny zabronionego się znajduje.</a:t>
            </a:r>
          </a:p>
          <a:p>
            <a:pPr marL="0" indent="0">
              <a:buNone/>
            </a:pPr>
            <a:r>
              <a:rPr lang="pl-PL" dirty="0" smtClean="0"/>
              <a:t>Ze względu na stopień jego konkretyzacji wyróżniamy:</a:t>
            </a:r>
          </a:p>
          <a:p>
            <a:pPr>
              <a:buFontTx/>
              <a:buChar char="-"/>
            </a:pPr>
            <a:r>
              <a:rPr lang="pl-PL" b="1" dirty="0"/>
              <a:t>o</a:t>
            </a:r>
            <a:r>
              <a:rPr lang="pl-PL" b="1" dirty="0" smtClean="0"/>
              <a:t>gólny</a:t>
            </a:r>
            <a:r>
              <a:rPr lang="pl-PL" dirty="0" smtClean="0"/>
              <a:t> przedmiot ochrony</a:t>
            </a:r>
          </a:p>
          <a:p>
            <a:pPr>
              <a:buFontTx/>
              <a:buChar char="-"/>
            </a:pPr>
            <a:r>
              <a:rPr lang="pl-PL" b="1" dirty="0"/>
              <a:t>r</a:t>
            </a:r>
            <a:r>
              <a:rPr lang="pl-PL" b="1" dirty="0" smtClean="0"/>
              <a:t>odzajowy</a:t>
            </a:r>
            <a:r>
              <a:rPr lang="pl-PL" dirty="0" smtClean="0"/>
              <a:t> przedmiot ochrony</a:t>
            </a:r>
          </a:p>
          <a:p>
            <a:pPr>
              <a:buFontTx/>
              <a:buChar char="-"/>
            </a:pPr>
            <a:r>
              <a:rPr lang="pl-PL" b="1" dirty="0"/>
              <a:t>i</a:t>
            </a:r>
            <a:r>
              <a:rPr lang="pl-PL" b="1" dirty="0" smtClean="0"/>
              <a:t>ndywidualny</a:t>
            </a:r>
            <a:r>
              <a:rPr lang="pl-PL" dirty="0" smtClean="0"/>
              <a:t> przedmiot ochrony.</a:t>
            </a:r>
          </a:p>
          <a:p>
            <a:pPr marL="0" indent="0">
              <a:buNone/>
            </a:pPr>
            <a:r>
              <a:rPr lang="pl-PL" dirty="0" smtClean="0"/>
              <a:t>Inny podział obejmuje: główny i uboczny przedmiot ochrony.</a:t>
            </a:r>
          </a:p>
          <a:p>
            <a:pPr marL="0" indent="0">
              <a:buNone/>
            </a:pPr>
            <a:r>
              <a:rPr lang="pl-PL" dirty="0" smtClean="0"/>
              <a:t>Jest on ważny dla ustalenia </a:t>
            </a:r>
            <a:r>
              <a:rPr lang="pl-PL" b="1" dirty="0" smtClean="0"/>
              <a:t>podobieństwa</a:t>
            </a:r>
            <a:r>
              <a:rPr lang="pl-PL" dirty="0" smtClean="0"/>
              <a:t> wykroczeń  i przestępstw, które jest przesłanką np. recydywy. Definicja przestępstw i wykroczeń podobnych zawarta jest w art. 47 § 2 </a:t>
            </a:r>
            <a:r>
              <a:rPr lang="pl-PL" dirty="0" err="1" smtClean="0"/>
              <a:t>k.w</a:t>
            </a:r>
            <a:r>
              <a:rPr lang="pl-PL" dirty="0" smtClean="0"/>
              <a:t>.</a:t>
            </a:r>
          </a:p>
          <a:p>
            <a:pPr marL="0" indent="0">
              <a:buNone/>
            </a:pPr>
            <a:r>
              <a:rPr lang="pl-PL" dirty="0" smtClean="0"/>
              <a:t>Są nimi wykroczenia i przestępstwa:</a:t>
            </a:r>
          </a:p>
          <a:p>
            <a:pPr>
              <a:buFontTx/>
              <a:buChar char="-"/>
            </a:pPr>
            <a:r>
              <a:rPr lang="pl-PL" dirty="0"/>
              <a:t>t</a:t>
            </a:r>
            <a:r>
              <a:rPr lang="pl-PL" dirty="0" smtClean="0"/>
              <a:t>ego samego rodzaju</a:t>
            </a:r>
          </a:p>
          <a:p>
            <a:pPr>
              <a:buFontTx/>
              <a:buChar char="-"/>
            </a:pPr>
            <a:r>
              <a:rPr lang="pl-PL" dirty="0"/>
              <a:t>p</a:t>
            </a:r>
            <a:r>
              <a:rPr lang="pl-PL" dirty="0" smtClean="0"/>
              <a:t>opełnione z użyciem przemocy lub groźby jej użycia</a:t>
            </a:r>
          </a:p>
          <a:p>
            <a:pPr>
              <a:buFontTx/>
              <a:buChar char="-"/>
            </a:pPr>
            <a:r>
              <a:rPr lang="pl-PL" dirty="0" smtClean="0"/>
              <a:t>Popełnione w celu osiągnięcia korzyści majątkowej.</a:t>
            </a:r>
          </a:p>
          <a:p>
            <a:pPr>
              <a:buFontTx/>
              <a:buChar char="-"/>
            </a:pPr>
            <a:endParaRPr lang="pl-PL" dirty="0" smtClean="0"/>
          </a:p>
          <a:p>
            <a:pPr>
              <a:buFontTx/>
              <a:buChar char="-"/>
            </a:pPr>
            <a:endParaRPr lang="pl-PL" dirty="0" smtClean="0"/>
          </a:p>
          <a:p>
            <a:pPr>
              <a:buFontTx/>
              <a:buChar char="-"/>
            </a:pPr>
            <a:endParaRPr lang="pl-PL" dirty="0" smtClean="0"/>
          </a:p>
          <a:p>
            <a:pPr marL="0" indent="0">
              <a:buNone/>
            </a:pPr>
            <a:endParaRPr lang="pl-PL" dirty="0" smtClean="0"/>
          </a:p>
          <a:p>
            <a:pPr marL="0" indent="0">
              <a:buNone/>
            </a:pPr>
            <a:endParaRPr lang="pl-PL" dirty="0"/>
          </a:p>
        </p:txBody>
      </p:sp>
    </p:spTree>
    <p:extLst>
      <p:ext uri="{BB962C8B-B14F-4D97-AF65-F5344CB8AC3E}">
        <p14:creationId xmlns:p14="http://schemas.microsoft.com/office/powerpoint/2010/main" val="2625620071"/>
      </p:ext>
    </p:extLst>
  </p:cSld>
  <p:clrMapOvr>
    <a:masterClrMapping/>
  </p:clrMapOvr>
  <p:transition spd="slow">
    <p:push dir="u"/>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634082"/>
          </a:xfrm>
        </p:spPr>
        <p:txBody>
          <a:bodyPr>
            <a:normAutofit fontScale="90000"/>
          </a:bodyPr>
          <a:lstStyle/>
          <a:p>
            <a:r>
              <a:rPr lang="pl-PL" b="1" dirty="0" smtClean="0"/>
              <a:t>Strona przedmiotowa</a:t>
            </a:r>
            <a:endParaRPr lang="pl-PL" b="1" dirty="0"/>
          </a:p>
        </p:txBody>
      </p:sp>
      <p:sp>
        <p:nvSpPr>
          <p:cNvPr id="3" name="Symbol zastępczy zawartości 2"/>
          <p:cNvSpPr>
            <a:spLocks noGrp="1"/>
          </p:cNvSpPr>
          <p:nvPr>
            <p:ph idx="1"/>
          </p:nvPr>
        </p:nvSpPr>
        <p:spPr>
          <a:xfrm>
            <a:off x="395536" y="836712"/>
            <a:ext cx="8229600" cy="5985628"/>
          </a:xfrm>
        </p:spPr>
        <p:txBody>
          <a:bodyPr>
            <a:normAutofit fontScale="62500" lnSpcReduction="20000"/>
          </a:bodyPr>
          <a:lstStyle/>
          <a:p>
            <a:r>
              <a:rPr lang="pl-PL" sz="3800" b="1" dirty="0"/>
              <a:t>s</a:t>
            </a:r>
            <a:r>
              <a:rPr lang="pl-PL" sz="3800" b="1" dirty="0" smtClean="0"/>
              <a:t>posób zachowania się sprawcy- </a:t>
            </a:r>
            <a:r>
              <a:rPr lang="pl-PL" sz="3800" dirty="0" smtClean="0"/>
              <a:t>określenie czynności wykonawczej.  Ze względu na sposób opisania znamienia czasownikowego wykroczenia dzielimy na : z działania, z zaniechania, z działania lub zaniechania albo mówimy o utrzymanie jakiegoś stanu rzeczy, trwałe, kwalifikowane, o zbiorowo określonym czynie,</a:t>
            </a:r>
            <a:endParaRPr lang="pl-PL" sz="3800" dirty="0"/>
          </a:p>
          <a:p>
            <a:r>
              <a:rPr lang="pl-PL" sz="3800" b="1" dirty="0"/>
              <a:t>s</a:t>
            </a:r>
            <a:r>
              <a:rPr lang="pl-PL" sz="3800" b="1" dirty="0" smtClean="0"/>
              <a:t>kutek</a:t>
            </a:r>
            <a:r>
              <a:rPr lang="pl-PL" sz="3800" dirty="0" smtClean="0"/>
              <a:t> – zmiana w układzie elementów przestrzennych różnych względem zachowania się sprawcy. Wyróżniamy tutaj wykroczenia materialne, wykroczenia formalne, z naruszenia lub narażenia na niebezpieczeństwo, </a:t>
            </a:r>
            <a:endParaRPr lang="pl-PL" sz="3800" dirty="0"/>
          </a:p>
          <a:p>
            <a:r>
              <a:rPr lang="pl-PL" sz="3800" b="1" dirty="0"/>
              <a:t>z</a:t>
            </a:r>
            <a:r>
              <a:rPr lang="pl-PL" sz="3800" b="1" dirty="0" smtClean="0"/>
              <a:t>wiązek przyczynowy – </a:t>
            </a:r>
            <a:r>
              <a:rPr lang="pl-PL" sz="3800" dirty="0" smtClean="0"/>
              <a:t>umożliwia ustalenie powiązania przyczynowego między zachowaniem się sprawcy a określonym w ustawie skutkiem; chodzi zatem o takie powiązanie zjawisk, z których jedno wynika z drugiego, czyli bez zaistnienia tego pierwszego (przyczyna) drugie by nie nastąpiło (skutek),</a:t>
            </a:r>
            <a:endParaRPr lang="pl-PL" sz="3800" dirty="0"/>
          </a:p>
          <a:p>
            <a:r>
              <a:rPr lang="pl-PL" sz="3800" b="1" dirty="0" smtClean="0"/>
              <a:t>Przedmiot czynności wykonawczej- </a:t>
            </a:r>
            <a:r>
              <a:rPr lang="pl-PL" sz="3800" dirty="0" smtClean="0"/>
              <a:t>rzecz lub osoba, na którą skierowany jest bezpośrednio zamach sprawcy,</a:t>
            </a:r>
            <a:endParaRPr lang="pl-PL" sz="3800" dirty="0"/>
          </a:p>
          <a:p>
            <a:r>
              <a:rPr lang="pl-PL" sz="3800" b="1" dirty="0" smtClean="0"/>
              <a:t>Okoliczności modalne – </a:t>
            </a:r>
            <a:r>
              <a:rPr lang="pl-PL" sz="3800" dirty="0" smtClean="0"/>
              <a:t>czas, miejsce, sytuacja.</a:t>
            </a:r>
          </a:p>
          <a:p>
            <a:endParaRPr lang="pl-PL" dirty="0"/>
          </a:p>
          <a:p>
            <a:endParaRPr lang="pl-PL" dirty="0" smtClean="0"/>
          </a:p>
          <a:p>
            <a:endParaRPr lang="pl-PL" dirty="0"/>
          </a:p>
        </p:txBody>
      </p:sp>
    </p:spTree>
    <p:extLst>
      <p:ext uri="{BB962C8B-B14F-4D97-AF65-F5344CB8AC3E}">
        <p14:creationId xmlns:p14="http://schemas.microsoft.com/office/powerpoint/2010/main" val="4159893270"/>
      </p:ext>
    </p:extLst>
  </p:cSld>
  <p:clrMapOvr>
    <a:masterClrMapping/>
  </p:clrMapOvr>
  <p:transition spd="slow">
    <p:push dir="u"/>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smtClean="0"/>
              <a:t>Podmiot</a:t>
            </a:r>
            <a:endParaRPr lang="pl-PL" b="1" dirty="0"/>
          </a:p>
        </p:txBody>
      </p:sp>
      <p:sp>
        <p:nvSpPr>
          <p:cNvPr id="3" name="Symbol zastępczy zawartości 2"/>
          <p:cNvSpPr>
            <a:spLocks noGrp="1"/>
          </p:cNvSpPr>
          <p:nvPr>
            <p:ph idx="1"/>
          </p:nvPr>
        </p:nvSpPr>
        <p:spPr>
          <a:xfrm>
            <a:off x="457200" y="1340768"/>
            <a:ext cx="8229600" cy="4785395"/>
          </a:xfrm>
        </p:spPr>
        <p:txBody>
          <a:bodyPr>
            <a:normAutofit fontScale="85000" lnSpcReduction="10000"/>
          </a:bodyPr>
          <a:lstStyle/>
          <a:p>
            <a:pPr marL="0" indent="0">
              <a:buNone/>
            </a:pPr>
            <a:r>
              <a:rPr lang="pl-PL" dirty="0"/>
              <a:t>Na zasadach określonych </a:t>
            </a:r>
            <a:r>
              <a:rPr lang="pl-PL" dirty="0" smtClean="0"/>
              <a:t>w kodeksie wykroczeń </a:t>
            </a:r>
            <a:r>
              <a:rPr lang="pl-PL" dirty="0"/>
              <a:t>odpowiada ten, kto popełnia czyn zabroniony po ukończeniu 17 lat (art. 8</a:t>
            </a:r>
            <a:r>
              <a:rPr lang="pl-PL" dirty="0" smtClean="0"/>
              <a:t> </a:t>
            </a:r>
            <a:r>
              <a:rPr lang="pl-PL" dirty="0" err="1" smtClean="0"/>
              <a:t>k.w</a:t>
            </a:r>
            <a:r>
              <a:rPr lang="pl-PL" dirty="0" smtClean="0"/>
              <a:t>.). Oznacza to, że nieletni nie ponoszą odpowiedzialności w trybie przewidzianym przez prawo wykroczeń. Wobec nich sądy rodzinne stosują środki wychowawcze, gdy jest to konieczne aby przeciwdziałać demoralizacji nieletniego oraz środki wychowawcze i poprawcze – w razie popełnienia przez nieletniego „czynu karalnego”.</a:t>
            </a:r>
          </a:p>
          <a:p>
            <a:pPr marL="0" indent="0">
              <a:buNone/>
            </a:pPr>
            <a:r>
              <a:rPr lang="pl-PL" dirty="0" smtClean="0"/>
              <a:t>Z uwagi na podmiot wykroczenia dzielimy na:</a:t>
            </a:r>
          </a:p>
          <a:p>
            <a:pPr>
              <a:buFontTx/>
              <a:buChar char="-"/>
            </a:pPr>
            <a:r>
              <a:rPr lang="pl-PL" dirty="0" smtClean="0"/>
              <a:t>powszechne</a:t>
            </a:r>
          </a:p>
          <a:p>
            <a:pPr>
              <a:buFontTx/>
              <a:buChar char="-"/>
            </a:pPr>
            <a:r>
              <a:rPr lang="pl-PL" dirty="0" smtClean="0"/>
              <a:t>indywidualne.</a:t>
            </a:r>
          </a:p>
          <a:p>
            <a:pPr marL="0" indent="0">
              <a:buNone/>
            </a:pPr>
            <a:endParaRPr lang="pl-PL" dirty="0"/>
          </a:p>
          <a:p>
            <a:pPr marL="0" indent="0">
              <a:buNone/>
            </a:pPr>
            <a:endParaRPr lang="pl-PL" dirty="0"/>
          </a:p>
          <a:p>
            <a:endParaRPr lang="pl-PL" dirty="0"/>
          </a:p>
        </p:txBody>
      </p:sp>
    </p:spTree>
    <p:extLst>
      <p:ext uri="{BB962C8B-B14F-4D97-AF65-F5344CB8AC3E}">
        <p14:creationId xmlns:p14="http://schemas.microsoft.com/office/powerpoint/2010/main" val="4065373586"/>
      </p:ext>
    </p:extLst>
  </p:cSld>
  <p:clrMapOvr>
    <a:masterClrMapping/>
  </p:clrMapOvr>
  <p:transition spd="slow">
    <p:push dir="u"/>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850106"/>
          </a:xfrm>
        </p:spPr>
        <p:txBody>
          <a:bodyPr/>
          <a:lstStyle/>
          <a:p>
            <a:r>
              <a:rPr lang="pl-PL" b="1" dirty="0" smtClean="0"/>
              <a:t>Odpowiedzialność nieletnich</a:t>
            </a:r>
            <a:endParaRPr lang="pl-PL" b="1" dirty="0"/>
          </a:p>
        </p:txBody>
      </p:sp>
      <p:sp>
        <p:nvSpPr>
          <p:cNvPr id="3" name="Symbol zastępczy zawartości 2"/>
          <p:cNvSpPr>
            <a:spLocks noGrp="1"/>
          </p:cNvSpPr>
          <p:nvPr>
            <p:ph idx="1"/>
          </p:nvPr>
        </p:nvSpPr>
        <p:spPr>
          <a:xfrm>
            <a:off x="467544" y="1052736"/>
            <a:ext cx="8229600" cy="5616624"/>
          </a:xfrm>
        </p:spPr>
        <p:txBody>
          <a:bodyPr>
            <a:noAutofit/>
          </a:bodyPr>
          <a:lstStyle/>
          <a:p>
            <a:pPr marL="0" indent="0">
              <a:buNone/>
            </a:pPr>
            <a:r>
              <a:rPr lang="pl-PL" sz="1800" b="1" dirty="0" smtClean="0"/>
              <a:t>Ustawa z dnia 26 października 1982 r. o postępowaniu w sprawach nieletnich ( </a:t>
            </a:r>
            <a:r>
              <a:rPr lang="pl-PL" sz="1800" b="1" dirty="0" err="1" smtClean="0"/>
              <a:t>t.j</a:t>
            </a:r>
            <a:r>
              <a:rPr lang="pl-PL" sz="1800" b="1" dirty="0" smtClean="0"/>
              <a:t>. </a:t>
            </a:r>
            <a:r>
              <a:rPr lang="pl-PL" sz="1800" b="1" dirty="0" err="1" smtClean="0"/>
              <a:t>Dz.U</a:t>
            </a:r>
            <a:r>
              <a:rPr lang="pl-PL" sz="1800" b="1" dirty="0" smtClean="0"/>
              <a:t>. z 2002 r. Nr 11, poz. 109 ze zm.) </a:t>
            </a:r>
          </a:p>
          <a:p>
            <a:pPr marL="64008" indent="0">
              <a:buNone/>
            </a:pPr>
            <a:r>
              <a:rPr lang="pl-PL" sz="1800" dirty="0" smtClean="0"/>
              <a:t>Art</a:t>
            </a:r>
            <a:r>
              <a:rPr lang="pl-PL" sz="1800" dirty="0"/>
              <a:t>. 1. § 1. Przepisy ustawy stosuje się w zakresie: </a:t>
            </a:r>
            <a:endParaRPr lang="pl-PL" sz="1800" dirty="0" smtClean="0"/>
          </a:p>
          <a:p>
            <a:pPr marL="64008" indent="0">
              <a:buNone/>
            </a:pPr>
            <a:r>
              <a:rPr lang="pl-PL" sz="1800" dirty="0" smtClean="0"/>
              <a:t>1</a:t>
            </a:r>
            <a:r>
              <a:rPr lang="pl-PL" sz="1800" dirty="0"/>
              <a:t>) zapobiegania i zwalczania demoralizacji - w stosunku do osób, które nie ukończyły lat 18,</a:t>
            </a:r>
          </a:p>
          <a:p>
            <a:pPr marL="64008" indent="0">
              <a:buNone/>
            </a:pPr>
            <a:r>
              <a:rPr lang="pl-PL" sz="1800" dirty="0"/>
              <a:t>2</a:t>
            </a:r>
            <a:r>
              <a:rPr lang="pl-PL" sz="1800" b="1" dirty="0"/>
              <a:t>) postępowania w sprawach o czyny karalne - w stosunku do osób, które dopuściły się takiego czynu po ukończeniu lat 13, ale nie ukończyły lat 17,</a:t>
            </a:r>
          </a:p>
          <a:p>
            <a:pPr marL="64008" indent="0">
              <a:buNone/>
            </a:pPr>
            <a:r>
              <a:rPr lang="pl-PL" sz="1800" dirty="0"/>
              <a:t>3) wykonywania środków wychowawczych lub poprawczych - w stosunku do osób, względem których środki te zostały orzeczone, nie dłużej jednak niż do ukończenia przez te osoby lat 21</a:t>
            </a:r>
            <a:r>
              <a:rPr lang="pl-PL" sz="1800" dirty="0" smtClean="0"/>
              <a:t>.</a:t>
            </a:r>
          </a:p>
          <a:p>
            <a:pPr marL="64008" indent="0">
              <a:buNone/>
            </a:pPr>
            <a:endParaRPr lang="pl-PL" sz="1800" dirty="0"/>
          </a:p>
          <a:p>
            <a:pPr marL="64008" indent="0">
              <a:buNone/>
            </a:pPr>
            <a:r>
              <a:rPr lang="pl-PL" sz="1800" dirty="0"/>
              <a:t>§ 2. Ilekroć w ustawie jest mowa o:</a:t>
            </a:r>
          </a:p>
          <a:p>
            <a:pPr marL="64008" indent="0">
              <a:buNone/>
            </a:pPr>
            <a:r>
              <a:rPr lang="pl-PL" sz="1800" dirty="0"/>
              <a:t>1) "nieletnich" - rozumie się przez to osoby, o których mowa w § 1,</a:t>
            </a:r>
          </a:p>
          <a:p>
            <a:pPr marL="64008" indent="0">
              <a:buNone/>
            </a:pPr>
            <a:r>
              <a:rPr lang="pl-PL" sz="1800" dirty="0"/>
              <a:t>2) </a:t>
            </a:r>
            <a:r>
              <a:rPr lang="pl-PL" sz="1800" b="1" dirty="0"/>
              <a:t>"czynie karalnym" </a:t>
            </a:r>
            <a:r>
              <a:rPr lang="pl-PL" sz="1800" dirty="0"/>
              <a:t>- rozumie się przez to czyn zabroniony przez ustawę jako:</a:t>
            </a:r>
          </a:p>
          <a:p>
            <a:pPr marL="64008" indent="0">
              <a:buNone/>
            </a:pPr>
            <a:r>
              <a:rPr lang="pl-PL" sz="1800" dirty="0"/>
              <a:t>a) przestępstwo lub przestępstwo skarbowe albo</a:t>
            </a:r>
          </a:p>
          <a:p>
            <a:pPr marL="64008" indent="0">
              <a:buNone/>
            </a:pPr>
            <a:r>
              <a:rPr lang="pl-PL" sz="1800" dirty="0"/>
              <a:t>b) </a:t>
            </a:r>
            <a:r>
              <a:rPr lang="pl-PL" sz="1800" b="1" dirty="0"/>
              <a:t>wykroczenie określone w art. 51, </a:t>
            </a:r>
            <a:r>
              <a:rPr lang="pl-PL" sz="1800" b="1" i="1" dirty="0"/>
              <a:t>62</a:t>
            </a:r>
            <a:r>
              <a:rPr lang="pl-PL" sz="1800" b="1" dirty="0"/>
              <a:t> , 69, 74, 76, 85, 87, 119, 122, 124, 133 lub 143 Kodeksu wykroczeń.</a:t>
            </a:r>
          </a:p>
          <a:p>
            <a:endParaRPr lang="pl-PL" sz="1800" dirty="0"/>
          </a:p>
        </p:txBody>
      </p:sp>
    </p:spTree>
    <p:extLst>
      <p:ext uri="{BB962C8B-B14F-4D97-AF65-F5344CB8AC3E}">
        <p14:creationId xmlns:p14="http://schemas.microsoft.com/office/powerpoint/2010/main" val="105443637"/>
      </p:ext>
    </p:extLst>
  </p:cSld>
  <p:clrMapOvr>
    <a:masterClrMapping/>
  </p:clrMapOvr>
  <p:transition spd="slow">
    <p:push dir="u"/>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778098"/>
          </a:xfrm>
        </p:spPr>
        <p:txBody>
          <a:bodyPr>
            <a:normAutofit fontScale="90000"/>
          </a:bodyPr>
          <a:lstStyle/>
          <a:p>
            <a:r>
              <a:rPr lang="pl-PL" b="1" dirty="0" smtClean="0"/>
              <a:t>Strona podmiotowa</a:t>
            </a:r>
            <a:r>
              <a:rPr lang="pl-PL" dirty="0" smtClean="0"/>
              <a:t/>
            </a:r>
            <a:br>
              <a:rPr lang="pl-PL" dirty="0" smtClean="0"/>
            </a:br>
            <a:endParaRPr lang="pl-PL" dirty="0"/>
          </a:p>
        </p:txBody>
      </p:sp>
      <p:sp>
        <p:nvSpPr>
          <p:cNvPr id="3" name="Symbol zastępczy zawartości 2"/>
          <p:cNvSpPr>
            <a:spLocks noGrp="1"/>
          </p:cNvSpPr>
          <p:nvPr>
            <p:ph idx="1"/>
          </p:nvPr>
        </p:nvSpPr>
        <p:spPr>
          <a:xfrm>
            <a:off x="457200" y="908720"/>
            <a:ext cx="8229600" cy="5760640"/>
          </a:xfrm>
        </p:spPr>
        <p:txBody>
          <a:bodyPr>
            <a:normAutofit fontScale="70000" lnSpcReduction="20000"/>
          </a:bodyPr>
          <a:lstStyle/>
          <a:p>
            <a:pPr marL="0" indent="0">
              <a:buNone/>
            </a:pPr>
            <a:r>
              <a:rPr lang="pl-PL" sz="4600" b="1" dirty="0" smtClean="0"/>
              <a:t>                                Umyślność</a:t>
            </a:r>
          </a:p>
          <a:p>
            <a:pPr marL="0" indent="0">
              <a:buNone/>
            </a:pPr>
            <a:r>
              <a:rPr lang="pl-PL" sz="3600" b="1" dirty="0" smtClean="0"/>
              <a:t>Art</a:t>
            </a:r>
            <a:r>
              <a:rPr lang="pl-PL" sz="3600" b="1" dirty="0"/>
              <a:t>. </a:t>
            </a:r>
            <a:r>
              <a:rPr lang="pl-PL" sz="3600" b="1" dirty="0" smtClean="0"/>
              <a:t>6.</a:t>
            </a:r>
            <a:r>
              <a:rPr lang="pl-PL" sz="3600" b="1" dirty="0"/>
              <a:t> § </a:t>
            </a:r>
            <a:r>
              <a:rPr lang="pl-PL" sz="3600" b="1" dirty="0" smtClean="0"/>
              <a:t>1 </a:t>
            </a:r>
            <a:r>
              <a:rPr lang="pl-PL" sz="3600" b="1" dirty="0" err="1" smtClean="0"/>
              <a:t>k.w</a:t>
            </a:r>
            <a:r>
              <a:rPr lang="pl-PL" sz="3600" b="1" dirty="0" smtClean="0"/>
              <a:t>.</a:t>
            </a:r>
            <a:r>
              <a:rPr lang="pl-PL" sz="3600" dirty="0"/>
              <a:t> Czyn zabroniony popełniony jest umyślnie, jeżeli sprawca </a:t>
            </a:r>
            <a:r>
              <a:rPr lang="pl-PL" sz="3600" b="1" dirty="0"/>
              <a:t>ma zamiar </a:t>
            </a:r>
            <a:r>
              <a:rPr lang="pl-PL" sz="3600" dirty="0"/>
              <a:t>jego popełnienia, to jest chce go popełnić albo przewidując możliwość jego popełnienia, na to się godzi</a:t>
            </a:r>
            <a:r>
              <a:rPr lang="pl-PL" sz="3600" dirty="0" smtClean="0"/>
              <a:t>.</a:t>
            </a:r>
          </a:p>
          <a:p>
            <a:pPr marL="64008" indent="0">
              <a:buNone/>
            </a:pPr>
            <a:r>
              <a:rPr lang="pl-PL" dirty="0" smtClean="0"/>
              <a:t>Umyślność </a:t>
            </a:r>
            <a:r>
              <a:rPr lang="pl-PL" dirty="0"/>
              <a:t>można podzielić na dwie postacie</a:t>
            </a:r>
            <a:r>
              <a:rPr lang="pl-PL" dirty="0" smtClean="0"/>
              <a:t>:</a:t>
            </a:r>
            <a:endParaRPr lang="pl-PL" dirty="0"/>
          </a:p>
          <a:p>
            <a:pPr lvl="0"/>
            <a:r>
              <a:rPr lang="pl-PL" sz="4400" b="1" dirty="0"/>
              <a:t>zamiar bezpośredni (dolus </a:t>
            </a:r>
            <a:r>
              <a:rPr lang="pl-PL" sz="4400" b="1" dirty="0" err="1" smtClean="0"/>
              <a:t>directus</a:t>
            </a:r>
            <a:r>
              <a:rPr lang="pl-PL" sz="4400" b="1" dirty="0"/>
              <a:t>)– </a:t>
            </a:r>
            <a:r>
              <a:rPr lang="pl-PL" dirty="0"/>
              <a:t>gdy sprawca chce popełnić czyn, tj. ma wolę jego popełnienia i świadomość skutku swojego zachowania i dąży do ich wystąpienia. Zamiar bezpośredni stanowi wyższą formę umyślności, a zatem przemawia za wyższą </a:t>
            </a:r>
            <a:r>
              <a:rPr lang="pl-PL" dirty="0" smtClean="0"/>
              <a:t>karą</a:t>
            </a:r>
            <a:endParaRPr lang="pl-PL" dirty="0"/>
          </a:p>
          <a:p>
            <a:pPr lvl="0"/>
            <a:r>
              <a:rPr lang="pl-PL" sz="4400" b="1" dirty="0"/>
              <a:t>zamiar ewentualny (dolus </a:t>
            </a:r>
            <a:r>
              <a:rPr lang="pl-PL" sz="4400" b="1" dirty="0" err="1"/>
              <a:t>eventualis</a:t>
            </a:r>
            <a:r>
              <a:rPr lang="pl-PL" sz="4400" b="1" dirty="0"/>
              <a:t>) </a:t>
            </a:r>
            <a:r>
              <a:rPr lang="pl-PL" dirty="0"/>
              <a:t>– gdy sprawca uświadamia sobie skutek , jaki może spowodować jego zachowanie, </a:t>
            </a:r>
            <a:r>
              <a:rPr lang="pl-PL" dirty="0" smtClean="0"/>
              <a:t>bezpośrednio </a:t>
            </a:r>
            <a:r>
              <a:rPr lang="pl-PL" dirty="0"/>
              <a:t>nie dąży do jego wystąpienia - jednak godzi się na to by nastąpił. Zamiar ewentualny towarzyszy zazwyczaj jakiemuś innemu dążeniu, stąd bywa on też określany jako zamiar wynikowy. Jest to niższy stopień umyślności, zatem przemawia za niższym wymiarem kary.</a:t>
            </a:r>
          </a:p>
          <a:p>
            <a:pPr marL="64008" indent="0">
              <a:buNone/>
            </a:pPr>
            <a:endParaRPr lang="pl-PL" dirty="0"/>
          </a:p>
        </p:txBody>
      </p:sp>
    </p:spTree>
    <p:extLst>
      <p:ext uri="{BB962C8B-B14F-4D97-AF65-F5344CB8AC3E}">
        <p14:creationId xmlns:p14="http://schemas.microsoft.com/office/powerpoint/2010/main" val="3684461598"/>
      </p:ext>
    </p:extLst>
  </p:cSld>
  <p:clrMapOvr>
    <a:masterClrMapping/>
  </p:clrMapOvr>
  <p:transition spd="slow">
    <p:push dir="u"/>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95536" y="188640"/>
            <a:ext cx="8229600" cy="720080"/>
          </a:xfrm>
        </p:spPr>
        <p:txBody>
          <a:bodyPr>
            <a:normAutofit fontScale="90000"/>
          </a:bodyPr>
          <a:lstStyle/>
          <a:p>
            <a:r>
              <a:rPr lang="pl-PL" b="1" dirty="0" smtClean="0"/>
              <a:t>Nieumyślność</a:t>
            </a:r>
            <a:endParaRPr lang="pl-PL" b="1" dirty="0"/>
          </a:p>
        </p:txBody>
      </p:sp>
      <p:sp>
        <p:nvSpPr>
          <p:cNvPr id="3" name="Symbol zastępczy zawartości 2"/>
          <p:cNvSpPr>
            <a:spLocks noGrp="1"/>
          </p:cNvSpPr>
          <p:nvPr>
            <p:ph idx="1"/>
          </p:nvPr>
        </p:nvSpPr>
        <p:spPr>
          <a:xfrm>
            <a:off x="457200" y="1124744"/>
            <a:ext cx="8229600" cy="5001419"/>
          </a:xfrm>
        </p:spPr>
        <p:txBody>
          <a:bodyPr>
            <a:normAutofit fontScale="70000" lnSpcReduction="20000"/>
          </a:bodyPr>
          <a:lstStyle/>
          <a:p>
            <a:pPr marL="0" lvl="0" indent="0">
              <a:buNone/>
            </a:pPr>
            <a:r>
              <a:rPr lang="pl-PL" sz="3400" b="1" dirty="0" smtClean="0"/>
              <a:t>Art. 6 § 2 </a:t>
            </a:r>
            <a:r>
              <a:rPr lang="pl-PL" sz="3400" b="1" dirty="0" err="1" smtClean="0"/>
              <a:t>k.w</a:t>
            </a:r>
            <a:r>
              <a:rPr lang="pl-PL" sz="3400" b="1" dirty="0" smtClean="0"/>
              <a:t>. </a:t>
            </a:r>
            <a:r>
              <a:rPr lang="pl-PL" sz="3400" dirty="0" smtClean="0"/>
              <a:t>Czyn zabroniony popełniony jest nieumyślnie, jeżeli sprawca nie mając zamiaru jego popełnienia, </a:t>
            </a:r>
            <a:r>
              <a:rPr lang="pl-PL" sz="3400" b="1" dirty="0" smtClean="0"/>
              <a:t>popełnia go jednak na skutek niezachowania ostrożności wymaganej w danych okolicznościach, </a:t>
            </a:r>
            <a:r>
              <a:rPr lang="pl-PL" sz="3400" dirty="0" smtClean="0"/>
              <a:t>mimo że możliwość popełnienia tego czynu przewidywał albo mógł przewidzieć.</a:t>
            </a:r>
            <a:r>
              <a:rPr lang="pl-PL" sz="3400" b="1" dirty="0" smtClean="0"/>
              <a:t> </a:t>
            </a:r>
          </a:p>
          <a:p>
            <a:pPr marL="0" lvl="0" indent="0">
              <a:buNone/>
            </a:pPr>
            <a:endParaRPr lang="pl-PL" sz="3400" b="1" dirty="0" smtClean="0"/>
          </a:p>
          <a:p>
            <a:pPr marL="0" lvl="0" indent="0">
              <a:buNone/>
            </a:pPr>
            <a:r>
              <a:rPr lang="pl-PL" sz="3400" b="1" dirty="0" smtClean="0"/>
              <a:t>Elementy nieumyślnej realizacji znamion czynu zabronionego;</a:t>
            </a:r>
          </a:p>
          <a:p>
            <a:pPr marL="514350" lvl="0" indent="-514350">
              <a:buAutoNum type="arabicParenR"/>
            </a:pPr>
            <a:r>
              <a:rPr lang="pl-PL" sz="3400" dirty="0"/>
              <a:t>b</a:t>
            </a:r>
            <a:r>
              <a:rPr lang="pl-PL" sz="3400" dirty="0" smtClean="0"/>
              <a:t>rak zamiaru,</a:t>
            </a:r>
          </a:p>
          <a:p>
            <a:pPr marL="514350" lvl="0" indent="-514350">
              <a:buAutoNum type="arabicParenR"/>
            </a:pPr>
            <a:r>
              <a:rPr lang="pl-PL" sz="3400" dirty="0"/>
              <a:t>n</a:t>
            </a:r>
            <a:r>
              <a:rPr lang="pl-PL" sz="3400" dirty="0" smtClean="0"/>
              <a:t>iezachowanie ostrożności wymaganej w danych okolicznościach,</a:t>
            </a:r>
          </a:p>
          <a:p>
            <a:pPr marL="514350" lvl="0" indent="-514350">
              <a:buAutoNum type="arabicParenR"/>
            </a:pPr>
            <a:r>
              <a:rPr lang="pl-PL" sz="3400" dirty="0"/>
              <a:t>z</a:t>
            </a:r>
            <a:r>
              <a:rPr lang="pl-PL" sz="3400" dirty="0" smtClean="0"/>
              <a:t>wiązek przyczynowy między  naruszeniem właściwej reguły ostrożnego postępowania z dobrem prawnym a popełnionym czynem zabronionym,</a:t>
            </a:r>
          </a:p>
          <a:p>
            <a:pPr marL="514350" lvl="0" indent="-514350">
              <a:buAutoNum type="arabicParenR"/>
            </a:pPr>
            <a:r>
              <a:rPr lang="pl-PL" sz="3400" dirty="0"/>
              <a:t>p</a:t>
            </a:r>
            <a:r>
              <a:rPr lang="pl-PL" sz="3400" dirty="0" smtClean="0"/>
              <a:t>rzewidywanie bądź możliwość przewidywania możliwości popełnienia czynu zabronionego</a:t>
            </a:r>
            <a:r>
              <a:rPr lang="pl-PL" dirty="0" smtClean="0"/>
              <a:t>.</a:t>
            </a:r>
          </a:p>
        </p:txBody>
      </p:sp>
    </p:spTree>
    <p:extLst>
      <p:ext uri="{BB962C8B-B14F-4D97-AF65-F5344CB8AC3E}">
        <p14:creationId xmlns:p14="http://schemas.microsoft.com/office/powerpoint/2010/main" val="359211655"/>
      </p:ext>
    </p:extLst>
  </p:cSld>
  <p:clrMapOvr>
    <a:masterClrMapping/>
  </p:clrMapOvr>
  <p:transition spd="slow">
    <p:push dir="u"/>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443805"/>
            <a:ext cx="8229600" cy="5721499"/>
          </a:xfrm>
        </p:spPr>
        <p:txBody>
          <a:bodyPr>
            <a:normAutofit fontScale="85000" lnSpcReduction="20000"/>
          </a:bodyPr>
          <a:lstStyle/>
          <a:p>
            <a:pPr marL="0" indent="0">
              <a:buNone/>
            </a:pPr>
            <a:r>
              <a:rPr lang="pl-PL" dirty="0"/>
              <a:t>To właśnie na podstawie tej ostatniej przesłanki  nieumyślność można podzielić na dwie postacie</a:t>
            </a:r>
            <a:r>
              <a:rPr lang="pl-PL" dirty="0" smtClean="0"/>
              <a:t>:</a:t>
            </a:r>
          </a:p>
          <a:p>
            <a:pPr marL="0" indent="0">
              <a:buNone/>
            </a:pPr>
            <a:endParaRPr lang="pl-PL" dirty="0"/>
          </a:p>
          <a:p>
            <a:r>
              <a:rPr lang="pl-PL" b="1" dirty="0"/>
              <a:t>Nieumyślność świadoma </a:t>
            </a:r>
            <a:r>
              <a:rPr lang="pl-PL" dirty="0"/>
              <a:t>- zachodzi gdy sprawca, nie mając zamiaru popełnienia czynu zabronionego popełnia go jednak na skutek niezachowania ostrożności wymaganej w danych okolicznościach, mimo że przewidywał możliwość popełnienia czynu (sprawca nie zachował wymaganej ostrożności i nie dostosował swojego zachowania do określonej sytuacji).</a:t>
            </a:r>
          </a:p>
          <a:p>
            <a:r>
              <a:rPr lang="pl-PL" b="1" dirty="0" smtClean="0"/>
              <a:t>Nieumyślność </a:t>
            </a:r>
            <a:r>
              <a:rPr lang="pl-PL" b="1" dirty="0"/>
              <a:t>nieświadoma </a:t>
            </a:r>
            <a:r>
              <a:rPr lang="pl-PL" dirty="0"/>
              <a:t>– jest to forma o niższym stopniu naganności i zachodzi, gdy sprawca w ogóle nie przewidywał możliwości popełnienia czynu, choć możliwość taką mógł przewidzieć przy zachowaniu niezbędnej ostrożności.</a:t>
            </a:r>
          </a:p>
          <a:p>
            <a:endParaRPr lang="pl-PL" dirty="0"/>
          </a:p>
        </p:txBody>
      </p:sp>
    </p:spTree>
    <p:extLst>
      <p:ext uri="{BB962C8B-B14F-4D97-AF65-F5344CB8AC3E}">
        <p14:creationId xmlns:p14="http://schemas.microsoft.com/office/powerpoint/2010/main" val="1558215403"/>
      </p:ext>
    </p:extLst>
  </p:cSld>
  <p:clrMapOvr>
    <a:masterClrMapping/>
  </p:clrMapOvr>
  <p:transition spd="slow">
    <p:push dir="u"/>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smtClean="0"/>
              <a:t>Bezprawność</a:t>
            </a:r>
            <a:endParaRPr lang="pl-PL" b="1" dirty="0"/>
          </a:p>
        </p:txBody>
      </p:sp>
      <p:sp>
        <p:nvSpPr>
          <p:cNvPr id="3" name="Symbol zastępczy zawartości 2"/>
          <p:cNvSpPr>
            <a:spLocks noGrp="1"/>
          </p:cNvSpPr>
          <p:nvPr>
            <p:ph idx="1"/>
          </p:nvPr>
        </p:nvSpPr>
        <p:spPr/>
        <p:txBody>
          <a:bodyPr>
            <a:normAutofit lnSpcReduction="10000"/>
          </a:bodyPr>
          <a:lstStyle/>
          <a:p>
            <a:pPr marL="0" indent="0">
              <a:buNone/>
            </a:pPr>
            <a:r>
              <a:rPr lang="pl-PL" dirty="0" smtClean="0"/>
              <a:t>Bezprawność jest oceną wyrażającą sprzeczność między faktycznym zachowaniem się człowieka a tym zachowaniem, które ustawa określa jako nakazane </a:t>
            </a:r>
            <a:r>
              <a:rPr lang="pl-PL" dirty="0"/>
              <a:t>(czyli z nakazem prawnym</a:t>
            </a:r>
            <a:r>
              <a:rPr lang="pl-PL" dirty="0" smtClean="0"/>
              <a:t>), albo zgodność między faktycznym zachowaniem a tym zachowaniem, które ustawa określa jako zakazane (</a:t>
            </a:r>
            <a:r>
              <a:rPr lang="pl-PL" dirty="0"/>
              <a:t>czyli z zakazem </a:t>
            </a:r>
            <a:r>
              <a:rPr lang="pl-PL" dirty="0" smtClean="0"/>
              <a:t>prawnym). Bezprawność zachodzi zatem, gdy to co się zdarzyło (sfera bytu), nie odpowiada temu, co się zdarzyć powinno (sferze powinności).</a:t>
            </a:r>
          </a:p>
          <a:p>
            <a:pPr marL="0" indent="0">
              <a:buNone/>
            </a:pPr>
            <a:endParaRPr lang="pl-PL" dirty="0"/>
          </a:p>
          <a:p>
            <a:endParaRPr lang="pl-PL" dirty="0"/>
          </a:p>
        </p:txBody>
      </p:sp>
    </p:spTree>
    <p:extLst>
      <p:ext uri="{BB962C8B-B14F-4D97-AF65-F5344CB8AC3E}">
        <p14:creationId xmlns:p14="http://schemas.microsoft.com/office/powerpoint/2010/main" val="514856332"/>
      </p:ext>
    </p:extLst>
  </p:cSld>
  <p:clrMapOvr>
    <a:masterClrMapping/>
  </p:clrMapOvr>
  <p:transition spd="slow">
    <p:push dir="u"/>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67494"/>
            <a:ext cx="8229600" cy="785242"/>
          </a:xfrm>
        </p:spPr>
        <p:txBody>
          <a:bodyPr/>
          <a:lstStyle/>
          <a:p>
            <a:pPr algn="ctr"/>
            <a:r>
              <a:rPr lang="pl-PL" dirty="0" smtClean="0"/>
              <a:t>Definicja wykroczenia</a:t>
            </a:r>
            <a:endParaRPr lang="pl-PL" dirty="0"/>
          </a:p>
        </p:txBody>
      </p:sp>
      <p:sp>
        <p:nvSpPr>
          <p:cNvPr id="3" name="Symbol zastępczy zawartości 2"/>
          <p:cNvSpPr>
            <a:spLocks noGrp="1"/>
          </p:cNvSpPr>
          <p:nvPr>
            <p:ph sz="half" idx="1"/>
          </p:nvPr>
        </p:nvSpPr>
        <p:spPr>
          <a:xfrm>
            <a:off x="899592" y="1268760"/>
            <a:ext cx="6552728" cy="4752528"/>
          </a:xfrm>
        </p:spPr>
        <p:txBody>
          <a:bodyPr>
            <a:normAutofit/>
          </a:bodyPr>
          <a:lstStyle/>
          <a:p>
            <a:pPr marL="0" indent="0">
              <a:buNone/>
            </a:pPr>
            <a:endParaRPr lang="pl-PL" dirty="0" smtClean="0"/>
          </a:p>
          <a:p>
            <a:pPr marL="0" indent="0">
              <a:buNone/>
            </a:pPr>
            <a:r>
              <a:rPr lang="pl-PL" dirty="0" smtClean="0"/>
              <a:t>Wykroczeniem zgodnie z art. 1 §</a:t>
            </a:r>
            <a:r>
              <a:rPr lang="pl-PL" dirty="0"/>
              <a:t> </a:t>
            </a:r>
            <a:r>
              <a:rPr lang="pl-PL" dirty="0" smtClean="0"/>
              <a:t>1 i 2 </a:t>
            </a:r>
            <a:r>
              <a:rPr lang="pl-PL" dirty="0" err="1" smtClean="0"/>
              <a:t>k.w</a:t>
            </a:r>
            <a:r>
              <a:rPr lang="pl-PL" dirty="0" smtClean="0"/>
              <a:t>. jest czyn </a:t>
            </a:r>
            <a:r>
              <a:rPr lang="pl-PL" dirty="0"/>
              <a:t>człowieka zabroniony pod </a:t>
            </a:r>
            <a:r>
              <a:rPr lang="pl-PL" dirty="0" smtClean="0"/>
              <a:t>groźbą </a:t>
            </a:r>
            <a:r>
              <a:rPr lang="pl-PL" dirty="0"/>
              <a:t>kary przez </a:t>
            </a:r>
            <a:r>
              <a:rPr lang="pl-PL" dirty="0" smtClean="0"/>
              <a:t>ustawę </a:t>
            </a:r>
            <a:r>
              <a:rPr lang="pl-PL" dirty="0"/>
              <a:t>obowiązującą </a:t>
            </a:r>
            <a:r>
              <a:rPr lang="pl-PL" dirty="0" smtClean="0"/>
              <a:t>w czasie jego popełnienia, </a:t>
            </a:r>
            <a:r>
              <a:rPr lang="pl-PL" dirty="0"/>
              <a:t>o znamionach </a:t>
            </a:r>
            <a:r>
              <a:rPr lang="pl-PL" dirty="0" smtClean="0"/>
              <a:t>określonych w ustawie, zawiniony i społecznie szkodliwy.</a:t>
            </a:r>
          </a:p>
          <a:p>
            <a:pPr marL="64008" indent="0">
              <a:buNone/>
            </a:pPr>
            <a:endParaRPr lang="pl-PL" dirty="0"/>
          </a:p>
          <a:p>
            <a:pPr marL="0" indent="0">
              <a:buNone/>
            </a:pPr>
            <a:endParaRPr lang="pl-PL" dirty="0"/>
          </a:p>
          <a:p>
            <a:endParaRPr lang="pl-PL" dirty="0"/>
          </a:p>
          <a:p>
            <a:pPr marL="0" indent="0">
              <a:buNone/>
            </a:pPr>
            <a:endParaRPr lang="pl-PL" dirty="0"/>
          </a:p>
          <a:p>
            <a:pPr marL="64008" indent="0">
              <a:buNone/>
            </a:pPr>
            <a:endParaRPr lang="pl-PL" dirty="0" smtClean="0"/>
          </a:p>
          <a:p>
            <a:pPr marL="64008" indent="0">
              <a:buNone/>
            </a:pPr>
            <a:endParaRPr lang="pl-PL" dirty="0"/>
          </a:p>
        </p:txBody>
      </p:sp>
    </p:spTree>
    <p:extLst>
      <p:ext uri="{BB962C8B-B14F-4D97-AF65-F5344CB8AC3E}">
        <p14:creationId xmlns:p14="http://schemas.microsoft.com/office/powerpoint/2010/main" val="4039347873"/>
      </p:ext>
    </p:extLst>
  </p:cSld>
  <p:clrMapOvr>
    <a:masterClrMapping/>
  </p:clrMapOvr>
  <p:transition spd="slow">
    <p:push dir="u"/>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404664"/>
            <a:ext cx="8229600" cy="5721499"/>
          </a:xfrm>
        </p:spPr>
        <p:txBody>
          <a:bodyPr>
            <a:normAutofit fontScale="92500" lnSpcReduction="20000"/>
          </a:bodyPr>
          <a:lstStyle/>
          <a:p>
            <a:pPr marL="0" indent="0" algn="just">
              <a:buNone/>
            </a:pPr>
            <a:r>
              <a:rPr lang="pl-PL" b="1" dirty="0" smtClean="0"/>
              <a:t>Bezprawność kryminalna </a:t>
            </a:r>
            <a:r>
              <a:rPr lang="pl-PL" dirty="0" smtClean="0"/>
              <a:t>oznacza przekroczenie zakazów prawa wykroczeń obwarowanych sankcją w postaci kary kryminalnej. Jednocześnie owo przekroczenie nie zachodzić w okolicznościach, które legalizują czyn wypełniający znamiona jakiegoś typu czynu zabronionego. Te ostatnie bowiem wyłączają jego bezprawność. Powodują one, że czyn odpowiadający ustawowemu opisowi czynu zabronionego nie jest jednak bezprawny. W doktrynie prawa karnego nazywamy je </a:t>
            </a:r>
            <a:r>
              <a:rPr lang="pl-PL" b="1" dirty="0" smtClean="0"/>
              <a:t>kontratypami</a:t>
            </a:r>
            <a:r>
              <a:rPr lang="pl-PL" dirty="0"/>
              <a:t>. </a:t>
            </a:r>
            <a:endParaRPr lang="pl-PL" dirty="0" smtClean="0"/>
          </a:p>
          <a:p>
            <a:pPr marL="0" indent="0">
              <a:buNone/>
            </a:pPr>
            <a:r>
              <a:rPr lang="pl-PL" dirty="0" smtClean="0"/>
              <a:t>Tak rozumiana bezprawność kryminalna ma charakter złożony, jest bowiem koniunkcją </a:t>
            </a:r>
            <a:r>
              <a:rPr lang="pl-PL" dirty="0"/>
              <a:t>formalnego zakazu karnego i braku </a:t>
            </a:r>
            <a:r>
              <a:rPr lang="pl-PL" dirty="0" smtClean="0"/>
              <a:t>kontratypu.</a:t>
            </a:r>
            <a:endParaRPr lang="pl-PL" dirty="0"/>
          </a:p>
          <a:p>
            <a:pPr marL="0" indent="0">
              <a:buNone/>
            </a:pPr>
            <a:endParaRPr lang="pl-PL" dirty="0" smtClean="0"/>
          </a:p>
          <a:p>
            <a:pPr marL="0" indent="0">
              <a:buNone/>
            </a:pPr>
            <a:endParaRPr lang="pl-PL" dirty="0"/>
          </a:p>
        </p:txBody>
      </p:sp>
    </p:spTree>
    <p:extLst>
      <p:ext uri="{BB962C8B-B14F-4D97-AF65-F5344CB8AC3E}">
        <p14:creationId xmlns:p14="http://schemas.microsoft.com/office/powerpoint/2010/main" val="201395590"/>
      </p:ext>
    </p:extLst>
  </p:cSld>
  <p:clrMapOvr>
    <a:masterClrMapping/>
  </p:clrMapOvr>
  <p:transition spd="slow">
    <p:push dir="u"/>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smtClean="0"/>
              <a:t>Społeczna szkodliwość</a:t>
            </a:r>
            <a:endParaRPr lang="pl-PL" b="1" dirty="0"/>
          </a:p>
        </p:txBody>
      </p:sp>
      <p:sp>
        <p:nvSpPr>
          <p:cNvPr id="3" name="Symbol zastępczy zawartości 2"/>
          <p:cNvSpPr>
            <a:spLocks noGrp="1"/>
          </p:cNvSpPr>
          <p:nvPr>
            <p:ph idx="1"/>
          </p:nvPr>
        </p:nvSpPr>
        <p:spPr>
          <a:xfrm>
            <a:off x="457200" y="1124744"/>
            <a:ext cx="8229600" cy="5544616"/>
          </a:xfrm>
        </p:spPr>
        <p:txBody>
          <a:bodyPr>
            <a:noAutofit/>
          </a:bodyPr>
          <a:lstStyle/>
          <a:p>
            <a:pPr marL="0" indent="0">
              <a:buNone/>
            </a:pPr>
            <a:r>
              <a:rPr lang="pl-PL" sz="2400" dirty="0"/>
              <a:t>Przez społeczną szkodliwość czynu rozumie się całokształt właściwości zarówno obiektywnych jak i subiektywnych czynu, decydujących o jego społecznie ujemnej </a:t>
            </a:r>
            <a:r>
              <a:rPr lang="pl-PL" sz="2400" dirty="0" smtClean="0"/>
              <a:t>wartości. Pierwszej oceny w tym względzie dokonuje ustawodawca. W </a:t>
            </a:r>
            <a:r>
              <a:rPr lang="pl-PL" sz="2400" dirty="0"/>
              <a:t>tym </a:t>
            </a:r>
            <a:r>
              <a:rPr lang="pl-PL" sz="2400" dirty="0" smtClean="0"/>
              <a:t>ujęciu stanowi ona materialny element czynu zabronionego i odgrywa rolę miernika zasadności zabronienia czynu. Mówiąc o czynie mamy tu na myśli określoną kategorię, a nie konkretny czyn. Na tym więc poziomie rozważań stwierdzenie, że kradzież jest czynem społecznie szkodliwym nie oznacza, że konkretna kradzież ma określony stopień społecznej szkodliwości, lecz to, że kradzież jako pewna kategoria czynów nagannych ma taką społeczną szkodliwość, iż czyny objęte pojęciem kradzieży powinny być zabronione. W konsekwencji pojęcie społecznej szkodliwości wyjaśnia, dlaczego pewne czyny są zabronione, a inne zaś nie. </a:t>
            </a:r>
            <a:endParaRPr lang="pl-PL" sz="2400" dirty="0"/>
          </a:p>
          <a:p>
            <a:pPr marL="0" indent="0">
              <a:buNone/>
            </a:pPr>
            <a:endParaRPr lang="pl-PL" sz="2400" dirty="0"/>
          </a:p>
        </p:txBody>
      </p:sp>
    </p:spTree>
    <p:extLst>
      <p:ext uri="{BB962C8B-B14F-4D97-AF65-F5344CB8AC3E}">
        <p14:creationId xmlns:p14="http://schemas.microsoft.com/office/powerpoint/2010/main" val="635939563"/>
      </p:ext>
    </p:extLst>
  </p:cSld>
  <p:clrMapOvr>
    <a:masterClrMapping/>
  </p:clrMapOvr>
  <p:transition spd="slow">
    <p:push dir="u"/>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323528" y="476672"/>
            <a:ext cx="8229600" cy="6048672"/>
          </a:xfrm>
        </p:spPr>
        <p:txBody>
          <a:bodyPr>
            <a:normAutofit fontScale="92500" lnSpcReduction="10000"/>
          </a:bodyPr>
          <a:lstStyle/>
          <a:p>
            <a:pPr marL="0" indent="0">
              <a:buNone/>
            </a:pPr>
            <a:r>
              <a:rPr lang="pl-PL" dirty="0" smtClean="0"/>
              <a:t>Ta generalna ocena dokonywana przez ustawodawcę nie podlega weryfikacji przez organy wymiaru sprawiedliwości, które w postępowaniu nie badają zasadności dokonanego wyboru.</a:t>
            </a:r>
          </a:p>
          <a:p>
            <a:pPr marL="0" indent="0">
              <a:buNone/>
            </a:pPr>
            <a:r>
              <a:rPr lang="pl-PL" dirty="0" smtClean="0"/>
              <a:t>Czym innym jest natomiast ocena społecznej szkodliwości czynu konkretnego czynu, popełnionego przez konkretnego sprawcę w określonym miejscu, czasie i okolicznościach. Taki czyn, należący do kategorii czynów, których społeczna szkodliwość została uznana przez ustawodawcę za uzasadniającą ich zabronienie, charakteryzuje się zindywidualizowaną społeczną szkodliwością, a jej stopień może być rozmaity.</a:t>
            </a:r>
            <a:endParaRPr lang="pl-PL" dirty="0"/>
          </a:p>
        </p:txBody>
      </p:sp>
    </p:spTree>
    <p:extLst>
      <p:ext uri="{BB962C8B-B14F-4D97-AF65-F5344CB8AC3E}">
        <p14:creationId xmlns:p14="http://schemas.microsoft.com/office/powerpoint/2010/main" val="1014357482"/>
      </p:ext>
    </p:extLst>
  </p:cSld>
  <p:clrMapOvr>
    <a:masterClrMapping/>
  </p:clrMapOvr>
  <p:transition spd="slow">
    <p:push dir="u"/>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260648"/>
            <a:ext cx="8229600" cy="5865515"/>
          </a:xfrm>
        </p:spPr>
        <p:txBody>
          <a:bodyPr>
            <a:normAutofit fontScale="92500" lnSpcReduction="20000"/>
          </a:bodyPr>
          <a:lstStyle/>
          <a:p>
            <a:pPr marL="0" indent="0">
              <a:buNone/>
            </a:pPr>
            <a:r>
              <a:rPr lang="pl-PL" dirty="0" smtClean="0"/>
              <a:t>Kluczowe znaczenie dla stopnia społecznej szkodliwości </a:t>
            </a:r>
            <a:r>
              <a:rPr lang="pl-PL" i="1" dirty="0" smtClean="0"/>
              <a:t>in concreto </a:t>
            </a:r>
            <a:r>
              <a:rPr lang="pl-PL" dirty="0" smtClean="0"/>
              <a:t>ma</a:t>
            </a:r>
            <a:r>
              <a:rPr lang="pl-PL" i="1" dirty="0" smtClean="0"/>
              <a:t> </a:t>
            </a:r>
            <a:r>
              <a:rPr lang="pl-PL" dirty="0" smtClean="0"/>
              <a:t>art. 47 § 6 </a:t>
            </a:r>
            <a:r>
              <a:rPr lang="pl-PL" dirty="0" err="1" smtClean="0"/>
              <a:t>k.w</a:t>
            </a:r>
            <a:r>
              <a:rPr lang="pl-PL" dirty="0" smtClean="0"/>
              <a:t>. Wymienia on kwantyfikatory (mierniki) stopnia społecznej szkodliwości nawiązując do koncepcji przedmiotowo-podmiotowej. Zaliczamy do nich:</a:t>
            </a:r>
          </a:p>
          <a:p>
            <a:pPr>
              <a:buFontTx/>
              <a:buChar char="-"/>
            </a:pPr>
            <a:r>
              <a:rPr lang="pl-PL" dirty="0" smtClean="0"/>
              <a:t>rodzaj i charakter naruszonego dobra prawnego,</a:t>
            </a:r>
          </a:p>
          <a:p>
            <a:pPr>
              <a:buFontTx/>
              <a:buChar char="-"/>
            </a:pPr>
            <a:r>
              <a:rPr lang="pl-PL" dirty="0"/>
              <a:t>r</a:t>
            </a:r>
            <a:r>
              <a:rPr lang="pl-PL" dirty="0" smtClean="0"/>
              <a:t>ozmiar wyrządzonej lub grożącej szkody,</a:t>
            </a:r>
          </a:p>
          <a:p>
            <a:pPr>
              <a:buFontTx/>
              <a:buChar char="-"/>
            </a:pPr>
            <a:r>
              <a:rPr lang="pl-PL" dirty="0"/>
              <a:t>s</a:t>
            </a:r>
            <a:r>
              <a:rPr lang="pl-PL" dirty="0" smtClean="0"/>
              <a:t>posób i okoliczności popełnionego czynu,</a:t>
            </a:r>
          </a:p>
          <a:p>
            <a:pPr>
              <a:buFontTx/>
              <a:buChar char="-"/>
            </a:pPr>
            <a:r>
              <a:rPr lang="pl-PL" dirty="0"/>
              <a:t>w</a:t>
            </a:r>
            <a:r>
              <a:rPr lang="pl-PL" dirty="0" smtClean="0"/>
              <a:t>agę naruszonych przez sprawcę obowiązków,</a:t>
            </a:r>
          </a:p>
          <a:p>
            <a:pPr>
              <a:buFontTx/>
              <a:buChar char="-"/>
            </a:pPr>
            <a:r>
              <a:rPr lang="pl-PL" dirty="0"/>
              <a:t>p</a:t>
            </a:r>
            <a:r>
              <a:rPr lang="pl-PL" dirty="0" smtClean="0"/>
              <a:t>ostać zamiaru, </a:t>
            </a:r>
          </a:p>
          <a:p>
            <a:pPr>
              <a:buFontTx/>
              <a:buChar char="-"/>
            </a:pPr>
            <a:r>
              <a:rPr lang="pl-PL" dirty="0" smtClean="0"/>
              <a:t> motywację sprawcy,</a:t>
            </a:r>
          </a:p>
          <a:p>
            <a:pPr>
              <a:buFontTx/>
              <a:buChar char="-"/>
            </a:pPr>
            <a:r>
              <a:rPr lang="pl-PL" dirty="0"/>
              <a:t>r</a:t>
            </a:r>
            <a:r>
              <a:rPr lang="pl-PL" dirty="0" smtClean="0"/>
              <a:t>odzaj naruszonych reguł ostrożności i stopień ich naruszenia. </a:t>
            </a:r>
          </a:p>
          <a:p>
            <a:pPr>
              <a:buFontTx/>
              <a:buChar char="-"/>
            </a:pPr>
            <a:endParaRPr lang="pl-PL" dirty="0" smtClean="0"/>
          </a:p>
          <a:p>
            <a:pPr>
              <a:buFontTx/>
              <a:buChar char="-"/>
            </a:pPr>
            <a:endParaRPr lang="pl-PL" dirty="0" smtClean="0"/>
          </a:p>
          <a:p>
            <a:pPr>
              <a:buFontTx/>
              <a:buChar char="-"/>
            </a:pPr>
            <a:endParaRPr lang="pl-PL" dirty="0"/>
          </a:p>
          <a:p>
            <a:pPr marL="0" indent="0">
              <a:buNone/>
            </a:pPr>
            <a:endParaRPr lang="pl-PL" dirty="0"/>
          </a:p>
        </p:txBody>
      </p:sp>
    </p:spTree>
    <p:extLst>
      <p:ext uri="{BB962C8B-B14F-4D97-AF65-F5344CB8AC3E}">
        <p14:creationId xmlns:p14="http://schemas.microsoft.com/office/powerpoint/2010/main" val="1522203920"/>
      </p:ext>
    </p:extLst>
  </p:cSld>
  <p:clrMapOvr>
    <a:masterClrMapping/>
  </p:clrMapOvr>
  <p:transition spd="slow">
    <p:push dir="u"/>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smtClean="0"/>
              <a:t>Elementy strukturalne pojęcia wykroczenia </a:t>
            </a:r>
            <a:endParaRPr lang="pl-PL" b="1" dirty="0"/>
          </a:p>
        </p:txBody>
      </p:sp>
      <p:sp>
        <p:nvSpPr>
          <p:cNvPr id="3" name="Symbol zastępczy zawartości 2"/>
          <p:cNvSpPr>
            <a:spLocks noGrp="1"/>
          </p:cNvSpPr>
          <p:nvPr>
            <p:ph sz="half" idx="1"/>
          </p:nvPr>
        </p:nvSpPr>
        <p:spPr>
          <a:xfrm>
            <a:off x="457200" y="1628800"/>
            <a:ext cx="8291264" cy="4497363"/>
          </a:xfrm>
        </p:spPr>
        <p:txBody>
          <a:bodyPr/>
          <a:lstStyle/>
          <a:p>
            <a:pPr marL="0" indent="0">
              <a:buNone/>
            </a:pPr>
            <a:endParaRPr lang="pl-PL" dirty="0"/>
          </a:p>
          <a:p>
            <a:r>
              <a:rPr lang="pl-PL" dirty="0"/>
              <a:t> czyn człowieka</a:t>
            </a:r>
          </a:p>
          <a:p>
            <a:r>
              <a:rPr lang="pl-PL" dirty="0"/>
              <a:t> realizacja znamion określonych w </a:t>
            </a:r>
            <a:r>
              <a:rPr lang="pl-PL" dirty="0" smtClean="0"/>
              <a:t>ustawie (czyn zabroniony)</a:t>
            </a:r>
            <a:endParaRPr lang="pl-PL" dirty="0"/>
          </a:p>
          <a:p>
            <a:r>
              <a:rPr lang="pl-PL" dirty="0"/>
              <a:t> bezprawność</a:t>
            </a:r>
          </a:p>
          <a:p>
            <a:r>
              <a:rPr lang="pl-PL" dirty="0"/>
              <a:t> społeczna </a:t>
            </a:r>
            <a:r>
              <a:rPr lang="pl-PL" dirty="0" smtClean="0"/>
              <a:t>szkodliwość </a:t>
            </a:r>
            <a:r>
              <a:rPr lang="pl-PL" smtClean="0"/>
              <a:t>(karygodność)</a:t>
            </a:r>
            <a:endParaRPr lang="pl-PL" dirty="0"/>
          </a:p>
          <a:p>
            <a:r>
              <a:rPr lang="pl-PL" dirty="0"/>
              <a:t> wina</a:t>
            </a:r>
          </a:p>
          <a:p>
            <a:pPr marL="0" indent="0">
              <a:buNone/>
            </a:pPr>
            <a:r>
              <a:rPr lang="pl-PL" dirty="0" smtClean="0"/>
              <a:t>Powyższe elementy stanowią jednocześnie przesłanki odpowiedzialności za wykroczenie.</a:t>
            </a:r>
            <a:endParaRPr lang="pl-PL" dirty="0"/>
          </a:p>
        </p:txBody>
      </p:sp>
    </p:spTree>
    <p:extLst>
      <p:ext uri="{BB962C8B-B14F-4D97-AF65-F5344CB8AC3E}">
        <p14:creationId xmlns:p14="http://schemas.microsoft.com/office/powerpoint/2010/main" val="3817147195"/>
      </p:ext>
    </p:extLst>
  </p:cSld>
  <p:clrMapOvr>
    <a:masterClrMapping/>
  </p:clrMapOvr>
  <p:transition spd="slow">
    <p:push dir="u"/>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251520" y="267494"/>
            <a:ext cx="8136904" cy="1217290"/>
          </a:xfrm>
        </p:spPr>
        <p:txBody>
          <a:bodyPr>
            <a:normAutofit fontScale="90000"/>
          </a:bodyPr>
          <a:lstStyle/>
          <a:p>
            <a:r>
              <a:rPr lang="pl-PL" dirty="0" smtClean="0"/>
              <a:t>   </a:t>
            </a:r>
            <a:r>
              <a:rPr lang="pl-PL" b="1" dirty="0" smtClean="0"/>
              <a:t>Pojęcie czynu</a:t>
            </a:r>
            <a:r>
              <a:rPr lang="pl-PL" b="1" dirty="0"/>
              <a:t> </a:t>
            </a:r>
            <a:r>
              <a:rPr lang="pl-PL" b="1" dirty="0" smtClean="0"/>
              <a:t>w prawie wykroczeń</a:t>
            </a:r>
            <a:endParaRPr lang="pl-PL" b="1" dirty="0"/>
          </a:p>
        </p:txBody>
      </p:sp>
      <p:sp>
        <p:nvSpPr>
          <p:cNvPr id="3" name="Symbol zastępczy zawartości 2"/>
          <p:cNvSpPr>
            <a:spLocks noGrp="1"/>
          </p:cNvSpPr>
          <p:nvPr>
            <p:ph idx="1"/>
          </p:nvPr>
        </p:nvSpPr>
        <p:spPr>
          <a:xfrm>
            <a:off x="539552" y="1412776"/>
            <a:ext cx="8229600" cy="5256584"/>
          </a:xfrm>
        </p:spPr>
        <p:txBody>
          <a:bodyPr>
            <a:normAutofit fontScale="85000" lnSpcReduction="20000"/>
          </a:bodyPr>
          <a:lstStyle/>
          <a:p>
            <a:pPr marL="64008" indent="0">
              <a:buNone/>
            </a:pPr>
            <a:r>
              <a:rPr lang="pl-PL" dirty="0" smtClean="0"/>
              <a:t>Czynem w prawie o wykroczeniach jest fragment zewnętrznego zachowania się człowieka, spójny wewnętrznie i społecznie doniosły w sensie ujemnym. Zależny od wolnej woli, tj. stanowiący wyraz wolnej woli człowieka.</a:t>
            </a:r>
          </a:p>
          <a:p>
            <a:pPr marL="0" indent="0">
              <a:buNone/>
            </a:pPr>
            <a:r>
              <a:rPr lang="pl-PL" dirty="0" smtClean="0"/>
              <a:t>Czynem nie są:</a:t>
            </a:r>
          </a:p>
          <a:p>
            <a:pPr>
              <a:buFontTx/>
              <a:buChar char="-"/>
            </a:pPr>
            <a:r>
              <a:rPr lang="pl-PL" dirty="0" smtClean="0"/>
              <a:t>zachowanie odruchowe (refleksyjne)</a:t>
            </a:r>
          </a:p>
          <a:p>
            <a:pPr>
              <a:buFontTx/>
              <a:buChar char="-"/>
            </a:pPr>
            <a:r>
              <a:rPr lang="pl-PL" dirty="0"/>
              <a:t>z</a:t>
            </a:r>
            <a:r>
              <a:rPr lang="pl-PL" dirty="0" smtClean="0"/>
              <a:t>achowanie podjęte na skutek przymusu fizycznego</a:t>
            </a:r>
          </a:p>
          <a:p>
            <a:pPr>
              <a:buFontTx/>
              <a:buChar char="-"/>
            </a:pPr>
            <a:r>
              <a:rPr lang="pl-PL" dirty="0"/>
              <a:t>z</a:t>
            </a:r>
            <a:r>
              <a:rPr lang="pl-PL" dirty="0" smtClean="0"/>
              <a:t>achowanie podjęte w stanie wyłączonej świadomości (napad epileptyczny, sen fizjologiczny)</a:t>
            </a:r>
          </a:p>
          <a:p>
            <a:pPr>
              <a:buFontTx/>
              <a:buChar char="-"/>
            </a:pPr>
            <a:r>
              <a:rPr lang="pl-PL" dirty="0" smtClean="0"/>
              <a:t>zachowanie podjęte w stanie  fizjologicznej niemożności działania (paraliż, utrata przytomności)</a:t>
            </a:r>
          </a:p>
          <a:p>
            <a:pPr>
              <a:buFontTx/>
              <a:buChar char="-"/>
            </a:pPr>
            <a:r>
              <a:rPr lang="pl-PL" dirty="0"/>
              <a:t>z</a:t>
            </a:r>
            <a:r>
              <a:rPr lang="pl-PL" dirty="0" smtClean="0"/>
              <a:t>achowania zautomatyzowane pierwotnie.</a:t>
            </a:r>
          </a:p>
          <a:p>
            <a:pPr>
              <a:buFontTx/>
              <a:buChar char="-"/>
            </a:pPr>
            <a:endParaRPr lang="pl-PL" dirty="0" smtClean="0"/>
          </a:p>
          <a:p>
            <a:pPr>
              <a:buFontTx/>
              <a:buChar char="-"/>
            </a:pPr>
            <a:endParaRPr lang="pl-PL" dirty="0" smtClean="0"/>
          </a:p>
          <a:p>
            <a:pPr>
              <a:buFontTx/>
              <a:buChar char="-"/>
            </a:pPr>
            <a:endParaRPr lang="pl-PL" dirty="0" smtClean="0"/>
          </a:p>
          <a:p>
            <a:pPr>
              <a:buFontTx/>
              <a:buChar char="-"/>
            </a:pPr>
            <a:endParaRPr lang="pl-PL" dirty="0" smtClean="0"/>
          </a:p>
          <a:p>
            <a:pPr>
              <a:buFontTx/>
              <a:buChar char="-"/>
            </a:pPr>
            <a:endParaRPr lang="pl-PL" dirty="0"/>
          </a:p>
        </p:txBody>
      </p:sp>
    </p:spTree>
    <p:extLst>
      <p:ext uri="{BB962C8B-B14F-4D97-AF65-F5344CB8AC3E}">
        <p14:creationId xmlns:p14="http://schemas.microsoft.com/office/powerpoint/2010/main" val="4274922329"/>
      </p:ext>
    </p:extLst>
  </p:cSld>
  <p:clrMapOvr>
    <a:masterClrMapping/>
  </p:clrMapOvr>
  <p:transition spd="slow">
    <p:push dir="u"/>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smtClean="0"/>
              <a:t>Czyn zabroniony</a:t>
            </a:r>
            <a:endParaRPr lang="pl-PL" b="1" dirty="0"/>
          </a:p>
        </p:txBody>
      </p:sp>
      <p:sp>
        <p:nvSpPr>
          <p:cNvPr id="3" name="Symbol zastępczy zawartości 2"/>
          <p:cNvSpPr>
            <a:spLocks noGrp="1"/>
          </p:cNvSpPr>
          <p:nvPr>
            <p:ph idx="1"/>
          </p:nvPr>
        </p:nvSpPr>
        <p:spPr/>
        <p:txBody>
          <a:bodyPr>
            <a:normAutofit lnSpcReduction="10000"/>
          </a:bodyPr>
          <a:lstStyle/>
          <a:p>
            <a:pPr marL="0" indent="0">
              <a:buNone/>
            </a:pPr>
            <a:r>
              <a:rPr lang="pl-PL" dirty="0" smtClean="0"/>
              <a:t>Zgodnie </a:t>
            </a:r>
            <a:r>
              <a:rPr lang="pl-PL" dirty="0"/>
              <a:t>z art. </a:t>
            </a:r>
            <a:r>
              <a:rPr lang="pl-PL" dirty="0" smtClean="0"/>
              <a:t>47 § </a:t>
            </a:r>
            <a:r>
              <a:rPr lang="pl-PL" dirty="0"/>
              <a:t>1 </a:t>
            </a:r>
            <a:r>
              <a:rPr lang="pl-PL" dirty="0" err="1" smtClean="0"/>
              <a:t>k.w</a:t>
            </a:r>
            <a:r>
              <a:rPr lang="pl-PL" dirty="0" smtClean="0"/>
              <a:t>. czynem zabronionym jest zachowanie </a:t>
            </a:r>
            <a:r>
              <a:rPr lang="pl-PL" dirty="0"/>
              <a:t>się człowieka o znamionach określonych w ustawie karnej. </a:t>
            </a:r>
          </a:p>
          <a:p>
            <a:pPr marL="0" indent="0">
              <a:buNone/>
            </a:pPr>
            <a:r>
              <a:rPr lang="pl-PL" dirty="0" smtClean="0"/>
              <a:t>Ustawowymi </a:t>
            </a:r>
            <a:r>
              <a:rPr lang="pl-PL" dirty="0"/>
              <a:t>znamionami nazywamy cechy abstrakcyjnego </a:t>
            </a:r>
            <a:r>
              <a:rPr lang="pl-PL" dirty="0" smtClean="0"/>
              <a:t>obrazu zachowania się zawartego w dyspozycji przepisu części szczególnej. Elementy treściowe tego wzorca zabronionego zachowania się tworzą typ </a:t>
            </a:r>
            <a:r>
              <a:rPr lang="pl-PL" dirty="0"/>
              <a:t>czynu </a:t>
            </a:r>
            <a:r>
              <a:rPr lang="pl-PL" dirty="0" smtClean="0"/>
              <a:t>zabronionego. </a:t>
            </a:r>
            <a:endParaRPr lang="pl-PL" dirty="0"/>
          </a:p>
          <a:p>
            <a:pPr marL="0" indent="0">
              <a:buNone/>
            </a:pPr>
            <a:endParaRPr lang="pl-PL" dirty="0"/>
          </a:p>
        </p:txBody>
      </p:sp>
    </p:spTree>
    <p:extLst>
      <p:ext uri="{BB962C8B-B14F-4D97-AF65-F5344CB8AC3E}">
        <p14:creationId xmlns:p14="http://schemas.microsoft.com/office/powerpoint/2010/main" val="1524398250"/>
      </p:ext>
    </p:extLst>
  </p:cSld>
  <p:clrMapOvr>
    <a:masterClrMapping/>
  </p:clrMapOvr>
  <p:transition spd="slow">
    <p:push dir="u"/>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3200" b="1" dirty="0"/>
              <a:t>Podział logiczny znamion czynu zabronionego</a:t>
            </a:r>
            <a:br>
              <a:rPr lang="pl-PL" sz="3200" b="1" dirty="0"/>
            </a:br>
            <a:r>
              <a:rPr lang="pl-PL" sz="3200" b="1" dirty="0"/>
              <a:t>(„jak” ma być opisany czyn zabroniony)</a:t>
            </a:r>
          </a:p>
        </p:txBody>
      </p:sp>
      <p:sp>
        <p:nvSpPr>
          <p:cNvPr id="3" name="Symbol zastępczy zawartości 2"/>
          <p:cNvSpPr>
            <a:spLocks noGrp="1"/>
          </p:cNvSpPr>
          <p:nvPr>
            <p:ph idx="1"/>
          </p:nvPr>
        </p:nvSpPr>
        <p:spPr/>
        <p:txBody>
          <a:bodyPr>
            <a:normAutofit fontScale="85000" lnSpcReduction="20000"/>
          </a:bodyPr>
          <a:lstStyle/>
          <a:p>
            <a:r>
              <a:rPr lang="pl-PL" dirty="0"/>
              <a:t> </a:t>
            </a:r>
            <a:r>
              <a:rPr lang="pl-PL" b="1" dirty="0"/>
              <a:t>znamiona potoczne </a:t>
            </a:r>
            <a:r>
              <a:rPr lang="pl-PL" dirty="0"/>
              <a:t>– używane w tym samym znaczeniu, w jakim są one używane w języku potocznym,</a:t>
            </a:r>
          </a:p>
          <a:p>
            <a:r>
              <a:rPr lang="pl-PL" dirty="0"/>
              <a:t> </a:t>
            </a:r>
            <a:r>
              <a:rPr lang="pl-PL" b="1" dirty="0"/>
              <a:t>znamiona odsyłające </a:t>
            </a:r>
            <a:r>
              <a:rPr lang="pl-PL" dirty="0"/>
              <a:t>– odwołują się do terminologii używanej w wyspecjalizowanych dziedzinach wiedzy, np. </a:t>
            </a:r>
            <a:r>
              <a:rPr lang="pl-PL" dirty="0" smtClean="0"/>
              <a:t>„instytucja państwowa”, „choroba </a:t>
            </a:r>
            <a:r>
              <a:rPr lang="pl-PL" dirty="0"/>
              <a:t>psychiczna”. Do znamion odsyłających należą znamiona normatywne, które czerpią swój sens z </a:t>
            </a:r>
            <a:r>
              <a:rPr lang="pl-PL" dirty="0" smtClean="0"/>
              <a:t>rozstrzygnięć </a:t>
            </a:r>
            <a:r>
              <a:rPr lang="pl-PL" dirty="0"/>
              <a:t>zawartych w odpowiednich przepisach, np. </a:t>
            </a:r>
            <a:r>
              <a:rPr lang="pl-PL" dirty="0" smtClean="0"/>
              <a:t>„władza rodzicielska”, „bez wymaganego zezwolenia”, „właściciel zwierzęcia” oraz</a:t>
            </a:r>
            <a:r>
              <a:rPr lang="pl-PL" dirty="0"/>
              <a:t> d</a:t>
            </a:r>
            <a:r>
              <a:rPr lang="pl-PL" dirty="0" smtClean="0"/>
              <a:t>efinicje legalne, np. „dokument”, „rzecz ruchoma”  – patrz słowniczek wyrażeń ustawowych art. 47 </a:t>
            </a:r>
            <a:r>
              <a:rPr lang="pl-PL" dirty="0" err="1" smtClean="0"/>
              <a:t>k.w</a:t>
            </a:r>
            <a:r>
              <a:rPr lang="pl-PL" dirty="0" smtClean="0"/>
              <a:t>.).</a:t>
            </a:r>
            <a:endParaRPr lang="pl-PL" dirty="0"/>
          </a:p>
          <a:p>
            <a:endParaRPr lang="pl-PL" dirty="0"/>
          </a:p>
        </p:txBody>
      </p:sp>
    </p:spTree>
    <p:extLst>
      <p:ext uri="{BB962C8B-B14F-4D97-AF65-F5344CB8AC3E}">
        <p14:creationId xmlns:p14="http://schemas.microsoft.com/office/powerpoint/2010/main" val="2722727041"/>
      </p:ext>
    </p:extLst>
  </p:cSld>
  <p:clrMapOvr>
    <a:masterClrMapping/>
  </p:clrMapOvr>
  <p:transition spd="slow">
    <p:push dir="u"/>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404664"/>
            <a:ext cx="8229600" cy="5721499"/>
          </a:xfrm>
        </p:spPr>
        <p:txBody>
          <a:bodyPr/>
          <a:lstStyle/>
          <a:p>
            <a:r>
              <a:rPr lang="pl-PL" dirty="0"/>
              <a:t> </a:t>
            </a:r>
            <a:r>
              <a:rPr lang="pl-PL" b="1" dirty="0"/>
              <a:t>znamiona pozytywne </a:t>
            </a:r>
            <a:r>
              <a:rPr lang="pl-PL" dirty="0"/>
              <a:t>– znamiona, które ma posiadać </a:t>
            </a:r>
            <a:r>
              <a:rPr lang="pl-PL" dirty="0" smtClean="0"/>
              <a:t>konkretny czyn</a:t>
            </a:r>
            <a:r>
              <a:rPr lang="pl-PL" dirty="0"/>
              <a:t>, aby był zgodny z opisem, </a:t>
            </a:r>
          </a:p>
          <a:p>
            <a:r>
              <a:rPr lang="pl-PL" dirty="0"/>
              <a:t> </a:t>
            </a:r>
            <a:r>
              <a:rPr lang="pl-PL" b="1" dirty="0"/>
              <a:t>znamiona negatywne </a:t>
            </a:r>
            <a:r>
              <a:rPr lang="pl-PL" dirty="0"/>
              <a:t>– brak pewnych cech w realizowanym czynie decyduje o </a:t>
            </a:r>
            <a:r>
              <a:rPr lang="pl-PL" dirty="0" smtClean="0"/>
              <a:t>jego zgodności </a:t>
            </a:r>
            <a:r>
              <a:rPr lang="pl-PL" dirty="0"/>
              <a:t>z typem czynu </a:t>
            </a:r>
            <a:r>
              <a:rPr lang="pl-PL" dirty="0" smtClean="0"/>
              <a:t>zabronionego, np. „bez wymaganego zezwolenia”, „wbrew uprawnieniu”. </a:t>
            </a:r>
          </a:p>
          <a:p>
            <a:pPr marL="0" indent="0">
              <a:buNone/>
            </a:pPr>
            <a:r>
              <a:rPr lang="pl-PL" dirty="0" smtClean="0"/>
              <a:t>Niektórzy </a:t>
            </a:r>
            <a:r>
              <a:rPr lang="pl-PL" dirty="0"/>
              <a:t>autorzy zaliczają do znamion negatywnych brak okoliczności </a:t>
            </a:r>
            <a:r>
              <a:rPr lang="pl-PL" dirty="0" smtClean="0"/>
              <a:t>wyłączających </a:t>
            </a:r>
            <a:r>
              <a:rPr lang="pl-PL" dirty="0"/>
              <a:t>bezprawność czynu.</a:t>
            </a:r>
          </a:p>
          <a:p>
            <a:endParaRPr lang="pl-PL" dirty="0"/>
          </a:p>
        </p:txBody>
      </p:sp>
    </p:spTree>
    <p:extLst>
      <p:ext uri="{BB962C8B-B14F-4D97-AF65-F5344CB8AC3E}">
        <p14:creationId xmlns:p14="http://schemas.microsoft.com/office/powerpoint/2010/main" val="320833175"/>
      </p:ext>
    </p:extLst>
  </p:cSld>
  <p:clrMapOvr>
    <a:masterClrMapping/>
  </p:clrMapOvr>
  <p:transition spd="slow">
    <p:push dir="u"/>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332656"/>
            <a:ext cx="8229600" cy="5793507"/>
          </a:xfrm>
        </p:spPr>
        <p:txBody>
          <a:bodyPr/>
          <a:lstStyle/>
          <a:p>
            <a:r>
              <a:rPr lang="pl-PL" dirty="0"/>
              <a:t> </a:t>
            </a:r>
            <a:r>
              <a:rPr lang="pl-PL" b="1" dirty="0"/>
              <a:t>znamiona opisowe (deskryptywne) </a:t>
            </a:r>
            <a:r>
              <a:rPr lang="pl-PL" dirty="0"/>
              <a:t>– nie wymagają ocen od stosującego prawo, posługują się opisem zachowania, jego okoliczności, np. „rzecz ruchoma”, „człowiek</a:t>
            </a:r>
            <a:r>
              <a:rPr lang="pl-PL" dirty="0" smtClean="0"/>
              <a:t>”, „pies”, „pojazd mechaniczny”,</a:t>
            </a:r>
            <a:endParaRPr lang="pl-PL" dirty="0"/>
          </a:p>
          <a:p>
            <a:r>
              <a:rPr lang="pl-PL" dirty="0"/>
              <a:t> </a:t>
            </a:r>
            <a:r>
              <a:rPr lang="pl-PL" b="1" dirty="0"/>
              <a:t>znamiona</a:t>
            </a:r>
            <a:r>
              <a:rPr lang="pl-PL" dirty="0"/>
              <a:t> </a:t>
            </a:r>
            <a:r>
              <a:rPr lang="pl-PL" b="1" dirty="0" err="1"/>
              <a:t>ocenne</a:t>
            </a:r>
            <a:r>
              <a:rPr lang="pl-PL" b="1" dirty="0"/>
              <a:t> (wartościujące) </a:t>
            </a:r>
            <a:r>
              <a:rPr lang="pl-PL" dirty="0"/>
              <a:t>– odwołują się do pewnych ocen, np. „</a:t>
            </a:r>
            <a:r>
              <a:rPr lang="pl-PL" dirty="0" smtClean="0"/>
              <a:t>ze swawoli”, </a:t>
            </a:r>
            <a:r>
              <a:rPr lang="pl-PL" dirty="0"/>
              <a:t>„złośliwie”, </a:t>
            </a:r>
            <a:r>
              <a:rPr lang="pl-PL" dirty="0" smtClean="0"/>
              <a:t>„uporczywie”, „nieobyczajny wybryk”.</a:t>
            </a:r>
            <a:endParaRPr lang="pl-PL" dirty="0"/>
          </a:p>
          <a:p>
            <a:endParaRPr lang="pl-PL" dirty="0"/>
          </a:p>
        </p:txBody>
      </p:sp>
    </p:spTree>
    <p:extLst>
      <p:ext uri="{BB962C8B-B14F-4D97-AF65-F5344CB8AC3E}">
        <p14:creationId xmlns:p14="http://schemas.microsoft.com/office/powerpoint/2010/main" val="2931236462"/>
      </p:ext>
    </p:extLst>
  </p:cSld>
  <p:clrMapOvr>
    <a:masterClrMapping/>
  </p:clrMapOvr>
  <p:transition spd="slow">
    <p:push dir="u"/>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188640"/>
            <a:ext cx="8229600" cy="5937523"/>
          </a:xfrm>
        </p:spPr>
        <p:txBody>
          <a:bodyPr/>
          <a:lstStyle/>
          <a:p>
            <a:r>
              <a:rPr lang="pl-PL" b="1" dirty="0"/>
              <a:t>znamiona ostre </a:t>
            </a:r>
            <a:r>
              <a:rPr lang="pl-PL" dirty="0"/>
              <a:t>–  z wyraźnie oznaczoną klasą desygnatów, tak że zaszeregowanie do niej jakiegoś przedmiotu lub sytuacji nie nastręcza trudności, np. „kto”, </a:t>
            </a:r>
            <a:r>
              <a:rPr lang="pl-PL" dirty="0" smtClean="0"/>
              <a:t>„uszkadza”, </a:t>
            </a:r>
            <a:r>
              <a:rPr lang="pl-PL" dirty="0"/>
              <a:t>„niszczy</a:t>
            </a:r>
            <a:r>
              <a:rPr lang="pl-PL" dirty="0" smtClean="0"/>
              <a:t>”. Znamiona ilościowe wyrażone liczbami należą także do tego rodzaju znamion, np. „małoletni”,</a:t>
            </a:r>
            <a:endParaRPr lang="pl-PL" dirty="0"/>
          </a:p>
          <a:p>
            <a:r>
              <a:rPr lang="pl-PL" dirty="0"/>
              <a:t> </a:t>
            </a:r>
            <a:r>
              <a:rPr lang="pl-PL" b="1" dirty="0"/>
              <a:t>znamiona nieostre </a:t>
            </a:r>
            <a:r>
              <a:rPr lang="pl-PL" dirty="0"/>
              <a:t>– z mniej lub bardziej </a:t>
            </a:r>
            <a:r>
              <a:rPr lang="pl-PL" dirty="0" smtClean="0"/>
              <a:t>wyraźną granicą </a:t>
            </a:r>
            <a:r>
              <a:rPr lang="pl-PL" dirty="0"/>
              <a:t>zakresu, np. „poważne zakłócenia”, „szczególnie ciężki przypadek”.</a:t>
            </a:r>
          </a:p>
          <a:p>
            <a:endParaRPr lang="pl-PL" dirty="0"/>
          </a:p>
        </p:txBody>
      </p:sp>
    </p:spTree>
    <p:extLst>
      <p:ext uri="{BB962C8B-B14F-4D97-AF65-F5344CB8AC3E}">
        <p14:creationId xmlns:p14="http://schemas.microsoft.com/office/powerpoint/2010/main" val="1171929583"/>
      </p:ext>
    </p:extLst>
  </p:cSld>
  <p:clrMapOvr>
    <a:masterClrMapping/>
  </p:clrMapOvr>
  <p:transition spd="slow">
    <p:push dir="u"/>
  </p:transition>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3389</TotalTime>
  <Words>1554</Words>
  <Application>Microsoft Office PowerPoint</Application>
  <PresentationFormat>Pokaz na ekranie (4:3)</PresentationFormat>
  <Paragraphs>132</Paragraphs>
  <Slides>23</Slides>
  <Notes>1</Notes>
  <HiddenSlides>0</HiddenSlides>
  <MMClips>0</MMClips>
  <ScaleCrop>false</ScaleCrop>
  <HeadingPairs>
    <vt:vector size="4" baseType="variant">
      <vt:variant>
        <vt:lpstr>Motyw</vt:lpstr>
      </vt:variant>
      <vt:variant>
        <vt:i4>1</vt:i4>
      </vt:variant>
      <vt:variant>
        <vt:lpstr>Tytuły slajdów</vt:lpstr>
      </vt:variant>
      <vt:variant>
        <vt:i4>23</vt:i4>
      </vt:variant>
    </vt:vector>
  </HeadingPairs>
  <TitlesOfParts>
    <vt:vector size="24" baseType="lpstr">
      <vt:lpstr>Motyw pakietu Office</vt:lpstr>
      <vt:lpstr>Wykład III  Istota wykroczenia</vt:lpstr>
      <vt:lpstr>Definicja wykroczenia</vt:lpstr>
      <vt:lpstr>Elementy strukturalne pojęcia wykroczenia </vt:lpstr>
      <vt:lpstr>   Pojęcie czynu w prawie wykroczeń</vt:lpstr>
      <vt:lpstr>Czyn zabroniony</vt:lpstr>
      <vt:lpstr>Podział logiczny znamion czynu zabronionego („jak” ma być opisany czyn zabroniony)</vt:lpstr>
      <vt:lpstr>Prezentacja programu PowerPoint</vt:lpstr>
      <vt:lpstr>Prezentacja programu PowerPoint</vt:lpstr>
      <vt:lpstr>Prezentacja programu PowerPoint</vt:lpstr>
      <vt:lpstr>Prezentacja programu PowerPoint</vt:lpstr>
      <vt:lpstr>Podział strukturalny znamion czynu zabronionego („co musi” zawierać opis typu czynu zabronionego, aby był kompletny)</vt:lpstr>
      <vt:lpstr>Przedmiot</vt:lpstr>
      <vt:lpstr>Strona przedmiotowa</vt:lpstr>
      <vt:lpstr>Podmiot</vt:lpstr>
      <vt:lpstr>Odpowiedzialność nieletnich</vt:lpstr>
      <vt:lpstr>Strona podmiotowa </vt:lpstr>
      <vt:lpstr>Nieumyślność</vt:lpstr>
      <vt:lpstr>Prezentacja programu PowerPoint</vt:lpstr>
      <vt:lpstr>Bezprawność</vt:lpstr>
      <vt:lpstr>Prezentacja programu PowerPoint</vt:lpstr>
      <vt:lpstr>Społeczna szkodliwość</vt:lpstr>
      <vt:lpstr>Prezentacja programu PowerPoint</vt:lpstr>
      <vt:lpstr>Prezentacja programu PowerPoint</vt:lpstr>
    </vt:vector>
  </TitlesOfParts>
  <Company>Sil-art Rycho444</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Ochrona obrotu gospodarczego Wykład</dc:title>
  <dc:creator>Anna Płońska</dc:creator>
  <cp:lastModifiedBy>Kasia</cp:lastModifiedBy>
  <cp:revision>225</cp:revision>
  <dcterms:created xsi:type="dcterms:W3CDTF">2012-01-31T20:13:54Z</dcterms:created>
  <dcterms:modified xsi:type="dcterms:W3CDTF">2014-02-07T11:27:20Z</dcterms:modified>
</cp:coreProperties>
</file>