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40" r:id="rId1"/>
  </p:sldMasterIdLst>
  <p:notesMasterIdLst>
    <p:notesMasterId r:id="rId25"/>
  </p:notesMasterIdLst>
  <p:handoutMasterIdLst>
    <p:handoutMasterId r:id="rId26"/>
  </p:handoutMasterIdLst>
  <p:sldIdLst>
    <p:sldId id="256" r:id="rId2"/>
    <p:sldId id="299" r:id="rId3"/>
    <p:sldId id="322" r:id="rId4"/>
    <p:sldId id="323" r:id="rId5"/>
    <p:sldId id="324" r:id="rId6"/>
    <p:sldId id="325" r:id="rId7"/>
    <p:sldId id="328" r:id="rId8"/>
    <p:sldId id="267" r:id="rId9"/>
    <p:sldId id="326" r:id="rId10"/>
    <p:sldId id="318" r:id="rId11"/>
    <p:sldId id="313" r:id="rId12"/>
    <p:sldId id="333" r:id="rId13"/>
    <p:sldId id="334" r:id="rId14"/>
    <p:sldId id="335" r:id="rId15"/>
    <p:sldId id="336" r:id="rId16"/>
    <p:sldId id="337" r:id="rId17"/>
    <p:sldId id="338" r:id="rId18"/>
    <p:sldId id="314" r:id="rId19"/>
    <p:sldId id="315" r:id="rId20"/>
    <p:sldId id="316" r:id="rId21"/>
    <p:sldId id="317" r:id="rId22"/>
    <p:sldId id="339" r:id="rId23"/>
    <p:sldId id="340" r:id="rId2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728" autoAdjust="0"/>
  </p:normalViewPr>
  <p:slideViewPr>
    <p:cSldViewPr>
      <p:cViewPr varScale="1">
        <p:scale>
          <a:sx n="51" d="100"/>
          <a:sy n="51" d="100"/>
        </p:scale>
        <p:origin x="-1238"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2" d="100"/>
        <a:sy n="92" d="100"/>
      </p:scale>
      <p:origin x="0" y="1158"/>
    </p:cViewPr>
  </p:sorterViewPr>
  <p:notesViewPr>
    <p:cSldViewPr>
      <p:cViewPr varScale="1">
        <p:scale>
          <a:sx n="56" d="100"/>
          <a:sy n="56" d="100"/>
        </p:scale>
        <p:origin x="-2628"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C80422-0A7D-4B51-940C-2685324FD4A1}" type="datetimeFigureOut">
              <a:rPr lang="pl-PL" smtClean="0"/>
              <a:pPr/>
              <a:t>2014-01-10</a:t>
            </a:fld>
            <a:endParaRPr lang="pl-PL"/>
          </a:p>
        </p:txBody>
      </p:sp>
      <p:sp>
        <p:nvSpPr>
          <p:cNvPr id="4" name="Symbol zastępczy stopki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3CEA30-67D1-40FE-AFF1-76CF155CD734}" type="slidenum">
              <a:rPr lang="pl-PL" smtClean="0"/>
              <a:pPr/>
              <a:t>‹#›</a:t>
            </a:fld>
            <a:endParaRPr lang="pl-PL"/>
          </a:p>
        </p:txBody>
      </p:sp>
    </p:spTree>
    <p:extLst>
      <p:ext uri="{BB962C8B-B14F-4D97-AF65-F5344CB8AC3E}">
        <p14:creationId xmlns:p14="http://schemas.microsoft.com/office/powerpoint/2010/main" val="4141679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557BC-75FE-4034-AD5E-155D0E1978C5}" type="datetimeFigureOut">
              <a:rPr lang="pl-PL" smtClean="0"/>
              <a:pPr/>
              <a:t>2014-01-10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B77F8-B329-4140-82AB-1ACD4493B2E1}" type="slidenum">
              <a:rPr lang="pl-PL" smtClean="0"/>
              <a:pPr/>
              <a:t>‹#›</a:t>
            </a:fld>
            <a:endParaRPr lang="pl-PL"/>
          </a:p>
        </p:txBody>
      </p:sp>
    </p:spTree>
    <p:extLst>
      <p:ext uri="{BB962C8B-B14F-4D97-AF65-F5344CB8AC3E}">
        <p14:creationId xmlns:p14="http://schemas.microsoft.com/office/powerpoint/2010/main" val="3010229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024B77F8-B329-4140-82AB-1ACD4493B2E1}" type="slidenum">
              <a:rPr lang="pl-PL" smtClean="0"/>
              <a:pPr/>
              <a:t>1</a:t>
            </a:fld>
            <a:endParaRPr lang="pl-PL"/>
          </a:p>
        </p:txBody>
      </p:sp>
    </p:spTree>
    <p:extLst>
      <p:ext uri="{BB962C8B-B14F-4D97-AF65-F5344CB8AC3E}">
        <p14:creationId xmlns:p14="http://schemas.microsoft.com/office/powerpoint/2010/main" val="168901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822921456"/>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822854318"/>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3168003630"/>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655741685"/>
      </p:ext>
    </p:extLst>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037955511"/>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2611056277"/>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864367053"/>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203340720"/>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217981068"/>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1609151437"/>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817B06A-F3ED-48CC-92B2-94228C6EB513}" type="datetimeFigureOut">
              <a:rPr lang="pl-PL" smtClean="0"/>
              <a:pPr/>
              <a:t>2014-01-10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B21E51E-9CC1-44B5-B478-1491F164E677}" type="slidenum">
              <a:rPr lang="pl-PL" smtClean="0"/>
              <a:pPr/>
              <a:t>‹#›</a:t>
            </a:fld>
            <a:endParaRPr lang="pl-PL"/>
          </a:p>
        </p:txBody>
      </p:sp>
    </p:spTree>
    <p:extLst>
      <p:ext uri="{BB962C8B-B14F-4D97-AF65-F5344CB8AC3E}">
        <p14:creationId xmlns:p14="http://schemas.microsoft.com/office/powerpoint/2010/main" val="904034502"/>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B06A-F3ED-48CC-92B2-94228C6EB513}" type="datetimeFigureOut">
              <a:rPr lang="pl-PL" smtClean="0"/>
              <a:pPr/>
              <a:t>2014-01-10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1E51E-9CC1-44B5-B478-1491F164E677}" type="slidenum">
              <a:rPr lang="pl-PL" smtClean="0"/>
              <a:pPr/>
              <a:t>‹#›</a:t>
            </a:fld>
            <a:endParaRPr lang="pl-PL"/>
          </a:p>
        </p:txBody>
      </p:sp>
    </p:spTree>
    <p:extLst>
      <p:ext uri="{BB962C8B-B14F-4D97-AF65-F5344CB8AC3E}">
        <p14:creationId xmlns:p14="http://schemas.microsoft.com/office/powerpoint/2010/main" val="2935123557"/>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540544" y="332656"/>
            <a:ext cx="8062912" cy="3024336"/>
          </a:xfrm>
        </p:spPr>
        <p:txBody>
          <a:bodyPr>
            <a:normAutofit fontScale="90000"/>
          </a:bodyPr>
          <a:lstStyle/>
          <a:p>
            <a:pPr algn="ctr"/>
            <a:r>
              <a:rPr lang="pl-PL" b="1" dirty="0" smtClean="0"/>
              <a:t/>
            </a:r>
            <a:br>
              <a:rPr lang="pl-PL" b="1" dirty="0" smtClean="0"/>
            </a:br>
            <a:r>
              <a:rPr lang="pl-PL" b="1" dirty="0" smtClean="0"/>
              <a:t>Wykład IV</a:t>
            </a:r>
            <a:r>
              <a:rPr lang="pl-PL" b="1" dirty="0"/>
              <a:t/>
            </a:r>
            <a:br>
              <a:rPr lang="pl-PL" b="1" dirty="0"/>
            </a:br>
            <a:r>
              <a:rPr lang="pl-PL" b="1" dirty="0" smtClean="0"/>
              <a:t/>
            </a:r>
            <a:br>
              <a:rPr lang="pl-PL" b="1" dirty="0" smtClean="0"/>
            </a:br>
            <a:r>
              <a:rPr lang="pl-PL" b="1" dirty="0" smtClean="0"/>
              <a:t>Wina, </a:t>
            </a:r>
            <a:br>
              <a:rPr lang="pl-PL" b="1" dirty="0" smtClean="0"/>
            </a:br>
            <a:r>
              <a:rPr lang="pl-PL" b="1" dirty="0" smtClean="0"/>
              <a:t>okoliczności wyłączające winę</a:t>
            </a:r>
            <a:r>
              <a:rPr lang="pl-PL" dirty="0" smtClean="0"/>
              <a:t/>
            </a:r>
            <a:br>
              <a:rPr lang="pl-PL" dirty="0" smtClean="0"/>
            </a:br>
            <a:endParaRPr lang="pl-PL" sz="3600" dirty="0"/>
          </a:p>
        </p:txBody>
      </p:sp>
      <p:sp>
        <p:nvSpPr>
          <p:cNvPr id="3" name="Podtytuł 2"/>
          <p:cNvSpPr>
            <a:spLocks noGrp="1"/>
          </p:cNvSpPr>
          <p:nvPr>
            <p:ph type="subTitle" idx="1"/>
          </p:nvPr>
        </p:nvSpPr>
        <p:spPr>
          <a:xfrm>
            <a:off x="611560" y="3645024"/>
            <a:ext cx="8062912" cy="3024336"/>
          </a:xfrm>
        </p:spPr>
        <p:txBody>
          <a:bodyPr>
            <a:normAutofit/>
          </a:bodyPr>
          <a:lstStyle/>
          <a:p>
            <a:endParaRPr lang="pl-PL" dirty="0" smtClean="0"/>
          </a:p>
          <a:p>
            <a:endParaRPr lang="pl-PL" dirty="0" smtClean="0"/>
          </a:p>
          <a:p>
            <a:r>
              <a:rPr lang="pl-PL" b="1" dirty="0" smtClean="0"/>
              <a:t>                                              dr </a:t>
            </a:r>
            <a:r>
              <a:rPr lang="pl-PL" b="1" dirty="0"/>
              <a:t>K</a:t>
            </a:r>
            <a:r>
              <a:rPr lang="pl-PL" b="1" dirty="0" smtClean="0"/>
              <a:t>atarzyna </a:t>
            </a:r>
            <a:r>
              <a:rPr lang="pl-PL" b="1" dirty="0" err="1" smtClean="0"/>
              <a:t>Łucarz</a:t>
            </a:r>
            <a:endParaRPr lang="pl-PL" b="1" dirty="0"/>
          </a:p>
        </p:txBody>
      </p:sp>
    </p:spTree>
    <p:extLst>
      <p:ext uri="{BB962C8B-B14F-4D97-AF65-F5344CB8AC3E}">
        <p14:creationId xmlns:p14="http://schemas.microsoft.com/office/powerpoint/2010/main" val="193074139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Odpowiedzialność nieletnich:</a:t>
            </a:r>
            <a:endParaRPr lang="pl-PL" b="1" dirty="0"/>
          </a:p>
        </p:txBody>
      </p:sp>
      <p:sp>
        <p:nvSpPr>
          <p:cNvPr id="3" name="Symbol zastępczy zawartości 2"/>
          <p:cNvSpPr>
            <a:spLocks noGrp="1"/>
          </p:cNvSpPr>
          <p:nvPr>
            <p:ph idx="1"/>
          </p:nvPr>
        </p:nvSpPr>
        <p:spPr/>
        <p:txBody>
          <a:bodyPr>
            <a:normAutofit fontScale="55000" lnSpcReduction="20000"/>
          </a:bodyPr>
          <a:lstStyle/>
          <a:p>
            <a:r>
              <a:rPr lang="pl-PL" dirty="0" smtClean="0"/>
              <a:t>Ustawa z dnia 26 października 1982 r. o postępowaniu w sprawach nieletnich</a:t>
            </a:r>
          </a:p>
          <a:p>
            <a:endParaRPr lang="pl-PL" dirty="0"/>
          </a:p>
          <a:p>
            <a:pPr marL="64008" indent="0">
              <a:buNone/>
            </a:pPr>
            <a:r>
              <a:rPr lang="pl-PL" dirty="0"/>
              <a:t>Art. 1. § 1. Przepisy ustawy stosuje się w zakresie: 1) zapobiegania i zwalczania demoralizacji - w stosunku do osób, które nie ukończyły lat 18,</a:t>
            </a:r>
          </a:p>
          <a:p>
            <a:pPr marL="64008" indent="0">
              <a:buNone/>
            </a:pPr>
            <a:r>
              <a:rPr lang="pl-PL" dirty="0"/>
              <a:t>2) </a:t>
            </a:r>
            <a:r>
              <a:rPr lang="pl-PL" b="1" dirty="0">
                <a:solidFill>
                  <a:srgbClr val="C00000"/>
                </a:solidFill>
              </a:rPr>
              <a:t>postępowania w sprawach o czyny karalne - w stosunku do osób, które dopuściły się takiego czynu po ukończeniu lat 13, ale nie ukończyły lat 17</a:t>
            </a:r>
            <a:r>
              <a:rPr lang="pl-PL" dirty="0"/>
              <a:t>,</a:t>
            </a:r>
          </a:p>
          <a:p>
            <a:pPr marL="64008" indent="0">
              <a:buNone/>
            </a:pPr>
            <a:r>
              <a:rPr lang="pl-PL" dirty="0"/>
              <a:t>3) wykonywania środków wychowawczych lub poprawczych - w stosunku do osób, względem których środki te zostały orzeczone, nie dłużej jednak niż do ukończenia przez te osoby lat 21</a:t>
            </a:r>
            <a:r>
              <a:rPr lang="pl-PL" dirty="0" smtClean="0"/>
              <a:t>.</a:t>
            </a:r>
          </a:p>
          <a:p>
            <a:pPr marL="64008" indent="0">
              <a:buNone/>
            </a:pPr>
            <a:endParaRPr lang="pl-PL" dirty="0"/>
          </a:p>
          <a:p>
            <a:pPr marL="64008" indent="0">
              <a:buNone/>
            </a:pPr>
            <a:r>
              <a:rPr lang="pl-PL" dirty="0"/>
              <a:t>§ 2. Ilekroć w ustawie jest mowa o:</a:t>
            </a:r>
          </a:p>
          <a:p>
            <a:pPr marL="64008" indent="0">
              <a:buNone/>
            </a:pPr>
            <a:r>
              <a:rPr lang="pl-PL" dirty="0"/>
              <a:t>1) "nieletnich" - rozumie się przez to osoby, o których mowa w § 1,</a:t>
            </a:r>
          </a:p>
          <a:p>
            <a:pPr marL="64008" indent="0">
              <a:buNone/>
            </a:pPr>
            <a:r>
              <a:rPr lang="pl-PL" dirty="0"/>
              <a:t>2) </a:t>
            </a:r>
            <a:r>
              <a:rPr lang="pl-PL" b="1" dirty="0">
                <a:solidFill>
                  <a:srgbClr val="C00000"/>
                </a:solidFill>
              </a:rPr>
              <a:t>"czynie karalnym" </a:t>
            </a:r>
            <a:r>
              <a:rPr lang="pl-PL" dirty="0"/>
              <a:t>- rozumie się przez to czyn zabroniony przez ustawę jako:</a:t>
            </a:r>
          </a:p>
          <a:p>
            <a:pPr marL="64008" indent="0">
              <a:buNone/>
            </a:pPr>
            <a:r>
              <a:rPr lang="pl-PL" dirty="0"/>
              <a:t>a) przestępstwo lub przestępstwo skarbowe albo</a:t>
            </a:r>
          </a:p>
          <a:p>
            <a:pPr marL="64008" indent="0">
              <a:buNone/>
            </a:pPr>
            <a:r>
              <a:rPr lang="pl-PL" dirty="0"/>
              <a:t>b) wykroczenie określone w art. 51, </a:t>
            </a:r>
            <a:r>
              <a:rPr lang="pl-PL" i="1" dirty="0"/>
              <a:t>62</a:t>
            </a:r>
            <a:r>
              <a:rPr lang="pl-PL" dirty="0"/>
              <a:t> , 69, 74, 76, 85, 87, 119, 122, 124, 133 lub </a:t>
            </a:r>
            <a:r>
              <a:rPr lang="pl-PL"/>
              <a:t>143 </a:t>
            </a:r>
            <a:r>
              <a:rPr lang="pl-PL" smtClean="0"/>
              <a:t>kodeksu </a:t>
            </a:r>
            <a:r>
              <a:rPr lang="pl-PL" dirty="0"/>
              <a:t>wykroczeń.</a:t>
            </a:r>
          </a:p>
          <a:p>
            <a:endParaRPr lang="pl-PL" dirty="0"/>
          </a:p>
        </p:txBody>
      </p:sp>
    </p:spTree>
    <p:extLst>
      <p:ext uri="{BB962C8B-B14F-4D97-AF65-F5344CB8AC3E}">
        <p14:creationId xmlns:p14="http://schemas.microsoft.com/office/powerpoint/2010/main" val="105443637"/>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smtClean="0"/>
              <a:t>2. niepoczytalność</a:t>
            </a:r>
            <a:endParaRPr lang="pl-PL" sz="2800" b="1" dirty="0"/>
          </a:p>
        </p:txBody>
      </p:sp>
      <p:sp>
        <p:nvSpPr>
          <p:cNvPr id="3" name="Symbol zastępczy zawartości 2"/>
          <p:cNvSpPr>
            <a:spLocks noGrp="1"/>
          </p:cNvSpPr>
          <p:nvPr>
            <p:ph idx="1"/>
          </p:nvPr>
        </p:nvSpPr>
        <p:spPr>
          <a:xfrm>
            <a:off x="457200" y="1340768"/>
            <a:ext cx="8229600" cy="4785395"/>
          </a:xfrm>
        </p:spPr>
        <p:txBody>
          <a:bodyPr>
            <a:normAutofit/>
          </a:bodyPr>
          <a:lstStyle/>
          <a:p>
            <a:pPr marL="64008" indent="0">
              <a:buNone/>
            </a:pPr>
            <a:r>
              <a:rPr lang="pl-PL" sz="2400" b="1" dirty="0" smtClean="0"/>
              <a:t>Niepoczytalność </a:t>
            </a:r>
          </a:p>
          <a:p>
            <a:pPr marL="64008" indent="0">
              <a:buNone/>
            </a:pPr>
            <a:r>
              <a:rPr lang="pl-PL" sz="2400" i="1" dirty="0"/>
              <a:t> </a:t>
            </a:r>
            <a:r>
              <a:rPr lang="pl-PL" sz="2400" dirty="0" smtClean="0"/>
              <a:t>Niepoczytalność (</a:t>
            </a:r>
            <a:r>
              <a:rPr lang="pl-PL" sz="2400" dirty="0"/>
              <a:t>a</a:t>
            </a:r>
            <a:r>
              <a:rPr lang="pl-PL" sz="2400" dirty="0" smtClean="0"/>
              <a:t>rt. 17 § 1 </a:t>
            </a:r>
            <a:r>
              <a:rPr lang="pl-PL" sz="2400" dirty="0" err="1" smtClean="0"/>
              <a:t>k.w</a:t>
            </a:r>
            <a:r>
              <a:rPr lang="pl-PL" sz="2400" dirty="0" smtClean="0"/>
              <a:t>.) zachodzi,  gdy sprawca nie mógł w chwili czynu rozpoznać jego znaczenia lub nie mógł pokierować swoim postępowaniem (przesłanki psychologiczne). Kodeks określa też trzy przyczyny takiego stanu (przesłanki psychiatryczne):</a:t>
            </a:r>
          </a:p>
          <a:p>
            <a:pPr marL="64008" indent="0">
              <a:buNone/>
            </a:pPr>
            <a:r>
              <a:rPr lang="pl-PL" sz="2400" dirty="0" smtClean="0"/>
              <a:t>a) chorobę psychiczną, </a:t>
            </a:r>
          </a:p>
          <a:p>
            <a:pPr marL="64008" indent="0">
              <a:buNone/>
            </a:pPr>
            <a:r>
              <a:rPr lang="pl-PL" sz="2400" dirty="0" smtClean="0"/>
              <a:t>b) upośledzenie umysłowe, </a:t>
            </a:r>
          </a:p>
          <a:p>
            <a:pPr marL="64008" indent="0">
              <a:buNone/>
            </a:pPr>
            <a:r>
              <a:rPr lang="pl-PL" sz="2400" dirty="0" smtClean="0"/>
              <a:t>c) inne zakłócenie czynności </a:t>
            </a:r>
            <a:r>
              <a:rPr lang="pl-PL" sz="2400" dirty="0" smtClean="0"/>
              <a:t>psychicznych.</a:t>
            </a:r>
            <a:endParaRPr lang="pl-PL" sz="2400" dirty="0" smtClean="0"/>
          </a:p>
          <a:p>
            <a:pPr marL="64008" indent="0">
              <a:buNone/>
            </a:pPr>
            <a:endParaRPr lang="pl-PL" sz="2400" dirty="0" smtClean="0"/>
          </a:p>
          <a:p>
            <a:pPr marL="0" indent="0">
              <a:buNone/>
            </a:pPr>
            <a:endParaRPr lang="pl-PL" sz="2400" u="sng" dirty="0" smtClean="0"/>
          </a:p>
          <a:p>
            <a:pPr marL="0" indent="0">
              <a:buNone/>
            </a:pPr>
            <a:endParaRPr lang="pl-PL" sz="2400" u="sng" dirty="0"/>
          </a:p>
          <a:p>
            <a:pPr marL="0" indent="0">
              <a:buNone/>
            </a:pPr>
            <a:endParaRPr lang="pl-PL" sz="2400" u="sng" dirty="0" smtClean="0"/>
          </a:p>
          <a:p>
            <a:pPr marL="64008" indent="0">
              <a:buNone/>
            </a:pPr>
            <a:endParaRPr lang="pl-PL" sz="2400" dirty="0"/>
          </a:p>
          <a:p>
            <a:pPr marL="64008" indent="0">
              <a:buNone/>
            </a:pPr>
            <a:endParaRPr lang="pl-PL" sz="2400" dirty="0"/>
          </a:p>
        </p:txBody>
      </p:sp>
    </p:spTree>
    <p:extLst>
      <p:ext uri="{BB962C8B-B14F-4D97-AF65-F5344CB8AC3E}">
        <p14:creationId xmlns:p14="http://schemas.microsoft.com/office/powerpoint/2010/main" val="49651395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332656"/>
            <a:ext cx="8229600" cy="5832648"/>
          </a:xfrm>
        </p:spPr>
        <p:txBody>
          <a:bodyPr>
            <a:normAutofit/>
          </a:bodyPr>
          <a:lstStyle/>
          <a:p>
            <a:r>
              <a:rPr lang="pl-PL" dirty="0" smtClean="0"/>
              <a:t>Do najczęściej spotykanych chorób psychicznych należą: schizofrenia (rozpad osobowości), paranoja (obłęd), cyklofrenia (psychoza maniakalno-depresyjna), psychozy (w tym psychozy alkoholowe) </a:t>
            </a:r>
          </a:p>
          <a:p>
            <a:r>
              <a:rPr lang="pl-PL" dirty="0" smtClean="0"/>
              <a:t>Do chorób psychicznych nie zalicza się psychopatii (zaburzenia osobowości), które dotyczą zakłóceń w sferze popędów i woli. Psychopaci zachowują na ogół możność rozpoznania czynu, ale mają ograniczoną zdolność pokierowania swym postępowaniem</a:t>
            </a:r>
          </a:p>
          <a:p>
            <a:endParaRPr lang="pl-PL" dirty="0"/>
          </a:p>
        </p:txBody>
      </p:sp>
    </p:spTree>
    <p:extLst>
      <p:ext uri="{BB962C8B-B14F-4D97-AF65-F5344CB8AC3E}">
        <p14:creationId xmlns:p14="http://schemas.microsoft.com/office/powerpoint/2010/main" val="327044425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649491"/>
          </a:xfrm>
        </p:spPr>
        <p:txBody>
          <a:bodyPr>
            <a:normAutofit/>
          </a:bodyPr>
          <a:lstStyle/>
          <a:p>
            <a:r>
              <a:rPr lang="pl-PL" dirty="0" smtClean="0"/>
              <a:t>Upośledzenie umysłowe może być wrodzone lub nabyte. W 1968 r. Światowa Organizacja Zdrowia przyjęła podział upośledzenia umysłowego na cztery stopnie: lekkie, umiarkowane, ciężkie i głębokie </a:t>
            </a:r>
          </a:p>
          <a:p>
            <a:r>
              <a:rPr lang="pl-PL" dirty="0" smtClean="0"/>
              <a:t>Inne zakłócenie czynności psychicznych to zaburzenia związane m.in. z silnym zatruciem, stany </a:t>
            </a:r>
            <a:r>
              <a:rPr lang="pl-PL" dirty="0" err="1" smtClean="0"/>
              <a:t>pośpiączkowe</a:t>
            </a:r>
            <a:r>
              <a:rPr lang="pl-PL" dirty="0" smtClean="0"/>
              <a:t>, stany hipnotyczne, stany towarzyszące zapaleniu opon mózgowych czy upojenie patologiczne </a:t>
            </a:r>
          </a:p>
          <a:p>
            <a:endParaRPr lang="pl-PL" dirty="0"/>
          </a:p>
        </p:txBody>
      </p:sp>
    </p:spTree>
    <p:extLst>
      <p:ext uri="{BB962C8B-B14F-4D97-AF65-F5344CB8AC3E}">
        <p14:creationId xmlns:p14="http://schemas.microsoft.com/office/powerpoint/2010/main" val="125182144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04664"/>
            <a:ext cx="8229600" cy="5894115"/>
          </a:xfrm>
        </p:spPr>
        <p:txBody>
          <a:bodyPr>
            <a:normAutofit fontScale="92500"/>
          </a:bodyPr>
          <a:lstStyle/>
          <a:p>
            <a:pPr marL="0" indent="0">
              <a:buNone/>
            </a:pPr>
            <a:r>
              <a:rPr lang="pl-PL" dirty="0" smtClean="0"/>
              <a:t>Niepoczytalność sprawcy wymaga ustalenia, że co najmniej jedna z przesłanek psychiatrycznych (leżących u podstaw tego stanu), wywołała u sprawcy co najmniej jedną przesłankę psychologiczną  (przemijającą wadę psychiki). Istotne jest, by stan ten istniał w chwili popełnienia czynu </a:t>
            </a:r>
          </a:p>
          <a:p>
            <a:pPr marL="0" indent="0">
              <a:buNone/>
            </a:pPr>
            <a:r>
              <a:rPr lang="pl-PL" dirty="0" smtClean="0"/>
              <a:t>Niepoczytalność wyklucza popełnienie wykroczenia. Jednakże z uwagi na wyczerpanie przez sprawcę ustawowych znamion konkretnego przestępstwa (wykroczenia) skarbowego, przypisuje mu się popełnienie czynu zabronionego (art. 47 § 1 </a:t>
            </a:r>
            <a:r>
              <a:rPr lang="pl-PL" dirty="0" err="1" smtClean="0"/>
              <a:t>k.w</a:t>
            </a:r>
            <a:r>
              <a:rPr lang="pl-PL" dirty="0" smtClean="0"/>
              <a:t>.) </a:t>
            </a:r>
          </a:p>
          <a:p>
            <a:endParaRPr lang="pl-PL" dirty="0"/>
          </a:p>
        </p:txBody>
      </p:sp>
    </p:spTree>
    <p:extLst>
      <p:ext uri="{BB962C8B-B14F-4D97-AF65-F5344CB8AC3E}">
        <p14:creationId xmlns:p14="http://schemas.microsoft.com/office/powerpoint/2010/main" val="3362259093"/>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76672"/>
            <a:ext cx="8229600" cy="6048672"/>
          </a:xfrm>
        </p:spPr>
        <p:txBody>
          <a:bodyPr>
            <a:normAutofit/>
          </a:bodyPr>
          <a:lstStyle/>
          <a:p>
            <a:pPr marL="0" indent="0">
              <a:buNone/>
            </a:pPr>
            <a:r>
              <a:rPr lang="pl-PL" b="1" dirty="0" smtClean="0"/>
              <a:t>Poczytalność ograniczona</a:t>
            </a:r>
          </a:p>
          <a:p>
            <a:pPr marL="0" indent="0">
              <a:buNone/>
            </a:pPr>
            <a:r>
              <a:rPr lang="pl-PL" dirty="0" smtClean="0"/>
              <a:t>Poczytalność ograniczona (art. 17 § 2 </a:t>
            </a:r>
            <a:r>
              <a:rPr lang="pl-PL" dirty="0" err="1" smtClean="0"/>
              <a:t>k.w</a:t>
            </a:r>
            <a:r>
              <a:rPr lang="pl-PL" dirty="0" smtClean="0"/>
              <a:t>.) polega na tym, że w chwili popełnienia czynu zdolność sprawcy do rozpoznania jego znaczenia lub pokierowania swoim postępowaniem była w znacznym stopniu ograniczona </a:t>
            </a:r>
          </a:p>
          <a:p>
            <a:pPr marL="0" indent="0">
              <a:buNone/>
            </a:pPr>
            <a:r>
              <a:rPr lang="pl-PL" dirty="0" smtClean="0"/>
              <a:t>Stan ten nie wyłącza winy, toteż sprawca popełnia wykroczenie. Jeżeli sprawca popełnił w tym stanie wykroczenie , można odstąpić od wymierzenia kary lub środka karnego </a:t>
            </a:r>
          </a:p>
          <a:p>
            <a:endParaRPr lang="pl-PL" dirty="0"/>
          </a:p>
        </p:txBody>
      </p:sp>
    </p:spTree>
    <p:extLst>
      <p:ext uri="{BB962C8B-B14F-4D97-AF65-F5344CB8AC3E}">
        <p14:creationId xmlns:p14="http://schemas.microsoft.com/office/powerpoint/2010/main" val="2279635228"/>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1656184"/>
          </a:xfrm>
        </p:spPr>
        <p:txBody>
          <a:bodyPr>
            <a:normAutofit fontScale="90000"/>
          </a:bodyPr>
          <a:lstStyle/>
          <a:p>
            <a:r>
              <a:rPr lang="pl-PL" b="1" dirty="0" smtClean="0"/>
              <a:t>Wyłączenie przepisów o niepoczytalności i poczytalności ograniczonej w znacznym stopniu</a:t>
            </a:r>
            <a:endParaRPr lang="pl-PL" b="1" dirty="0"/>
          </a:p>
        </p:txBody>
      </p:sp>
      <p:sp>
        <p:nvSpPr>
          <p:cNvPr id="3" name="Symbol zastępczy zawartości 2"/>
          <p:cNvSpPr>
            <a:spLocks noGrp="1"/>
          </p:cNvSpPr>
          <p:nvPr>
            <p:ph idx="1"/>
          </p:nvPr>
        </p:nvSpPr>
        <p:spPr>
          <a:xfrm>
            <a:off x="457200" y="1844824"/>
            <a:ext cx="8229600" cy="4680520"/>
          </a:xfrm>
        </p:spPr>
        <p:txBody>
          <a:bodyPr>
            <a:normAutofit lnSpcReduction="10000"/>
          </a:bodyPr>
          <a:lstStyle/>
          <a:p>
            <a:pPr marL="0" indent="0">
              <a:buNone/>
            </a:pPr>
            <a:r>
              <a:rPr lang="pl-PL" dirty="0" smtClean="0"/>
              <a:t>W myśl art. 17 § 3 </a:t>
            </a:r>
            <a:r>
              <a:rPr lang="pl-PL" dirty="0" err="1" smtClean="0"/>
              <a:t>k.w</a:t>
            </a:r>
            <a:r>
              <a:rPr lang="pl-PL" dirty="0" smtClean="0"/>
              <a:t>., jeżeli niepoczytalność lub poczytalność ograniczona wywołana została wprawieniem się sprawcy (samodzielnym i dobrowolnym) w stan nietrzeźwości lub odurzenia, to takiemu sprawcy przypisywana jest pełna poczytalność (opierając odpowiedzialność na zasadzie ochrony społecznej, a nie na zasadzie winy), jeżeli tylko sprawca przewidywał lub mógł przewidzieć wyłączenie lub ograniczenie poczytalności. </a:t>
            </a:r>
          </a:p>
          <a:p>
            <a:endParaRPr lang="pl-PL" dirty="0"/>
          </a:p>
        </p:txBody>
      </p:sp>
    </p:spTree>
    <p:extLst>
      <p:ext uri="{BB962C8B-B14F-4D97-AF65-F5344CB8AC3E}">
        <p14:creationId xmlns:p14="http://schemas.microsoft.com/office/powerpoint/2010/main" val="2646289172"/>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692696"/>
            <a:ext cx="8229600" cy="5616624"/>
          </a:xfrm>
        </p:spPr>
        <p:txBody>
          <a:bodyPr>
            <a:normAutofit/>
          </a:bodyPr>
          <a:lstStyle/>
          <a:p>
            <a:pPr marL="0" indent="0">
              <a:buNone/>
            </a:pPr>
            <a:r>
              <a:rPr lang="pl-PL" dirty="0" smtClean="0"/>
              <a:t>W praktyce przyjmuje się, że dorosły i w pełni poczytalny człowiek, spożywając alkohol albo używając innego środka odurzającego, ma możność i powinność przewidywania następstw, nie musi tu bowiem zachodzić relacja psychiczna do samego czynu zabronionego, lecz wystarcza relacja między użyciem środka a stanem spowodowanym przez to nadużycie (zob. wyrok SN z 20 maja 1976 r., III KR 75/76, OSNKW 1976, nr 12, poz. 144)</a:t>
            </a:r>
          </a:p>
          <a:p>
            <a:endParaRPr lang="pl-PL" dirty="0"/>
          </a:p>
        </p:txBody>
      </p:sp>
    </p:spTree>
    <p:extLst>
      <p:ext uri="{BB962C8B-B14F-4D97-AF65-F5344CB8AC3E}">
        <p14:creationId xmlns:p14="http://schemas.microsoft.com/office/powerpoint/2010/main" val="2698376605"/>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3. błąd</a:t>
            </a:r>
            <a:endParaRPr lang="pl-PL" sz="3200" b="1" dirty="0"/>
          </a:p>
        </p:txBody>
      </p:sp>
      <p:sp>
        <p:nvSpPr>
          <p:cNvPr id="3" name="Symbol zastępczy zawartości 2"/>
          <p:cNvSpPr>
            <a:spLocks noGrp="1"/>
          </p:cNvSpPr>
          <p:nvPr>
            <p:ph idx="1"/>
          </p:nvPr>
        </p:nvSpPr>
        <p:spPr/>
        <p:txBody>
          <a:bodyPr>
            <a:normAutofit/>
          </a:bodyPr>
          <a:lstStyle/>
          <a:p>
            <a:pPr marL="0" indent="0">
              <a:buNone/>
            </a:pPr>
            <a:r>
              <a:rPr lang="pl-PL" sz="2000" b="1" dirty="0"/>
              <a:t>BŁĄD</a:t>
            </a:r>
            <a:r>
              <a:rPr lang="pl-PL" sz="2000" dirty="0"/>
              <a:t>  to rozbieżność między świadomością sprawcy o rzeczywistości a rzeczywistością. </a:t>
            </a:r>
            <a:r>
              <a:rPr lang="pl-PL" sz="2000" dirty="0" smtClean="0"/>
              <a:t>Może polegać na mylnym wyobrażeniu (urojeniu) lub </a:t>
            </a:r>
            <a:r>
              <a:rPr lang="pl-PL" sz="2000" dirty="0" smtClean="0"/>
              <a:t>nieświadomości (tzw. koncepcja o dwupostaciowości błędu).</a:t>
            </a:r>
            <a:endParaRPr lang="pl-PL" sz="2000" dirty="0"/>
          </a:p>
          <a:p>
            <a:pPr marL="0" indent="0">
              <a:buNone/>
            </a:pPr>
            <a:endParaRPr lang="pl-PL" sz="2000" dirty="0" smtClean="0"/>
          </a:p>
          <a:p>
            <a:pPr marL="0" indent="0">
              <a:buNone/>
            </a:pPr>
            <a:r>
              <a:rPr lang="pl-PL" sz="2000" dirty="0" smtClean="0"/>
              <a:t>Rodzaje błędu:</a:t>
            </a:r>
          </a:p>
          <a:p>
            <a:pPr marL="578358" indent="-514350">
              <a:buAutoNum type="arabicPeriod"/>
            </a:pPr>
            <a:r>
              <a:rPr lang="pl-PL" sz="2000" dirty="0"/>
              <a:t>c</a:t>
            </a:r>
            <a:r>
              <a:rPr lang="pl-PL" sz="2000" dirty="0" smtClean="0"/>
              <a:t>o do kontratypu</a:t>
            </a:r>
          </a:p>
          <a:p>
            <a:pPr marL="578358" indent="-514350">
              <a:buAutoNum type="arabicPeriod"/>
            </a:pPr>
            <a:r>
              <a:rPr lang="pl-PL" sz="2000" dirty="0"/>
              <a:t>c</a:t>
            </a:r>
            <a:r>
              <a:rPr lang="pl-PL" sz="2000" dirty="0" smtClean="0"/>
              <a:t>o do okoliczności wyłączającej winę</a:t>
            </a:r>
          </a:p>
          <a:p>
            <a:pPr marL="578358" indent="-514350">
              <a:buAutoNum type="arabicPeriod"/>
            </a:pPr>
            <a:r>
              <a:rPr lang="pl-PL" sz="2000" dirty="0"/>
              <a:t>c</a:t>
            </a:r>
            <a:r>
              <a:rPr lang="pl-PL" sz="2000" dirty="0" smtClean="0"/>
              <a:t>o do </a:t>
            </a:r>
            <a:r>
              <a:rPr lang="pl-PL" sz="2000" dirty="0" smtClean="0"/>
              <a:t>karalności (</a:t>
            </a:r>
            <a:r>
              <a:rPr lang="pl-PL" sz="2000" i="1" dirty="0" smtClean="0"/>
              <a:t>error iuris</a:t>
            </a:r>
            <a:r>
              <a:rPr lang="pl-PL" sz="2000" dirty="0" smtClean="0"/>
              <a:t>)</a:t>
            </a:r>
            <a:endParaRPr lang="pl-PL" sz="2000" dirty="0" smtClean="0"/>
          </a:p>
          <a:p>
            <a:pPr marL="578358" indent="-514350">
              <a:buAutoNum type="arabicPeriod"/>
            </a:pPr>
            <a:r>
              <a:rPr lang="pl-PL" sz="2000" dirty="0"/>
              <a:t>c</a:t>
            </a:r>
            <a:r>
              <a:rPr lang="pl-PL" sz="2000" dirty="0" smtClean="0"/>
              <a:t>o do ustawowych </a:t>
            </a:r>
            <a:r>
              <a:rPr lang="pl-PL" sz="2000" dirty="0" smtClean="0"/>
              <a:t>znamion (</a:t>
            </a:r>
            <a:r>
              <a:rPr lang="pl-PL" sz="2000" i="1" dirty="0" smtClean="0"/>
              <a:t>error </a:t>
            </a:r>
            <a:r>
              <a:rPr lang="pl-PL" sz="2000" i="1" dirty="0" err="1" smtClean="0"/>
              <a:t>facti</a:t>
            </a:r>
            <a:r>
              <a:rPr lang="pl-PL" sz="2000" dirty="0" smtClean="0"/>
              <a:t>)</a:t>
            </a:r>
            <a:endParaRPr lang="pl-PL" sz="2000" dirty="0"/>
          </a:p>
          <a:p>
            <a:endParaRPr lang="pl-PL" sz="2000" dirty="0"/>
          </a:p>
        </p:txBody>
      </p:sp>
    </p:spTree>
    <p:extLst>
      <p:ext uri="{BB962C8B-B14F-4D97-AF65-F5344CB8AC3E}">
        <p14:creationId xmlns:p14="http://schemas.microsoft.com/office/powerpoint/2010/main" val="739343671"/>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smtClean="0"/>
              <a:t>Błąd co do kontratypu i błąd co do okoliczności wyłączającej winę:</a:t>
            </a:r>
            <a:endParaRPr lang="pl-PL" sz="2800" dirty="0"/>
          </a:p>
        </p:txBody>
      </p:sp>
      <p:sp>
        <p:nvSpPr>
          <p:cNvPr id="3" name="Symbol zastępczy zawartości 2"/>
          <p:cNvSpPr>
            <a:spLocks noGrp="1"/>
          </p:cNvSpPr>
          <p:nvPr>
            <p:ph idx="1"/>
          </p:nvPr>
        </p:nvSpPr>
        <p:spPr/>
        <p:txBody>
          <a:bodyPr>
            <a:normAutofit/>
          </a:bodyPr>
          <a:lstStyle/>
          <a:p>
            <a:r>
              <a:rPr lang="pl-PL" sz="2000" b="1" i="1" dirty="0" smtClean="0"/>
              <a:t>Art. 29 k.k.</a:t>
            </a:r>
            <a:r>
              <a:rPr lang="pl-PL" sz="2000" i="1" dirty="0" smtClean="0"/>
              <a:t> Nie popełnia przestępstwa, kto dopuszcza się czynu zabronionego w usprawiedliwionym błędnym przekonaniu, że zachodzi okoliczność wyłączająca bezprawność albo winę; jeżeli błąd sprawcy jest nieusprawiedliwiony, sąd może zastosować nadzwyczajne złagodzenie kary.</a:t>
            </a:r>
          </a:p>
          <a:p>
            <a:pPr marL="64008" indent="0">
              <a:buNone/>
            </a:pPr>
            <a:endParaRPr lang="pl-PL" sz="2000" i="1" dirty="0" smtClean="0"/>
          </a:p>
          <a:p>
            <a:r>
              <a:rPr lang="pl-PL" sz="2000" dirty="0" smtClean="0"/>
              <a:t>Nie popełnia przestępstwa sprawca realizujący znamiona czynu zabronionego w błędnym usprawiedliwionym </a:t>
            </a:r>
            <a:r>
              <a:rPr lang="pl-PL" sz="2000" dirty="0" smtClean="0"/>
              <a:t>przekonaniu, </a:t>
            </a:r>
            <a:r>
              <a:rPr lang="pl-PL" sz="2000" dirty="0" smtClean="0"/>
              <a:t>że zachodzi kontratyp albo okoliczność </a:t>
            </a:r>
            <a:r>
              <a:rPr lang="pl-PL" sz="2000" dirty="0" err="1" smtClean="0"/>
              <a:t>ekskulpacyjna</a:t>
            </a:r>
            <a:endParaRPr lang="pl-PL" sz="2000" dirty="0" smtClean="0"/>
          </a:p>
          <a:p>
            <a:endParaRPr lang="pl-PL" sz="2000" dirty="0" smtClean="0"/>
          </a:p>
          <a:p>
            <a:r>
              <a:rPr lang="pl-PL" sz="2000" dirty="0" smtClean="0"/>
              <a:t>Błąd jest usprawiedliwiony gdy sprawca nie </a:t>
            </a:r>
            <a:r>
              <a:rPr lang="pl-PL" sz="2000" dirty="0" smtClean="0"/>
              <a:t>był </a:t>
            </a:r>
            <a:r>
              <a:rPr lang="pl-PL" sz="2000" dirty="0" smtClean="0"/>
              <a:t>w stanie go uniknąć nawet przy dochowaniu należytej staranności.</a:t>
            </a:r>
          </a:p>
          <a:p>
            <a:pPr marL="64008" indent="0">
              <a:buNone/>
            </a:pPr>
            <a:endParaRPr lang="pl-PL" sz="2000" i="1" dirty="0"/>
          </a:p>
        </p:txBody>
      </p:sp>
    </p:spTree>
    <p:extLst>
      <p:ext uri="{BB962C8B-B14F-4D97-AF65-F5344CB8AC3E}">
        <p14:creationId xmlns:p14="http://schemas.microsoft.com/office/powerpoint/2010/main" val="249952306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b="1" dirty="0" smtClean="0"/>
              <a:t>Teorie winy w dogmatyce prawa karnego:</a:t>
            </a:r>
            <a:endParaRPr lang="pl-PL" sz="4000" b="1" dirty="0"/>
          </a:p>
        </p:txBody>
      </p:sp>
      <p:sp>
        <p:nvSpPr>
          <p:cNvPr id="3" name="Symbol zastępczy zawartości 2"/>
          <p:cNvSpPr>
            <a:spLocks noGrp="1"/>
          </p:cNvSpPr>
          <p:nvPr>
            <p:ph idx="1"/>
          </p:nvPr>
        </p:nvSpPr>
        <p:spPr>
          <a:xfrm>
            <a:off x="457200" y="1556792"/>
            <a:ext cx="8229600" cy="5112568"/>
          </a:xfrm>
        </p:spPr>
        <p:txBody>
          <a:bodyPr>
            <a:normAutofit/>
          </a:bodyPr>
          <a:lstStyle/>
          <a:p>
            <a:pPr marL="64008" indent="0">
              <a:buNone/>
            </a:pPr>
            <a:endParaRPr lang="pl-PL" dirty="0"/>
          </a:p>
          <a:p>
            <a:pPr lvl="0"/>
            <a:r>
              <a:rPr lang="pl-PL" sz="4000" b="1" dirty="0" smtClean="0"/>
              <a:t>teorie psychologiczne</a:t>
            </a:r>
            <a:endParaRPr lang="pl-PL" sz="4000" dirty="0"/>
          </a:p>
          <a:p>
            <a:pPr lvl="0"/>
            <a:r>
              <a:rPr lang="pl-PL" sz="4000" b="1" dirty="0" smtClean="0"/>
              <a:t>teorie normatywne (kompleksowa i czysta)</a:t>
            </a:r>
          </a:p>
          <a:p>
            <a:pPr lvl="0"/>
            <a:r>
              <a:rPr lang="pl-PL" sz="4000" b="1" dirty="0"/>
              <a:t>t</a:t>
            </a:r>
            <a:r>
              <a:rPr lang="pl-PL" sz="4000" b="1" dirty="0" smtClean="0"/>
              <a:t>eoria prewencyjna winy</a:t>
            </a:r>
          </a:p>
          <a:p>
            <a:pPr lvl="0"/>
            <a:r>
              <a:rPr lang="pl-PL" sz="4000" b="1" dirty="0" smtClean="0"/>
              <a:t>teoria winy jako relacji zawinienia </a:t>
            </a:r>
            <a:endParaRPr lang="pl-PL" sz="40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Błąd co do karalności</a:t>
            </a:r>
            <a:endParaRPr lang="pl-PL" dirty="0"/>
          </a:p>
        </p:txBody>
      </p:sp>
      <p:sp>
        <p:nvSpPr>
          <p:cNvPr id="3" name="Symbol zastępczy zawartości 2"/>
          <p:cNvSpPr>
            <a:spLocks noGrp="1"/>
          </p:cNvSpPr>
          <p:nvPr>
            <p:ph idx="1"/>
          </p:nvPr>
        </p:nvSpPr>
        <p:spPr/>
        <p:txBody>
          <a:bodyPr>
            <a:normAutofit fontScale="62500" lnSpcReduction="20000"/>
          </a:bodyPr>
          <a:lstStyle/>
          <a:p>
            <a:r>
              <a:rPr lang="pl-PL" sz="2800" b="1" i="1" dirty="0"/>
              <a:t>Art. </a:t>
            </a:r>
            <a:r>
              <a:rPr lang="pl-PL" sz="2800" b="1" i="1" dirty="0" smtClean="0"/>
              <a:t>7 § 1 </a:t>
            </a:r>
            <a:r>
              <a:rPr lang="pl-PL" sz="2800" b="1" i="1" dirty="0" err="1" smtClean="0"/>
              <a:t>k.w</a:t>
            </a:r>
            <a:r>
              <a:rPr lang="pl-PL" sz="2800" b="1" i="1" dirty="0" smtClean="0"/>
              <a:t>.</a:t>
            </a:r>
            <a:r>
              <a:rPr lang="pl-PL" sz="2800" i="1" dirty="0"/>
              <a:t> Nie popełnia </a:t>
            </a:r>
            <a:r>
              <a:rPr lang="pl-PL" sz="2800" i="1" dirty="0" smtClean="0"/>
              <a:t>wykroczenia, </a:t>
            </a:r>
            <a:r>
              <a:rPr lang="pl-PL" sz="2800" i="1" dirty="0"/>
              <a:t>kto dopuszcza się czynu zabronionego w </a:t>
            </a:r>
            <a:r>
              <a:rPr lang="pl-PL" sz="2800" i="1" dirty="0" smtClean="0"/>
              <a:t>usprawiedliwionej </a:t>
            </a:r>
            <a:r>
              <a:rPr lang="pl-PL" sz="2800" i="1" u="sng" dirty="0" smtClean="0"/>
              <a:t>nieświadomości tego, że jego czyn jest zagrożony karą</a:t>
            </a:r>
            <a:r>
              <a:rPr lang="pl-PL" sz="2800" i="1" dirty="0" smtClean="0"/>
              <a:t>; </a:t>
            </a:r>
          </a:p>
          <a:p>
            <a:pPr marL="64008" indent="0">
              <a:buNone/>
            </a:pPr>
            <a:endParaRPr lang="pl-PL" sz="2800" dirty="0"/>
          </a:p>
          <a:p>
            <a:r>
              <a:rPr lang="pl-PL" sz="2800" dirty="0"/>
              <a:t>Sprawca nie ma </a:t>
            </a:r>
            <a:r>
              <a:rPr lang="pl-PL" sz="2800" dirty="0" smtClean="0"/>
              <a:t>świadomości, </a:t>
            </a:r>
            <a:r>
              <a:rPr lang="pl-PL" sz="2800" dirty="0"/>
              <a:t>iż jego zachowanie </a:t>
            </a:r>
            <a:r>
              <a:rPr lang="pl-PL" sz="2800" dirty="0" smtClean="0"/>
              <a:t> </a:t>
            </a:r>
            <a:r>
              <a:rPr lang="pl-PL" sz="2800" dirty="0"/>
              <a:t>jest </a:t>
            </a:r>
            <a:r>
              <a:rPr lang="pl-PL" sz="2800" dirty="0" smtClean="0"/>
              <a:t>zabronione przez normę </a:t>
            </a:r>
            <a:r>
              <a:rPr lang="pl-PL" sz="2800" dirty="0" smtClean="0"/>
              <a:t>prawa wykroczeń (poza zakresem zainteresowania pozostaje </a:t>
            </a:r>
            <a:r>
              <a:rPr lang="pl-PL" sz="2800" i="1" dirty="0" err="1" smtClean="0"/>
              <a:t>delictum</a:t>
            </a:r>
            <a:r>
              <a:rPr lang="pl-PL" sz="2800" dirty="0" smtClean="0"/>
              <a:t> </a:t>
            </a:r>
            <a:r>
              <a:rPr lang="pl-PL" sz="2800" i="1" dirty="0" err="1" smtClean="0"/>
              <a:t>putativum</a:t>
            </a:r>
            <a:r>
              <a:rPr lang="pl-PL" sz="2800" dirty="0" smtClean="0"/>
              <a:t>).</a:t>
            </a:r>
          </a:p>
          <a:p>
            <a:r>
              <a:rPr lang="pl-PL" sz="2800" dirty="0" smtClean="0"/>
              <a:t>Istotą tego błędu jest więc to, że sprawca wie co czyni, lecz nie zna jedynie oceny prawnej tego co czyni. Odwrotnie jest przy wtórnej nieświadomości, kiedy to sprawca na skutek błędu co do ustawowych znamion nie uświadamia sobie, że w konkretnym przypadku realizuje te znamiona, a w konsekwencji nie jest również świadom tego, że całe jego zachowanie  jest bezprawne karnie. </a:t>
            </a:r>
          </a:p>
          <a:p>
            <a:r>
              <a:rPr lang="pl-PL" sz="2800" dirty="0" smtClean="0"/>
              <a:t>Nieświadomość bezprawności musi być oczywiście usprawiedliwiona, aby wyłączyć winę. Do kryteriów branych pod uwagę przy ocenie, czy błąd sprawcy był usprawiedliwiony należą:</a:t>
            </a:r>
          </a:p>
          <a:p>
            <a:pPr marL="0" indent="0">
              <a:buNone/>
            </a:pPr>
            <a:r>
              <a:rPr lang="pl-PL" sz="2800" dirty="0" smtClean="0"/>
              <a:t> - kryterium obiektywne,  polegające na ustaleniu czy sprawca był zobowiązany do posiadania informacji o obowiązującym stanie prawnym,</a:t>
            </a:r>
          </a:p>
          <a:p>
            <a:pPr marL="0" indent="0">
              <a:buNone/>
            </a:pPr>
            <a:r>
              <a:rPr lang="pl-PL" sz="2800" dirty="0" smtClean="0"/>
              <a:t>-  kryterium subiektywne,  sprowadzające się do ustalenia, czy sprawca miał możliwość uniknięcia błędu w postaci nieświadomości  bezprawności karnej.</a:t>
            </a:r>
            <a:endParaRPr lang="pl-PL" sz="2800" dirty="0"/>
          </a:p>
          <a:p>
            <a:pPr marL="0" indent="0">
              <a:buNone/>
            </a:pPr>
            <a:r>
              <a:rPr lang="pl-PL" sz="2000" dirty="0" smtClean="0"/>
              <a:t> </a:t>
            </a:r>
          </a:p>
          <a:p>
            <a:pPr marL="0" indent="0">
              <a:buNone/>
            </a:pPr>
            <a:endParaRPr lang="pl-PL" sz="2000" dirty="0"/>
          </a:p>
        </p:txBody>
      </p:sp>
    </p:spTree>
    <p:extLst>
      <p:ext uri="{BB962C8B-B14F-4D97-AF65-F5344CB8AC3E}">
        <p14:creationId xmlns:p14="http://schemas.microsoft.com/office/powerpoint/2010/main" val="4207476617"/>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Błąd co do ustawowych znamion:</a:t>
            </a:r>
            <a:endParaRPr lang="pl-PL" dirty="0"/>
          </a:p>
        </p:txBody>
      </p:sp>
      <p:sp>
        <p:nvSpPr>
          <p:cNvPr id="3" name="Symbol zastępczy zawartości 2"/>
          <p:cNvSpPr>
            <a:spLocks noGrp="1"/>
          </p:cNvSpPr>
          <p:nvPr>
            <p:ph idx="1"/>
          </p:nvPr>
        </p:nvSpPr>
        <p:spPr/>
        <p:txBody>
          <a:bodyPr>
            <a:noAutofit/>
          </a:bodyPr>
          <a:lstStyle/>
          <a:p>
            <a:r>
              <a:rPr lang="pl-PL" sz="1800" b="1" i="1" dirty="0"/>
              <a:t>Art. 7</a:t>
            </a:r>
            <a:r>
              <a:rPr lang="pl-PL" sz="1800" i="1" dirty="0"/>
              <a:t> § </a:t>
            </a:r>
            <a:r>
              <a:rPr lang="pl-PL" sz="1800" i="1" dirty="0" smtClean="0"/>
              <a:t>1 </a:t>
            </a:r>
            <a:r>
              <a:rPr lang="pl-PL" sz="1800" i="1" dirty="0" err="1" smtClean="0"/>
              <a:t>k.w</a:t>
            </a:r>
            <a:r>
              <a:rPr lang="pl-PL" sz="1800" i="1" dirty="0" smtClean="0"/>
              <a:t>.</a:t>
            </a:r>
            <a:r>
              <a:rPr lang="pl-PL" sz="1800" i="1" dirty="0"/>
              <a:t> Nie popełnia </a:t>
            </a:r>
            <a:r>
              <a:rPr lang="pl-PL" sz="1800" i="1" dirty="0" smtClean="0"/>
              <a:t>wykroczenia umyślnie, </a:t>
            </a:r>
            <a:r>
              <a:rPr lang="pl-PL" sz="1800" i="1" dirty="0"/>
              <a:t>kto pozostaje w błędzie co do okoliczności stanowiącej jego </a:t>
            </a:r>
            <a:r>
              <a:rPr lang="pl-PL" sz="1800" i="1" dirty="0" smtClean="0"/>
              <a:t>znamię</a:t>
            </a:r>
            <a:r>
              <a:rPr lang="pl-PL" sz="1800" i="1" dirty="0" smtClean="0"/>
              <a:t>.</a:t>
            </a:r>
            <a:endParaRPr lang="pl-PL" sz="1800" dirty="0"/>
          </a:p>
          <a:p>
            <a:pPr lvl="0"/>
            <a:r>
              <a:rPr lang="pl-PL" sz="1800" b="1" dirty="0"/>
              <a:t>błąd co do ustawowych </a:t>
            </a:r>
            <a:r>
              <a:rPr lang="pl-PL" sz="1800" b="1" dirty="0" smtClean="0"/>
              <a:t>znamion</a:t>
            </a:r>
            <a:r>
              <a:rPr lang="pl-PL" sz="1800" dirty="0" smtClean="0"/>
              <a:t> </a:t>
            </a:r>
            <a:r>
              <a:rPr lang="pl-PL" sz="1800" dirty="0"/>
              <a:t>polega na tym, że sprawca popełniając </a:t>
            </a:r>
            <a:r>
              <a:rPr lang="pl-PL" sz="1800" dirty="0" smtClean="0"/>
              <a:t>czyn </a:t>
            </a:r>
            <a:r>
              <a:rPr lang="pl-PL" sz="1800" dirty="0"/>
              <a:t>opisany w ustawie jako </a:t>
            </a:r>
            <a:r>
              <a:rPr lang="pl-PL" sz="1800" dirty="0" smtClean="0"/>
              <a:t>wykroczenie myli </a:t>
            </a:r>
            <a:r>
              <a:rPr lang="pl-PL" sz="1800" dirty="0"/>
              <a:t>się chociażby co do jednego z ustawowych </a:t>
            </a:r>
            <a:r>
              <a:rPr lang="pl-PL" sz="1800" dirty="0" smtClean="0"/>
              <a:t>jego znamion</a:t>
            </a:r>
            <a:r>
              <a:rPr lang="pl-PL" sz="1800" dirty="0"/>
              <a:t>, co w konsekwencji </a:t>
            </a:r>
            <a:r>
              <a:rPr lang="pl-PL" sz="1800" u="sng" dirty="0" smtClean="0"/>
              <a:t>wyłącza umyślność </a:t>
            </a:r>
            <a:r>
              <a:rPr lang="pl-PL" sz="1800" u="sng" dirty="0" smtClean="0"/>
              <a:t>realizacji </a:t>
            </a:r>
            <a:r>
              <a:rPr lang="pl-PL" sz="1800" u="sng" dirty="0" smtClean="0"/>
              <a:t>ustawowych </a:t>
            </a:r>
            <a:r>
              <a:rPr lang="pl-PL" sz="1800" u="sng" dirty="0" smtClean="0"/>
              <a:t>znamion</a:t>
            </a:r>
            <a:r>
              <a:rPr lang="pl-PL" sz="1800" dirty="0" smtClean="0"/>
              <a:t>.</a:t>
            </a:r>
            <a:endParaRPr lang="pl-PL" sz="1800" dirty="0"/>
          </a:p>
          <a:p>
            <a:r>
              <a:rPr lang="pl-PL" sz="1800" dirty="0" smtClean="0"/>
              <a:t>Źródło błędu:</a:t>
            </a:r>
          </a:p>
          <a:p>
            <a:pPr>
              <a:buFontTx/>
              <a:buChar char="-"/>
            </a:pPr>
            <a:r>
              <a:rPr lang="pl-PL" sz="1800" dirty="0" smtClean="0"/>
              <a:t>sprawca </a:t>
            </a:r>
            <a:r>
              <a:rPr lang="pl-PL" sz="1800" dirty="0"/>
              <a:t>nie wie o istnieniu takiej </a:t>
            </a:r>
            <a:r>
              <a:rPr lang="pl-PL" sz="1800" dirty="0" smtClean="0"/>
              <a:t>normy</a:t>
            </a:r>
          </a:p>
          <a:p>
            <a:pPr>
              <a:buFontTx/>
              <a:buChar char="-"/>
            </a:pPr>
            <a:r>
              <a:rPr lang="pl-PL" sz="1800" dirty="0" smtClean="0"/>
              <a:t>sprawca </a:t>
            </a:r>
            <a:r>
              <a:rPr lang="pl-PL" sz="1800" dirty="0"/>
              <a:t>wiedząc o istnieniu takiej normy, nie </a:t>
            </a:r>
            <a:r>
              <a:rPr lang="pl-PL" sz="1800" dirty="0" smtClean="0"/>
              <a:t>wie, </a:t>
            </a:r>
            <a:r>
              <a:rPr lang="pl-PL" sz="1800" dirty="0"/>
              <a:t>iż obowiązuje ona także </a:t>
            </a:r>
            <a:r>
              <a:rPr lang="pl-PL" sz="1800" dirty="0" smtClean="0"/>
              <a:t>jego</a:t>
            </a:r>
          </a:p>
          <a:p>
            <a:pPr>
              <a:buFontTx/>
              <a:buChar char="-"/>
            </a:pPr>
            <a:r>
              <a:rPr lang="pl-PL" sz="1800" dirty="0" smtClean="0"/>
              <a:t>sprawca </a:t>
            </a:r>
            <a:r>
              <a:rPr lang="pl-PL" sz="1800" dirty="0"/>
              <a:t>wie o istnieniu i obowiązywaniu normy, ale nie zna jej </a:t>
            </a:r>
            <a:r>
              <a:rPr lang="pl-PL" sz="1800" dirty="0" smtClean="0"/>
              <a:t>treści</a:t>
            </a:r>
          </a:p>
          <a:p>
            <a:pPr>
              <a:buFontTx/>
              <a:buChar char="-"/>
            </a:pPr>
            <a:r>
              <a:rPr lang="pl-PL" sz="1800" dirty="0" smtClean="0"/>
              <a:t>sprawca </a:t>
            </a:r>
            <a:r>
              <a:rPr lang="pl-PL" sz="1800" dirty="0"/>
              <a:t>wie o istnieniu, obowiązywaniu i treści normy, ale nie </a:t>
            </a:r>
            <a:r>
              <a:rPr lang="pl-PL" sz="1800" dirty="0" smtClean="0"/>
              <a:t>wie, </a:t>
            </a:r>
            <a:r>
              <a:rPr lang="pl-PL" sz="1800" dirty="0"/>
              <a:t>iż wyznacza ona znamiona czynu </a:t>
            </a:r>
            <a:r>
              <a:rPr lang="pl-PL" sz="1800" dirty="0" smtClean="0"/>
              <a:t>zabronionego.</a:t>
            </a:r>
          </a:p>
          <a:p>
            <a:pPr marL="0" indent="0">
              <a:buNone/>
            </a:pPr>
            <a:r>
              <a:rPr lang="pl-PL" sz="1800" dirty="0" smtClean="0"/>
              <a:t> Błąd ten musi być istotny  (</a:t>
            </a:r>
            <a:r>
              <a:rPr lang="pl-PL" sz="1800" i="1" dirty="0" smtClean="0"/>
              <a:t>error in personam oraz error in </a:t>
            </a:r>
            <a:r>
              <a:rPr lang="pl-PL" sz="1800" i="1" dirty="0" err="1" smtClean="0"/>
              <a:t>obiecto</a:t>
            </a:r>
            <a:r>
              <a:rPr lang="pl-PL" sz="1800" dirty="0" smtClean="0"/>
              <a:t>) i popełniony w dobrej wierze. Nie ma natomiast znaczenia czy był usprawiedliwiony.</a:t>
            </a:r>
            <a:endParaRPr lang="pl-PL" sz="1800" dirty="0"/>
          </a:p>
        </p:txBody>
      </p:sp>
    </p:spTree>
    <p:extLst>
      <p:ext uri="{BB962C8B-B14F-4D97-AF65-F5344CB8AC3E}">
        <p14:creationId xmlns:p14="http://schemas.microsoft.com/office/powerpoint/2010/main" val="1104819011"/>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4. stan wyższej konieczności wyłączający winę </a:t>
            </a:r>
            <a:endParaRPr lang="pl-PL" b="1" dirty="0"/>
          </a:p>
        </p:txBody>
      </p:sp>
      <p:sp>
        <p:nvSpPr>
          <p:cNvPr id="3" name="Symbol zastępczy zawartości 2"/>
          <p:cNvSpPr>
            <a:spLocks noGrp="1"/>
          </p:cNvSpPr>
          <p:nvPr>
            <p:ph idx="1"/>
          </p:nvPr>
        </p:nvSpPr>
        <p:spPr>
          <a:xfrm>
            <a:off x="457200" y="1600200"/>
            <a:ext cx="8229600" cy="4997152"/>
          </a:xfrm>
        </p:spPr>
        <p:txBody>
          <a:bodyPr>
            <a:normAutofit fontScale="25000" lnSpcReduction="20000"/>
          </a:bodyPr>
          <a:lstStyle/>
          <a:p>
            <a:pPr marL="0" indent="0">
              <a:buNone/>
            </a:pPr>
            <a:r>
              <a:rPr lang="pl-PL" sz="11200" b="1" dirty="0" smtClean="0"/>
              <a:t>Art. 16 § 1 </a:t>
            </a:r>
            <a:r>
              <a:rPr lang="pl-PL" sz="11200" b="1" dirty="0" err="1" smtClean="0"/>
              <a:t>k.w</a:t>
            </a:r>
            <a:r>
              <a:rPr lang="pl-PL" sz="11200" b="1" dirty="0" smtClean="0"/>
              <a:t>. </a:t>
            </a:r>
            <a:r>
              <a:rPr lang="pl-PL" sz="11200" dirty="0" smtClean="0"/>
              <a:t> Nie popełnia wykroczenia, kto działa w celu uchylenia bezpośredniego niebezpieczeństwa grożącego jakiemukolwiek dobru chronionemu prawem, jeżeli niebezpieczeństwa nie można inaczej uniknąć, a dobro poświęcone </a:t>
            </a:r>
            <a:r>
              <a:rPr lang="pl-PL" sz="11200" b="1" dirty="0" smtClean="0"/>
              <a:t>nie przedstawia wartości oczywiście wyższej </a:t>
            </a:r>
            <a:r>
              <a:rPr lang="pl-PL" sz="11200" dirty="0" smtClean="0"/>
              <a:t>od dobra ratowanego. </a:t>
            </a:r>
          </a:p>
          <a:p>
            <a:pPr marL="0" indent="0">
              <a:buNone/>
            </a:pPr>
            <a:r>
              <a:rPr lang="pl-PL" sz="11200" dirty="0" smtClean="0"/>
              <a:t>W rachubę wchodzą przy stanie wyższej konieczności </a:t>
            </a:r>
            <a:r>
              <a:rPr lang="pl-PL" sz="11200" dirty="0" err="1" smtClean="0"/>
              <a:t>eskulpującej</a:t>
            </a:r>
            <a:r>
              <a:rPr lang="pl-PL" sz="11200" dirty="0" smtClean="0"/>
              <a:t> tylko dwie relacje odnośnie do proporcji dóbr pozostających w kolizji:</a:t>
            </a:r>
          </a:p>
          <a:p>
            <a:pPr>
              <a:buFontTx/>
              <a:buChar char="-"/>
            </a:pPr>
            <a:r>
              <a:rPr lang="pl-PL" sz="11200" dirty="0"/>
              <a:t>d</a:t>
            </a:r>
            <a:r>
              <a:rPr lang="pl-PL" sz="11200" dirty="0" smtClean="0"/>
              <a:t>obro poświęcane jest równej wartości względem dobra ratowanego,</a:t>
            </a:r>
          </a:p>
          <a:p>
            <a:pPr>
              <a:buFontTx/>
              <a:buChar char="-"/>
            </a:pPr>
            <a:r>
              <a:rPr lang="pl-PL" sz="11200" dirty="0"/>
              <a:t>d</a:t>
            </a:r>
            <a:r>
              <a:rPr lang="pl-PL" sz="11200" dirty="0" smtClean="0"/>
              <a:t>obro poświęcane jest  wartości wyższej lecz nie oczywiście wyższej od ratowanego.</a:t>
            </a:r>
          </a:p>
          <a:p>
            <a:pPr marL="0" indent="0">
              <a:buNone/>
            </a:pPr>
            <a:r>
              <a:rPr lang="pl-PL" sz="8600" dirty="0" smtClean="0"/>
              <a:t> </a:t>
            </a:r>
          </a:p>
          <a:p>
            <a:pPr marL="0" indent="0">
              <a:buNone/>
            </a:pPr>
            <a:endParaRPr lang="pl-PL" sz="5900" dirty="0" smtClean="0"/>
          </a:p>
          <a:p>
            <a:pPr marL="0" indent="0">
              <a:buNone/>
            </a:pPr>
            <a:r>
              <a:rPr lang="pl-PL" dirty="0" smtClean="0"/>
              <a:t> </a:t>
            </a:r>
            <a:endParaRPr lang="pl-PL" dirty="0"/>
          </a:p>
        </p:txBody>
      </p:sp>
    </p:spTree>
    <p:extLst>
      <p:ext uri="{BB962C8B-B14F-4D97-AF65-F5344CB8AC3E}">
        <p14:creationId xmlns:p14="http://schemas.microsoft.com/office/powerpoint/2010/main" val="132420542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rmAutofit fontScale="92500" lnSpcReduction="10000"/>
          </a:bodyPr>
          <a:lstStyle/>
          <a:p>
            <a:pPr marL="0" indent="0">
              <a:buNone/>
            </a:pPr>
            <a:r>
              <a:rPr lang="pl-PL" dirty="0" smtClean="0"/>
              <a:t>Zagrożenie dobra ratowanego musi być bezpośrednie i rzeczywiste, a jego uchylenie poprzez poświęcenie innego dobra – bezalternatywne. Poświęcenie określonego dobra musi być zatem jedynym sposobem na odwrócenie niebezpieczeństwa. Gdyby istniała możliwość uniknięcia niebezpieczeństwa w inny sposób, to powyższe działanie stanowiło by przekroczenie stanu wyższej konieczności (zasada subsydiarności). Zasada proporcjonalności mówi z kolei o tym, że  dobro poświęcone nie powinno przedstawiać wartości oczywiście większej niż dobro ratowane.</a:t>
            </a:r>
          </a:p>
          <a:p>
            <a:endParaRPr lang="pl-PL" dirty="0"/>
          </a:p>
        </p:txBody>
      </p:sp>
    </p:spTree>
    <p:extLst>
      <p:ext uri="{BB962C8B-B14F-4D97-AF65-F5344CB8AC3E}">
        <p14:creationId xmlns:p14="http://schemas.microsoft.com/office/powerpoint/2010/main" val="318968334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t>Teorie psychologiczne</a:t>
            </a:r>
            <a:endParaRPr lang="pl-PL" sz="4000" b="1" dirty="0"/>
          </a:p>
        </p:txBody>
      </p:sp>
      <p:sp>
        <p:nvSpPr>
          <p:cNvPr id="3" name="Symbol zastępczy zawartości 2"/>
          <p:cNvSpPr>
            <a:spLocks noGrp="1"/>
          </p:cNvSpPr>
          <p:nvPr>
            <p:ph idx="1"/>
          </p:nvPr>
        </p:nvSpPr>
        <p:spPr>
          <a:xfrm>
            <a:off x="457200" y="1556792"/>
            <a:ext cx="8229600" cy="5112568"/>
          </a:xfrm>
        </p:spPr>
        <p:txBody>
          <a:bodyPr>
            <a:normAutofit/>
          </a:bodyPr>
          <a:lstStyle/>
          <a:p>
            <a:pPr>
              <a:buNone/>
            </a:pPr>
            <a:endParaRPr lang="pl-PL" dirty="0"/>
          </a:p>
          <a:p>
            <a:pPr marL="64008" indent="0" algn="just">
              <a:buNone/>
            </a:pPr>
            <a:r>
              <a:rPr lang="pl-PL" sz="2800" dirty="0" smtClean="0"/>
              <a:t>Teorie psychologiczne łączy podstawowe założenie, iż </a:t>
            </a:r>
            <a:r>
              <a:rPr lang="pl-PL" sz="2800" b="1" dirty="0" smtClean="0"/>
              <a:t>wina sprowadza się do związku psychicznego sprawcy z czynem</a:t>
            </a:r>
            <a:r>
              <a:rPr lang="pl-PL" sz="2800" dirty="0" smtClean="0"/>
              <a:t>, nazywanego również węzłem psychicznym. Kładą one akcent na element psychiczny i w tym elemencie psychicznym, który wiąże sprawcę podmiotowo z jego czynem (skutkiem), widzą samą istotę winy. </a:t>
            </a:r>
            <a:endParaRPr lang="pl-PL" sz="28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692696"/>
            <a:ext cx="8229600" cy="5616624"/>
          </a:xfrm>
        </p:spPr>
        <p:txBody>
          <a:bodyPr>
            <a:normAutofit fontScale="92500"/>
          </a:bodyPr>
          <a:lstStyle/>
          <a:p>
            <a:pPr>
              <a:buNone/>
            </a:pPr>
            <a:r>
              <a:rPr lang="pl-PL" dirty="0" smtClean="0"/>
              <a:t>Wśród teorii psychologicznych wyróżniamy:</a:t>
            </a:r>
            <a:endParaRPr lang="pl-PL" dirty="0"/>
          </a:p>
          <a:p>
            <a:pPr marL="64008" indent="0" algn="just"/>
            <a:r>
              <a:rPr lang="pl-PL" sz="2800" dirty="0" smtClean="0"/>
              <a:t> </a:t>
            </a:r>
            <a:r>
              <a:rPr lang="pl-PL" sz="2800" b="1" dirty="0" smtClean="0"/>
              <a:t>teorię woli </a:t>
            </a:r>
            <a:r>
              <a:rPr lang="pl-PL" sz="2800" dirty="0" smtClean="0"/>
              <a:t>– według której związek między sprawcą a czynem (przestępnym skutkiem) polega na tym, że sprawca chce popełnienia czynu (skutku), a zatem obejmuje go swoją wolą. </a:t>
            </a:r>
            <a:r>
              <a:rPr lang="pl-PL" sz="2800" i="1" dirty="0" smtClean="0"/>
              <a:t>Skutek, za który sprawca miałby odpowiadać, może być objęty wolą w postaci chcenia albo godzenia się na jego wystąpienie. W ten sposób powstał zamiar ewentualny, u którego podstaw legło założenie, iż godzenie się jest przejawem woli sprawcy. </a:t>
            </a:r>
            <a:endParaRPr lang="pl-PL" sz="2800" dirty="0" smtClean="0"/>
          </a:p>
          <a:p>
            <a:pPr marL="64008" indent="0" algn="just"/>
            <a:r>
              <a:rPr lang="pl-PL" sz="2800" dirty="0" smtClean="0"/>
              <a:t> </a:t>
            </a:r>
            <a:r>
              <a:rPr lang="pl-PL" sz="2800" b="1" dirty="0" smtClean="0"/>
              <a:t>teorię wyobrażenia </a:t>
            </a:r>
            <a:r>
              <a:rPr lang="pl-PL" sz="2800" dirty="0" smtClean="0"/>
              <a:t>– która przyjmuje, że więź psychiczna ma charakter intelektualny. O jej istnieniu nie decyduje wyłącznie zamiar popełnienia czynu zabronionego, ale sama już świadomość, że może dojść do jego popełnienia. </a:t>
            </a:r>
            <a:endParaRPr lang="pl-PL" sz="28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b="1" dirty="0" smtClean="0"/>
              <a:t>Teorie normatywne</a:t>
            </a:r>
            <a:endParaRPr lang="pl-PL" sz="4000" b="1" dirty="0"/>
          </a:p>
        </p:txBody>
      </p:sp>
      <p:sp>
        <p:nvSpPr>
          <p:cNvPr id="3" name="Symbol zastępczy zawartości 2"/>
          <p:cNvSpPr>
            <a:spLocks noGrp="1"/>
          </p:cNvSpPr>
          <p:nvPr>
            <p:ph idx="1"/>
          </p:nvPr>
        </p:nvSpPr>
        <p:spPr>
          <a:xfrm>
            <a:off x="457200" y="1556792"/>
            <a:ext cx="8229600" cy="5112568"/>
          </a:xfrm>
        </p:spPr>
        <p:txBody>
          <a:bodyPr>
            <a:normAutofit/>
          </a:bodyPr>
          <a:lstStyle/>
          <a:p>
            <a:pPr>
              <a:buNone/>
            </a:pPr>
            <a:endParaRPr lang="pl-PL" dirty="0"/>
          </a:p>
          <a:p>
            <a:pPr marL="64008" indent="0" algn="just">
              <a:buNone/>
            </a:pPr>
            <a:r>
              <a:rPr lang="pl-PL" sz="2800" dirty="0" smtClean="0"/>
              <a:t>W normatywnych teoriach winy podkreśla się </a:t>
            </a:r>
            <a:r>
              <a:rPr lang="pl-PL" sz="2800" b="1" dirty="0" smtClean="0"/>
              <a:t>wymagalność zgodnego z prawem zachowania</a:t>
            </a:r>
            <a:r>
              <a:rPr lang="pl-PL" sz="2800" i="1" dirty="0" smtClean="0"/>
              <a:t>, która ma miejsce wówczas, gdy sprawca – ze względu na jego osobiste właściwości oraz sytuację, w jakiej się znalazł – może sprostać normie, a także stanowiąca w istocie jej konsekwencję </a:t>
            </a:r>
            <a:r>
              <a:rPr lang="pl-PL" sz="2800" b="1" i="1" dirty="0" err="1" smtClean="0"/>
              <a:t>zarzucalność</a:t>
            </a:r>
            <a:r>
              <a:rPr lang="pl-PL" sz="2800" i="1" dirty="0" smtClean="0"/>
              <a:t>, która jest negatywną oceną zachowania sprawcy, wyrażającą się w postawieniu mu zarzutu, że zachował się nie tak, jak należało, mimo że mógł zachować się inaczej. </a:t>
            </a:r>
            <a:endParaRPr lang="pl-PL" sz="28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6048672"/>
          </a:xfrm>
        </p:spPr>
        <p:txBody>
          <a:bodyPr>
            <a:normAutofit/>
          </a:bodyPr>
          <a:lstStyle/>
          <a:p>
            <a:pPr marL="0" indent="0">
              <a:buNone/>
            </a:pPr>
            <a:r>
              <a:rPr lang="pl-PL" sz="2800" dirty="0" smtClean="0"/>
              <a:t>W ramach teorii normatywnych wyróżniamy:</a:t>
            </a:r>
            <a:endParaRPr lang="pl-PL" sz="2800" b="1" dirty="0"/>
          </a:p>
          <a:p>
            <a:r>
              <a:rPr lang="pl-PL" sz="2800" b="1" dirty="0" smtClean="0"/>
              <a:t>kompleksową teorię normatywną </a:t>
            </a:r>
            <a:r>
              <a:rPr lang="pl-PL" sz="2800" dirty="0" smtClean="0"/>
              <a:t>– która uwzględnia elementy teorii psychologicznych (przeżycia psychiczne jako współdecydujące o istocie winy), wzbogacone o element normatywny (</a:t>
            </a:r>
            <a:r>
              <a:rPr lang="pl-PL" sz="2800" dirty="0" err="1" smtClean="0"/>
              <a:t>zarzucalność</a:t>
            </a:r>
            <a:r>
              <a:rPr lang="pl-PL" sz="2800" dirty="0" smtClean="0"/>
              <a:t>). Zarzuty: przemieszanie różnych kategorii, przedmiotu oceny (przeżycia psychiczne) oraz oceny przedmiotu (</a:t>
            </a:r>
            <a:r>
              <a:rPr lang="pl-PL" sz="2800" dirty="0" err="1" smtClean="0"/>
              <a:t>zarzucalność</a:t>
            </a:r>
            <a:r>
              <a:rPr lang="pl-PL" sz="2800" dirty="0" smtClean="0"/>
              <a:t> owych przeżyć). </a:t>
            </a:r>
          </a:p>
          <a:p>
            <a:r>
              <a:rPr lang="pl-PL" sz="2800" b="1" dirty="0" smtClean="0"/>
              <a:t>czystą teorię normatywną </a:t>
            </a:r>
            <a:r>
              <a:rPr lang="pl-PL" sz="2800" dirty="0" smtClean="0"/>
              <a:t>– według niej istota winy sprowadza się do samej tylko </a:t>
            </a:r>
            <a:r>
              <a:rPr lang="pl-PL" sz="2800" dirty="0" err="1" smtClean="0"/>
              <a:t>zarzucalności</a:t>
            </a:r>
            <a:r>
              <a:rPr lang="pl-PL" sz="2800" dirty="0" smtClean="0"/>
              <a:t>, stanowiąc wyłącznie wartościujący osąd zachowania sprawcy. </a:t>
            </a:r>
            <a:endParaRPr lang="pl-PL" sz="28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a:bodyPr>
          <a:lstStyle/>
          <a:p>
            <a:r>
              <a:rPr lang="pl-PL" sz="4000" b="1" dirty="0" smtClean="0"/>
              <a:t>Definicja winy</a:t>
            </a:r>
            <a:endParaRPr lang="pl-PL" sz="4000" b="1" dirty="0"/>
          </a:p>
        </p:txBody>
      </p:sp>
      <p:sp>
        <p:nvSpPr>
          <p:cNvPr id="3" name="Symbol zastępczy zawartości 2"/>
          <p:cNvSpPr>
            <a:spLocks noGrp="1"/>
          </p:cNvSpPr>
          <p:nvPr>
            <p:ph idx="1"/>
          </p:nvPr>
        </p:nvSpPr>
        <p:spPr>
          <a:xfrm>
            <a:off x="457200" y="1556792"/>
            <a:ext cx="8229600" cy="5112568"/>
          </a:xfrm>
        </p:spPr>
        <p:txBody>
          <a:bodyPr>
            <a:normAutofit/>
          </a:bodyPr>
          <a:lstStyle/>
          <a:p>
            <a:pPr marL="0" indent="0">
              <a:buNone/>
            </a:pPr>
            <a:r>
              <a:rPr lang="pl-PL" sz="2400" dirty="0" smtClean="0"/>
              <a:t>Winą jest czysty, bo wyprany z elementów psychicznych zarzut, jaki stawiamy sprawcy czynu zabronionego z tego powodu, że postąpił wbrew normie prawnokarnej w sytuacji, w której mógł się zachować zgodnie z tą ostatnią. Do przesłanek jej przypisania zaliczamy:</a:t>
            </a:r>
          </a:p>
          <a:p>
            <a:pPr>
              <a:buFontTx/>
              <a:buChar char="-"/>
            </a:pPr>
            <a:r>
              <a:rPr lang="pl-PL" sz="2400" dirty="0"/>
              <a:t>p</a:t>
            </a:r>
            <a:r>
              <a:rPr lang="pl-PL" sz="2400" dirty="0" smtClean="0"/>
              <a:t>odmiotową zdolność do zawinienia (dojrzałość oraz poczytalność),</a:t>
            </a:r>
          </a:p>
          <a:p>
            <a:pPr>
              <a:buFontTx/>
              <a:buChar char="-"/>
            </a:pPr>
            <a:r>
              <a:rPr lang="pl-PL" sz="2400" dirty="0"/>
              <a:t>ś</a:t>
            </a:r>
            <a:r>
              <a:rPr lang="pl-PL" sz="2400" dirty="0" smtClean="0"/>
              <a:t>wiadomość bezprawności (karnej),</a:t>
            </a:r>
          </a:p>
          <a:p>
            <a:pPr>
              <a:buFontTx/>
              <a:buChar char="-"/>
            </a:pPr>
            <a:r>
              <a:rPr lang="pl-PL" sz="2400" dirty="0"/>
              <a:t>w</a:t>
            </a:r>
            <a:r>
              <a:rPr lang="pl-PL" sz="2400" dirty="0" smtClean="0"/>
              <a:t>ymagalność zachowania zgodnego z prawem nie wyłączoną z innej przyczyny niż tzw. anormalna sytuacja motywacyjna.</a:t>
            </a:r>
          </a:p>
          <a:p>
            <a:pPr>
              <a:buFontTx/>
              <a:buChar char="-"/>
            </a:pPr>
            <a:endParaRPr lang="pl-PL" sz="2400" dirty="0" smtClean="0"/>
          </a:p>
          <a:p>
            <a:pPr>
              <a:buFontTx/>
              <a:buChar char="-"/>
            </a:pPr>
            <a:endParaRPr lang="pl-PL" sz="2400" dirty="0" smtClean="0"/>
          </a:p>
          <a:p>
            <a:pPr marL="0" indent="0">
              <a:buNone/>
            </a:pPr>
            <a:endParaRPr lang="pl-PL" sz="2400" dirty="0"/>
          </a:p>
        </p:txBody>
      </p:sp>
    </p:spTree>
    <p:extLst>
      <p:ext uri="{BB962C8B-B14F-4D97-AF65-F5344CB8AC3E}">
        <p14:creationId xmlns:p14="http://schemas.microsoft.com/office/powerpoint/2010/main" val="368446159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16632"/>
            <a:ext cx="8568952" cy="1073274"/>
          </a:xfrm>
        </p:spPr>
        <p:txBody>
          <a:bodyPr>
            <a:normAutofit/>
          </a:bodyPr>
          <a:lstStyle/>
          <a:p>
            <a:r>
              <a:rPr lang="pl-PL" sz="2800" b="1" dirty="0" smtClean="0"/>
              <a:t>Okoliczności wyłączające winę</a:t>
            </a:r>
            <a:endParaRPr lang="pl-PL" sz="2800" b="1" dirty="0"/>
          </a:p>
        </p:txBody>
      </p:sp>
      <p:sp>
        <p:nvSpPr>
          <p:cNvPr id="5" name="Symbol zastępczy zawartości 4"/>
          <p:cNvSpPr>
            <a:spLocks noGrp="1"/>
          </p:cNvSpPr>
          <p:nvPr>
            <p:ph idx="1"/>
          </p:nvPr>
        </p:nvSpPr>
        <p:spPr>
          <a:xfrm>
            <a:off x="457200" y="1484784"/>
            <a:ext cx="8229600" cy="5373216"/>
          </a:xfrm>
        </p:spPr>
        <p:txBody>
          <a:bodyPr>
            <a:normAutofit/>
          </a:bodyPr>
          <a:lstStyle/>
          <a:p>
            <a:pPr marL="64008" indent="0">
              <a:buNone/>
            </a:pPr>
            <a:endParaRPr lang="pl-PL" dirty="0" smtClean="0"/>
          </a:p>
          <a:p>
            <a:pPr>
              <a:buFontTx/>
              <a:buChar char="-"/>
            </a:pPr>
            <a:r>
              <a:rPr lang="pl-PL" sz="2400" dirty="0" smtClean="0"/>
              <a:t>nieletniość (art. </a:t>
            </a:r>
            <a:r>
              <a:rPr lang="pl-PL" sz="2400" dirty="0"/>
              <a:t>8</a:t>
            </a:r>
            <a:r>
              <a:rPr lang="pl-PL" sz="2400" dirty="0" smtClean="0"/>
              <a:t> </a:t>
            </a:r>
            <a:r>
              <a:rPr lang="pl-PL" sz="2400" dirty="0" err="1" smtClean="0"/>
              <a:t>k.w</a:t>
            </a:r>
            <a:r>
              <a:rPr lang="pl-PL" sz="2400" dirty="0" smtClean="0"/>
              <a:t>.)</a:t>
            </a:r>
          </a:p>
          <a:p>
            <a:pPr>
              <a:buFontTx/>
              <a:buChar char="-"/>
            </a:pPr>
            <a:r>
              <a:rPr lang="pl-PL" sz="2400" dirty="0" smtClean="0"/>
              <a:t>niepoczytalność (art. 17 k.k.)</a:t>
            </a:r>
          </a:p>
          <a:p>
            <a:pPr>
              <a:buFontTx/>
              <a:buChar char="-"/>
            </a:pPr>
            <a:r>
              <a:rPr lang="pl-PL" sz="2400" dirty="0" smtClean="0"/>
              <a:t>błąd: co do ustawowych znamion; co do kontratypu, co do okoliczności wyłączającej winę; co do prawa (art. </a:t>
            </a:r>
            <a:r>
              <a:rPr lang="pl-PL" sz="2400" dirty="0"/>
              <a:t>7</a:t>
            </a:r>
            <a:r>
              <a:rPr lang="pl-PL" sz="2400" dirty="0" smtClean="0"/>
              <a:t> </a:t>
            </a:r>
            <a:r>
              <a:rPr lang="pl-PL" sz="2400" dirty="0" err="1" smtClean="0"/>
              <a:t>k.w</a:t>
            </a:r>
            <a:r>
              <a:rPr lang="pl-PL" sz="2400" dirty="0" smtClean="0"/>
              <a:t>.)</a:t>
            </a:r>
          </a:p>
          <a:p>
            <a:pPr>
              <a:buFontTx/>
              <a:buChar char="-"/>
            </a:pPr>
            <a:r>
              <a:rPr lang="pl-PL" sz="2400" dirty="0" smtClean="0"/>
              <a:t>stan wyższej konieczności </a:t>
            </a:r>
            <a:r>
              <a:rPr lang="pl-PL" sz="2400" dirty="0"/>
              <a:t>(</a:t>
            </a:r>
            <a:r>
              <a:rPr lang="pl-PL" sz="2400" dirty="0" smtClean="0"/>
              <a:t>art. 16 </a:t>
            </a:r>
            <a:r>
              <a:rPr lang="pl-PL" sz="2400" dirty="0" err="1" smtClean="0"/>
              <a:t>k.w</a:t>
            </a:r>
            <a:r>
              <a:rPr lang="pl-PL" sz="2400" dirty="0" smtClean="0"/>
              <a:t>.).</a:t>
            </a:r>
          </a:p>
          <a:p>
            <a:pPr>
              <a:buFontTx/>
              <a:buChar char="-"/>
            </a:pPr>
            <a:endParaRPr lang="pl-PL" sz="2400" dirty="0" smtClean="0"/>
          </a:p>
        </p:txBody>
      </p:sp>
    </p:spTree>
    <p:extLst>
      <p:ext uri="{BB962C8B-B14F-4D97-AF65-F5344CB8AC3E}">
        <p14:creationId xmlns:p14="http://schemas.microsoft.com/office/powerpoint/2010/main" val="89357007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67494"/>
            <a:ext cx="9144000" cy="2153394"/>
          </a:xfrm>
        </p:spPr>
        <p:txBody>
          <a:bodyPr>
            <a:noAutofit/>
          </a:bodyPr>
          <a:lstStyle/>
          <a:p>
            <a:r>
              <a:rPr lang="pl-PL" sz="3200" dirty="0" smtClean="0"/>
              <a:t>Okoliczności wyłączające winę:</a:t>
            </a:r>
            <a:br>
              <a:rPr lang="pl-PL" sz="3200" dirty="0" smtClean="0"/>
            </a:br>
            <a:r>
              <a:rPr lang="pl-PL" sz="3200" dirty="0" smtClean="0"/>
              <a:t/>
            </a:r>
            <a:br>
              <a:rPr lang="pl-PL" sz="3200" dirty="0" smtClean="0"/>
            </a:br>
            <a:r>
              <a:rPr lang="pl-PL" sz="2800" b="1" dirty="0" smtClean="0"/>
              <a:t> 1. </a:t>
            </a:r>
            <a:r>
              <a:rPr lang="pl-PL" sz="2800" b="1" dirty="0"/>
              <a:t>n</a:t>
            </a:r>
            <a:r>
              <a:rPr lang="pl-PL" sz="2800" b="1" dirty="0" smtClean="0"/>
              <a:t>ieletniość</a:t>
            </a:r>
            <a:endParaRPr lang="pl-PL" sz="2800" b="1" dirty="0"/>
          </a:p>
        </p:txBody>
      </p:sp>
      <p:sp>
        <p:nvSpPr>
          <p:cNvPr id="3" name="Symbol zastępczy zawartości 2"/>
          <p:cNvSpPr>
            <a:spLocks noGrp="1"/>
          </p:cNvSpPr>
          <p:nvPr>
            <p:ph idx="1"/>
          </p:nvPr>
        </p:nvSpPr>
        <p:spPr>
          <a:xfrm>
            <a:off x="457200" y="2204864"/>
            <a:ext cx="8679386" cy="3672408"/>
          </a:xfrm>
        </p:spPr>
        <p:txBody>
          <a:bodyPr>
            <a:normAutofit/>
          </a:bodyPr>
          <a:lstStyle/>
          <a:p>
            <a:pPr marL="0" indent="0">
              <a:buNone/>
            </a:pPr>
            <a:endParaRPr lang="pl-PL" sz="2400" dirty="0" smtClean="0"/>
          </a:p>
          <a:p>
            <a:pPr marL="0" indent="0">
              <a:buNone/>
            </a:pPr>
            <a:r>
              <a:rPr lang="pl-PL" sz="2400" dirty="0" smtClean="0"/>
              <a:t>Kodeks wykroczeń ustanawia w art. 8 granicę wieku 17 lat, powyżej której sprawca popełniający czyn zabroniony zdolny jest do ponoszenia odpowiedzialności karnej.  Brak jest wyjątków od tej granicy działających zarówno </a:t>
            </a:r>
            <a:r>
              <a:rPr lang="pl-PL" sz="2400" i="1" dirty="0" smtClean="0"/>
              <a:t>in plus</a:t>
            </a:r>
            <a:r>
              <a:rPr lang="pl-PL" sz="2400" dirty="0" smtClean="0"/>
              <a:t>, jak i </a:t>
            </a:r>
            <a:r>
              <a:rPr lang="pl-PL" sz="2400" i="1" dirty="0" smtClean="0"/>
              <a:t>in minus</a:t>
            </a:r>
            <a:r>
              <a:rPr lang="pl-PL" sz="2400" dirty="0" smtClean="0"/>
              <a:t>.</a:t>
            </a:r>
          </a:p>
          <a:p>
            <a:endParaRPr lang="pl-PL" sz="2000" dirty="0"/>
          </a:p>
          <a:p>
            <a:pPr marL="64008" indent="0">
              <a:buNone/>
            </a:pPr>
            <a:endParaRPr lang="pl-PL" sz="2000" dirty="0" smtClean="0"/>
          </a:p>
          <a:p>
            <a:pPr marL="64008" indent="0">
              <a:buNone/>
            </a:pPr>
            <a:endParaRPr lang="pl-PL" sz="2000" dirty="0"/>
          </a:p>
          <a:p>
            <a:pPr marL="64008" indent="0">
              <a:buNone/>
            </a:pPr>
            <a:endParaRPr lang="pl-PL" sz="2000" dirty="0" smtClean="0"/>
          </a:p>
          <a:p>
            <a:pPr marL="64008" indent="0">
              <a:buNone/>
            </a:pPr>
            <a:endParaRPr lang="pl-PL" sz="2000" dirty="0"/>
          </a:p>
          <a:p>
            <a:pPr marL="64008" indent="0">
              <a:buNone/>
            </a:pPr>
            <a:endParaRPr lang="pl-PL" sz="2000" dirty="0" smtClean="0"/>
          </a:p>
          <a:p>
            <a:pPr marL="64008" indent="0">
              <a:buNone/>
            </a:pPr>
            <a:endParaRPr lang="pl-PL" sz="2000" dirty="0"/>
          </a:p>
        </p:txBody>
      </p:sp>
    </p:spTree>
    <p:extLst>
      <p:ext uri="{BB962C8B-B14F-4D97-AF65-F5344CB8AC3E}">
        <p14:creationId xmlns:p14="http://schemas.microsoft.com/office/powerpoint/2010/main" val="1719275244"/>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3437</TotalTime>
  <Words>1129</Words>
  <Application>Microsoft Office PowerPoint</Application>
  <PresentationFormat>Pokaz na ekranie (4:3)</PresentationFormat>
  <Paragraphs>118</Paragraphs>
  <Slides>23</Slides>
  <Notes>1</Notes>
  <HiddenSlides>0</HiddenSlides>
  <MMClips>0</MMClips>
  <ScaleCrop>false</ScaleCrop>
  <HeadingPairs>
    <vt:vector size="4" baseType="variant">
      <vt:variant>
        <vt:lpstr>Motyw</vt:lpstr>
      </vt:variant>
      <vt:variant>
        <vt:i4>1</vt:i4>
      </vt:variant>
      <vt:variant>
        <vt:lpstr>Tytuły slajdów</vt:lpstr>
      </vt:variant>
      <vt:variant>
        <vt:i4>23</vt:i4>
      </vt:variant>
    </vt:vector>
  </HeadingPairs>
  <TitlesOfParts>
    <vt:vector size="24" baseType="lpstr">
      <vt:lpstr>Motyw pakietu Office</vt:lpstr>
      <vt:lpstr> Wykład IV  Wina,  okoliczności wyłączające winę </vt:lpstr>
      <vt:lpstr>Teorie winy w dogmatyce prawa karnego:</vt:lpstr>
      <vt:lpstr>Teorie psychologiczne</vt:lpstr>
      <vt:lpstr>Prezentacja programu PowerPoint</vt:lpstr>
      <vt:lpstr>Teorie normatywne</vt:lpstr>
      <vt:lpstr>Prezentacja programu PowerPoint</vt:lpstr>
      <vt:lpstr>Definicja winy</vt:lpstr>
      <vt:lpstr>Okoliczności wyłączające winę</vt:lpstr>
      <vt:lpstr>Okoliczności wyłączające winę:   1. nieletniość</vt:lpstr>
      <vt:lpstr>Odpowiedzialność nieletnich:</vt:lpstr>
      <vt:lpstr>2. niepoczytalność</vt:lpstr>
      <vt:lpstr>Prezentacja programu PowerPoint</vt:lpstr>
      <vt:lpstr>Prezentacja programu PowerPoint</vt:lpstr>
      <vt:lpstr>Prezentacja programu PowerPoint</vt:lpstr>
      <vt:lpstr>Prezentacja programu PowerPoint</vt:lpstr>
      <vt:lpstr>Wyłączenie przepisów o niepoczytalności i poczytalności ograniczonej w znacznym stopniu</vt:lpstr>
      <vt:lpstr>Prezentacja programu PowerPoint</vt:lpstr>
      <vt:lpstr>3. błąd</vt:lpstr>
      <vt:lpstr>Błąd co do kontratypu i błąd co do okoliczności wyłączającej winę:</vt:lpstr>
      <vt:lpstr>Błąd co do karalności</vt:lpstr>
      <vt:lpstr>Błąd co do ustawowych znamion:</vt:lpstr>
      <vt:lpstr>4. stan wyższej konieczności wyłączający winę </vt:lpstr>
      <vt:lpstr>Prezentacja programu PowerPoint</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Ochrona obrotu gospodarczego Wykład</dc:title>
  <dc:creator>Anna Płońska</dc:creator>
  <cp:lastModifiedBy>Kasia</cp:lastModifiedBy>
  <cp:revision>230</cp:revision>
  <dcterms:created xsi:type="dcterms:W3CDTF">2012-01-31T20:13:54Z</dcterms:created>
  <dcterms:modified xsi:type="dcterms:W3CDTF">2014-01-10T20:41:48Z</dcterms:modified>
</cp:coreProperties>
</file>