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4140" r:id="rId1"/>
  </p:sldMasterIdLst>
  <p:notesMasterIdLst>
    <p:notesMasterId r:id="rId9"/>
  </p:notesMasterIdLst>
  <p:handoutMasterIdLst>
    <p:handoutMasterId r:id="rId10"/>
  </p:handoutMasterIdLst>
  <p:sldIdLst>
    <p:sldId id="256" r:id="rId2"/>
    <p:sldId id="335" r:id="rId3"/>
    <p:sldId id="327" r:id="rId4"/>
    <p:sldId id="268" r:id="rId5"/>
    <p:sldId id="330" r:id="rId6"/>
    <p:sldId id="332" r:id="rId7"/>
    <p:sldId id="310" r:id="rId8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35" autoAdjust="0"/>
    <p:restoredTop sz="94798" autoAdjust="0"/>
  </p:normalViewPr>
  <p:slideViewPr>
    <p:cSldViewPr>
      <p:cViewPr varScale="1">
        <p:scale>
          <a:sx n="51" d="100"/>
          <a:sy n="51" d="100"/>
        </p:scale>
        <p:origin x="-1238" y="-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92" d="100"/>
        <a:sy n="92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628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C80422-0A7D-4B51-940C-2685324FD4A1}" type="datetimeFigureOut">
              <a:rPr lang="pl-PL" smtClean="0"/>
              <a:pPr/>
              <a:t>2014-02-07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3CEA30-67D1-40FE-AFF1-76CF155CD73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416791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4557BC-75FE-4034-AD5E-155D0E1978C5}" type="datetimeFigureOut">
              <a:rPr lang="pl-PL" smtClean="0"/>
              <a:pPr/>
              <a:t>2014-02-07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4B77F8-B329-4140-82AB-1ACD4493B2E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102297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4B77F8-B329-4140-82AB-1ACD4493B2E1}" type="slidenum">
              <a:rPr lang="pl-PL" smtClean="0"/>
              <a:pPr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890180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7B06A-F3ED-48CC-92B2-94228C6EB513}" type="datetimeFigureOut">
              <a:rPr lang="pl-PL" smtClean="0"/>
              <a:pPr/>
              <a:t>2014-02-07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1E51E-9CC1-44B5-B478-1491F164E67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4750451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7B06A-F3ED-48CC-92B2-94228C6EB513}" type="datetimeFigureOut">
              <a:rPr lang="pl-PL" smtClean="0"/>
              <a:pPr/>
              <a:t>2014-02-07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1E51E-9CC1-44B5-B478-1491F164E67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77564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7B06A-F3ED-48CC-92B2-94228C6EB513}" type="datetimeFigureOut">
              <a:rPr lang="pl-PL" smtClean="0"/>
              <a:pPr/>
              <a:t>2014-02-07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1E51E-9CC1-44B5-B478-1491F164E67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0678209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7B06A-F3ED-48CC-92B2-94228C6EB513}" type="datetimeFigureOut">
              <a:rPr lang="pl-PL" smtClean="0"/>
              <a:pPr/>
              <a:t>2014-02-07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1E51E-9CC1-44B5-B478-1491F164E67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0600439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7B06A-F3ED-48CC-92B2-94228C6EB513}" type="datetimeFigureOut">
              <a:rPr lang="pl-PL" smtClean="0"/>
              <a:pPr/>
              <a:t>2014-02-07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1E51E-9CC1-44B5-B478-1491F164E67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7147262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7B06A-F3ED-48CC-92B2-94228C6EB513}" type="datetimeFigureOut">
              <a:rPr lang="pl-PL" smtClean="0"/>
              <a:pPr/>
              <a:t>2014-02-07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1E51E-9CC1-44B5-B478-1491F164E67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3892388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7B06A-F3ED-48CC-92B2-94228C6EB513}" type="datetimeFigureOut">
              <a:rPr lang="pl-PL" smtClean="0"/>
              <a:pPr/>
              <a:t>2014-02-07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1E51E-9CC1-44B5-B478-1491F164E67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0371004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7B06A-F3ED-48CC-92B2-94228C6EB513}" type="datetimeFigureOut">
              <a:rPr lang="pl-PL" smtClean="0"/>
              <a:pPr/>
              <a:t>2014-02-07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1E51E-9CC1-44B5-B478-1491F164E67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7133128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7B06A-F3ED-48CC-92B2-94228C6EB513}" type="datetimeFigureOut">
              <a:rPr lang="pl-PL" smtClean="0"/>
              <a:pPr/>
              <a:t>2014-02-07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1E51E-9CC1-44B5-B478-1491F164E67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8255142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7B06A-F3ED-48CC-92B2-94228C6EB513}" type="datetimeFigureOut">
              <a:rPr lang="pl-PL" smtClean="0"/>
              <a:pPr/>
              <a:t>2014-02-07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1E51E-9CC1-44B5-B478-1491F164E67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1601823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7B06A-F3ED-48CC-92B2-94228C6EB513}" type="datetimeFigureOut">
              <a:rPr lang="pl-PL" smtClean="0"/>
              <a:pPr/>
              <a:t>2014-02-07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1E51E-9CC1-44B5-B478-1491F164E67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7491890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17B06A-F3ED-48CC-92B2-94228C6EB513}" type="datetimeFigureOut">
              <a:rPr lang="pl-PL" smtClean="0"/>
              <a:pPr/>
              <a:t>2014-02-07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21E51E-9CC1-44B5-B478-1491F164E67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54005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41" r:id="rId1"/>
    <p:sldLayoutId id="2147484142" r:id="rId2"/>
    <p:sldLayoutId id="2147484143" r:id="rId3"/>
    <p:sldLayoutId id="2147484144" r:id="rId4"/>
    <p:sldLayoutId id="2147484145" r:id="rId5"/>
    <p:sldLayoutId id="2147484146" r:id="rId6"/>
    <p:sldLayoutId id="2147484147" r:id="rId7"/>
    <p:sldLayoutId id="2147484148" r:id="rId8"/>
    <p:sldLayoutId id="2147484149" r:id="rId9"/>
    <p:sldLayoutId id="2147484150" r:id="rId10"/>
    <p:sldLayoutId id="2147484151" r:id="rId11"/>
  </p:sldLayoutIdLst>
  <p:transition spd="slow">
    <p:push dir="u"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540544" y="836712"/>
            <a:ext cx="8062912" cy="2520280"/>
          </a:xfrm>
        </p:spPr>
        <p:txBody>
          <a:bodyPr>
            <a:normAutofit fontScale="90000"/>
          </a:bodyPr>
          <a:lstStyle/>
          <a:p>
            <a:pPr algn="ctr"/>
            <a:r>
              <a:rPr lang="pl-PL" sz="6000" b="1" dirty="0" smtClean="0"/>
              <a:t>Wykład V</a:t>
            </a:r>
            <a:br>
              <a:rPr lang="pl-PL" sz="6000" b="1" dirty="0" smtClean="0"/>
            </a:br>
            <a:r>
              <a:rPr lang="pl-PL" sz="6000" b="1" dirty="0"/>
              <a:t/>
            </a:r>
            <a:br>
              <a:rPr lang="pl-PL" sz="6000" b="1" dirty="0"/>
            </a:br>
            <a:r>
              <a:rPr lang="pl-PL" sz="6000" b="1" dirty="0" smtClean="0"/>
              <a:t>Kontratypy</a:t>
            </a:r>
            <a:r>
              <a:rPr lang="pl-PL" dirty="0" smtClean="0"/>
              <a:t/>
            </a:r>
            <a:br>
              <a:rPr lang="pl-PL" dirty="0" smtClean="0"/>
            </a:br>
            <a:endParaRPr lang="pl-PL" sz="3600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540544" y="3356992"/>
            <a:ext cx="8062912" cy="3312368"/>
          </a:xfrm>
        </p:spPr>
        <p:txBody>
          <a:bodyPr>
            <a:normAutofit/>
          </a:bodyPr>
          <a:lstStyle/>
          <a:p>
            <a:endParaRPr lang="pl-PL" dirty="0" smtClean="0"/>
          </a:p>
          <a:p>
            <a:endParaRPr lang="pl-PL" dirty="0" smtClean="0"/>
          </a:p>
          <a:p>
            <a:r>
              <a:rPr lang="pl-PL" sz="2400" dirty="0" smtClean="0"/>
              <a:t>                                                       dr Katarzyna </a:t>
            </a:r>
            <a:r>
              <a:rPr lang="pl-PL" sz="2400" dirty="0" err="1" smtClean="0"/>
              <a:t>Łucarz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193074139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Założenia </a:t>
            </a:r>
            <a:r>
              <a:rPr lang="pl-PL" dirty="0" err="1" smtClean="0"/>
              <a:t>kontratypizacji</a:t>
            </a:r>
            <a:r>
              <a:rPr lang="pl-PL" dirty="0" smtClean="0"/>
              <a:t>;</a:t>
            </a:r>
            <a:br>
              <a:rPr lang="pl-PL" dirty="0" smtClean="0"/>
            </a:br>
            <a:r>
              <a:rPr lang="pl-PL" dirty="0" smtClean="0"/>
              <a:t>funkcja kontratypu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5536" y="1556792"/>
            <a:ext cx="8229600" cy="5073427"/>
          </a:xfrm>
        </p:spPr>
        <p:txBody>
          <a:bodyPr/>
          <a:lstStyle/>
          <a:p>
            <a:pPr>
              <a:buNone/>
            </a:pPr>
            <a:r>
              <a:rPr lang="pl-PL" dirty="0" smtClean="0"/>
              <a:t>  </a:t>
            </a:r>
            <a:endParaRPr lang="pl-PL" dirty="0"/>
          </a:p>
          <a:p>
            <a:pPr>
              <a:buNone/>
            </a:pPr>
            <a:r>
              <a:rPr lang="pl-PL" dirty="0" smtClean="0"/>
              <a:t>   Kontratypy w prawie wykroczeń służą wtórnej legalizacji zachowań pierwotnie bezprawnych. Zachowanie podjęte w warunkach kontratypu, mimo iż nie jest pozbawione społecznej szkodliwości jest prawnie dozwolone lub ustawodawca uznaje karanie jego sprawcy takiego czynu za niecelowe.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 smtClean="0"/>
          </a:p>
          <a:p>
            <a:pPr algn="just">
              <a:buNone/>
            </a:pPr>
            <a:endParaRPr lang="pl-PL" dirty="0"/>
          </a:p>
        </p:txBody>
      </p:sp>
    </p:spTree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568952" cy="1073274"/>
          </a:xfrm>
        </p:spPr>
        <p:txBody>
          <a:bodyPr>
            <a:normAutofit/>
          </a:bodyPr>
          <a:lstStyle/>
          <a:p>
            <a:r>
              <a:rPr lang="pl-PL" sz="2800" b="1" dirty="0" smtClean="0"/>
              <a:t>Okoliczności wyłączające bezprawność (kontratypy):</a:t>
            </a:r>
            <a:endParaRPr lang="pl-PL" sz="2800" b="1" dirty="0"/>
          </a:p>
        </p:txBody>
      </p:sp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37321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b="1" dirty="0" smtClean="0"/>
              <a:t>Kontratypy </a:t>
            </a:r>
            <a:r>
              <a:rPr lang="pl-PL" b="1" dirty="0" smtClean="0"/>
              <a:t>ustawowe: </a:t>
            </a:r>
            <a:endParaRPr lang="pl-PL" b="1" dirty="0" smtClean="0"/>
          </a:p>
          <a:p>
            <a:pPr>
              <a:buNone/>
            </a:pPr>
            <a:r>
              <a:rPr lang="pl-PL" dirty="0" smtClean="0"/>
              <a:t>obrona konieczna – art. 15 </a:t>
            </a:r>
            <a:r>
              <a:rPr lang="pl-PL" dirty="0" err="1" smtClean="0"/>
              <a:t>k.w</a:t>
            </a:r>
            <a:r>
              <a:rPr lang="pl-PL" dirty="0" smtClean="0"/>
              <a:t>.</a:t>
            </a:r>
          </a:p>
          <a:p>
            <a:pPr>
              <a:buNone/>
            </a:pPr>
            <a:r>
              <a:rPr lang="pl-PL" dirty="0" smtClean="0"/>
              <a:t>stan </a:t>
            </a:r>
            <a:r>
              <a:rPr lang="pl-PL" dirty="0"/>
              <a:t>wyższej konieczności – art. </a:t>
            </a:r>
            <a:r>
              <a:rPr lang="pl-PL" dirty="0" smtClean="0"/>
              <a:t>16 </a:t>
            </a:r>
            <a:r>
              <a:rPr lang="pl-PL" dirty="0" err="1" smtClean="0"/>
              <a:t>k.w</a:t>
            </a:r>
            <a:r>
              <a:rPr lang="pl-PL" dirty="0" smtClean="0"/>
              <a:t>.</a:t>
            </a:r>
            <a:endParaRPr lang="pl-PL" dirty="0"/>
          </a:p>
          <a:p>
            <a:pPr marL="64008" indent="0">
              <a:buNone/>
            </a:pPr>
            <a:r>
              <a:rPr lang="pl-PL" b="1" dirty="0" smtClean="0"/>
              <a:t>Kontratypy pozaustawowe:</a:t>
            </a:r>
            <a:endParaRPr lang="pl-PL" b="1" dirty="0"/>
          </a:p>
          <a:p>
            <a:pPr>
              <a:buFontTx/>
              <a:buChar char="-"/>
            </a:pPr>
            <a:r>
              <a:rPr lang="pl-PL" dirty="0" smtClean="0"/>
              <a:t>zgoda pokrzywdzonego</a:t>
            </a:r>
          </a:p>
          <a:p>
            <a:pPr>
              <a:buFontTx/>
              <a:buChar char="-"/>
            </a:pPr>
            <a:r>
              <a:rPr lang="pl-PL" dirty="0"/>
              <a:t>d</a:t>
            </a:r>
            <a:r>
              <a:rPr lang="pl-PL" dirty="0" smtClean="0"/>
              <a:t>ziałanie w granicach szczególnych uprawnień i obowiązków</a:t>
            </a:r>
            <a:r>
              <a:rPr lang="pl-PL" dirty="0" smtClean="0"/>
              <a:t> </a:t>
            </a:r>
            <a:endParaRPr lang="pl-PL" dirty="0" smtClean="0"/>
          </a:p>
          <a:p>
            <a:pPr>
              <a:buFontTx/>
              <a:buChar char="-"/>
            </a:pPr>
            <a:r>
              <a:rPr lang="pl-PL" dirty="0" smtClean="0"/>
              <a:t>zwyczaj</a:t>
            </a:r>
          </a:p>
          <a:p>
            <a:pPr>
              <a:buFontTx/>
              <a:buChar char="-"/>
            </a:pPr>
            <a:endParaRPr lang="pl-PL" dirty="0" smtClean="0"/>
          </a:p>
          <a:p>
            <a:pPr marL="64008" indent="0">
              <a:buNone/>
            </a:pP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89357007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600" b="1" dirty="0" smtClean="0"/>
              <a:t>Obrona konieczna - struktura</a:t>
            </a:r>
            <a:endParaRPr lang="pl-PL" sz="36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sz="2000" b="1" dirty="0" smtClean="0"/>
              <a:t>z</a:t>
            </a:r>
            <a:r>
              <a:rPr lang="pl-PL" sz="2000" b="1" dirty="0" smtClean="0"/>
              <a:t>amach (zachowanie się człowieka, które nie tylko narusza dobro prawne, ale także które stwarza konkretne niebezpieczeństwo jego naruszenia):</a:t>
            </a:r>
            <a:endParaRPr lang="pl-PL" sz="2000" b="1" dirty="0" smtClean="0"/>
          </a:p>
          <a:p>
            <a:pPr lvl="1"/>
            <a:r>
              <a:rPr lang="pl-PL" sz="2000" dirty="0" smtClean="0"/>
              <a:t>Rzeczywisty (nieurojony)</a:t>
            </a:r>
            <a:endParaRPr lang="pl-PL" sz="2000" dirty="0" smtClean="0"/>
          </a:p>
          <a:p>
            <a:pPr lvl="1"/>
            <a:r>
              <a:rPr lang="pl-PL" sz="2000" dirty="0" smtClean="0"/>
              <a:t>bezpośredni (niebezpieczeństwo, które może się natychmiast zaktualizować)</a:t>
            </a:r>
          </a:p>
          <a:p>
            <a:pPr lvl="1"/>
            <a:r>
              <a:rPr lang="pl-PL" sz="2000" dirty="0" smtClean="0"/>
              <a:t>bezprawny </a:t>
            </a:r>
            <a:endParaRPr lang="pl-PL" sz="2000" dirty="0"/>
          </a:p>
          <a:p>
            <a:pPr>
              <a:buNone/>
            </a:pPr>
            <a:endParaRPr lang="pl-PL" sz="2000" dirty="0" smtClean="0"/>
          </a:p>
          <a:p>
            <a:r>
              <a:rPr lang="pl-PL" sz="2000" b="1" dirty="0"/>
              <a:t>o</a:t>
            </a:r>
            <a:r>
              <a:rPr lang="pl-PL" sz="2000" b="1" dirty="0" smtClean="0"/>
              <a:t>brona (reakcja na zamach):</a:t>
            </a:r>
            <a:endParaRPr lang="pl-PL" sz="2000" b="1" dirty="0" smtClean="0"/>
          </a:p>
          <a:p>
            <a:pPr marL="0" indent="0">
              <a:buNone/>
            </a:pPr>
            <a:r>
              <a:rPr lang="pl-PL" sz="2000" b="1" dirty="0"/>
              <a:t>  </a:t>
            </a:r>
            <a:r>
              <a:rPr lang="pl-PL" sz="2000" b="1" dirty="0" smtClean="0"/>
              <a:t>       </a:t>
            </a:r>
            <a:r>
              <a:rPr lang="pl-PL" sz="2000" dirty="0" smtClean="0"/>
              <a:t>- </a:t>
            </a:r>
            <a:r>
              <a:rPr lang="pl-PL" sz="2000" dirty="0" smtClean="0"/>
              <a:t>konieczna, czyli  </a:t>
            </a:r>
            <a:r>
              <a:rPr lang="pl-PL" sz="2000" dirty="0" smtClean="0"/>
              <a:t>niezbędna do odparcia zamachu</a:t>
            </a:r>
          </a:p>
          <a:p>
            <a:pPr marL="0" indent="0">
              <a:buNone/>
            </a:pPr>
            <a:r>
              <a:rPr lang="pl-PL" sz="2000" dirty="0"/>
              <a:t> </a:t>
            </a:r>
            <a:r>
              <a:rPr lang="pl-PL" sz="2000" dirty="0" smtClean="0"/>
              <a:t>        - współmierna do niebezpieczeństwa zamachu</a:t>
            </a:r>
          </a:p>
          <a:p>
            <a:pPr marL="0" indent="0">
              <a:buNone/>
            </a:pPr>
            <a:r>
              <a:rPr lang="pl-PL" sz="2000" dirty="0" smtClean="0"/>
              <a:t>         - motywowana odparciem zamachu </a:t>
            </a:r>
            <a:endParaRPr lang="pl-PL" sz="2000" dirty="0" smtClean="0"/>
          </a:p>
          <a:p>
            <a:pPr marL="0" indent="0">
              <a:buNone/>
            </a:pPr>
            <a:r>
              <a:rPr lang="pl-PL" sz="2000" dirty="0"/>
              <a:t> </a:t>
            </a:r>
            <a:r>
              <a:rPr lang="pl-PL" sz="2000" dirty="0" smtClean="0"/>
              <a:t>        - współczesna</a:t>
            </a:r>
            <a:endParaRPr lang="pl-PL" sz="2000" dirty="0" smtClean="0"/>
          </a:p>
          <a:p>
            <a:endParaRPr lang="pl-PL" sz="2000" b="1" dirty="0" smtClean="0"/>
          </a:p>
          <a:p>
            <a:endParaRPr lang="pl-PL" sz="2000" b="1" dirty="0"/>
          </a:p>
          <a:p>
            <a:endParaRPr lang="pl-PL" sz="2000" b="1" dirty="0"/>
          </a:p>
          <a:p>
            <a:pPr>
              <a:buNone/>
            </a:pPr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32512829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pl-PL" sz="2800" dirty="0" smtClean="0"/>
              <a:t>           </a:t>
            </a:r>
            <a:r>
              <a:rPr lang="pl-PL" sz="2800" b="1" dirty="0" smtClean="0"/>
              <a:t>Przekroczenie granic obrony koniecznej</a:t>
            </a:r>
            <a:endParaRPr lang="pl-PL" sz="28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2400" b="1" dirty="0" smtClean="0"/>
              <a:t>eksces intensywny </a:t>
            </a:r>
            <a:r>
              <a:rPr lang="pl-PL" sz="2400" dirty="0" smtClean="0"/>
              <a:t>– sposób obrony niewspółmierny do niebezpieczeństwa zamachu</a:t>
            </a:r>
          </a:p>
          <a:p>
            <a:pPr>
              <a:buNone/>
            </a:pPr>
            <a:endParaRPr lang="pl-PL" sz="2400" dirty="0" smtClean="0"/>
          </a:p>
          <a:p>
            <a:r>
              <a:rPr lang="pl-PL" sz="2400" b="1" dirty="0" smtClean="0"/>
              <a:t>eksces ekstensywny </a:t>
            </a:r>
            <a:r>
              <a:rPr lang="pl-PL" sz="2400" dirty="0" smtClean="0"/>
              <a:t>– gdy sprawca podejmuje obronę zanim rozpoczął się bezpośredni zamach, bądź kontynuuje ją już po jego zakończeniu</a:t>
            </a:r>
          </a:p>
          <a:p>
            <a:endParaRPr lang="pl-PL" sz="2400" dirty="0"/>
          </a:p>
          <a:p>
            <a:r>
              <a:rPr lang="pl-PL" sz="2400" dirty="0"/>
              <a:t>w</a:t>
            </a:r>
            <a:r>
              <a:rPr lang="pl-PL" sz="2400" dirty="0" smtClean="0"/>
              <a:t> obu wypadkach sprawca dopuszcza się wykroczenia. Istnieje jednak możliwość zastosowania art. 39 </a:t>
            </a:r>
            <a:r>
              <a:rPr lang="pl-PL" sz="2400" dirty="0" err="1" smtClean="0"/>
              <a:t>k.w</a:t>
            </a:r>
            <a:r>
              <a:rPr lang="pl-PL" sz="2400" dirty="0" smtClean="0"/>
              <a:t>.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32512829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23528" y="27795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l-PL" b="1" dirty="0" smtClean="0"/>
              <a:t>Stan wyższej konieczności - struktura 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805264"/>
          </a:xfrm>
        </p:spPr>
        <p:txBody>
          <a:bodyPr>
            <a:normAutofit fontScale="92500" lnSpcReduction="10000"/>
          </a:bodyPr>
          <a:lstStyle/>
          <a:p>
            <a:r>
              <a:rPr lang="pl-PL" sz="2000" b="1" dirty="0"/>
              <a:t>n</a:t>
            </a:r>
            <a:r>
              <a:rPr lang="pl-PL" sz="2000" b="1" dirty="0" smtClean="0"/>
              <a:t>iebezpieczeństwo (może pochodzić od człowieka, jak też zwierzęcia lub sił przyrody:</a:t>
            </a:r>
            <a:endParaRPr lang="pl-PL" sz="2000" b="1" dirty="0" smtClean="0"/>
          </a:p>
          <a:p>
            <a:pPr marL="0" indent="0">
              <a:buNone/>
            </a:pPr>
            <a:r>
              <a:rPr lang="pl-PL" sz="2000" dirty="0" smtClean="0"/>
              <a:t>       - rzeczywiste </a:t>
            </a:r>
          </a:p>
          <a:p>
            <a:pPr marL="0" indent="0">
              <a:buNone/>
            </a:pPr>
            <a:r>
              <a:rPr lang="pl-PL" sz="2000" dirty="0"/>
              <a:t> </a:t>
            </a:r>
            <a:r>
              <a:rPr lang="pl-PL" sz="2000" dirty="0" smtClean="0"/>
              <a:t>      - </a:t>
            </a:r>
            <a:r>
              <a:rPr lang="pl-PL" sz="2000" dirty="0" smtClean="0"/>
              <a:t>bezpośrednie</a:t>
            </a:r>
          </a:p>
          <a:p>
            <a:pPr marL="0" indent="0">
              <a:buNone/>
            </a:pPr>
            <a:r>
              <a:rPr lang="pl-PL" sz="2000" dirty="0"/>
              <a:t> </a:t>
            </a:r>
            <a:r>
              <a:rPr lang="pl-PL" sz="2000" dirty="0" smtClean="0"/>
              <a:t>      - zagrażające jakiemukolwiek dobru prawnemu </a:t>
            </a:r>
            <a:r>
              <a:rPr lang="pl-PL" sz="2000" i="1" dirty="0" smtClean="0"/>
              <a:t>  </a:t>
            </a:r>
          </a:p>
          <a:p>
            <a:pPr marL="0" indent="0">
              <a:buNone/>
            </a:pPr>
            <a:r>
              <a:rPr lang="pl-PL" sz="2000" i="1" dirty="0" smtClean="0"/>
              <a:t>     </a:t>
            </a:r>
            <a:endParaRPr lang="pl-PL" sz="2000" dirty="0" smtClean="0"/>
          </a:p>
          <a:p>
            <a:r>
              <a:rPr lang="pl-PL" sz="2000" b="1" dirty="0" smtClean="0"/>
              <a:t>zachowanie</a:t>
            </a:r>
            <a:r>
              <a:rPr lang="pl-PL" sz="2000" b="1" dirty="0" smtClean="0"/>
              <a:t> skierowanie na uchylenie niebezpieczeństwa zgodnie z zasadami:</a:t>
            </a:r>
            <a:endParaRPr lang="pl-PL" sz="2000" b="1" dirty="0" smtClean="0"/>
          </a:p>
          <a:p>
            <a:pPr marL="0" indent="0">
              <a:buNone/>
            </a:pPr>
            <a:r>
              <a:rPr lang="pl-PL" sz="2000" dirty="0"/>
              <a:t> </a:t>
            </a:r>
            <a:r>
              <a:rPr lang="pl-PL" sz="2000" dirty="0" smtClean="0"/>
              <a:t>      - </a:t>
            </a:r>
            <a:r>
              <a:rPr lang="pl-PL" sz="2000" dirty="0" smtClean="0"/>
              <a:t>proporcjonalności, według której poświęcane dobro prawne </a:t>
            </a:r>
            <a:r>
              <a:rPr lang="pl-PL" sz="2000" dirty="0" smtClean="0"/>
              <a:t>nie </a:t>
            </a:r>
            <a:r>
              <a:rPr lang="pl-PL" sz="2000" dirty="0" smtClean="0"/>
              <a:t>powinno przedstawiać </a:t>
            </a:r>
            <a:r>
              <a:rPr lang="pl-PL" sz="2000" dirty="0" smtClean="0"/>
              <a:t>wartości  oczywiście wyższej od dobra ratowanego </a:t>
            </a:r>
          </a:p>
          <a:p>
            <a:pPr marL="0" indent="0">
              <a:buNone/>
            </a:pPr>
            <a:r>
              <a:rPr lang="pl-PL" sz="2000" dirty="0"/>
              <a:t> </a:t>
            </a:r>
            <a:r>
              <a:rPr lang="pl-PL" sz="2000" dirty="0" smtClean="0"/>
              <a:t>      - </a:t>
            </a:r>
            <a:r>
              <a:rPr lang="pl-PL" sz="2000" dirty="0" smtClean="0"/>
              <a:t> subsydiarności, która wyraża się w tym, </a:t>
            </a:r>
            <a:r>
              <a:rPr lang="pl-PL" sz="2000" dirty="0" smtClean="0"/>
              <a:t>że </a:t>
            </a:r>
            <a:r>
              <a:rPr lang="pl-PL" sz="2000" dirty="0"/>
              <a:t>poświęcenie określonego dobra musi być jedynym sposobem na odwrócenie niebezpieczeństwa. Gdyby istniała możliwość uniknięcia niebezpieczeństwa w inny sposób, to powyższe działanie stanowiło by przekroczenie stanu wyższej konieczności</a:t>
            </a:r>
            <a:endParaRPr lang="pl-PL" sz="2000" dirty="0"/>
          </a:p>
          <a:p>
            <a:pPr marL="0" indent="0">
              <a:buNone/>
            </a:pPr>
            <a:r>
              <a:rPr lang="pl-PL" sz="2000" dirty="0"/>
              <a:t> </a:t>
            </a:r>
            <a:r>
              <a:rPr lang="pl-PL" sz="2000" dirty="0" smtClean="0"/>
              <a:t>      - podjęte w </a:t>
            </a:r>
            <a:r>
              <a:rPr lang="pl-PL" sz="2000" dirty="0"/>
              <a:t>celu uchylenia bezpośredniego </a:t>
            </a:r>
            <a:r>
              <a:rPr lang="pl-PL" sz="2000" dirty="0"/>
              <a:t>niebezpieczeństwa </a:t>
            </a:r>
            <a:endParaRPr lang="pl-PL" sz="2000" dirty="0" smtClean="0"/>
          </a:p>
          <a:p>
            <a:pPr marL="0" indent="0">
              <a:buNone/>
            </a:pPr>
            <a:endParaRPr lang="pl-PL" sz="2000" dirty="0"/>
          </a:p>
          <a:p>
            <a:pPr marL="0" indent="0">
              <a:buNone/>
            </a:pPr>
            <a:r>
              <a:rPr lang="pl-PL" sz="2000" dirty="0" smtClean="0"/>
              <a:t>Przekroczenie </a:t>
            </a:r>
            <a:r>
              <a:rPr lang="pl-PL" sz="2000" dirty="0"/>
              <a:t>tych zasad jest równoznaczne z popełnieniem wykroczenia.  </a:t>
            </a:r>
            <a:r>
              <a:rPr lang="pl-PL" sz="2000" dirty="0" smtClean="0"/>
              <a:t>Również i w tym wypadku zachodzi możliwość </a:t>
            </a:r>
            <a:r>
              <a:rPr lang="pl-PL" sz="2000" dirty="0"/>
              <a:t>zastosowania art. 39 </a:t>
            </a:r>
            <a:r>
              <a:rPr lang="pl-PL" sz="2000" dirty="0" err="1"/>
              <a:t>k.w</a:t>
            </a:r>
            <a:r>
              <a:rPr lang="pl-PL" sz="2000" dirty="0"/>
              <a:t>.</a:t>
            </a:r>
          </a:p>
          <a:p>
            <a:pPr marL="0" indent="0">
              <a:buNone/>
            </a:pPr>
            <a:endParaRPr lang="pl-PL" sz="2000" dirty="0" smtClean="0"/>
          </a:p>
          <a:p>
            <a:pPr marL="0" indent="0">
              <a:buNone/>
            </a:pPr>
            <a:endParaRPr lang="pl-PL" sz="2000" dirty="0" smtClean="0"/>
          </a:p>
          <a:p>
            <a:pPr marL="0" indent="0">
              <a:buNone/>
            </a:pPr>
            <a:endParaRPr lang="pl-PL" sz="2000" dirty="0" smtClean="0"/>
          </a:p>
          <a:p>
            <a:pPr marL="0" indent="0">
              <a:buNone/>
            </a:pPr>
            <a:endParaRPr lang="pl-PL" sz="2000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2512829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Zgoda pokrzywdzonego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898016"/>
          </a:xfrm>
        </p:spPr>
        <p:txBody>
          <a:bodyPr>
            <a:normAutofit fontScale="70000" lnSpcReduction="20000"/>
          </a:bodyPr>
          <a:lstStyle/>
          <a:p>
            <a:pPr marL="64008" indent="0">
              <a:buNone/>
            </a:pPr>
            <a:endParaRPr lang="pl-PL" sz="3200" dirty="0"/>
          </a:p>
          <a:p>
            <a:r>
              <a:rPr lang="pl-PL" sz="3200" dirty="0" smtClean="0"/>
              <a:t>Pokrzywdzony </a:t>
            </a:r>
            <a:r>
              <a:rPr lang="pl-PL" sz="3200" dirty="0"/>
              <a:t>musi być faktycznym (jeżeli rzeczywiście może nim dysponować) i prawnym (gdy znajduje się to w zakresie jego formalnych uprawnień) dysponentem określonego dobra. </a:t>
            </a:r>
          </a:p>
          <a:p>
            <a:pPr marL="64008" indent="0">
              <a:buNone/>
            </a:pPr>
            <a:endParaRPr lang="pl-PL" sz="3200" dirty="0"/>
          </a:p>
          <a:p>
            <a:r>
              <a:rPr lang="pl-PL" sz="3200" dirty="0"/>
              <a:t> </a:t>
            </a:r>
            <a:r>
              <a:rPr lang="pl-PL" sz="3200" dirty="0" smtClean="0"/>
              <a:t>Warunki uznania zgody pokrzywdzonego jako kontratypu:</a:t>
            </a:r>
            <a:endParaRPr lang="pl-PL" sz="3200" dirty="0"/>
          </a:p>
          <a:p>
            <a:pPr lvl="1"/>
            <a:r>
              <a:rPr lang="pl-PL" sz="2800" dirty="0"/>
              <a:t>musi być ona wyrażona przed określonym zachowaniem się</a:t>
            </a:r>
          </a:p>
          <a:p>
            <a:pPr lvl="1"/>
            <a:r>
              <a:rPr lang="pl-PL" sz="2800" dirty="0"/>
              <a:t>musi być wyrażona przez osobę poczytalną i mającą co najmniej 17 lat</a:t>
            </a:r>
          </a:p>
          <a:p>
            <a:pPr lvl="1"/>
            <a:r>
              <a:rPr lang="pl-PL" sz="2800" dirty="0"/>
              <a:t>musi być konkretna, </a:t>
            </a:r>
            <a:r>
              <a:rPr lang="pl-PL" sz="2800" dirty="0" smtClean="0"/>
              <a:t>tzn. </a:t>
            </a:r>
            <a:r>
              <a:rPr lang="pl-PL" sz="2800" dirty="0"/>
              <a:t>dotyczyć określonego dobra lub zachowania się. </a:t>
            </a:r>
            <a:endParaRPr lang="pl-PL" sz="2800" dirty="0" smtClean="0"/>
          </a:p>
          <a:p>
            <a:pPr lvl="1"/>
            <a:endParaRPr lang="pl-PL" sz="2800" dirty="0"/>
          </a:p>
          <a:p>
            <a:r>
              <a:rPr lang="pl-PL" sz="3200" dirty="0"/>
              <a:t>Nie jest istotne w jakiej formie została ona wyrażona, ale ważne jest by sprawca o niej wiedział</a:t>
            </a:r>
            <a:r>
              <a:rPr lang="pl-PL" sz="3200" dirty="0" smtClean="0"/>
              <a:t>.</a:t>
            </a:r>
            <a:endParaRPr lang="pl-PL" sz="3200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0592504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3503</TotalTime>
  <Words>429</Words>
  <Application>Microsoft Office PowerPoint</Application>
  <PresentationFormat>Pokaz na ekranie (4:3)</PresentationFormat>
  <Paragraphs>61</Paragraphs>
  <Slides>7</Slides>
  <Notes>1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7</vt:i4>
      </vt:variant>
    </vt:vector>
  </HeadingPairs>
  <TitlesOfParts>
    <vt:vector size="8" baseType="lpstr">
      <vt:lpstr>Motyw pakietu Office</vt:lpstr>
      <vt:lpstr>Wykład V  Kontratypy </vt:lpstr>
      <vt:lpstr>Założenia kontratypizacji; funkcja kontratypu</vt:lpstr>
      <vt:lpstr>Okoliczności wyłączające bezprawność (kontratypy):</vt:lpstr>
      <vt:lpstr>Obrona konieczna - struktura</vt:lpstr>
      <vt:lpstr>           Przekroczenie granic obrony koniecznej</vt:lpstr>
      <vt:lpstr>Stan wyższej konieczności - struktura </vt:lpstr>
      <vt:lpstr>Zgoda pokrzywdzonego</vt:lpstr>
    </vt:vector>
  </TitlesOfParts>
  <Company>Sil-art Rycho444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Ochrona obrotu gospodarczego Wykład</dc:title>
  <dc:creator>Anna Płońska</dc:creator>
  <cp:lastModifiedBy>Kasia</cp:lastModifiedBy>
  <cp:revision>240</cp:revision>
  <dcterms:created xsi:type="dcterms:W3CDTF">2012-01-31T20:13:54Z</dcterms:created>
  <dcterms:modified xsi:type="dcterms:W3CDTF">2014-02-07T11:40:00Z</dcterms:modified>
</cp:coreProperties>
</file>