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40" r:id="rId1"/>
  </p:sldMasterIdLst>
  <p:notesMasterIdLst>
    <p:notesMasterId r:id="rId9"/>
  </p:notesMasterIdLst>
  <p:handoutMasterIdLst>
    <p:handoutMasterId r:id="rId10"/>
  </p:handoutMasterIdLst>
  <p:sldIdLst>
    <p:sldId id="311" r:id="rId2"/>
    <p:sldId id="338" r:id="rId3"/>
    <p:sldId id="339" r:id="rId4"/>
    <p:sldId id="312" r:id="rId5"/>
    <p:sldId id="340" r:id="rId6"/>
    <p:sldId id="314" r:id="rId7"/>
    <p:sldId id="315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798" autoAdjust="0"/>
  </p:normalViewPr>
  <p:slideViewPr>
    <p:cSldViewPr>
      <p:cViewPr varScale="1">
        <p:scale>
          <a:sx n="51" d="100"/>
          <a:sy n="51" d="100"/>
        </p:scale>
        <p:origin x="-113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2" d="100"/>
        <a:sy n="92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80422-0A7D-4B51-940C-2685324FD4A1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CEA30-67D1-40FE-AFF1-76CF155CD73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67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557BC-75FE-4034-AD5E-155D0E1978C5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B77F8-B329-4140-82AB-1ACD4493B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22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B77F8-B329-4140-82AB-1ACD4493B2E1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09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504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5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782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6004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472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923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710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331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2551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01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4918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B06A-F3ED-48CC-92B2-94228C6EB513}" type="datetimeFigureOut">
              <a:rPr lang="pl-PL" smtClean="0"/>
              <a:pPr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1E51E-9CC1-44B5-B478-1491F164E6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00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764704"/>
            <a:ext cx="7344816" cy="58052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4000" b="1" smtClean="0"/>
              <a:t>Wykład </a:t>
            </a:r>
            <a:r>
              <a:rPr lang="pl-PL" sz="4000" b="1" smtClean="0"/>
              <a:t>VII</a:t>
            </a:r>
            <a:endParaRPr lang="pl-PL" sz="4000" b="1" dirty="0" smtClean="0"/>
          </a:p>
          <a:p>
            <a:pPr algn="ctr"/>
            <a:endParaRPr lang="pl-PL" sz="4000" b="1" dirty="0"/>
          </a:p>
          <a:p>
            <a:pPr algn="ctr"/>
            <a:r>
              <a:rPr lang="pl-PL" sz="4000" b="1" dirty="0" smtClean="0"/>
              <a:t>Zbieg wykroczeń oraz zbieg przepisów ustawy</a:t>
            </a:r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sz="2800" dirty="0"/>
              <a:t> </a:t>
            </a:r>
            <a:r>
              <a:rPr lang="pl-PL" sz="2800" dirty="0" smtClean="0"/>
              <a:t>                                                </a:t>
            </a:r>
          </a:p>
          <a:p>
            <a:pPr algn="ctr"/>
            <a:r>
              <a:rPr lang="pl-PL" sz="2800" dirty="0"/>
              <a:t> </a:t>
            </a:r>
            <a:r>
              <a:rPr lang="pl-PL" sz="2800" dirty="0" smtClean="0"/>
              <a:t>                                        dr Katarzyna </a:t>
            </a:r>
            <a:r>
              <a:rPr lang="pl-PL" sz="2800" dirty="0" err="1" smtClean="0"/>
              <a:t>Łucarz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79056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635896" y="620688"/>
            <a:ext cx="2376264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 smtClean="0"/>
              <a:t>JEDEN CZYN</a:t>
            </a:r>
            <a:endParaRPr lang="pl-PL" sz="2400" b="1" dirty="0"/>
          </a:p>
        </p:txBody>
      </p:sp>
      <p:sp>
        <p:nvSpPr>
          <p:cNvPr id="5" name="Prostokąt 4"/>
          <p:cNvSpPr/>
          <p:nvPr/>
        </p:nvSpPr>
        <p:spPr>
          <a:xfrm>
            <a:off x="3635896" y="1700808"/>
            <a:ext cx="2376264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Jedno</a:t>
            </a:r>
            <a:r>
              <a:rPr lang="pl-PL" dirty="0" smtClean="0"/>
              <a:t> </a:t>
            </a:r>
            <a:r>
              <a:rPr lang="pl-PL" b="1" dirty="0" smtClean="0"/>
              <a:t>wykroczenie</a:t>
            </a:r>
            <a:endParaRPr lang="pl-PL" b="1" dirty="0"/>
          </a:p>
        </p:txBody>
      </p:sp>
      <p:sp>
        <p:nvSpPr>
          <p:cNvPr id="6" name="Prostokąt 5"/>
          <p:cNvSpPr/>
          <p:nvPr/>
        </p:nvSpPr>
        <p:spPr>
          <a:xfrm>
            <a:off x="3635896" y="2564904"/>
            <a:ext cx="2376264" cy="7200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pPr algn="ctr"/>
            <a:r>
              <a:rPr lang="pl-PL" sz="1700" b="1" dirty="0" smtClean="0">
                <a:solidFill>
                  <a:schemeClr val="tx1"/>
                </a:solidFill>
              </a:rPr>
              <a:t>zbieg</a:t>
            </a:r>
            <a:r>
              <a:rPr lang="pl-PL" sz="1700" dirty="0" smtClean="0">
                <a:solidFill>
                  <a:schemeClr val="tx1"/>
                </a:solidFill>
              </a:rPr>
              <a:t> </a:t>
            </a:r>
            <a:r>
              <a:rPr lang="pl-PL" sz="1700" b="1" dirty="0" smtClean="0">
                <a:solidFill>
                  <a:schemeClr val="tx1"/>
                </a:solidFill>
              </a:rPr>
              <a:t>przepisów</a:t>
            </a:r>
            <a:r>
              <a:rPr lang="pl-PL" sz="1700" dirty="0" smtClean="0">
                <a:solidFill>
                  <a:schemeClr val="tx1"/>
                </a:solidFill>
              </a:rPr>
              <a:t> </a:t>
            </a:r>
            <a:r>
              <a:rPr lang="pl-PL" sz="1700" b="1" dirty="0" smtClean="0">
                <a:solidFill>
                  <a:schemeClr val="tx1"/>
                </a:solidFill>
              </a:rPr>
              <a:t>ustawy</a:t>
            </a:r>
            <a:r>
              <a:rPr lang="pl-PL" sz="1700" dirty="0" smtClean="0">
                <a:solidFill>
                  <a:schemeClr val="tx1"/>
                </a:solidFill>
              </a:rPr>
              <a:t>  ( art. 9 § 1 k.w.)</a:t>
            </a:r>
            <a:endParaRPr lang="pl-PL" sz="1700" dirty="0"/>
          </a:p>
        </p:txBody>
      </p:sp>
      <p:cxnSp>
        <p:nvCxnSpPr>
          <p:cNvPr id="8" name="Łącznik prosty ze strzałką 7"/>
          <p:cNvCxnSpPr>
            <a:stCxn id="4" idx="2"/>
            <a:endCxn id="5" idx="0"/>
          </p:cNvCxnSpPr>
          <p:nvPr/>
        </p:nvCxnSpPr>
        <p:spPr>
          <a:xfrm>
            <a:off x="4824028" y="126876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5" idx="2"/>
            <a:endCxn id="6" idx="0"/>
          </p:cNvCxnSpPr>
          <p:nvPr/>
        </p:nvCxnSpPr>
        <p:spPr>
          <a:xfrm>
            <a:off x="4824028" y="227687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1547664" y="3645024"/>
            <a:ext cx="2088232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Rzeczywisty</a:t>
            </a:r>
            <a:r>
              <a:rPr lang="pl-PL" dirty="0" smtClean="0"/>
              <a:t> </a:t>
            </a:r>
          </a:p>
          <a:p>
            <a:pPr algn="ctr"/>
            <a:r>
              <a:rPr lang="pl-PL" dirty="0" smtClean="0"/>
              <a:t>np. art. 88 i 95 k.w.</a:t>
            </a:r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6012160" y="4293096"/>
            <a:ext cx="2952328" cy="237626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400" dirty="0" smtClean="0"/>
              <a:t>Reguły wyłączania wielości ocen:</a:t>
            </a:r>
          </a:p>
          <a:p>
            <a:pPr algn="just"/>
            <a:r>
              <a:rPr lang="pl-PL" sz="1400" b="1" dirty="0" smtClean="0"/>
              <a:t>-reguła specjalności</a:t>
            </a:r>
            <a:r>
              <a:rPr lang="pl-PL" sz="1400" dirty="0" smtClean="0"/>
              <a:t> ( np. art. 67 k.w. jest przepisem szczególnym w stosunku do przepisu ogólnego z art. 124 § 1 k.w. )</a:t>
            </a:r>
          </a:p>
          <a:p>
            <a:pPr algn="just"/>
            <a:r>
              <a:rPr lang="pl-PL" sz="1400" b="1" dirty="0" smtClean="0"/>
              <a:t>- reguła  konsumpcji </a:t>
            </a:r>
          </a:p>
          <a:p>
            <a:pPr algn="just"/>
            <a:r>
              <a:rPr lang="pl-PL" sz="1400" dirty="0" smtClean="0"/>
              <a:t> np. art. 90 k.w. pochłania  art. 91 k.w. </a:t>
            </a:r>
          </a:p>
          <a:p>
            <a:pPr algn="just"/>
            <a:r>
              <a:rPr lang="pl-PL" sz="1400" b="1" dirty="0" smtClean="0"/>
              <a:t>- reguła subsydiarności </a:t>
            </a:r>
          </a:p>
          <a:p>
            <a:pPr algn="just"/>
            <a:r>
              <a:rPr lang="pl-PL" sz="1400" dirty="0"/>
              <a:t> </a:t>
            </a:r>
            <a:r>
              <a:rPr lang="pl-PL" sz="1400" dirty="0" smtClean="0"/>
              <a:t>np. art. 165 k.w.</a:t>
            </a:r>
            <a:endParaRPr lang="pl-PL" sz="1400" dirty="0"/>
          </a:p>
        </p:txBody>
      </p:sp>
      <p:sp>
        <p:nvSpPr>
          <p:cNvPr id="19" name="Prostokąt 18"/>
          <p:cNvSpPr/>
          <p:nvPr/>
        </p:nvSpPr>
        <p:spPr>
          <a:xfrm>
            <a:off x="6012160" y="3645024"/>
            <a:ext cx="2952328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Pozorny</a:t>
            </a:r>
            <a:endParaRPr lang="pl-PL" b="1" dirty="0"/>
          </a:p>
        </p:txBody>
      </p:sp>
      <p:cxnSp>
        <p:nvCxnSpPr>
          <p:cNvPr id="21" name="Łącznik prosty ze strzałką 20"/>
          <p:cNvCxnSpPr>
            <a:stCxn id="6" idx="2"/>
            <a:endCxn id="17" idx="0"/>
          </p:cNvCxnSpPr>
          <p:nvPr/>
        </p:nvCxnSpPr>
        <p:spPr>
          <a:xfrm flipH="1">
            <a:off x="2591780" y="3284984"/>
            <a:ext cx="2232248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>
            <a:stCxn id="6" idx="2"/>
            <a:endCxn id="19" idx="0"/>
          </p:cNvCxnSpPr>
          <p:nvPr/>
        </p:nvCxnSpPr>
        <p:spPr>
          <a:xfrm>
            <a:off x="4824028" y="3284984"/>
            <a:ext cx="266429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867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15768" y="1052736"/>
            <a:ext cx="2191783" cy="8640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ZBIEG PRZEPISÓW USTAWY </a:t>
            </a:r>
            <a:r>
              <a:rPr lang="pl-PL" sz="1400" b="1" dirty="0" smtClean="0"/>
              <a:t> </a:t>
            </a:r>
            <a:endParaRPr lang="pl-PL" sz="1400" b="1" dirty="0"/>
          </a:p>
        </p:txBody>
      </p:sp>
      <p:sp>
        <p:nvSpPr>
          <p:cNvPr id="3" name="Prostokąt 2"/>
          <p:cNvSpPr/>
          <p:nvPr/>
        </p:nvSpPr>
        <p:spPr>
          <a:xfrm>
            <a:off x="3311860" y="1052736"/>
            <a:ext cx="5436604" cy="8640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Jeden czyn wyczerpuje znamiona dwóch lub więcej przepisów prawa wykroczeń </a:t>
            </a:r>
            <a:endParaRPr lang="pl-PL" sz="1600" dirty="0"/>
          </a:p>
        </p:txBody>
      </p:sp>
      <p:sp>
        <p:nvSpPr>
          <p:cNvPr id="4" name="Prostokąt 3"/>
          <p:cNvSpPr/>
          <p:nvPr/>
        </p:nvSpPr>
        <p:spPr>
          <a:xfrm>
            <a:off x="415768" y="2492896"/>
            <a:ext cx="2232248" cy="10081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POZORNY ZBIEG PRZEPISÓW USTAWY </a:t>
            </a:r>
            <a:endParaRPr lang="pl-PL" sz="1600" b="1" dirty="0"/>
          </a:p>
        </p:txBody>
      </p:sp>
      <p:sp>
        <p:nvSpPr>
          <p:cNvPr id="5" name="Prostokąt 4"/>
          <p:cNvSpPr/>
          <p:nvPr/>
        </p:nvSpPr>
        <p:spPr>
          <a:xfrm>
            <a:off x="3318574" y="2492896"/>
            <a:ext cx="5436604" cy="100730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Występuje , gdy  czyn sprawcy  wyczerpuje wprawdzie znamiona określone w dwóch lub więcej przepisach , ale na podstawie wykładni reguł prawa , właściwa jest interpretacja tylko z jednego przepisu  </a:t>
            </a:r>
            <a:endParaRPr lang="pl-PL" sz="1600" dirty="0"/>
          </a:p>
        </p:txBody>
      </p:sp>
      <p:sp>
        <p:nvSpPr>
          <p:cNvPr id="6" name="Prostokąt 5"/>
          <p:cNvSpPr/>
          <p:nvPr/>
        </p:nvSpPr>
        <p:spPr>
          <a:xfrm>
            <a:off x="415768" y="3969221"/>
            <a:ext cx="2232248" cy="8460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RZECZYWISTY ZBIEG PRZEPISÓW USTAWY </a:t>
            </a:r>
            <a:endParaRPr lang="pl-PL" sz="1600" b="1" dirty="0"/>
          </a:p>
        </p:txBody>
      </p:sp>
      <p:sp>
        <p:nvSpPr>
          <p:cNvPr id="7" name="Prostokąt 6"/>
          <p:cNvSpPr/>
          <p:nvPr/>
        </p:nvSpPr>
        <p:spPr>
          <a:xfrm>
            <a:off x="3311860" y="3969220"/>
            <a:ext cx="5436604" cy="8460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600" dirty="0" smtClean="0"/>
              <a:t>Występuje , gdy czyn narusza co najmniej dwa przepisy ustawy , a nie zachodzi zjawisko wyłączania lub pochłaniania jednego przepisu przez drugi  ( np. art. 88 i 95 k.w. ) </a:t>
            </a: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395535" y="5337212"/>
            <a:ext cx="2232248" cy="10081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ZASADA ELIMINACJI      art. 9 § 1 k.w. </a:t>
            </a:r>
            <a:endParaRPr lang="pl-PL" sz="1600" b="1" dirty="0"/>
          </a:p>
        </p:txBody>
      </p:sp>
      <p:sp>
        <p:nvSpPr>
          <p:cNvPr id="9" name="Prostokąt 8"/>
          <p:cNvSpPr/>
          <p:nvPr/>
        </p:nvSpPr>
        <p:spPr>
          <a:xfrm>
            <a:off x="3311860" y="5229200"/>
            <a:ext cx="5436604" cy="12241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600" dirty="0" smtClean="0"/>
              <a:t>Polega na ukaraniu sprawcy wykroczenia na podstawie przepisu przewidującego najsurowszą karę samoistną , co nie stoi na przeszkodzie orzeczeniu środków karnych na podstawie innych naruszonych  przepisów. Jeżeli kary są równe, wybiera się ten przepis, który najlepiej charakteryzuje czyn sprawcy.</a:t>
            </a:r>
            <a:endParaRPr lang="pl-PL" sz="1600" dirty="0"/>
          </a:p>
        </p:txBody>
      </p:sp>
      <p:cxnSp>
        <p:nvCxnSpPr>
          <p:cNvPr id="10" name="Łącznik prosty ze strzałką 9"/>
          <p:cNvCxnSpPr>
            <a:stCxn id="2" idx="0"/>
            <a:endCxn id="2" idx="0"/>
          </p:cNvCxnSpPr>
          <p:nvPr/>
        </p:nvCxnSpPr>
        <p:spPr>
          <a:xfrm>
            <a:off x="1511660" y="105273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>
            <a:stCxn id="4" idx="3"/>
            <a:endCxn id="5" idx="1"/>
          </p:cNvCxnSpPr>
          <p:nvPr/>
        </p:nvCxnSpPr>
        <p:spPr>
          <a:xfrm flipV="1">
            <a:off x="2648016" y="2996550"/>
            <a:ext cx="670558" cy="4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6" idx="3"/>
            <a:endCxn id="7" idx="1"/>
          </p:cNvCxnSpPr>
          <p:nvPr/>
        </p:nvCxnSpPr>
        <p:spPr>
          <a:xfrm flipV="1">
            <a:off x="2648016" y="4392227"/>
            <a:ext cx="663844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>
            <a:stCxn id="8" idx="3"/>
            <a:endCxn id="9" idx="1"/>
          </p:cNvCxnSpPr>
          <p:nvPr/>
        </p:nvCxnSpPr>
        <p:spPr>
          <a:xfrm>
            <a:off x="2627783" y="5841268"/>
            <a:ext cx="68407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3"/>
            <a:endCxn id="3" idx="1"/>
          </p:cNvCxnSpPr>
          <p:nvPr/>
        </p:nvCxnSpPr>
        <p:spPr>
          <a:xfrm>
            <a:off x="2607551" y="1484784"/>
            <a:ext cx="70430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1754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84270" y="191788"/>
            <a:ext cx="295232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DWA LUB WIĘCEJ CZYNÓW </a:t>
            </a:r>
            <a:endParaRPr lang="pl-PL" b="1" dirty="0"/>
          </a:p>
        </p:txBody>
      </p:sp>
      <p:sp>
        <p:nvSpPr>
          <p:cNvPr id="4" name="Prostokąt 3"/>
          <p:cNvSpPr/>
          <p:nvPr/>
        </p:nvSpPr>
        <p:spPr>
          <a:xfrm>
            <a:off x="2397965" y="856288"/>
            <a:ext cx="158417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Rzeczywisty zbieg wykroczeń</a:t>
            </a:r>
            <a:endParaRPr lang="pl-PL" sz="1400" b="1" dirty="0"/>
          </a:p>
        </p:txBody>
      </p:sp>
      <p:sp>
        <p:nvSpPr>
          <p:cNvPr id="5" name="Prostokąt 4"/>
          <p:cNvSpPr/>
          <p:nvPr/>
        </p:nvSpPr>
        <p:spPr>
          <a:xfrm>
            <a:off x="5444924" y="856288"/>
            <a:ext cx="164735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Pozorny zbieg wykroczeń </a:t>
            </a:r>
            <a:endParaRPr lang="pl-PL" sz="1400" b="1" dirty="0"/>
          </a:p>
        </p:txBody>
      </p:sp>
      <p:sp>
        <p:nvSpPr>
          <p:cNvPr id="6" name="Prostokąt 5"/>
          <p:cNvSpPr/>
          <p:nvPr/>
        </p:nvSpPr>
        <p:spPr>
          <a:xfrm>
            <a:off x="5626279" y="1723633"/>
            <a:ext cx="1921684" cy="2660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Jedno wykroczenie 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1619672" y="1707727"/>
            <a:ext cx="1368152" cy="7131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Jednorodzajowy     (np. sprawca popełnił kilka drobnych kradzieży </a:t>
            </a:r>
            <a:endParaRPr lang="pl-PL" sz="1200" dirty="0"/>
          </a:p>
        </p:txBody>
      </p:sp>
      <p:sp>
        <p:nvSpPr>
          <p:cNvPr id="8" name="Prostokąt 7"/>
          <p:cNvSpPr/>
          <p:nvPr/>
        </p:nvSpPr>
        <p:spPr>
          <a:xfrm>
            <a:off x="3485718" y="1707727"/>
            <a:ext cx="1959205" cy="7131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Wielorodzajowy np. sprawca popełnił kradzież , prowadził pojazd bez wymaganych dokumentów </a:t>
            </a:r>
            <a:endParaRPr lang="pl-PL" sz="1200" dirty="0"/>
          </a:p>
        </p:txBody>
      </p:sp>
      <p:sp>
        <p:nvSpPr>
          <p:cNvPr id="9" name="Prostokąt 8"/>
          <p:cNvSpPr/>
          <p:nvPr/>
        </p:nvSpPr>
        <p:spPr>
          <a:xfrm>
            <a:off x="2627784" y="2780928"/>
            <a:ext cx="1368152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Łącznie jedna kara art. 9 § 2 k.w. </a:t>
            </a:r>
            <a:endParaRPr lang="pl-PL" sz="1200" dirty="0"/>
          </a:p>
        </p:txBody>
      </p:sp>
      <p:sp>
        <p:nvSpPr>
          <p:cNvPr id="10" name="Prostokąt 9"/>
          <p:cNvSpPr/>
          <p:nvPr/>
        </p:nvSpPr>
        <p:spPr>
          <a:xfrm>
            <a:off x="4139952" y="2780928"/>
            <a:ext cx="1088948" cy="11521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Wykroczenie o alternatywnie określonych znamionach      np. art. 120 k.w. </a:t>
            </a:r>
            <a:endParaRPr lang="pl-PL" sz="1200" dirty="0"/>
          </a:p>
        </p:txBody>
      </p:sp>
      <p:sp>
        <p:nvSpPr>
          <p:cNvPr id="11" name="Prostokąt 10"/>
          <p:cNvSpPr/>
          <p:nvPr/>
        </p:nvSpPr>
        <p:spPr>
          <a:xfrm>
            <a:off x="5364088" y="2755776"/>
            <a:ext cx="985697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 wykroczenia wieloczyn- owe np. art. 62 , 58 105, 107 K.w. </a:t>
            </a:r>
            <a:endParaRPr lang="pl-PL" sz="1200" dirty="0"/>
          </a:p>
        </p:txBody>
      </p:sp>
      <p:sp>
        <p:nvSpPr>
          <p:cNvPr id="12" name="Prostokąt 11"/>
          <p:cNvSpPr/>
          <p:nvPr/>
        </p:nvSpPr>
        <p:spPr>
          <a:xfrm>
            <a:off x="6444208" y="2754971"/>
            <a:ext cx="1512168" cy="11521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wykroczenia ciągłe       - konstrukcja stosowana per analogiam z art. 12 k.k. 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8172400" y="2755776"/>
            <a:ext cx="864096" cy="11772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czynności współ-ukarane </a:t>
            </a:r>
          </a:p>
          <a:p>
            <a:pPr algn="ctr"/>
            <a:r>
              <a:rPr lang="pl-PL" sz="1200" dirty="0" smtClean="0"/>
              <a:t>-uprzednie   -następcze  </a:t>
            </a:r>
            <a:endParaRPr lang="pl-PL" sz="1200" dirty="0"/>
          </a:p>
        </p:txBody>
      </p:sp>
      <p:sp>
        <p:nvSpPr>
          <p:cNvPr id="14" name="Prostokąt 13"/>
          <p:cNvSpPr/>
          <p:nvPr/>
        </p:nvSpPr>
        <p:spPr>
          <a:xfrm>
            <a:off x="385786" y="4082981"/>
            <a:ext cx="223224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Zbieg wykroczeń </a:t>
            </a:r>
            <a:endParaRPr lang="pl-PL" sz="1400" b="1" dirty="0"/>
          </a:p>
        </p:txBody>
      </p:sp>
      <p:sp>
        <p:nvSpPr>
          <p:cNvPr id="15" name="Prostokąt 14"/>
          <p:cNvSpPr/>
          <p:nvPr/>
        </p:nvSpPr>
        <p:spPr>
          <a:xfrm>
            <a:off x="3319810" y="4082981"/>
            <a:ext cx="543660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Występuje gdy ten sam sprawca popełnił kilka wykroczeń </a:t>
            </a:r>
            <a:endParaRPr lang="pl-PL" sz="1300" dirty="0"/>
          </a:p>
        </p:txBody>
      </p:sp>
      <p:sp>
        <p:nvSpPr>
          <p:cNvPr id="16" name="Prostokąt 15"/>
          <p:cNvSpPr/>
          <p:nvPr/>
        </p:nvSpPr>
        <p:spPr>
          <a:xfrm>
            <a:off x="355071" y="4941168"/>
            <a:ext cx="2232248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Rzeczywisty zbieg wykroczeń </a:t>
            </a:r>
            <a:endParaRPr lang="pl-PL" sz="1400" b="1" dirty="0"/>
          </a:p>
        </p:txBody>
      </p:sp>
      <p:sp>
        <p:nvSpPr>
          <p:cNvPr id="17" name="Prostokąt 16"/>
          <p:cNvSpPr/>
          <p:nvPr/>
        </p:nvSpPr>
        <p:spPr>
          <a:xfrm>
            <a:off x="3311860" y="4725144"/>
            <a:ext cx="5436604" cy="11521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Warunkiem wystąpienia jest , aby zbiegające się czyny nie podlegały redukcji w ramach prawnej jedności wykroczenia oraz by były przedmiotem łącznego rozpoznania w jednym postepowaniu (art. 33 i 34 k.p.k. w zw. z art. 11 § 1 </a:t>
            </a:r>
            <a:r>
              <a:rPr lang="pl-PL" sz="1300" dirty="0" err="1" smtClean="0"/>
              <a:t>k.p.s.w</a:t>
            </a:r>
            <a:r>
              <a:rPr lang="pl-PL" sz="1300" dirty="0" smtClean="0"/>
              <a:t>.)</a:t>
            </a:r>
            <a:endParaRPr lang="pl-PL" sz="1300" dirty="0"/>
          </a:p>
        </p:txBody>
      </p:sp>
      <p:sp>
        <p:nvSpPr>
          <p:cNvPr id="18" name="Prostokąt 17"/>
          <p:cNvSpPr/>
          <p:nvPr/>
        </p:nvSpPr>
        <p:spPr>
          <a:xfrm>
            <a:off x="395536" y="5877272"/>
            <a:ext cx="2232248" cy="85667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Pozorny zbieg wykroczeń </a:t>
            </a:r>
            <a:endParaRPr lang="pl-PL" sz="1400" b="1" dirty="0"/>
          </a:p>
        </p:txBody>
      </p:sp>
      <p:sp>
        <p:nvSpPr>
          <p:cNvPr id="19" name="Prostokąt 18"/>
          <p:cNvSpPr/>
          <p:nvPr/>
        </p:nvSpPr>
        <p:spPr>
          <a:xfrm>
            <a:off x="3311860" y="6021288"/>
            <a:ext cx="5436604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Występuje , kiedy kilka czynów pozostaje ze sobą w tak ścisłym związku , iż uznać je trzeba za jedno wykroczenie , bądź tez konstrukcja tego wykroczenia uwzględnia wielokrotność zachowań wypełniających jego znamiona </a:t>
            </a:r>
            <a:endParaRPr lang="pl-PL" sz="1300" dirty="0"/>
          </a:p>
        </p:txBody>
      </p:sp>
      <p:cxnSp>
        <p:nvCxnSpPr>
          <p:cNvPr id="21" name="Łącznik prosty ze strzałką 20"/>
          <p:cNvCxnSpPr>
            <a:stCxn id="4" idx="0"/>
            <a:endCxn id="4" idx="0"/>
          </p:cNvCxnSpPr>
          <p:nvPr/>
        </p:nvCxnSpPr>
        <p:spPr>
          <a:xfrm>
            <a:off x="3190053" y="8562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2" idx="2"/>
            <a:endCxn id="4" idx="0"/>
          </p:cNvCxnSpPr>
          <p:nvPr/>
        </p:nvCxnSpPr>
        <p:spPr>
          <a:xfrm flipH="1">
            <a:off x="3190053" y="695844"/>
            <a:ext cx="1570381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2" idx="2"/>
            <a:endCxn id="5" idx="0"/>
          </p:cNvCxnSpPr>
          <p:nvPr/>
        </p:nvCxnSpPr>
        <p:spPr>
          <a:xfrm>
            <a:off x="4760434" y="695844"/>
            <a:ext cx="1508168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>
            <a:stCxn id="5" idx="2"/>
            <a:endCxn id="6" idx="0"/>
          </p:cNvCxnSpPr>
          <p:nvPr/>
        </p:nvCxnSpPr>
        <p:spPr>
          <a:xfrm>
            <a:off x="6268602" y="1376772"/>
            <a:ext cx="318519" cy="346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>
            <a:stCxn id="4" idx="2"/>
            <a:endCxn id="7" idx="0"/>
          </p:cNvCxnSpPr>
          <p:nvPr/>
        </p:nvCxnSpPr>
        <p:spPr>
          <a:xfrm flipH="1">
            <a:off x="2303748" y="1376772"/>
            <a:ext cx="886305" cy="330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>
            <a:stCxn id="4" idx="2"/>
            <a:endCxn id="8" idx="0"/>
          </p:cNvCxnSpPr>
          <p:nvPr/>
        </p:nvCxnSpPr>
        <p:spPr>
          <a:xfrm>
            <a:off x="3190053" y="1376772"/>
            <a:ext cx="1275268" cy="330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>
            <a:stCxn id="9" idx="0"/>
            <a:endCxn id="7" idx="2"/>
          </p:cNvCxnSpPr>
          <p:nvPr/>
        </p:nvCxnSpPr>
        <p:spPr>
          <a:xfrm flipH="1" flipV="1">
            <a:off x="2303748" y="2420888"/>
            <a:ext cx="1008112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>
            <a:stCxn id="9" idx="0"/>
            <a:endCxn id="8" idx="2"/>
          </p:cNvCxnSpPr>
          <p:nvPr/>
        </p:nvCxnSpPr>
        <p:spPr>
          <a:xfrm flipV="1">
            <a:off x="3311860" y="2420888"/>
            <a:ext cx="115346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>
            <a:endCxn id="10" idx="0"/>
          </p:cNvCxnSpPr>
          <p:nvPr/>
        </p:nvCxnSpPr>
        <p:spPr>
          <a:xfrm flipH="1">
            <a:off x="4684426" y="1956295"/>
            <a:ext cx="1919652" cy="8246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>
            <a:stCxn id="6" idx="2"/>
            <a:endCxn id="11" idx="0"/>
          </p:cNvCxnSpPr>
          <p:nvPr/>
        </p:nvCxnSpPr>
        <p:spPr>
          <a:xfrm flipH="1">
            <a:off x="5856937" y="1989638"/>
            <a:ext cx="730184" cy="766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>
            <a:stCxn id="6" idx="2"/>
            <a:endCxn id="12" idx="0"/>
          </p:cNvCxnSpPr>
          <p:nvPr/>
        </p:nvCxnSpPr>
        <p:spPr>
          <a:xfrm>
            <a:off x="6587121" y="1989638"/>
            <a:ext cx="613171" cy="7653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>
            <a:stCxn id="6" idx="2"/>
            <a:endCxn id="13" idx="0"/>
          </p:cNvCxnSpPr>
          <p:nvPr/>
        </p:nvCxnSpPr>
        <p:spPr>
          <a:xfrm>
            <a:off x="6587121" y="1989638"/>
            <a:ext cx="2017327" cy="766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>
            <a:stCxn id="14" idx="3"/>
            <a:endCxn id="15" idx="1"/>
          </p:cNvCxnSpPr>
          <p:nvPr/>
        </p:nvCxnSpPr>
        <p:spPr>
          <a:xfrm>
            <a:off x="2618034" y="4299005"/>
            <a:ext cx="7017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>
            <a:stCxn id="16" idx="3"/>
            <a:endCxn id="17" idx="1"/>
          </p:cNvCxnSpPr>
          <p:nvPr/>
        </p:nvCxnSpPr>
        <p:spPr>
          <a:xfrm>
            <a:off x="2587319" y="5301208"/>
            <a:ext cx="7245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stCxn id="18" idx="3"/>
            <a:endCxn id="19" idx="1"/>
          </p:cNvCxnSpPr>
          <p:nvPr/>
        </p:nvCxnSpPr>
        <p:spPr>
          <a:xfrm>
            <a:off x="2627784" y="6305608"/>
            <a:ext cx="684076" cy="37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338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475976"/>
              </p:ext>
            </p:extLst>
          </p:nvPr>
        </p:nvGraphicFramePr>
        <p:xfrm>
          <a:off x="2135188" y="476250"/>
          <a:ext cx="4873625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5160645" imgH="7112318" progId="ABCFlow">
                  <p:embed/>
                </p:oleObj>
              </mc:Choice>
              <mc:Fallback>
                <p:oleObj r:id="rId3" imgW="5160645" imgH="7112318" progId="ABCFlow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476250"/>
                        <a:ext cx="4873625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42301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84270" y="191788"/>
            <a:ext cx="295232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JEDEN CZYN </a:t>
            </a:r>
            <a:endParaRPr lang="pl-PL" b="1" dirty="0"/>
          </a:p>
        </p:txBody>
      </p:sp>
      <p:sp>
        <p:nvSpPr>
          <p:cNvPr id="4" name="Prostokąt 3"/>
          <p:cNvSpPr/>
          <p:nvPr/>
        </p:nvSpPr>
        <p:spPr>
          <a:xfrm>
            <a:off x="2397965" y="856288"/>
            <a:ext cx="158417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PRZESTĘPSTWO </a:t>
            </a:r>
            <a:endParaRPr lang="pl-PL" sz="1400" b="1" dirty="0"/>
          </a:p>
        </p:txBody>
      </p:sp>
      <p:sp>
        <p:nvSpPr>
          <p:cNvPr id="5" name="Prostokąt 4"/>
          <p:cNvSpPr/>
          <p:nvPr/>
        </p:nvSpPr>
        <p:spPr>
          <a:xfrm>
            <a:off x="5444924" y="856288"/>
            <a:ext cx="164735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WYKROCZENIE </a:t>
            </a:r>
            <a:endParaRPr lang="pl-PL" sz="1400" b="1" dirty="0"/>
          </a:p>
        </p:txBody>
      </p:sp>
      <p:sp>
        <p:nvSpPr>
          <p:cNvPr id="8" name="Prostokąt 7"/>
          <p:cNvSpPr/>
          <p:nvPr/>
        </p:nvSpPr>
        <p:spPr>
          <a:xfrm>
            <a:off x="4148366" y="1707727"/>
            <a:ext cx="1224136" cy="5691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Zbieg </a:t>
            </a:r>
            <a:endParaRPr lang="pl-PL" sz="1400" b="1" dirty="0"/>
          </a:p>
        </p:txBody>
      </p:sp>
      <p:sp>
        <p:nvSpPr>
          <p:cNvPr id="9" name="Prostokąt 8"/>
          <p:cNvSpPr/>
          <p:nvPr/>
        </p:nvSpPr>
        <p:spPr>
          <a:xfrm>
            <a:off x="2587319" y="2780928"/>
            <a:ext cx="1368152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Rzeczywisty </a:t>
            </a:r>
            <a:endParaRPr lang="pl-PL" sz="1400" dirty="0"/>
          </a:p>
        </p:txBody>
      </p:sp>
      <p:sp>
        <p:nvSpPr>
          <p:cNvPr id="10" name="Prostokąt 9"/>
          <p:cNvSpPr/>
          <p:nvPr/>
        </p:nvSpPr>
        <p:spPr>
          <a:xfrm>
            <a:off x="5724128" y="2780929"/>
            <a:ext cx="108894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Pozorny </a:t>
            </a:r>
            <a:endParaRPr lang="pl-PL" sz="1400" dirty="0"/>
          </a:p>
        </p:txBody>
      </p:sp>
      <p:sp>
        <p:nvSpPr>
          <p:cNvPr id="14" name="Prostokąt 13"/>
          <p:cNvSpPr/>
          <p:nvPr/>
        </p:nvSpPr>
        <p:spPr>
          <a:xfrm>
            <a:off x="395536" y="3933056"/>
            <a:ext cx="2232248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Zbieg wykroczenia i przestępstwa  </a:t>
            </a:r>
            <a:endParaRPr lang="pl-PL" sz="1400" b="1" dirty="0"/>
          </a:p>
        </p:txBody>
      </p:sp>
      <p:sp>
        <p:nvSpPr>
          <p:cNvPr id="15" name="Prostokąt 14"/>
          <p:cNvSpPr/>
          <p:nvPr/>
        </p:nvSpPr>
        <p:spPr>
          <a:xfrm>
            <a:off x="3284270" y="3861048"/>
            <a:ext cx="5436604" cy="8640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Zachodzi gdy sprawca  jednym czynem naruszył dwa lub więcej przepisów ustawy  , z których jeden obejmuje stan faktyczny wykroczenia a drugi stan faktyczny przestępstwa  (tzw. jednoczynowy zbieg przestępstwa z wykroczeniem  - art. 10 § 1 </a:t>
            </a:r>
            <a:r>
              <a:rPr lang="pl-PL" sz="1300" dirty="0" err="1" smtClean="0"/>
              <a:t>k.w</a:t>
            </a:r>
            <a:r>
              <a:rPr lang="pl-PL" sz="1300" dirty="0" smtClean="0"/>
              <a:t>.)</a:t>
            </a:r>
            <a:endParaRPr lang="pl-PL" sz="1300" dirty="0"/>
          </a:p>
        </p:txBody>
      </p:sp>
      <p:sp>
        <p:nvSpPr>
          <p:cNvPr id="16" name="Prostokąt 15"/>
          <p:cNvSpPr/>
          <p:nvPr/>
        </p:nvSpPr>
        <p:spPr>
          <a:xfrm>
            <a:off x="355071" y="4941168"/>
            <a:ext cx="2232248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Rzeczywisty zbieg wykroczenia i przestępstwa </a:t>
            </a:r>
            <a:endParaRPr lang="pl-PL" sz="1400" b="1" dirty="0"/>
          </a:p>
        </p:txBody>
      </p:sp>
      <p:sp>
        <p:nvSpPr>
          <p:cNvPr id="17" name="Prostokąt 16"/>
          <p:cNvSpPr/>
          <p:nvPr/>
        </p:nvSpPr>
        <p:spPr>
          <a:xfrm>
            <a:off x="3311860" y="4941168"/>
            <a:ext cx="5436604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Zachodzi , gdy czyn jednocześnie wypełnia znamiona przestępstwa i wykroczenia , przy czym nie następuje eliminacja lub pochłanianie jednego zespołu znamion przez drugi ( np. art. 76 k.w. i art. 156 § 1 k.k. ) </a:t>
            </a:r>
            <a:endParaRPr lang="pl-PL" sz="1300" dirty="0"/>
          </a:p>
        </p:txBody>
      </p:sp>
      <p:sp>
        <p:nvSpPr>
          <p:cNvPr id="18" name="Prostokąt 17"/>
          <p:cNvSpPr/>
          <p:nvPr/>
        </p:nvSpPr>
        <p:spPr>
          <a:xfrm>
            <a:off x="395536" y="5877272"/>
            <a:ext cx="2232248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Pozorny zbieg wykroczenia i przestępstwa </a:t>
            </a:r>
            <a:endParaRPr lang="pl-PL" sz="1400" b="1" dirty="0"/>
          </a:p>
        </p:txBody>
      </p:sp>
      <p:sp>
        <p:nvSpPr>
          <p:cNvPr id="19" name="Prostokąt 18"/>
          <p:cNvSpPr/>
          <p:nvPr/>
        </p:nvSpPr>
        <p:spPr>
          <a:xfrm>
            <a:off x="3311860" y="5877272"/>
            <a:ext cx="5436604" cy="7200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300" dirty="0" smtClean="0"/>
              <a:t>Zachodzi , gdy znamiona wykroczenia są częścią składową znamion przestępstwa ( np. art. 86 k.w. – art. 145 k.k. )  </a:t>
            </a:r>
            <a:endParaRPr lang="pl-PL" sz="1300" dirty="0"/>
          </a:p>
        </p:txBody>
      </p:sp>
      <p:cxnSp>
        <p:nvCxnSpPr>
          <p:cNvPr id="21" name="Łącznik prosty ze strzałką 20"/>
          <p:cNvCxnSpPr>
            <a:stCxn id="4" idx="0"/>
            <a:endCxn id="4" idx="0"/>
          </p:cNvCxnSpPr>
          <p:nvPr/>
        </p:nvCxnSpPr>
        <p:spPr>
          <a:xfrm>
            <a:off x="3190053" y="8562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2" idx="2"/>
            <a:endCxn id="4" idx="0"/>
          </p:cNvCxnSpPr>
          <p:nvPr/>
        </p:nvCxnSpPr>
        <p:spPr>
          <a:xfrm flipH="1">
            <a:off x="3190053" y="695844"/>
            <a:ext cx="1570381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2" idx="2"/>
            <a:endCxn id="5" idx="0"/>
          </p:cNvCxnSpPr>
          <p:nvPr/>
        </p:nvCxnSpPr>
        <p:spPr>
          <a:xfrm>
            <a:off x="4760434" y="695844"/>
            <a:ext cx="1508168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>
            <a:stCxn id="4" idx="2"/>
            <a:endCxn id="8" idx="0"/>
          </p:cNvCxnSpPr>
          <p:nvPr/>
        </p:nvCxnSpPr>
        <p:spPr>
          <a:xfrm>
            <a:off x="3190053" y="1376772"/>
            <a:ext cx="1570381" cy="330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>
            <a:stCxn id="14" idx="3"/>
            <a:endCxn id="15" idx="1"/>
          </p:cNvCxnSpPr>
          <p:nvPr/>
        </p:nvCxnSpPr>
        <p:spPr>
          <a:xfrm>
            <a:off x="2627784" y="4293096"/>
            <a:ext cx="65648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>
            <a:stCxn id="16" idx="3"/>
            <a:endCxn id="17" idx="1"/>
          </p:cNvCxnSpPr>
          <p:nvPr/>
        </p:nvCxnSpPr>
        <p:spPr>
          <a:xfrm>
            <a:off x="2587319" y="5301208"/>
            <a:ext cx="7245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/>
          <p:cNvCxnSpPr>
            <a:stCxn id="18" idx="3"/>
            <a:endCxn id="19" idx="1"/>
          </p:cNvCxnSpPr>
          <p:nvPr/>
        </p:nvCxnSpPr>
        <p:spPr>
          <a:xfrm>
            <a:off x="2627784" y="6237312"/>
            <a:ext cx="6840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>
            <a:stCxn id="5" idx="2"/>
            <a:endCxn id="8" idx="0"/>
          </p:cNvCxnSpPr>
          <p:nvPr/>
        </p:nvCxnSpPr>
        <p:spPr>
          <a:xfrm flipH="1">
            <a:off x="4760434" y="1376772"/>
            <a:ext cx="1508168" cy="3309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>
            <a:stCxn id="8" idx="2"/>
            <a:endCxn id="9" idx="0"/>
          </p:cNvCxnSpPr>
          <p:nvPr/>
        </p:nvCxnSpPr>
        <p:spPr>
          <a:xfrm flipH="1">
            <a:off x="3271395" y="2276872"/>
            <a:ext cx="1489039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>
            <a:stCxn id="8" idx="2"/>
            <a:endCxn id="10" idx="0"/>
          </p:cNvCxnSpPr>
          <p:nvPr/>
        </p:nvCxnSpPr>
        <p:spPr>
          <a:xfrm>
            <a:off x="4760434" y="2276872"/>
            <a:ext cx="1508168" cy="504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6938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84270" y="191788"/>
            <a:ext cx="295232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JEDEN CZYN </a:t>
            </a:r>
            <a:endParaRPr lang="pl-PL" b="1" dirty="0"/>
          </a:p>
        </p:txBody>
      </p:sp>
      <p:sp>
        <p:nvSpPr>
          <p:cNvPr id="4" name="Prostokąt 3"/>
          <p:cNvSpPr/>
          <p:nvPr/>
        </p:nvSpPr>
        <p:spPr>
          <a:xfrm>
            <a:off x="2397965" y="856288"/>
            <a:ext cx="158417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PRZESTĘPSTWO </a:t>
            </a:r>
            <a:endParaRPr lang="pl-PL" sz="1400" b="1" dirty="0"/>
          </a:p>
        </p:txBody>
      </p:sp>
      <p:sp>
        <p:nvSpPr>
          <p:cNvPr id="5" name="Prostokąt 4"/>
          <p:cNvSpPr/>
          <p:nvPr/>
        </p:nvSpPr>
        <p:spPr>
          <a:xfrm>
            <a:off x="5444924" y="856288"/>
            <a:ext cx="1647356" cy="5204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WYKROCZENIE </a:t>
            </a:r>
            <a:endParaRPr lang="pl-PL" sz="1400" b="1" dirty="0"/>
          </a:p>
        </p:txBody>
      </p:sp>
      <p:sp>
        <p:nvSpPr>
          <p:cNvPr id="8" name="Prostokąt 7"/>
          <p:cNvSpPr/>
          <p:nvPr/>
        </p:nvSpPr>
        <p:spPr>
          <a:xfrm>
            <a:off x="4148366" y="1700808"/>
            <a:ext cx="1224136" cy="5040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Zbieg </a:t>
            </a:r>
            <a:endParaRPr lang="pl-PL" sz="1400" b="1" dirty="0"/>
          </a:p>
        </p:txBody>
      </p:sp>
      <p:sp>
        <p:nvSpPr>
          <p:cNvPr id="9" name="Prostokąt 8"/>
          <p:cNvSpPr/>
          <p:nvPr/>
        </p:nvSpPr>
        <p:spPr>
          <a:xfrm>
            <a:off x="2587319" y="3500456"/>
            <a:ext cx="1368152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Rzeczywisty </a:t>
            </a:r>
            <a:endParaRPr lang="pl-PL" sz="1400" dirty="0"/>
          </a:p>
        </p:txBody>
      </p:sp>
      <p:sp>
        <p:nvSpPr>
          <p:cNvPr id="10" name="Prostokąt 9"/>
          <p:cNvSpPr/>
          <p:nvPr/>
        </p:nvSpPr>
        <p:spPr>
          <a:xfrm>
            <a:off x="5724128" y="3500456"/>
            <a:ext cx="1088948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Pozorny </a:t>
            </a:r>
            <a:endParaRPr lang="pl-PL" sz="1400" dirty="0"/>
          </a:p>
        </p:txBody>
      </p:sp>
      <p:sp>
        <p:nvSpPr>
          <p:cNvPr id="15" name="Prostokąt 14"/>
          <p:cNvSpPr/>
          <p:nvPr/>
        </p:nvSpPr>
        <p:spPr>
          <a:xfrm>
            <a:off x="827584" y="4293096"/>
            <a:ext cx="7920880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dirty="0" smtClean="0"/>
              <a:t>Zasady wykonywania kar samoistnych,  jak i środków karnych , w przypadku ukarania za wykroczenie i przestępstwo </a:t>
            </a:r>
            <a:endParaRPr lang="pl-PL" sz="1500" b="1" dirty="0"/>
          </a:p>
        </p:txBody>
      </p:sp>
      <p:sp>
        <p:nvSpPr>
          <p:cNvPr id="17" name="Prostokąt 16"/>
          <p:cNvSpPr/>
          <p:nvPr/>
        </p:nvSpPr>
        <p:spPr>
          <a:xfrm>
            <a:off x="827584" y="4941168"/>
            <a:ext cx="7920880" cy="19168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pl-PL" sz="1300" dirty="0"/>
              <a:t>j</a:t>
            </a:r>
            <a:r>
              <a:rPr lang="pl-PL" sz="1300" dirty="0" smtClean="0"/>
              <a:t>eżeli nie rozpoczęto jeszcze wykonywania kary za wykroczenie , nie wykonuje się jej </a:t>
            </a:r>
          </a:p>
          <a:p>
            <a:pPr marL="285750" indent="-285750">
              <a:buFontTx/>
              <a:buChar char="-"/>
            </a:pPr>
            <a:r>
              <a:rPr lang="pl-PL" sz="1300" dirty="0"/>
              <a:t>j</a:t>
            </a:r>
            <a:r>
              <a:rPr lang="pl-PL" sz="1300" dirty="0" smtClean="0"/>
              <a:t>eżeli rozpoczęto wykonywanie kary za wykroczenie to zaprzestaje się jej wykonywania a ta część kary, którą wykonano zostaje zaliczona na poczet kary orzeczonej za przestępstwo (tylko wówczas, gdy są to kary tego samego rodzaju); podobne zasady dotyczą środków karnych, poza nawiązką i obowiązkiem naprawienia szkody)</a:t>
            </a:r>
          </a:p>
          <a:p>
            <a:pPr marL="285750" indent="-285750">
              <a:buFontTx/>
              <a:buChar char="-"/>
            </a:pPr>
            <a:r>
              <a:rPr lang="pl-PL" sz="1300" dirty="0" smtClean="0"/>
              <a:t>Jeżeli karę za wykroczenie wykonano w całości, to całą karę zalicza się na poczet kary orzeczonej za przestępstwo według przelicznika wskazanego w art. 10 § 1 </a:t>
            </a:r>
            <a:r>
              <a:rPr lang="pl-PL" sz="1300" dirty="0" err="1" smtClean="0"/>
              <a:t>k.w</a:t>
            </a:r>
            <a:r>
              <a:rPr lang="pl-PL" sz="13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pl-PL" sz="1300" dirty="0" smtClean="0"/>
              <a:t>Patrz także art. 61 § 1 </a:t>
            </a:r>
            <a:r>
              <a:rPr lang="pl-PL" sz="1300" dirty="0" err="1" smtClean="0"/>
              <a:t>k.p.s.w</a:t>
            </a:r>
            <a:r>
              <a:rPr lang="pl-PL" sz="1300" dirty="0" smtClean="0"/>
              <a:t>.</a:t>
            </a:r>
          </a:p>
          <a:p>
            <a:pPr marL="285750" indent="-285750">
              <a:buFontTx/>
              <a:buChar char="-"/>
            </a:pPr>
            <a:endParaRPr lang="pl-PL" sz="1300" dirty="0"/>
          </a:p>
        </p:txBody>
      </p:sp>
      <p:cxnSp>
        <p:nvCxnSpPr>
          <p:cNvPr id="21" name="Łącznik prosty ze strzałką 20"/>
          <p:cNvCxnSpPr>
            <a:stCxn id="4" idx="0"/>
            <a:endCxn id="4" idx="0"/>
          </p:cNvCxnSpPr>
          <p:nvPr/>
        </p:nvCxnSpPr>
        <p:spPr>
          <a:xfrm>
            <a:off x="3190053" y="85628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2" idx="2"/>
            <a:endCxn id="4" idx="0"/>
          </p:cNvCxnSpPr>
          <p:nvPr/>
        </p:nvCxnSpPr>
        <p:spPr>
          <a:xfrm flipH="1">
            <a:off x="3190053" y="695844"/>
            <a:ext cx="1570381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2" idx="2"/>
            <a:endCxn id="5" idx="0"/>
          </p:cNvCxnSpPr>
          <p:nvPr/>
        </p:nvCxnSpPr>
        <p:spPr>
          <a:xfrm>
            <a:off x="4760434" y="695844"/>
            <a:ext cx="1508168" cy="1604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>
            <a:stCxn id="4" idx="2"/>
            <a:endCxn id="8" idx="0"/>
          </p:cNvCxnSpPr>
          <p:nvPr/>
        </p:nvCxnSpPr>
        <p:spPr>
          <a:xfrm>
            <a:off x="3190053" y="1376772"/>
            <a:ext cx="1570381" cy="324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>
            <a:stCxn id="5" idx="2"/>
            <a:endCxn id="8" idx="0"/>
          </p:cNvCxnSpPr>
          <p:nvPr/>
        </p:nvCxnSpPr>
        <p:spPr>
          <a:xfrm flipH="1">
            <a:off x="4760434" y="1376772"/>
            <a:ext cx="1508168" cy="324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>
            <a:endCxn id="9" idx="0"/>
          </p:cNvCxnSpPr>
          <p:nvPr/>
        </p:nvCxnSpPr>
        <p:spPr>
          <a:xfrm flipH="1">
            <a:off x="3271395" y="3148706"/>
            <a:ext cx="1544677" cy="351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>
            <a:endCxn id="10" idx="0"/>
          </p:cNvCxnSpPr>
          <p:nvPr/>
        </p:nvCxnSpPr>
        <p:spPr>
          <a:xfrm>
            <a:off x="4788024" y="3160903"/>
            <a:ext cx="1480578" cy="3395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/>
          <p:cNvSpPr/>
          <p:nvPr/>
        </p:nvSpPr>
        <p:spPr>
          <a:xfrm>
            <a:off x="3982141" y="2636912"/>
            <a:ext cx="1546173" cy="523991"/>
          </a:xfrm>
          <a:prstGeom prst="rect">
            <a:avLst/>
          </a:prstGeom>
          <a:solidFill>
            <a:schemeClr val="lt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Odpowiedzialność </a:t>
            </a:r>
            <a:endParaRPr lang="pl-PL" sz="1400" b="1" dirty="0"/>
          </a:p>
        </p:txBody>
      </p:sp>
      <p:cxnSp>
        <p:nvCxnSpPr>
          <p:cNvPr id="23" name="Łącznik prosty ze strzałką 22"/>
          <p:cNvCxnSpPr>
            <a:stCxn id="8" idx="2"/>
            <a:endCxn id="3" idx="0"/>
          </p:cNvCxnSpPr>
          <p:nvPr/>
        </p:nvCxnSpPr>
        <p:spPr>
          <a:xfrm flipH="1">
            <a:off x="4755228" y="2204864"/>
            <a:ext cx="5206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16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4955</TotalTime>
  <Words>672</Words>
  <Application>Microsoft Office PowerPoint</Application>
  <PresentationFormat>Pokaz na ekranie (4:3)</PresentationFormat>
  <Paragraphs>72</Paragraphs>
  <Slides>7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Motyw pakietu Office</vt:lpstr>
      <vt:lpstr>ABCFlow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obrotu gospodarczego Wykład</dc:title>
  <dc:creator>Anna Płońska</dc:creator>
  <cp:lastModifiedBy>Kasia</cp:lastModifiedBy>
  <cp:revision>256</cp:revision>
  <dcterms:created xsi:type="dcterms:W3CDTF">2012-01-31T20:13:54Z</dcterms:created>
  <dcterms:modified xsi:type="dcterms:W3CDTF">2014-02-07T11:42:52Z</dcterms:modified>
</cp:coreProperties>
</file>