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40" r:id="rId1"/>
  </p:sldMasterIdLst>
  <p:notesMasterIdLst>
    <p:notesMasterId r:id="rId16"/>
  </p:notesMasterIdLst>
  <p:handoutMasterIdLst>
    <p:handoutMasterId r:id="rId17"/>
  </p:handoutMasterIdLst>
  <p:sldIdLst>
    <p:sldId id="339" r:id="rId2"/>
    <p:sldId id="340" r:id="rId3"/>
    <p:sldId id="317" r:id="rId4"/>
    <p:sldId id="319" r:id="rId5"/>
    <p:sldId id="320" r:id="rId6"/>
    <p:sldId id="325" r:id="rId7"/>
    <p:sldId id="321" r:id="rId8"/>
    <p:sldId id="322" r:id="rId9"/>
    <p:sldId id="326" r:id="rId10"/>
    <p:sldId id="329" r:id="rId11"/>
    <p:sldId id="332" r:id="rId12"/>
    <p:sldId id="333" r:id="rId13"/>
    <p:sldId id="335" r:id="rId14"/>
    <p:sldId id="33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798" autoAdjust="0"/>
  </p:normalViewPr>
  <p:slideViewPr>
    <p:cSldViewPr>
      <p:cViewPr varScale="1">
        <p:scale>
          <a:sx n="51" d="100"/>
          <a:sy n="51" d="100"/>
        </p:scale>
        <p:origin x="-113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80422-0A7D-4B51-940C-2685324FD4A1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CEA30-67D1-40FE-AFF1-76CF155CD7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7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57BC-75FE-4034-AD5E-155D0E1978C5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B77F8-B329-4140-82AB-1ACD4493B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22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504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5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782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004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472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923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710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331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551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01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918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00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404664"/>
            <a:ext cx="7488832" cy="57606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000" b="1" dirty="0" smtClean="0"/>
              <a:t>Wykład </a:t>
            </a:r>
            <a:r>
              <a:rPr lang="pl-PL" sz="4000" b="1" dirty="0" smtClean="0"/>
              <a:t>VIII</a:t>
            </a:r>
            <a:r>
              <a:rPr lang="pl-PL" sz="4000" b="1" dirty="0" smtClean="0"/>
              <a:t> </a:t>
            </a:r>
            <a:endParaRPr lang="pl-PL" sz="4000" b="1" dirty="0" smtClean="0"/>
          </a:p>
          <a:p>
            <a:pPr algn="ctr"/>
            <a:endParaRPr lang="pl-PL" sz="4000" b="1" dirty="0"/>
          </a:p>
          <a:p>
            <a:pPr algn="ctr"/>
            <a:r>
              <a:rPr lang="pl-PL" sz="4000" b="1" dirty="0" smtClean="0"/>
              <a:t>Kary , środki karne i zasady ich wymiaru </a:t>
            </a:r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sz="2400"/>
              <a:t> </a:t>
            </a:r>
            <a:r>
              <a:rPr lang="pl-PL" sz="2400" smtClean="0"/>
              <a:t>                                          </a:t>
            </a:r>
            <a:r>
              <a:rPr lang="pl-PL" sz="2400" smtClean="0"/>
              <a:t>dr </a:t>
            </a:r>
            <a:r>
              <a:rPr lang="pl-PL" sz="2400" dirty="0" smtClean="0"/>
              <a:t>Katarzyna Łucarz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1820509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63688" y="116632"/>
            <a:ext cx="5688632" cy="886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OGÓLNE DYREKTYWY WYMIARU KARY  </a:t>
            </a:r>
          </a:p>
          <a:p>
            <a:pPr algn="ctr"/>
            <a:r>
              <a:rPr lang="pl-PL" sz="2000" b="1" dirty="0" smtClean="0"/>
              <a:t>( art</a:t>
            </a:r>
            <a:r>
              <a:rPr lang="pl-PL" sz="2000" b="1" dirty="0"/>
              <a:t>. 33 </a:t>
            </a:r>
            <a:r>
              <a:rPr lang="pl-PL" sz="2000" b="1" dirty="0" smtClean="0"/>
              <a:t>§  1 </a:t>
            </a:r>
            <a:r>
              <a:rPr lang="pl-PL" sz="2000" b="1" dirty="0" err="1" smtClean="0"/>
              <a:t>k.w</a:t>
            </a:r>
            <a:r>
              <a:rPr lang="pl-PL" sz="2000" b="1" dirty="0" smtClean="0"/>
              <a:t>.) </a:t>
            </a:r>
            <a:endParaRPr lang="pl-PL" sz="2000" b="1" dirty="0"/>
          </a:p>
        </p:txBody>
      </p:sp>
      <p:sp>
        <p:nvSpPr>
          <p:cNvPr id="4" name="Prostokąt 3"/>
          <p:cNvSpPr/>
          <p:nvPr/>
        </p:nvSpPr>
        <p:spPr>
          <a:xfrm>
            <a:off x="3491880" y="1561896"/>
            <a:ext cx="2232248" cy="8114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Prewencja ogólna – społeczne oddziaływanie kary 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6444208" y="1561897"/>
            <a:ext cx="2520280" cy="8114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Prewencja szczególna                     ( indywidualna) – oddziaływanie kary na sprawcę 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6633102" y="3964993"/>
            <a:ext cx="1926465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Zasada oznaczoności kary 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233772" y="1561896"/>
            <a:ext cx="1944216" cy="7613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Współmierność kary  do społecznej szkodliwości czynu  </a:t>
            </a:r>
            <a:endParaRPr lang="pl-PL" sz="1400" b="1" dirty="0"/>
          </a:p>
        </p:txBody>
      </p:sp>
      <p:sp>
        <p:nvSpPr>
          <p:cNvPr id="8" name="Prostokąt 7"/>
          <p:cNvSpPr/>
          <p:nvPr/>
        </p:nvSpPr>
        <p:spPr>
          <a:xfrm>
            <a:off x="1763689" y="2746429"/>
            <a:ext cx="5688632" cy="9143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ZASADY WYMIARU KARY </a:t>
            </a:r>
            <a:endParaRPr lang="pl-PL" sz="2000" b="1" dirty="0"/>
          </a:p>
        </p:txBody>
      </p:sp>
      <p:sp>
        <p:nvSpPr>
          <p:cNvPr id="11" name="Prostokąt 10"/>
          <p:cNvSpPr/>
          <p:nvPr/>
        </p:nvSpPr>
        <p:spPr>
          <a:xfrm>
            <a:off x="233772" y="3964993"/>
            <a:ext cx="2322002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Zasada swobody organu orzekającego przy wymiarze kary (art. 33 § 1 </a:t>
            </a:r>
            <a:r>
              <a:rPr lang="pl-PL" sz="1400" b="1" dirty="0" err="1" smtClean="0"/>
              <a:t>k.w</a:t>
            </a:r>
            <a:r>
              <a:rPr lang="pl-PL" sz="1400" b="1" dirty="0" smtClean="0"/>
              <a:t>.)</a:t>
            </a:r>
            <a:endParaRPr lang="pl-PL" sz="1400" b="1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4608004" y="156189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>
            <a:off x="4608004" y="1003033"/>
            <a:ext cx="0" cy="558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2" idx="2"/>
            <a:endCxn id="5" idx="0"/>
          </p:cNvCxnSpPr>
          <p:nvPr/>
        </p:nvCxnSpPr>
        <p:spPr>
          <a:xfrm>
            <a:off x="4608004" y="1003033"/>
            <a:ext cx="3096344" cy="558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>
            <a:stCxn id="2" idx="2"/>
            <a:endCxn id="7" idx="0"/>
          </p:cNvCxnSpPr>
          <p:nvPr/>
        </p:nvCxnSpPr>
        <p:spPr>
          <a:xfrm flipH="1">
            <a:off x="1205880" y="1003033"/>
            <a:ext cx="3402124" cy="558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stokąt 30"/>
          <p:cNvSpPr/>
          <p:nvPr/>
        </p:nvSpPr>
        <p:spPr>
          <a:xfrm>
            <a:off x="3761910" y="3964993"/>
            <a:ext cx="1692188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Zasada indywidualizacji kary ( art. 34 </a:t>
            </a:r>
            <a:r>
              <a:rPr lang="pl-PL" sz="1400" b="1" dirty="0" err="1" smtClean="0"/>
              <a:t>k.w</a:t>
            </a:r>
            <a:r>
              <a:rPr lang="pl-PL" sz="1400" b="1" dirty="0" smtClean="0"/>
              <a:t>.) </a:t>
            </a:r>
            <a:endParaRPr lang="pl-PL" sz="1400" b="1" dirty="0"/>
          </a:p>
        </p:txBody>
      </p:sp>
      <p:sp>
        <p:nvSpPr>
          <p:cNvPr id="33" name="Prostokąt 32"/>
          <p:cNvSpPr/>
          <p:nvPr/>
        </p:nvSpPr>
        <p:spPr>
          <a:xfrm>
            <a:off x="170770" y="5589240"/>
            <a:ext cx="2385005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OGÓLNE DYREKTYWY WYMIARU KARY </a:t>
            </a:r>
            <a:endParaRPr lang="pl-PL" sz="1600" b="1" dirty="0"/>
          </a:p>
        </p:txBody>
      </p:sp>
      <p:sp>
        <p:nvSpPr>
          <p:cNvPr id="34" name="Prostokąt 33"/>
          <p:cNvSpPr/>
          <p:nvPr/>
        </p:nvSpPr>
        <p:spPr>
          <a:xfrm>
            <a:off x="3131840" y="5229200"/>
            <a:ext cx="3809528" cy="14401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600" b="1" dirty="0" smtClean="0"/>
              <a:t>Sformułowane w ustawie podstawowe kryteria brane pod uwagę przy orzekaniu kary , są normatywnymi instrumentami realizacji celów kary</a:t>
            </a:r>
            <a:endParaRPr lang="pl-PL" sz="1600" b="1" dirty="0"/>
          </a:p>
        </p:txBody>
      </p:sp>
      <p:cxnSp>
        <p:nvCxnSpPr>
          <p:cNvPr id="85" name="Łącznik prosty ze strzałką 84"/>
          <p:cNvCxnSpPr>
            <a:stCxn id="33" idx="3"/>
            <a:endCxn id="34" idx="1"/>
          </p:cNvCxnSpPr>
          <p:nvPr/>
        </p:nvCxnSpPr>
        <p:spPr>
          <a:xfrm>
            <a:off x="2555775" y="5949280"/>
            <a:ext cx="57606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/>
          <p:cNvCxnSpPr>
            <a:stCxn id="8" idx="2"/>
            <a:endCxn id="31" idx="0"/>
          </p:cNvCxnSpPr>
          <p:nvPr/>
        </p:nvCxnSpPr>
        <p:spPr>
          <a:xfrm flipH="1">
            <a:off x="4608004" y="3660828"/>
            <a:ext cx="1" cy="3041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>
            <a:stCxn id="8" idx="2"/>
          </p:cNvCxnSpPr>
          <p:nvPr/>
        </p:nvCxnSpPr>
        <p:spPr>
          <a:xfrm flipH="1">
            <a:off x="1205880" y="3660828"/>
            <a:ext cx="3402125" cy="3041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>
            <a:stCxn id="8" idx="2"/>
            <a:endCxn id="6" idx="0"/>
          </p:cNvCxnSpPr>
          <p:nvPr/>
        </p:nvCxnSpPr>
        <p:spPr>
          <a:xfrm>
            <a:off x="4608005" y="3660828"/>
            <a:ext cx="2988330" cy="3041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562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13801" y="2411299"/>
            <a:ext cx="295232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OKOLICZNOŚCI ŁAGODZĄCE </a:t>
            </a:r>
          </a:p>
          <a:p>
            <a:pPr algn="ctr"/>
            <a:r>
              <a:rPr lang="pl-PL" sz="2000" b="1" dirty="0" smtClean="0"/>
              <a:t>( art. 33  § 3 </a:t>
            </a:r>
            <a:r>
              <a:rPr lang="pl-PL" sz="2000" b="1" dirty="0" err="1" smtClean="0"/>
              <a:t>k.w</a:t>
            </a:r>
            <a:r>
              <a:rPr lang="pl-PL" sz="2000" b="1" dirty="0" smtClean="0"/>
              <a:t>. )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4726688" y="1524285"/>
            <a:ext cx="3459879" cy="8870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d</a:t>
            </a:r>
            <a:r>
              <a:rPr lang="pl-PL" sz="1400" b="1" dirty="0" smtClean="0"/>
              <a:t>ziałanie sprawcy wykroczenia pod wpływem silnego wzburzenia wywołanego krzywdzącym stosunkiem do niego lub innych osób  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4744251" y="3623411"/>
            <a:ext cx="3456384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</a:t>
            </a:r>
            <a:r>
              <a:rPr lang="pl-PL" sz="1400" b="1" dirty="0" smtClean="0"/>
              <a:t>rzyczynienie się lub staranie się sprawcy o przyczynienie się do usunięcia szkodliwych następstw swego czynu 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4716021" y="4581128"/>
            <a:ext cx="3456384" cy="10801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prowadzenie przez sprawcę nienagannego życia przed popełnieniem wykroczenia i wyróżnianie się spełnianiem obowiązków zwłaszcza w zakresie pracy.  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4726688" y="332656"/>
            <a:ext cx="3456384" cy="8096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Działanie sprawcy pod wpływem ciężkich warunków rodzinnych lub osobistych </a:t>
            </a:r>
            <a:endParaRPr lang="pl-PL" sz="1400" b="1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6456628" y="152428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stCxn id="2" idx="3"/>
            <a:endCxn id="7" idx="1"/>
          </p:cNvCxnSpPr>
          <p:nvPr/>
        </p:nvCxnSpPr>
        <p:spPr>
          <a:xfrm flipV="1">
            <a:off x="3466129" y="737495"/>
            <a:ext cx="1260559" cy="22858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>
            <a:stCxn id="2" idx="3"/>
            <a:endCxn id="4" idx="1"/>
          </p:cNvCxnSpPr>
          <p:nvPr/>
        </p:nvCxnSpPr>
        <p:spPr>
          <a:xfrm flipV="1">
            <a:off x="3466129" y="1967792"/>
            <a:ext cx="1260559" cy="1055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>
            <a:stCxn id="2" idx="3"/>
            <a:endCxn id="5" idx="1"/>
          </p:cNvCxnSpPr>
          <p:nvPr/>
        </p:nvCxnSpPr>
        <p:spPr>
          <a:xfrm>
            <a:off x="3466129" y="3023367"/>
            <a:ext cx="1278122" cy="9600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2" idx="3"/>
            <a:endCxn id="6" idx="1"/>
          </p:cNvCxnSpPr>
          <p:nvPr/>
        </p:nvCxnSpPr>
        <p:spPr>
          <a:xfrm>
            <a:off x="3466129" y="3023367"/>
            <a:ext cx="1249892" cy="2097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4736527" y="2735335"/>
            <a:ext cx="345638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Działanie z pobudek zasługujących na uwzględnienie  </a:t>
            </a:r>
            <a:endParaRPr lang="pl-PL" sz="1400" b="1" dirty="0"/>
          </a:p>
        </p:txBody>
      </p:sp>
      <p:cxnSp>
        <p:nvCxnSpPr>
          <p:cNvPr id="9" name="Łącznik prosty ze strzałką 8"/>
          <p:cNvCxnSpPr>
            <a:stCxn id="2" idx="3"/>
            <a:endCxn id="3" idx="1"/>
          </p:cNvCxnSpPr>
          <p:nvPr/>
        </p:nvCxnSpPr>
        <p:spPr>
          <a:xfrm>
            <a:off x="3466129" y="3023367"/>
            <a:ext cx="12703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089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2212" y="2419114"/>
            <a:ext cx="295232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OKOLICZNOŚCI OBCIĄŻAJĄCE </a:t>
            </a:r>
          </a:p>
          <a:p>
            <a:pPr algn="ctr"/>
            <a:r>
              <a:rPr lang="pl-PL" sz="2000" b="1" dirty="0" smtClean="0"/>
              <a:t>( art. 33  § 4 </a:t>
            </a:r>
            <a:r>
              <a:rPr lang="pl-PL" sz="2000" b="1" dirty="0" err="1" smtClean="0"/>
              <a:t>k.w</a:t>
            </a:r>
            <a:r>
              <a:rPr lang="pl-PL" sz="2000" b="1" dirty="0" smtClean="0"/>
              <a:t>. )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4744527" y="404665"/>
            <a:ext cx="3459879" cy="7200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Działanie sprawcy w celu osiągniecia bezprawnej korzyści majątkowej 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4716021" y="2349746"/>
            <a:ext cx="3456384" cy="6744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Uprzednie skazanie sprawcy za podobne przestępstwo lub wykroczenie </a:t>
            </a:r>
            <a:endParaRPr lang="pl-PL" sz="1400" b="1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6474467" y="40466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>
            <a:stCxn id="2" idx="3"/>
            <a:endCxn id="4" idx="1"/>
          </p:cNvCxnSpPr>
          <p:nvPr/>
        </p:nvCxnSpPr>
        <p:spPr>
          <a:xfrm flipV="1">
            <a:off x="3454540" y="764705"/>
            <a:ext cx="1289987" cy="2266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2" idx="3"/>
            <a:endCxn id="6" idx="1"/>
          </p:cNvCxnSpPr>
          <p:nvPr/>
        </p:nvCxnSpPr>
        <p:spPr>
          <a:xfrm flipV="1">
            <a:off x="3454540" y="2686990"/>
            <a:ext cx="1261481" cy="344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4748022" y="1463882"/>
            <a:ext cx="345638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Działanie w sposób zasługujący na szczególne potępienie </a:t>
            </a:r>
            <a:endParaRPr lang="pl-PL" sz="1400" b="1" dirty="0"/>
          </a:p>
        </p:txBody>
      </p:sp>
      <p:cxnSp>
        <p:nvCxnSpPr>
          <p:cNvPr id="9" name="Łącznik prosty ze strzałką 8"/>
          <p:cNvCxnSpPr>
            <a:stCxn id="2" idx="3"/>
            <a:endCxn id="3" idx="1"/>
          </p:cNvCxnSpPr>
          <p:nvPr/>
        </p:nvCxnSpPr>
        <p:spPr>
          <a:xfrm flipV="1">
            <a:off x="3454540" y="1751914"/>
            <a:ext cx="1293482" cy="1279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17"/>
          <p:cNvSpPr/>
          <p:nvPr/>
        </p:nvSpPr>
        <p:spPr>
          <a:xfrm>
            <a:off x="4706916" y="5819864"/>
            <a:ext cx="3393476" cy="8494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Popełnienie wykroczenia we współdziałaniu z małoletnim </a:t>
            </a:r>
            <a:endParaRPr lang="pl-PL" sz="1400" b="1" dirty="0"/>
          </a:p>
        </p:txBody>
      </p:sp>
      <p:sp>
        <p:nvSpPr>
          <p:cNvPr id="19" name="Prostokąt 18"/>
          <p:cNvSpPr/>
          <p:nvPr/>
        </p:nvSpPr>
        <p:spPr>
          <a:xfrm>
            <a:off x="4706916" y="4941168"/>
            <a:ext cx="3393476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Popełnienie wykroczenia na szkodę osoby bezradnej lub osoby której sprawca powinien okazać szczególne względy </a:t>
            </a:r>
            <a:endParaRPr lang="pl-PL" sz="1400" b="1" dirty="0"/>
          </a:p>
        </p:txBody>
      </p:sp>
      <p:sp>
        <p:nvSpPr>
          <p:cNvPr id="20" name="Prostokąt 19"/>
          <p:cNvSpPr/>
          <p:nvPr/>
        </p:nvSpPr>
        <p:spPr>
          <a:xfrm>
            <a:off x="4695238" y="3212976"/>
            <a:ext cx="3373704" cy="6420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Chuligański charakter wykroczenia   </a:t>
            </a:r>
            <a:endParaRPr lang="pl-PL" sz="1400" b="1" dirty="0"/>
          </a:p>
        </p:txBody>
      </p:sp>
      <p:cxnSp>
        <p:nvCxnSpPr>
          <p:cNvPr id="48" name="Łącznik prosty ze strzałką 47"/>
          <p:cNvCxnSpPr>
            <a:stCxn id="2" idx="3"/>
            <a:endCxn id="20" idx="1"/>
          </p:cNvCxnSpPr>
          <p:nvPr/>
        </p:nvCxnSpPr>
        <p:spPr>
          <a:xfrm>
            <a:off x="3454540" y="3031182"/>
            <a:ext cx="1240698" cy="502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>
            <a:stCxn id="2" idx="3"/>
            <a:endCxn id="19" idx="1"/>
          </p:cNvCxnSpPr>
          <p:nvPr/>
        </p:nvCxnSpPr>
        <p:spPr>
          <a:xfrm>
            <a:off x="3454540" y="3031182"/>
            <a:ext cx="1252376" cy="2270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2" idx="3"/>
            <a:endCxn id="18" idx="1"/>
          </p:cNvCxnSpPr>
          <p:nvPr/>
        </p:nvCxnSpPr>
        <p:spPr>
          <a:xfrm>
            <a:off x="3454540" y="3031182"/>
            <a:ext cx="1252376" cy="32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3446352" y="3024233"/>
            <a:ext cx="1252376" cy="31414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4716021" y="4033649"/>
            <a:ext cx="3332598" cy="77497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Działanie pod wpływem alkoholu lub innego środka odurzającego  </a:t>
            </a:r>
            <a:endParaRPr lang="pl-PL" sz="1400" b="1" dirty="0"/>
          </a:p>
        </p:txBody>
      </p:sp>
      <p:cxnSp>
        <p:nvCxnSpPr>
          <p:cNvPr id="24" name="Łącznik prosty ze strzałką 23"/>
          <p:cNvCxnSpPr>
            <a:stCxn id="2" idx="3"/>
            <a:endCxn id="17" idx="1"/>
          </p:cNvCxnSpPr>
          <p:nvPr/>
        </p:nvCxnSpPr>
        <p:spPr>
          <a:xfrm>
            <a:off x="3454540" y="3031182"/>
            <a:ext cx="1261481" cy="13899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381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328245" y="3284984"/>
            <a:ext cx="2492228" cy="20162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400" b="1" dirty="0" smtClean="0"/>
              <a:t>Odstąpienie od wymierzenia kary samoistnej z jednoczesnym zastosowaniem środków oddziaływania społecznego przewidzianych w art. 39 § 4 </a:t>
            </a:r>
            <a:r>
              <a:rPr lang="pl-PL" sz="1400" b="1" dirty="0" err="1" smtClean="0"/>
              <a:t>k.w</a:t>
            </a:r>
            <a:r>
              <a:rPr lang="pl-PL" sz="1400" b="1" dirty="0" smtClean="0"/>
              <a:t>.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467545" y="3284984"/>
            <a:ext cx="1944216" cy="20162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Poprzestanie na odstąpieniu od wymierzenia kary ,  jak i środka karnego</a:t>
            </a:r>
          </a:p>
          <a:p>
            <a:pPr algn="ctr"/>
            <a:endParaRPr lang="pl-PL" sz="1400" b="1" dirty="0"/>
          </a:p>
          <a:p>
            <a:pPr algn="ctr"/>
            <a:r>
              <a:rPr lang="pl-PL" sz="1400" b="1" dirty="0" smtClean="0"/>
              <a:t>(odstąpienie pełne)  </a:t>
            </a:r>
            <a:endParaRPr lang="pl-PL" sz="1400" b="1" dirty="0"/>
          </a:p>
        </p:txBody>
      </p:sp>
      <p:cxnSp>
        <p:nvCxnSpPr>
          <p:cNvPr id="21" name="Łącznik prosty ze strzałką 20"/>
          <p:cNvCxnSpPr/>
          <p:nvPr/>
        </p:nvCxnSpPr>
        <p:spPr>
          <a:xfrm>
            <a:off x="6474191" y="188279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2438799" y="764704"/>
            <a:ext cx="4464496" cy="7541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ODSTĄPIENIE OD WYMIERZENIA KARY               art. 39 </a:t>
            </a:r>
            <a:r>
              <a:rPr lang="pl-PL" b="1" dirty="0" err="1" smtClean="0"/>
              <a:t>k.w</a:t>
            </a:r>
            <a:r>
              <a:rPr lang="pl-PL" b="1" dirty="0" smtClean="0"/>
              <a:t>. </a:t>
            </a:r>
            <a:endParaRPr lang="pl-PL" b="1" dirty="0"/>
          </a:p>
        </p:txBody>
      </p:sp>
      <p:sp>
        <p:nvSpPr>
          <p:cNvPr id="2" name="Prostokąt 1"/>
          <p:cNvSpPr/>
          <p:nvPr/>
        </p:nvSpPr>
        <p:spPr>
          <a:xfrm>
            <a:off x="3445645" y="3269741"/>
            <a:ext cx="2450803" cy="20162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Odstąpienie od wymierzenia kary samoistnej </a:t>
            </a:r>
            <a:r>
              <a:rPr lang="pl-PL" sz="1400" b="1" dirty="0"/>
              <a:t>a</a:t>
            </a:r>
            <a:r>
              <a:rPr lang="pl-PL" sz="1400" b="1" dirty="0" smtClean="0"/>
              <a:t>le orzeczenie środka karnego, jeżeli jest on przewidziany w przepisie, z którego zakwalifikowano czyn sprawcy </a:t>
            </a:r>
          </a:p>
          <a:p>
            <a:pPr algn="ctr"/>
            <a:r>
              <a:rPr lang="pl-PL" sz="1400" b="1" dirty="0" smtClean="0"/>
              <a:t>(odstąpienie niepełne)</a:t>
            </a:r>
            <a:endParaRPr lang="pl-PL" sz="1400" b="1" dirty="0"/>
          </a:p>
        </p:txBody>
      </p:sp>
      <p:cxnSp>
        <p:nvCxnSpPr>
          <p:cNvPr id="11" name="Łącznik prosty ze strzałką 10"/>
          <p:cNvCxnSpPr>
            <a:stCxn id="3" idx="2"/>
            <a:endCxn id="5" idx="0"/>
          </p:cNvCxnSpPr>
          <p:nvPr/>
        </p:nvCxnSpPr>
        <p:spPr>
          <a:xfrm>
            <a:off x="4671047" y="1518825"/>
            <a:ext cx="2903312" cy="17661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3" idx="2"/>
            <a:endCxn id="2" idx="0"/>
          </p:cNvCxnSpPr>
          <p:nvPr/>
        </p:nvCxnSpPr>
        <p:spPr>
          <a:xfrm>
            <a:off x="4671047" y="1518825"/>
            <a:ext cx="0" cy="17509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>
            <a:stCxn id="3" idx="2"/>
            <a:endCxn id="6" idx="0"/>
          </p:cNvCxnSpPr>
          <p:nvPr/>
        </p:nvCxnSpPr>
        <p:spPr>
          <a:xfrm flipH="1">
            <a:off x="1439653" y="1518825"/>
            <a:ext cx="3231394" cy="17661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124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63688" y="191788"/>
            <a:ext cx="568863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PRZEDAWNIENIE ( art. 45 </a:t>
            </a:r>
            <a:r>
              <a:rPr lang="pl-PL" sz="2000" b="1" dirty="0" err="1" smtClean="0"/>
              <a:t>k.w</a:t>
            </a:r>
            <a:r>
              <a:rPr lang="pl-PL" sz="2000" b="1" dirty="0" smtClean="0"/>
              <a:t>. )  </a:t>
            </a:r>
            <a:endParaRPr lang="pl-PL" sz="2000" b="1" dirty="0"/>
          </a:p>
        </p:txBody>
      </p:sp>
      <p:sp>
        <p:nvSpPr>
          <p:cNvPr id="4" name="Prostokąt 3"/>
          <p:cNvSpPr/>
          <p:nvPr/>
        </p:nvSpPr>
        <p:spPr>
          <a:xfrm>
            <a:off x="3491880" y="1184501"/>
            <a:ext cx="2232248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ORZEKANIA                             ( art. 45 § 2 </a:t>
            </a:r>
            <a:r>
              <a:rPr lang="pl-PL" sz="1400" b="1" dirty="0" err="1" smtClean="0"/>
              <a:t>k.w</a:t>
            </a:r>
            <a:r>
              <a:rPr lang="pl-PL" sz="1400" b="1" dirty="0" smtClean="0"/>
              <a:t>. ) 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6552220" y="1182178"/>
            <a:ext cx="2088232" cy="6626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WYKONANIA  KARY         (art.  k.w.) 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2915816" y="4905600"/>
            <a:ext cx="3387596" cy="8996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W przypadku uchylenia rozstrzygnięcia w trybie kasacji lub wznowienia postępowania przedawnienie biegnie od daty uchylenia rozstrzygnięcia 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251519" y="1182179"/>
            <a:ext cx="1944216" cy="5228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ŚCIGANIA                          ( art. 45 § 1 </a:t>
            </a:r>
            <a:r>
              <a:rPr lang="pl-PL" sz="1400" b="1" dirty="0" err="1" smtClean="0"/>
              <a:t>k.w</a:t>
            </a:r>
            <a:r>
              <a:rPr lang="pl-PL" sz="1400" b="1" dirty="0" smtClean="0"/>
              <a:t>.) </a:t>
            </a:r>
            <a:endParaRPr lang="pl-PL" sz="1400" b="1" dirty="0"/>
          </a:p>
        </p:txBody>
      </p:sp>
      <p:sp>
        <p:nvSpPr>
          <p:cNvPr id="8" name="Prostokąt 7"/>
          <p:cNvSpPr/>
          <p:nvPr/>
        </p:nvSpPr>
        <p:spPr>
          <a:xfrm>
            <a:off x="3743908" y="2289231"/>
            <a:ext cx="1728191" cy="6357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1 rok od popełnienia wykroczenia </a:t>
            </a:r>
            <a:endParaRPr lang="pl-PL" sz="1400" b="1" dirty="0"/>
          </a:p>
        </p:txBody>
      </p:sp>
      <p:sp>
        <p:nvSpPr>
          <p:cNvPr id="9" name="Prostokąt 8"/>
          <p:cNvSpPr/>
          <p:nvPr/>
        </p:nvSpPr>
        <p:spPr>
          <a:xfrm>
            <a:off x="251519" y="1997109"/>
            <a:ext cx="1944216" cy="16513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400" b="1" dirty="0" smtClean="0"/>
          </a:p>
          <a:p>
            <a:pPr algn="ctr"/>
            <a:endParaRPr lang="pl-PL" sz="1400" b="1" dirty="0"/>
          </a:p>
          <a:p>
            <a:pPr algn="ctr"/>
            <a:r>
              <a:rPr lang="pl-PL" sz="1400" b="1" dirty="0" smtClean="0"/>
              <a:t>1 rok od popełnienia wykroczenia; jeżeli w tym czasie doszło do wszczęcia postępowania – okres ten ulega przedłużeniu do 2 lat</a:t>
            </a:r>
          </a:p>
          <a:p>
            <a:pPr algn="ctr"/>
            <a:endParaRPr lang="pl-PL" sz="1400" b="1" dirty="0"/>
          </a:p>
          <a:p>
            <a:pPr algn="ctr"/>
            <a:endParaRPr lang="pl-PL" sz="1400" b="1" dirty="0"/>
          </a:p>
        </p:txBody>
      </p:sp>
      <p:sp>
        <p:nvSpPr>
          <p:cNvPr id="10" name="Prostokąt 9"/>
          <p:cNvSpPr/>
          <p:nvPr/>
        </p:nvSpPr>
        <p:spPr>
          <a:xfrm>
            <a:off x="6156177" y="2289230"/>
            <a:ext cx="2880320" cy="6357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3 lata od daty uprawomocnienia się rozstrzygnięcia , obejmuje zarówno kary samoistne jak i środki karne </a:t>
            </a:r>
            <a:endParaRPr lang="pl-PL" sz="1400" b="1" dirty="0"/>
          </a:p>
        </p:txBody>
      </p:sp>
      <p:sp>
        <p:nvSpPr>
          <p:cNvPr id="11" name="Prostokąt 10"/>
          <p:cNvSpPr/>
          <p:nvPr/>
        </p:nvSpPr>
        <p:spPr>
          <a:xfrm>
            <a:off x="-3761" y="3941354"/>
            <a:ext cx="2415521" cy="141407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Nie można wszcząć postepowania w sprawie o wykroczenie , jeżeli od popełnienie tego wykroczenie upłynął czas przewidziany w ustawie </a:t>
            </a:r>
            <a:endParaRPr lang="pl-PL" sz="1400" b="1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4608004" y="118450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>
            <a:off x="4608004" y="695844"/>
            <a:ext cx="0" cy="4886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2" idx="2"/>
            <a:endCxn id="5" idx="0"/>
          </p:cNvCxnSpPr>
          <p:nvPr/>
        </p:nvCxnSpPr>
        <p:spPr>
          <a:xfrm>
            <a:off x="4608004" y="695844"/>
            <a:ext cx="2988332" cy="486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>
            <a:stCxn id="2" idx="2"/>
            <a:endCxn id="7" idx="0"/>
          </p:cNvCxnSpPr>
          <p:nvPr/>
        </p:nvCxnSpPr>
        <p:spPr>
          <a:xfrm flipH="1">
            <a:off x="1223627" y="695844"/>
            <a:ext cx="3384377" cy="486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>
            <a:stCxn id="7" idx="2"/>
            <a:endCxn id="9" idx="0"/>
          </p:cNvCxnSpPr>
          <p:nvPr/>
        </p:nvCxnSpPr>
        <p:spPr>
          <a:xfrm>
            <a:off x="1223627" y="1704985"/>
            <a:ext cx="0" cy="2921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>
            <a:stCxn id="4" idx="2"/>
            <a:endCxn id="8" idx="0"/>
          </p:cNvCxnSpPr>
          <p:nvPr/>
        </p:nvCxnSpPr>
        <p:spPr>
          <a:xfrm>
            <a:off x="4608004" y="1704985"/>
            <a:ext cx="0" cy="584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ze strzałką 79"/>
          <p:cNvCxnSpPr>
            <a:stCxn id="5" idx="2"/>
            <a:endCxn id="10" idx="0"/>
          </p:cNvCxnSpPr>
          <p:nvPr/>
        </p:nvCxnSpPr>
        <p:spPr>
          <a:xfrm>
            <a:off x="7596336" y="1844823"/>
            <a:ext cx="1" cy="4444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stokąt 30"/>
          <p:cNvSpPr/>
          <p:nvPr/>
        </p:nvSpPr>
        <p:spPr>
          <a:xfrm>
            <a:off x="3347864" y="3203629"/>
            <a:ext cx="2520279" cy="14754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Nie można </a:t>
            </a:r>
            <a:r>
              <a:rPr lang="pl-PL" sz="1400" b="1" dirty="0" smtClean="0"/>
              <a:t>wydać merytorycznego rozstrzygnięcia w </a:t>
            </a:r>
            <a:r>
              <a:rPr lang="pl-PL" sz="1400" b="1" dirty="0"/>
              <a:t>sprawie o wykroczenie , jeżeli od popełnienie tego wykroczenie upłynął czas przewidziany w ustawie 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6156176" y="3248851"/>
            <a:ext cx="2880320" cy="14302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400" b="1" dirty="0" smtClean="0"/>
              <a:t>Nie można wykonać orzeczonej kary nałożonej na sprawce wykroczenia , jeżeli od uprawomocnienia się rozstrzygnięcia upłynął czas przewidziany w ustawie </a:t>
            </a:r>
            <a:endParaRPr lang="pl-PL" sz="1400" b="1" dirty="0"/>
          </a:p>
        </p:txBody>
      </p:sp>
      <p:sp>
        <p:nvSpPr>
          <p:cNvPr id="33" name="Prostokąt 32"/>
          <p:cNvSpPr/>
          <p:nvPr/>
        </p:nvSpPr>
        <p:spPr>
          <a:xfrm>
            <a:off x="170770" y="6051570"/>
            <a:ext cx="2385005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PRZEDAWNIENIE </a:t>
            </a:r>
            <a:endParaRPr lang="pl-PL" sz="1400" b="1" dirty="0"/>
          </a:p>
        </p:txBody>
      </p:sp>
      <p:sp>
        <p:nvSpPr>
          <p:cNvPr id="34" name="Prostokąt 33"/>
          <p:cNvSpPr/>
          <p:nvPr/>
        </p:nvSpPr>
        <p:spPr>
          <a:xfrm>
            <a:off x="3491880" y="5943558"/>
            <a:ext cx="5623062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400" b="1" dirty="0" smtClean="0"/>
              <a:t>Okoliczność uchylająca karalność za popełnione wykroczenie , z chwilą upływu przewidzianego w ustawie czasu , powstaje prawna niemożność ukarania sprawcy wykroczenia za czyn , który popełnił  </a:t>
            </a:r>
            <a:endParaRPr lang="pl-PL" sz="1400" b="1" dirty="0"/>
          </a:p>
        </p:txBody>
      </p:sp>
      <p:cxnSp>
        <p:nvCxnSpPr>
          <p:cNvPr id="60" name="Łącznik prosty ze strzałką 59"/>
          <p:cNvCxnSpPr>
            <a:stCxn id="9" idx="2"/>
            <a:endCxn id="11" idx="0"/>
          </p:cNvCxnSpPr>
          <p:nvPr/>
        </p:nvCxnSpPr>
        <p:spPr>
          <a:xfrm flipH="1">
            <a:off x="1204000" y="3648493"/>
            <a:ext cx="19627" cy="2928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ze strzałką 84"/>
          <p:cNvCxnSpPr>
            <a:stCxn id="33" idx="3"/>
            <a:endCxn id="34" idx="1"/>
          </p:cNvCxnSpPr>
          <p:nvPr/>
        </p:nvCxnSpPr>
        <p:spPr>
          <a:xfrm>
            <a:off x="2555775" y="6303598"/>
            <a:ext cx="93610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/>
          <p:cNvCxnSpPr>
            <a:stCxn id="8" idx="2"/>
            <a:endCxn id="31" idx="0"/>
          </p:cNvCxnSpPr>
          <p:nvPr/>
        </p:nvCxnSpPr>
        <p:spPr>
          <a:xfrm>
            <a:off x="4608004" y="2924945"/>
            <a:ext cx="0" cy="2786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>
            <a:stCxn id="10" idx="2"/>
            <a:endCxn id="32" idx="0"/>
          </p:cNvCxnSpPr>
          <p:nvPr/>
        </p:nvCxnSpPr>
        <p:spPr>
          <a:xfrm flipH="1">
            <a:off x="7596336" y="2924943"/>
            <a:ext cx="1" cy="323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>
            <a:stCxn id="31" idx="2"/>
            <a:endCxn id="31" idx="2"/>
          </p:cNvCxnSpPr>
          <p:nvPr/>
        </p:nvCxnSpPr>
        <p:spPr>
          <a:xfrm>
            <a:off x="4608004" y="467907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31" idx="2"/>
            <a:endCxn id="6" idx="0"/>
          </p:cNvCxnSpPr>
          <p:nvPr/>
        </p:nvCxnSpPr>
        <p:spPr>
          <a:xfrm>
            <a:off x="4608004" y="4679079"/>
            <a:ext cx="1610" cy="2265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684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10340" y="435121"/>
            <a:ext cx="295232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TYPY SANKCJI 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3" name="Prostokąt 2"/>
          <p:cNvSpPr/>
          <p:nvPr/>
        </p:nvSpPr>
        <p:spPr>
          <a:xfrm>
            <a:off x="3413167" y="1556792"/>
            <a:ext cx="4602180" cy="7922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300" b="1" dirty="0"/>
          </a:p>
          <a:p>
            <a:r>
              <a:rPr lang="pl-PL" sz="1300" b="1" dirty="0" smtClean="0"/>
              <a:t>Środki penalne:</a:t>
            </a:r>
          </a:p>
          <a:p>
            <a:pPr marL="342900" indent="-342900">
              <a:buAutoNum type="arabicPeriod"/>
            </a:pPr>
            <a:r>
              <a:rPr lang="pl-PL" sz="1300" dirty="0" smtClean="0"/>
              <a:t>Kary samoistne  </a:t>
            </a:r>
            <a:r>
              <a:rPr lang="pl-PL" sz="1400" b="1" dirty="0" smtClean="0"/>
              <a:t> </a:t>
            </a:r>
          </a:p>
          <a:p>
            <a:pPr marL="342900" indent="-342900">
              <a:buAutoNum type="arabicPeriod"/>
            </a:pPr>
            <a:r>
              <a:rPr lang="pl-PL" sz="1300" dirty="0" smtClean="0"/>
              <a:t>Środki karne </a:t>
            </a:r>
          </a:p>
          <a:p>
            <a:endParaRPr lang="pl-PL" sz="1400" b="1" dirty="0"/>
          </a:p>
        </p:txBody>
      </p:sp>
      <p:sp>
        <p:nvSpPr>
          <p:cNvPr id="4" name="Prostokąt 3"/>
          <p:cNvSpPr/>
          <p:nvPr/>
        </p:nvSpPr>
        <p:spPr>
          <a:xfrm>
            <a:off x="3413167" y="2899645"/>
            <a:ext cx="4602180" cy="9360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300" b="1" dirty="0" smtClean="0"/>
              <a:t>Środki wychowawcze, wychowawczo – lecznicze  orzeczone w stosunku do nieletnich  w oparciu o przepisu ustawy o postepowaniu w sprawach nieletnich</a:t>
            </a:r>
            <a:endParaRPr lang="pl-PL" sz="1300" b="1" dirty="0"/>
          </a:p>
        </p:txBody>
      </p:sp>
      <p:sp>
        <p:nvSpPr>
          <p:cNvPr id="5" name="Prostokąt 4"/>
          <p:cNvSpPr/>
          <p:nvPr/>
        </p:nvSpPr>
        <p:spPr>
          <a:xfrm>
            <a:off x="3413167" y="4509120"/>
            <a:ext cx="4628251" cy="12060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300" b="1" dirty="0" smtClean="0"/>
              <a:t>Środki oddziaływania pozakarnego : </a:t>
            </a:r>
          </a:p>
          <a:p>
            <a:pPr marL="342900" indent="-342900">
              <a:buAutoNum type="arabicPeriod"/>
            </a:pPr>
            <a:r>
              <a:rPr lang="pl-PL" sz="1300" dirty="0" smtClean="0"/>
              <a:t>Społeczne </a:t>
            </a:r>
          </a:p>
          <a:p>
            <a:pPr marL="342900" indent="-342900">
              <a:buAutoNum type="arabicPeriod"/>
            </a:pPr>
            <a:r>
              <a:rPr lang="pl-PL" sz="1300" dirty="0" smtClean="0"/>
              <a:t>Wychowawcze </a:t>
            </a:r>
            <a:r>
              <a:rPr lang="pl-PL" sz="1300" b="1" dirty="0" smtClean="0"/>
              <a:t> </a:t>
            </a:r>
            <a:endParaRPr lang="pl-PL" sz="1300" b="1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3190053" y="85628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łamany 6"/>
          <p:cNvCxnSpPr>
            <a:stCxn id="2" idx="1"/>
            <a:endCxn id="5" idx="1"/>
          </p:cNvCxnSpPr>
          <p:nvPr/>
        </p:nvCxnSpPr>
        <p:spPr>
          <a:xfrm rot="10800000" flipH="1" flipV="1">
            <a:off x="3310339" y="687149"/>
            <a:ext cx="102827" cy="4424992"/>
          </a:xfrm>
          <a:prstGeom prst="bentConnector3">
            <a:avLst>
              <a:gd name="adj1" fmla="val -22231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>
            <a:endCxn id="3" idx="1"/>
          </p:cNvCxnSpPr>
          <p:nvPr/>
        </p:nvCxnSpPr>
        <p:spPr>
          <a:xfrm>
            <a:off x="3046796" y="1952938"/>
            <a:ext cx="3663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endCxn id="4" idx="1"/>
          </p:cNvCxnSpPr>
          <p:nvPr/>
        </p:nvCxnSpPr>
        <p:spPr>
          <a:xfrm>
            <a:off x="3060268" y="3367659"/>
            <a:ext cx="35289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56377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84270" y="191788"/>
            <a:ext cx="295232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CELE KARY (ŚRODKA KARNEGO) 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2627783" y="1660445"/>
            <a:ext cx="1728191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ZAPOBIEGAWCZY 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5004048" y="1615476"/>
            <a:ext cx="1583073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WYCHOWAWCZY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7292855" y="1615476"/>
            <a:ext cx="1544977" cy="4963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KOMPENSACYJNY 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615476"/>
            <a:ext cx="1944216" cy="5228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SPRAWIDLIWOŚCIOWY</a:t>
            </a:r>
            <a:endParaRPr lang="pl-PL" sz="1400" b="1" dirty="0"/>
          </a:p>
        </p:txBody>
      </p:sp>
      <p:sp>
        <p:nvSpPr>
          <p:cNvPr id="8" name="Prostokąt 7"/>
          <p:cNvSpPr/>
          <p:nvPr/>
        </p:nvSpPr>
        <p:spPr>
          <a:xfrm>
            <a:off x="2627784" y="2899792"/>
            <a:ext cx="1728191" cy="9143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 odniesieniu do społeczeństwa                   ( prewencja ogólna ) </a:t>
            </a:r>
            <a:endParaRPr lang="pl-PL" sz="1200" dirty="0"/>
          </a:p>
        </p:txBody>
      </p:sp>
      <p:sp>
        <p:nvSpPr>
          <p:cNvPr id="9" name="Prostokąt 8"/>
          <p:cNvSpPr/>
          <p:nvPr/>
        </p:nvSpPr>
        <p:spPr>
          <a:xfrm>
            <a:off x="251520" y="2899792"/>
            <a:ext cx="1944216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Zaspokojenie społecznego poczucia sprawiedliwości </a:t>
            </a:r>
            <a:endParaRPr lang="pl-PL" sz="1200" dirty="0"/>
          </a:p>
        </p:txBody>
      </p:sp>
      <p:sp>
        <p:nvSpPr>
          <p:cNvPr id="10" name="Prostokąt 9"/>
          <p:cNvSpPr/>
          <p:nvPr/>
        </p:nvSpPr>
        <p:spPr>
          <a:xfrm>
            <a:off x="5004048" y="2899792"/>
            <a:ext cx="1583073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 odniesieniu do sprawcy ( prewencja indywidualna ) </a:t>
            </a:r>
            <a:endParaRPr lang="pl-PL" sz="1200" dirty="0"/>
          </a:p>
        </p:txBody>
      </p:sp>
      <p:sp>
        <p:nvSpPr>
          <p:cNvPr id="11" name="Prostokąt 10"/>
          <p:cNvSpPr/>
          <p:nvPr/>
        </p:nvSpPr>
        <p:spPr>
          <a:xfrm>
            <a:off x="7308303" y="2899792"/>
            <a:ext cx="1544977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Naprawienie lub zmniejszenie społecznego zła wyrządzonego czynem zabronionym</a:t>
            </a:r>
            <a:endParaRPr lang="pl-PL" sz="1200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3491879" y="166044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 flipH="1">
            <a:off x="3491879" y="695844"/>
            <a:ext cx="1268555" cy="9646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2" idx="2"/>
            <a:endCxn id="5" idx="0"/>
          </p:cNvCxnSpPr>
          <p:nvPr/>
        </p:nvCxnSpPr>
        <p:spPr>
          <a:xfrm>
            <a:off x="4760434" y="695844"/>
            <a:ext cx="1035151" cy="919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>
            <a:stCxn id="6" idx="2"/>
            <a:endCxn id="11" idx="0"/>
          </p:cNvCxnSpPr>
          <p:nvPr/>
        </p:nvCxnSpPr>
        <p:spPr>
          <a:xfrm>
            <a:off x="8065344" y="2111829"/>
            <a:ext cx="15448" cy="78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>
            <a:stCxn id="2" idx="2"/>
            <a:endCxn id="7" idx="0"/>
          </p:cNvCxnSpPr>
          <p:nvPr/>
        </p:nvCxnSpPr>
        <p:spPr>
          <a:xfrm flipH="1">
            <a:off x="1223628" y="695844"/>
            <a:ext cx="3536806" cy="919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ze strzałką 67"/>
          <p:cNvCxnSpPr>
            <a:stCxn id="2" idx="2"/>
            <a:endCxn id="6" idx="0"/>
          </p:cNvCxnSpPr>
          <p:nvPr/>
        </p:nvCxnSpPr>
        <p:spPr>
          <a:xfrm>
            <a:off x="4760434" y="695844"/>
            <a:ext cx="3304910" cy="919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>
            <a:stCxn id="7" idx="2"/>
            <a:endCxn id="9" idx="0"/>
          </p:cNvCxnSpPr>
          <p:nvPr/>
        </p:nvCxnSpPr>
        <p:spPr>
          <a:xfrm>
            <a:off x="1223628" y="2138282"/>
            <a:ext cx="0" cy="7615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>
            <a:stCxn id="4" idx="2"/>
            <a:endCxn id="8" idx="0"/>
          </p:cNvCxnSpPr>
          <p:nvPr/>
        </p:nvCxnSpPr>
        <p:spPr>
          <a:xfrm>
            <a:off x="3491879" y="2180929"/>
            <a:ext cx="1" cy="718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ze strzałką 79"/>
          <p:cNvCxnSpPr>
            <a:stCxn id="5" idx="2"/>
            <a:endCxn id="10" idx="0"/>
          </p:cNvCxnSpPr>
          <p:nvPr/>
        </p:nvCxnSpPr>
        <p:spPr>
          <a:xfrm>
            <a:off x="5795585" y="2135960"/>
            <a:ext cx="0" cy="7638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2655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140968"/>
            <a:ext cx="295232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KARY SAMOISTNE </a:t>
            </a:r>
          </a:p>
          <a:p>
            <a:pPr algn="ctr"/>
            <a:r>
              <a:rPr lang="pl-PL" sz="2000" b="1" dirty="0" smtClean="0"/>
              <a:t>( art. 18 k.w. )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4784529" y="2620484"/>
            <a:ext cx="3459879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OGRANICZENIA WOLNOŚCI </a:t>
            </a:r>
            <a:r>
              <a:rPr lang="pl-PL" sz="1400" dirty="0" smtClean="0"/>
              <a:t>( art. 20-23 k.w. )    ( 1 miesiąc) </a:t>
            </a:r>
            <a:r>
              <a:rPr lang="pl-PL" sz="1400" b="1" dirty="0" smtClean="0"/>
              <a:t> 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4788024" y="4365104"/>
            <a:ext cx="3456384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GRZYWNY </a:t>
            </a:r>
            <a:r>
              <a:rPr lang="pl-PL" sz="1400" dirty="0" smtClean="0"/>
              <a:t>( art. 24 k.w. )                                      ( od 20 do 5 000 zł , chyba , że ustawa stanowi inaczej )</a:t>
            </a:r>
            <a:r>
              <a:rPr lang="pl-PL" sz="1400" b="1" dirty="0" smtClean="0"/>
              <a:t>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4788024" y="5301208"/>
            <a:ext cx="3456384" cy="4963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NAGANY </a:t>
            </a:r>
            <a:r>
              <a:rPr lang="pl-PL" sz="1400" dirty="0" smtClean="0"/>
              <a:t>( art. 36 k.w. ) </a:t>
            </a:r>
            <a:r>
              <a:rPr lang="pl-PL" sz="1400" b="1" dirty="0" smtClean="0"/>
              <a:t> 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4753814" y="1628800"/>
            <a:ext cx="3456384" cy="5228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ARESZTU </a:t>
            </a:r>
            <a:r>
              <a:rPr lang="pl-PL" sz="1400" dirty="0" smtClean="0"/>
              <a:t>( art 19 k.w. ) </a:t>
            </a:r>
          </a:p>
          <a:p>
            <a:pPr algn="ctr"/>
            <a:r>
              <a:rPr lang="pl-PL" sz="1400" dirty="0" smtClean="0"/>
              <a:t>( od 5 dni do 30 dni ) </a:t>
            </a:r>
            <a:endParaRPr lang="pl-PL" sz="1400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6514469" y="26204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stCxn id="2" idx="3"/>
            <a:endCxn id="7" idx="1"/>
          </p:cNvCxnSpPr>
          <p:nvPr/>
        </p:nvCxnSpPr>
        <p:spPr>
          <a:xfrm flipV="1">
            <a:off x="3491880" y="1890203"/>
            <a:ext cx="1261934" cy="18628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>
            <a:stCxn id="2" idx="3"/>
            <a:endCxn id="4" idx="1"/>
          </p:cNvCxnSpPr>
          <p:nvPr/>
        </p:nvCxnSpPr>
        <p:spPr>
          <a:xfrm flipV="1">
            <a:off x="3491880" y="2880726"/>
            <a:ext cx="1292649" cy="872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>
            <a:stCxn id="2" idx="3"/>
            <a:endCxn id="5" idx="1"/>
          </p:cNvCxnSpPr>
          <p:nvPr/>
        </p:nvCxnSpPr>
        <p:spPr>
          <a:xfrm>
            <a:off x="3491880" y="3753036"/>
            <a:ext cx="1296144" cy="9721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2" idx="3"/>
            <a:endCxn id="6" idx="1"/>
          </p:cNvCxnSpPr>
          <p:nvPr/>
        </p:nvCxnSpPr>
        <p:spPr>
          <a:xfrm>
            <a:off x="3491880" y="3753036"/>
            <a:ext cx="1296144" cy="17963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283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13801" y="2411299"/>
            <a:ext cx="295232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ŚRODKI KARNE  </a:t>
            </a:r>
          </a:p>
          <a:p>
            <a:pPr algn="ctr"/>
            <a:r>
              <a:rPr lang="pl-PL" sz="2000" b="1" dirty="0" smtClean="0"/>
              <a:t>( art. 28 k.w. )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4744251" y="1882791"/>
            <a:ext cx="3459879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Przepadek rzeczy art. 30 </a:t>
            </a:r>
            <a:r>
              <a:rPr lang="pl-PL" sz="1400" b="1" dirty="0"/>
              <a:t> </a:t>
            </a:r>
            <a:r>
              <a:rPr lang="pl-PL" sz="1400" b="1" dirty="0" err="1" smtClean="0"/>
              <a:t>k.w</a:t>
            </a:r>
            <a:r>
              <a:rPr lang="pl-PL" sz="1400" b="1" dirty="0" smtClean="0"/>
              <a:t>. 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4744251" y="3623411"/>
            <a:ext cx="3456384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Podanie orzeczenia o ukaraniu do publicznej wiadomości w szczególny sposób , art. 31 k.w.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4749585" y="4581128"/>
            <a:ext cx="3456384" cy="20882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Inne środki karne określone przez ustawę           ( zawarte w ustawach szczególnych  ) np. zakaz </a:t>
            </a:r>
            <a:r>
              <a:rPr lang="pl-PL" sz="1400" b="1" dirty="0"/>
              <a:t>amatorskiego połowu ryb i minogów </a:t>
            </a:r>
            <a:r>
              <a:rPr lang="pl-PL" sz="1400" b="1" dirty="0" smtClean="0"/>
              <a:t>z ustawy  z  dn. 18.04.1985 r o rybactwie śródlądowym oraz zakaz wstępu na imprezy masowe  przewidziany w ustawie z dn. 20.03.2009 r. o bezpieczeństwie imprez masowych 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4749585" y="531091"/>
            <a:ext cx="3456384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Zakaz prowadzenia pojazdów mechanicznych lub innych pojazdów, art. 29 k.w. ( od 6 miesięcy do 3 lat ) </a:t>
            </a:r>
            <a:endParaRPr lang="pl-PL" sz="1400" b="1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6474191" y="188279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stCxn id="2" idx="3"/>
            <a:endCxn id="7" idx="1"/>
          </p:cNvCxnSpPr>
          <p:nvPr/>
        </p:nvCxnSpPr>
        <p:spPr>
          <a:xfrm flipV="1">
            <a:off x="3466129" y="999143"/>
            <a:ext cx="1283456" cy="2024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>
            <a:stCxn id="2" idx="3"/>
            <a:endCxn id="4" idx="1"/>
          </p:cNvCxnSpPr>
          <p:nvPr/>
        </p:nvCxnSpPr>
        <p:spPr>
          <a:xfrm flipV="1">
            <a:off x="3466129" y="2143033"/>
            <a:ext cx="1278122" cy="880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>
            <a:stCxn id="2" idx="3"/>
            <a:endCxn id="5" idx="1"/>
          </p:cNvCxnSpPr>
          <p:nvPr/>
        </p:nvCxnSpPr>
        <p:spPr>
          <a:xfrm>
            <a:off x="3466129" y="3023367"/>
            <a:ext cx="1278122" cy="9600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2" idx="3"/>
            <a:endCxn id="6" idx="1"/>
          </p:cNvCxnSpPr>
          <p:nvPr/>
        </p:nvCxnSpPr>
        <p:spPr>
          <a:xfrm>
            <a:off x="3466129" y="3023367"/>
            <a:ext cx="1283456" cy="26018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4736527" y="2830139"/>
            <a:ext cx="345638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Nawiązka  (art. 3 2 i 37 </a:t>
            </a:r>
            <a:r>
              <a:rPr lang="pl-PL" sz="1400" b="1" dirty="0" err="1" smtClean="0"/>
              <a:t>k.w</a:t>
            </a:r>
            <a:r>
              <a:rPr lang="pl-PL" sz="1400" b="1" dirty="0" smtClean="0"/>
              <a:t>. ) i obowiązek naprawienia szkody (przepis szczególny)</a:t>
            </a:r>
            <a:endParaRPr lang="pl-PL" sz="1400" b="1" dirty="0"/>
          </a:p>
        </p:txBody>
      </p:sp>
      <p:cxnSp>
        <p:nvCxnSpPr>
          <p:cNvPr id="9" name="Łącznik prosty ze strzałką 8"/>
          <p:cNvCxnSpPr>
            <a:stCxn id="2" idx="3"/>
            <a:endCxn id="3" idx="1"/>
          </p:cNvCxnSpPr>
          <p:nvPr/>
        </p:nvCxnSpPr>
        <p:spPr>
          <a:xfrm>
            <a:off x="3466129" y="3023367"/>
            <a:ext cx="1270398" cy="948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361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39752" y="620688"/>
            <a:ext cx="489654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ŚRODKI ODDZIAŁYWANIA POZAKARNEGO 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323528" y="2636912"/>
            <a:ext cx="2546031" cy="11555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Środki oddziaływania społecznego </a:t>
            </a:r>
          </a:p>
          <a:p>
            <a:pPr algn="ctr"/>
            <a:r>
              <a:rPr lang="pl-PL" sz="1600" b="1" dirty="0" smtClean="0"/>
              <a:t>Art. 39 § 4 k.w. </a:t>
            </a:r>
            <a:endParaRPr lang="pl-PL" sz="1600" b="1" dirty="0"/>
          </a:p>
        </p:txBody>
      </p:sp>
      <p:sp>
        <p:nvSpPr>
          <p:cNvPr id="5" name="Prostokąt 4"/>
          <p:cNvSpPr/>
          <p:nvPr/>
        </p:nvSpPr>
        <p:spPr>
          <a:xfrm>
            <a:off x="6156176" y="2636912"/>
            <a:ext cx="2656754" cy="11555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Środki oddziaływania wychowawczego </a:t>
            </a:r>
          </a:p>
          <a:p>
            <a:pPr algn="ctr"/>
            <a:r>
              <a:rPr lang="pl-PL" sz="1600" b="1" dirty="0" smtClean="0"/>
              <a:t>Art. 41 k.w. </a:t>
            </a:r>
            <a:endParaRPr lang="pl-PL" sz="1600" b="1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1596544" y="263691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2" idx="2"/>
            <a:endCxn id="5" idx="0"/>
          </p:cNvCxnSpPr>
          <p:nvPr/>
        </p:nvCxnSpPr>
        <p:spPr>
          <a:xfrm>
            <a:off x="4788024" y="1844824"/>
            <a:ext cx="2696529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>
            <a:stCxn id="2" idx="2"/>
            <a:endCxn id="4" idx="0"/>
          </p:cNvCxnSpPr>
          <p:nvPr/>
        </p:nvCxnSpPr>
        <p:spPr>
          <a:xfrm flipH="1">
            <a:off x="1596544" y="1844824"/>
            <a:ext cx="319148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991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096121" y="1882790"/>
            <a:ext cx="2815755" cy="11485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pl-PL" sz="1400" b="1" dirty="0" smtClean="0"/>
              <a:t>Przywrócenie naruszonego porządku prawnego </a:t>
            </a:r>
          </a:p>
          <a:p>
            <a:pPr marL="285750" indent="-285750">
              <a:buFontTx/>
              <a:buChar char="-"/>
            </a:pPr>
            <a:r>
              <a:rPr lang="pl-PL" sz="1400" b="1" dirty="0" smtClean="0"/>
              <a:t>Naprawienie wyrządzonej szkody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6084168" y="3645024"/>
            <a:ext cx="2815755" cy="20882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400" b="1" dirty="0" smtClean="0"/>
              <a:t>np.:</a:t>
            </a:r>
          </a:p>
          <a:p>
            <a:pPr marL="285750" indent="-285750">
              <a:buFontTx/>
              <a:buChar char="-"/>
            </a:pPr>
            <a:r>
              <a:rPr lang="pl-PL" sz="1400" b="1" dirty="0" smtClean="0"/>
              <a:t>przeproszenie pokrzywdzonego </a:t>
            </a:r>
          </a:p>
          <a:p>
            <a:pPr marL="285750" indent="-285750">
              <a:buFontTx/>
              <a:buChar char="-"/>
            </a:pPr>
            <a:r>
              <a:rPr lang="pl-PL" sz="1400" b="1" dirty="0"/>
              <a:t>u</a:t>
            </a:r>
            <a:r>
              <a:rPr lang="pl-PL" sz="1400" b="1" dirty="0" smtClean="0"/>
              <a:t>roczyste  zapewnienie niepopełniania więcej czynów stanowiących wykroczenie  </a:t>
            </a:r>
          </a:p>
          <a:p>
            <a:pPr marL="285750" indent="-285750">
              <a:buFontTx/>
              <a:buChar char="-"/>
            </a:pPr>
            <a:r>
              <a:rPr lang="pl-PL" sz="1400" b="1" dirty="0" smtClean="0"/>
              <a:t>zobowiązanie sprawcy do przywrócenia stanu poprzedniego  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1763688" y="555873"/>
            <a:ext cx="4464496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ŚRODKI ODDZIAŁYWANIA SPOŁECZNEGO </a:t>
            </a:r>
            <a:r>
              <a:rPr lang="pl-PL" sz="1400" b="1" dirty="0" smtClean="0"/>
              <a:t>           ( art. 39 § k.w. )  </a:t>
            </a:r>
            <a:endParaRPr lang="pl-PL" sz="1400" b="1" dirty="0"/>
          </a:p>
        </p:txBody>
      </p:sp>
      <p:cxnSp>
        <p:nvCxnSpPr>
          <p:cNvPr id="21" name="Łącznik prosty ze strzałką 20"/>
          <p:cNvCxnSpPr/>
          <p:nvPr/>
        </p:nvCxnSpPr>
        <p:spPr>
          <a:xfrm>
            <a:off x="6474191" y="188279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3026495" y="1909384"/>
            <a:ext cx="1944216" cy="10421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Tylko w razie odstąpienia od wymierzenia kary  (art. 39 § 4 </a:t>
            </a:r>
            <a:r>
              <a:rPr lang="pl-PL" sz="1400" b="1" dirty="0" err="1" smtClean="0"/>
              <a:t>k.w</a:t>
            </a:r>
            <a:r>
              <a:rPr lang="pl-PL" sz="1400" b="1" dirty="0" smtClean="0"/>
              <a:t>.) </a:t>
            </a:r>
            <a:endParaRPr lang="pl-PL" sz="1400" b="1" dirty="0"/>
          </a:p>
        </p:txBody>
      </p:sp>
      <p:cxnSp>
        <p:nvCxnSpPr>
          <p:cNvPr id="10" name="Łącznik prosty ze strzałką 9"/>
          <p:cNvCxnSpPr>
            <a:stCxn id="7" idx="2"/>
            <a:endCxn id="3" idx="0"/>
          </p:cNvCxnSpPr>
          <p:nvPr/>
        </p:nvCxnSpPr>
        <p:spPr>
          <a:xfrm>
            <a:off x="3995936" y="1491977"/>
            <a:ext cx="2667" cy="4174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>
            <a:stCxn id="3" idx="3"/>
            <a:endCxn id="5" idx="1"/>
          </p:cNvCxnSpPr>
          <p:nvPr/>
        </p:nvCxnSpPr>
        <p:spPr>
          <a:xfrm>
            <a:off x="4970711" y="2430461"/>
            <a:ext cx="1125410" cy="265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stCxn id="5" idx="2"/>
            <a:endCxn id="6" idx="0"/>
          </p:cNvCxnSpPr>
          <p:nvPr/>
        </p:nvCxnSpPr>
        <p:spPr>
          <a:xfrm flipH="1">
            <a:off x="7492046" y="3031322"/>
            <a:ext cx="11953" cy="6137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767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328245" y="4239044"/>
            <a:ext cx="2492228" cy="20702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400" b="1" dirty="0" smtClean="0"/>
          </a:p>
          <a:p>
            <a:endParaRPr lang="pl-PL" sz="1400" b="1" dirty="0"/>
          </a:p>
          <a:p>
            <a:endParaRPr lang="pl-PL" sz="1400" b="1" dirty="0" smtClean="0"/>
          </a:p>
          <a:p>
            <a:endParaRPr lang="pl-PL" sz="1400" b="1" dirty="0" smtClean="0"/>
          </a:p>
          <a:p>
            <a:r>
              <a:rPr lang="pl-PL" sz="1400" b="1" dirty="0" smtClean="0"/>
              <a:t>Inne środki postępowania wychowawczego </a:t>
            </a:r>
            <a:r>
              <a:rPr lang="pl-PL" sz="1400" b="1" dirty="0"/>
              <a:t> przewidziane </a:t>
            </a:r>
            <a:r>
              <a:rPr lang="pl-PL" sz="1400" b="1" dirty="0" smtClean="0"/>
              <a:t>np. w </a:t>
            </a:r>
            <a:r>
              <a:rPr lang="pl-PL" sz="1400" b="1" dirty="0"/>
              <a:t>postępowaniu </a:t>
            </a:r>
            <a:r>
              <a:rPr lang="pl-PL" sz="1400" b="1" dirty="0" smtClean="0"/>
              <a:t>dyscyplinarnym, przewidziane </a:t>
            </a:r>
            <a:r>
              <a:rPr lang="pl-PL" sz="1400" b="1" dirty="0"/>
              <a:t>w regulaminie </a:t>
            </a:r>
            <a:r>
              <a:rPr lang="pl-PL" sz="1400" b="1" dirty="0" smtClean="0"/>
              <a:t>pracy, czy w stowarzyszeniu, którego członkiem jest sprawca wykroczenia. </a:t>
            </a:r>
            <a:endParaRPr lang="pl-PL" sz="1400" b="1" dirty="0"/>
          </a:p>
          <a:p>
            <a:endParaRPr lang="pl-PL" sz="1400" b="1" dirty="0"/>
          </a:p>
          <a:p>
            <a:endParaRPr lang="pl-PL" sz="1400" b="1" dirty="0"/>
          </a:p>
          <a:p>
            <a:endParaRPr lang="pl-PL" sz="1400" b="1" dirty="0" smtClean="0"/>
          </a:p>
          <a:p>
            <a:endParaRPr lang="pl-PL" sz="1400" b="1" dirty="0" smtClean="0"/>
          </a:p>
        </p:txBody>
      </p:sp>
      <p:sp>
        <p:nvSpPr>
          <p:cNvPr id="6" name="Prostokąt 5"/>
          <p:cNvSpPr/>
          <p:nvPr/>
        </p:nvSpPr>
        <p:spPr>
          <a:xfrm>
            <a:off x="1481311" y="4239044"/>
            <a:ext cx="1944216" cy="10441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Pouczenie, zwrócenie uwagi 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2411760" y="555873"/>
            <a:ext cx="4464496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ŚRODKI ODZIAŁYWANIA WYCHOWAWCZEGO  </a:t>
            </a:r>
            <a:r>
              <a:rPr lang="pl-PL" sz="1400" b="1" dirty="0" smtClean="0"/>
              <a:t>           ( art. 41 k.w. )  </a:t>
            </a:r>
            <a:endParaRPr lang="pl-PL" sz="1400" b="1" dirty="0"/>
          </a:p>
        </p:txBody>
      </p:sp>
      <p:cxnSp>
        <p:nvCxnSpPr>
          <p:cNvPr id="21" name="Łącznik prosty ze strzałką 20"/>
          <p:cNvCxnSpPr/>
          <p:nvPr/>
        </p:nvCxnSpPr>
        <p:spPr>
          <a:xfrm>
            <a:off x="6474191" y="188279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2411760" y="1882791"/>
            <a:ext cx="4464496" cy="1240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Wystarczające do wdrożenia sprawcy  wykroczenia  do poszanowania prawa i przestrzegania zasad współżycia społecznego ; ich zastosowanie jest równoznaczne z rezygnacją ze </a:t>
            </a:r>
            <a:r>
              <a:rPr lang="pl-PL" sz="1600" b="1" dirty="0" err="1" smtClean="0"/>
              <a:t>ściagania</a:t>
            </a:r>
            <a:r>
              <a:rPr lang="pl-PL" sz="1600" b="1" dirty="0" smtClean="0"/>
              <a:t> sprawcy wykroczenia </a:t>
            </a:r>
            <a:endParaRPr lang="pl-PL" sz="1600" b="1" dirty="0"/>
          </a:p>
        </p:txBody>
      </p:sp>
      <p:cxnSp>
        <p:nvCxnSpPr>
          <p:cNvPr id="10" name="Łącznik prosty ze strzałką 9"/>
          <p:cNvCxnSpPr>
            <a:stCxn id="7" idx="2"/>
            <a:endCxn id="3" idx="0"/>
          </p:cNvCxnSpPr>
          <p:nvPr/>
        </p:nvCxnSpPr>
        <p:spPr>
          <a:xfrm>
            <a:off x="4644008" y="1491977"/>
            <a:ext cx="0" cy="3908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>
            <a:stCxn id="3" idx="2"/>
            <a:endCxn id="5" idx="0"/>
          </p:cNvCxnSpPr>
          <p:nvPr/>
        </p:nvCxnSpPr>
        <p:spPr>
          <a:xfrm>
            <a:off x="4644008" y="3122966"/>
            <a:ext cx="2930351" cy="11160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>
            <a:stCxn id="3" idx="2"/>
            <a:endCxn id="6" idx="0"/>
          </p:cNvCxnSpPr>
          <p:nvPr/>
        </p:nvCxnSpPr>
        <p:spPr>
          <a:xfrm flipH="1">
            <a:off x="2453419" y="3122966"/>
            <a:ext cx="2190589" cy="11160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953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63688" y="191788"/>
            <a:ext cx="568863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POWRÓT DO WYKROCZENIA ( RECYDYWA ) </a:t>
            </a:r>
            <a:endParaRPr lang="pl-PL" sz="2000" b="1" dirty="0"/>
          </a:p>
        </p:txBody>
      </p:sp>
      <p:sp>
        <p:nvSpPr>
          <p:cNvPr id="4" name="Prostokąt 3"/>
          <p:cNvSpPr/>
          <p:nvPr/>
        </p:nvSpPr>
        <p:spPr>
          <a:xfrm>
            <a:off x="3491880" y="1184501"/>
            <a:ext cx="2232248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RECYDYWA SPECJALNA  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6552220" y="1182178"/>
            <a:ext cx="2088232" cy="6626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RECYDYWA SPECJALNA WIELOKROTNA ( art. 38 k.w.) 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251518" y="4725144"/>
            <a:ext cx="1926465" cy="7560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Organ orzekający ocenia w ramach zwykłego wymiaru kary  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251519" y="1182179"/>
            <a:ext cx="1944216" cy="5228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RECYDYWA OGÓLNA </a:t>
            </a:r>
            <a:endParaRPr lang="pl-PL" sz="1400" b="1" dirty="0"/>
          </a:p>
        </p:txBody>
      </p:sp>
      <p:sp>
        <p:nvSpPr>
          <p:cNvPr id="8" name="Prostokąt 7"/>
          <p:cNvSpPr/>
          <p:nvPr/>
        </p:nvSpPr>
        <p:spPr>
          <a:xfrm>
            <a:off x="3743908" y="2289230"/>
            <a:ext cx="1728191" cy="9143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Uprzednie ukaranie sprawcy za podobne wykroczenie lub przestępstwo  </a:t>
            </a:r>
            <a:endParaRPr lang="pl-PL" sz="1400" b="1" dirty="0"/>
          </a:p>
        </p:txBody>
      </p:sp>
      <p:sp>
        <p:nvSpPr>
          <p:cNvPr id="9" name="Prostokąt 8"/>
          <p:cNvSpPr/>
          <p:nvPr/>
        </p:nvSpPr>
        <p:spPr>
          <a:xfrm>
            <a:off x="233768" y="2289230"/>
            <a:ext cx="1944216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Nie unormowana w kodeksie wykroczeń </a:t>
            </a:r>
            <a:endParaRPr lang="pl-PL" sz="1400" b="1" dirty="0"/>
          </a:p>
        </p:txBody>
      </p:sp>
      <p:sp>
        <p:nvSpPr>
          <p:cNvPr id="10" name="Prostokąt 9"/>
          <p:cNvSpPr/>
          <p:nvPr/>
        </p:nvSpPr>
        <p:spPr>
          <a:xfrm>
            <a:off x="6156177" y="2279953"/>
            <a:ext cx="2880320" cy="3746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Sprawca </a:t>
            </a:r>
            <a:r>
              <a:rPr lang="pl-PL" sz="1600" b="1" dirty="0" smtClean="0"/>
              <a:t>:</a:t>
            </a:r>
            <a:endParaRPr lang="pl-PL" sz="1400" b="1" dirty="0"/>
          </a:p>
        </p:txBody>
      </p:sp>
      <p:sp>
        <p:nvSpPr>
          <p:cNvPr id="11" name="Prostokąt 10"/>
          <p:cNvSpPr/>
          <p:nvPr/>
        </p:nvSpPr>
        <p:spPr>
          <a:xfrm>
            <a:off x="0" y="3537726"/>
            <a:ext cx="241176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Uprzednie ukaranie sprawcy za jakiekolwiek wykroczenie bądź przestępstwo </a:t>
            </a:r>
            <a:endParaRPr lang="pl-PL" sz="1400" b="1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4608004" y="118450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>
            <a:off x="4608004" y="695844"/>
            <a:ext cx="0" cy="4886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2" idx="2"/>
            <a:endCxn id="5" idx="0"/>
          </p:cNvCxnSpPr>
          <p:nvPr/>
        </p:nvCxnSpPr>
        <p:spPr>
          <a:xfrm>
            <a:off x="4608004" y="695844"/>
            <a:ext cx="2988332" cy="486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>
            <a:stCxn id="2" idx="2"/>
            <a:endCxn id="7" idx="0"/>
          </p:cNvCxnSpPr>
          <p:nvPr/>
        </p:nvCxnSpPr>
        <p:spPr>
          <a:xfrm flipH="1">
            <a:off x="1223627" y="695844"/>
            <a:ext cx="3384377" cy="486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>
            <a:stCxn id="7" idx="2"/>
            <a:endCxn id="9" idx="0"/>
          </p:cNvCxnSpPr>
          <p:nvPr/>
        </p:nvCxnSpPr>
        <p:spPr>
          <a:xfrm flipH="1">
            <a:off x="1205876" y="1704985"/>
            <a:ext cx="17751" cy="584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>
            <a:stCxn id="4" idx="2"/>
            <a:endCxn id="8" idx="0"/>
          </p:cNvCxnSpPr>
          <p:nvPr/>
        </p:nvCxnSpPr>
        <p:spPr>
          <a:xfrm>
            <a:off x="4608004" y="1704985"/>
            <a:ext cx="0" cy="584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ze strzałką 79"/>
          <p:cNvCxnSpPr>
            <a:stCxn id="5" idx="2"/>
            <a:endCxn id="10" idx="0"/>
          </p:cNvCxnSpPr>
          <p:nvPr/>
        </p:nvCxnSpPr>
        <p:spPr>
          <a:xfrm>
            <a:off x="7596336" y="1844823"/>
            <a:ext cx="1" cy="4351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stokąt 30"/>
          <p:cNvSpPr/>
          <p:nvPr/>
        </p:nvSpPr>
        <p:spPr>
          <a:xfrm>
            <a:off x="3779911" y="3537726"/>
            <a:ext cx="1692188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Ustawowa okoliczność obciążająca (art. 33 § 4 pkt. 5 k.w. )  </a:t>
            </a:r>
            <a:endParaRPr lang="pl-PL" sz="1400" b="1" dirty="0"/>
          </a:p>
        </p:txBody>
      </p:sp>
      <p:sp>
        <p:nvSpPr>
          <p:cNvPr id="32" name="Prostokąt 31"/>
          <p:cNvSpPr/>
          <p:nvPr/>
        </p:nvSpPr>
        <p:spPr>
          <a:xfrm>
            <a:off x="6156176" y="2654630"/>
            <a:ext cx="2880320" cy="25745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pl-PL" sz="1200" dirty="0" smtClean="0"/>
              <a:t>Uprzednio był ukarany co najmniej dwukrotnie </a:t>
            </a:r>
          </a:p>
          <a:p>
            <a:pPr marL="228600" indent="-228600">
              <a:buAutoNum type="arabicPeriod"/>
            </a:pPr>
            <a:r>
              <a:rPr lang="pl-PL" sz="1200" dirty="0" smtClean="0"/>
              <a:t>Ukarany za wykroczenia podobne do poprzednich </a:t>
            </a:r>
          </a:p>
          <a:p>
            <a:pPr marL="228600" indent="-228600">
              <a:buAutoNum type="arabicPeriod"/>
            </a:pPr>
            <a:r>
              <a:rPr lang="pl-PL" sz="1200" dirty="0" smtClean="0"/>
              <a:t>Poprzednie czyny, jak i te ostatnie, są wykroczeniami popełnionymi umyślnie</a:t>
            </a:r>
          </a:p>
          <a:p>
            <a:pPr marL="228600" indent="-228600">
              <a:buAutoNum type="arabicPeriod"/>
            </a:pPr>
            <a:r>
              <a:rPr lang="pl-PL" sz="1200" dirty="0" smtClean="0"/>
              <a:t>Nowe, podobne do poprzednich wykroczenie musi być popełnione w okresie nie przekraczającym 2 lat od ostatniego prawomocnego ukarania </a:t>
            </a:r>
          </a:p>
          <a:p>
            <a:pPr marL="228600" indent="-228600">
              <a:buAutoNum type="arabicPeriod"/>
            </a:pPr>
            <a:r>
              <a:rPr lang="pl-PL" sz="1200" dirty="0" smtClean="0"/>
              <a:t>Konsekwencją jest możliwość orzeczenia kary aresztu, nawet jeśli nie jest ona przewidziana w przepisie przypisanym sprawcy </a:t>
            </a:r>
            <a:endParaRPr lang="pl-PL" sz="1200" dirty="0"/>
          </a:p>
        </p:txBody>
      </p:sp>
      <p:sp>
        <p:nvSpPr>
          <p:cNvPr id="33" name="Prostokąt 32"/>
          <p:cNvSpPr/>
          <p:nvPr/>
        </p:nvSpPr>
        <p:spPr>
          <a:xfrm>
            <a:off x="170770" y="5885892"/>
            <a:ext cx="2385005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WYKROCZENIA PODOBNE    (art. 47 § 2 k.w. ) </a:t>
            </a:r>
            <a:endParaRPr lang="pl-PL" sz="1400" b="1" dirty="0"/>
          </a:p>
        </p:txBody>
      </p:sp>
      <p:sp>
        <p:nvSpPr>
          <p:cNvPr id="34" name="Prostokąt 33"/>
          <p:cNvSpPr/>
          <p:nvPr/>
        </p:nvSpPr>
        <p:spPr>
          <a:xfrm>
            <a:off x="3131840" y="5417840"/>
            <a:ext cx="3809528" cy="14401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dirty="0" smtClean="0"/>
              <a:t>Przestępstwami i wykroczeniami podobnymi są przestępstwa i wykroczenia należące do tego samego rodzaju ; przestępstwa i wykroczenia z zastosowaniem przemocy lub groźby jej użycia  albo przestępstwa i wykroczenia popełnione w celu osiągniecia korzyści majątkowej </a:t>
            </a:r>
            <a:endParaRPr lang="pl-PL" sz="1200" dirty="0"/>
          </a:p>
        </p:txBody>
      </p:sp>
      <p:cxnSp>
        <p:nvCxnSpPr>
          <p:cNvPr id="60" name="Łącznik prosty ze strzałką 59"/>
          <p:cNvCxnSpPr>
            <a:stCxn id="9" idx="2"/>
            <a:endCxn id="11" idx="0"/>
          </p:cNvCxnSpPr>
          <p:nvPr/>
        </p:nvCxnSpPr>
        <p:spPr>
          <a:xfrm>
            <a:off x="1205876" y="3203630"/>
            <a:ext cx="4" cy="33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>
            <a:stCxn id="11" idx="2"/>
            <a:endCxn id="6" idx="0"/>
          </p:cNvCxnSpPr>
          <p:nvPr/>
        </p:nvCxnSpPr>
        <p:spPr>
          <a:xfrm>
            <a:off x="1205880" y="4452126"/>
            <a:ext cx="8871" cy="2730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ze strzałką 84"/>
          <p:cNvCxnSpPr>
            <a:stCxn id="33" idx="3"/>
            <a:endCxn id="34" idx="1"/>
          </p:cNvCxnSpPr>
          <p:nvPr/>
        </p:nvCxnSpPr>
        <p:spPr>
          <a:xfrm>
            <a:off x="2555775" y="6137920"/>
            <a:ext cx="57606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/>
          <p:cNvCxnSpPr>
            <a:stCxn id="8" idx="2"/>
            <a:endCxn id="31" idx="0"/>
          </p:cNvCxnSpPr>
          <p:nvPr/>
        </p:nvCxnSpPr>
        <p:spPr>
          <a:xfrm>
            <a:off x="4608004" y="3203629"/>
            <a:ext cx="18001" cy="3340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203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4997</TotalTime>
  <Words>1056</Words>
  <Application>Microsoft Office PowerPoint</Application>
  <PresentationFormat>Pokaz na ekranie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obrotu gospodarczego Wykład</dc:title>
  <dc:creator>Anna Płońska</dc:creator>
  <cp:lastModifiedBy>Kasia</cp:lastModifiedBy>
  <cp:revision>261</cp:revision>
  <dcterms:created xsi:type="dcterms:W3CDTF">2012-01-31T20:13:54Z</dcterms:created>
  <dcterms:modified xsi:type="dcterms:W3CDTF">2014-02-07T11:44:07Z</dcterms:modified>
</cp:coreProperties>
</file>