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7" r:id="rId2"/>
    <p:sldId id="258" r:id="rId3"/>
    <p:sldId id="259" r:id="rId4"/>
    <p:sldId id="284" r:id="rId5"/>
    <p:sldId id="285" r:id="rId6"/>
    <p:sldId id="286" r:id="rId7"/>
    <p:sldId id="287" r:id="rId8"/>
    <p:sldId id="296" r:id="rId9"/>
    <p:sldId id="308" r:id="rId10"/>
    <p:sldId id="288" r:id="rId11"/>
    <p:sldId id="292" r:id="rId12"/>
    <p:sldId id="289" r:id="rId13"/>
    <p:sldId id="299" r:id="rId14"/>
    <p:sldId id="309" r:id="rId15"/>
    <p:sldId id="290" r:id="rId16"/>
    <p:sldId id="294" r:id="rId17"/>
    <p:sldId id="297" r:id="rId18"/>
    <p:sldId id="298" r:id="rId19"/>
    <p:sldId id="291" r:id="rId20"/>
    <p:sldId id="283" r:id="rId21"/>
    <p:sldId id="261" r:id="rId22"/>
    <p:sldId id="269" r:id="rId23"/>
    <p:sldId id="264" r:id="rId24"/>
    <p:sldId id="265" r:id="rId25"/>
    <p:sldId id="270" r:id="rId26"/>
    <p:sldId id="271" r:id="rId27"/>
    <p:sldId id="272" r:id="rId28"/>
    <p:sldId id="274" r:id="rId29"/>
    <p:sldId id="275" r:id="rId30"/>
    <p:sldId id="278" r:id="rId31"/>
    <p:sldId id="262" r:id="rId32"/>
    <p:sldId id="280" r:id="rId33"/>
    <p:sldId id="267" r:id="rId34"/>
    <p:sldId id="281" r:id="rId35"/>
    <p:sldId id="282"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7" autoAdjust="0"/>
    <p:restoredTop sz="94660"/>
  </p:normalViewPr>
  <p:slideViewPr>
    <p:cSldViewPr snapToGrid="0">
      <p:cViewPr varScale="1">
        <p:scale>
          <a:sx n="63" d="100"/>
          <a:sy n="63" d="100"/>
        </p:scale>
        <p:origin x="820"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1/25/2025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973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0604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638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49151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A61015F-7CC6-4D0A-9D87-873EA4C304CC}" type="datetimeFigureOut">
              <a:rPr lang="en-US" smtClean="0"/>
              <a:t>1/25/2025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91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24082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78572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5904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26903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05C68B11-C5A8-448C-8CE9-B1A273C79CFC}" type="datetimeFigureOut">
              <a:rPr lang="en-US" smtClean="0"/>
              <a:t>1/25/2025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5094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7616CA0-919D-4A49-9C8A-62FDFB3A5183}" type="datetimeFigureOut">
              <a:rPr lang="en-US" smtClean="0"/>
              <a:t>1/25/2025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24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0298CD5-6C1E-4009-B41F-6DF62E31D3BE}" type="datetimeFigureOut">
              <a:rPr lang="en-US" smtClean="0"/>
              <a:pPr/>
              <a:t>1/25/2025</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3530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815447" cy="1499616"/>
          </a:xfrm>
        </p:spPr>
        <p:txBody>
          <a:bodyPr/>
          <a:lstStyle/>
          <a:p>
            <a:r>
              <a:rPr lang="pl-PL" dirty="0"/>
              <a:t>Nadzwyczajne środki zaskarżenia </a:t>
            </a:r>
          </a:p>
        </p:txBody>
      </p:sp>
      <p:sp>
        <p:nvSpPr>
          <p:cNvPr id="3" name="Symbol zastępczy zawartości 2"/>
          <p:cNvSpPr>
            <a:spLocks noGrp="1"/>
          </p:cNvSpPr>
          <p:nvPr>
            <p:ph idx="1"/>
          </p:nvPr>
        </p:nvSpPr>
        <p:spPr>
          <a:xfrm>
            <a:off x="1019175" y="1990725"/>
            <a:ext cx="10820399" cy="4295775"/>
          </a:xfrm>
        </p:spPr>
        <p:txBody>
          <a:bodyPr/>
          <a:lstStyle/>
          <a:p>
            <a:pPr marL="0" indent="0" algn="just">
              <a:buNone/>
            </a:pPr>
            <a:r>
              <a:rPr lang="pl-PL" dirty="0"/>
              <a:t>Nadzwyczajne środki zaskarżenia – środki prawne służące do wywołania kontroli i wzruszenia </a:t>
            </a:r>
            <a:r>
              <a:rPr lang="pl-PL" b="1" dirty="0"/>
              <a:t>prawomocnego orzeczenia sądowego kończącego postępowanie</a:t>
            </a:r>
            <a:endParaRPr lang="pl-PL" dirty="0"/>
          </a:p>
          <a:p>
            <a:pPr marL="0" indent="0" algn="just">
              <a:buNone/>
            </a:pPr>
            <a:r>
              <a:rPr lang="pl-PL" dirty="0"/>
              <a:t>Kontrola orzeczenia, które nie podlega już zaskarżeniu w zwykłym trybie instancji. Nadzwyczajne środki zaskarżenia to „wentyl bezpieczeństwa”, który stwarza możliwość wyeliminowania najpoważniejszych błędów wymiaru sprawiedliwości zawartych w prawomocnych orzeczeniach. </a:t>
            </a:r>
          </a:p>
          <a:p>
            <a:pPr marL="0" indent="0" algn="just">
              <a:buNone/>
            </a:pPr>
            <a:r>
              <a:rPr lang="pl-PL" dirty="0"/>
              <a:t>Bezpieczeństwo prawne wymaga – z jednej strony – aby orzeczenie w pewnym momencie stało się prawomocne (niewzruszalne), ale z drugiej strony nie można wykluczyć, że w toku instancji nie dostrzeżono określonych uchybień. </a:t>
            </a:r>
          </a:p>
        </p:txBody>
      </p:sp>
    </p:spTree>
    <p:extLst>
      <p:ext uri="{BB962C8B-B14F-4D97-AF65-F5344CB8AC3E}">
        <p14:creationId xmlns:p14="http://schemas.microsoft.com/office/powerpoint/2010/main" val="4260797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Kasacja strony – warunki skutecznego wniesienia </a:t>
            </a:r>
          </a:p>
        </p:txBody>
      </p:sp>
      <p:sp>
        <p:nvSpPr>
          <p:cNvPr id="3" name="Symbol zastępczy zawartości 2"/>
          <p:cNvSpPr>
            <a:spLocks noGrp="1"/>
          </p:cNvSpPr>
          <p:nvPr>
            <p:ph idx="1"/>
          </p:nvPr>
        </p:nvSpPr>
        <p:spPr>
          <a:xfrm>
            <a:off x="412954" y="2286000"/>
            <a:ext cx="11464413" cy="4572000"/>
          </a:xfrm>
        </p:spPr>
        <p:txBody>
          <a:bodyPr>
            <a:normAutofit lnSpcReduction="10000"/>
          </a:bodyPr>
          <a:lstStyle/>
          <a:p>
            <a:pPr algn="just"/>
            <a:r>
              <a:rPr lang="pl-PL" dirty="0"/>
              <a:t>1. wyczerpanie toku instancji </a:t>
            </a:r>
          </a:p>
          <a:p>
            <a:pPr algn="just"/>
            <a:r>
              <a:rPr lang="pl-PL" dirty="0"/>
              <a:t>2. istnienie </a:t>
            </a:r>
            <a:r>
              <a:rPr lang="pl-PL" i="1" dirty="0" err="1"/>
              <a:t>gravamen</a:t>
            </a:r>
            <a:r>
              <a:rPr lang="pl-PL" i="1" dirty="0"/>
              <a:t> </a:t>
            </a:r>
          </a:p>
          <a:p>
            <a:pPr algn="just"/>
            <a:r>
              <a:rPr lang="pl-PL" i="1" dirty="0"/>
              <a:t>3. </a:t>
            </a:r>
            <a:r>
              <a:rPr lang="pl-PL" dirty="0"/>
              <a:t>przymus adwokacko-radcowski – kasacja, jeżeli nie pochodzi od prokuratora, musi zostać sporządzona i podpisana przez adwokata, radcę prawnego albo radcę Prokuratorii Generalnej RP</a:t>
            </a:r>
          </a:p>
          <a:p>
            <a:pPr lvl="1" algn="just"/>
            <a:r>
              <a:rPr lang="pl-PL" dirty="0"/>
              <a:t>ważne! – zakres działania obrońcy (pełnomocnika) z urzędu w postępowaniu karnym – art. 84 </a:t>
            </a:r>
          </a:p>
          <a:p>
            <a:pPr lvl="1" algn="just"/>
            <a:r>
              <a:rPr lang="pl-PL" dirty="0"/>
              <a:t>Ustanowienie obrońcy lub wyznaczenie obrońcy z urzędu </a:t>
            </a:r>
            <a:r>
              <a:rPr lang="pl-PL" b="1" u="sng" dirty="0"/>
              <a:t>uprawnia</a:t>
            </a:r>
            <a:r>
              <a:rPr lang="pl-PL" dirty="0"/>
              <a:t> go do działania w całym postępowaniu, nie wyłączając czynności po uprawomocnieniu się orzeczenia, jeżeli nie zawiera ograniczeń. Wyznaczenie obrońcy z urzędu nakłada na niego </a:t>
            </a:r>
            <a:r>
              <a:rPr lang="pl-PL" b="1" dirty="0"/>
              <a:t>obowiązek</a:t>
            </a:r>
            <a:r>
              <a:rPr lang="pl-PL" dirty="0"/>
              <a:t> podejmowania czynności procesowych </a:t>
            </a:r>
            <a:r>
              <a:rPr lang="pl-PL" b="1" u="sng" dirty="0"/>
              <a:t>do prawomocnego zakończenia postępowania</a:t>
            </a:r>
          </a:p>
          <a:p>
            <a:pPr lvl="1" algn="just"/>
            <a:r>
              <a:rPr lang="pl-PL" dirty="0"/>
              <a:t>Obrońca wyznaczony z urzędu w postępowaniu kasacyjnym, w postępowaniu o uchylenie wyroku sądu odwoławczego uchylającego wyrok sądu pierwszej instancji i przekazującego sprawę do ponownego rozpoznania lub w postępowaniu o wznowienie postępowania powinien sporządzić i podpisać kasację, skargę od wyroku sądu odwoławczego uchylającego wyrok sądu pierwszej instancji i przekazującego sprawę do ponownego rozpoznania lub wniosek o wznowienie postępowania albo poinformować na piśmie sąd, że nie stwierdził podstaw do wniesienia kasacji, skargi lub wniosku o wznowienie postępowania. Jeżeli kasacja, skarga lub wniosek zostaną wniesione, obrońca ten jest uprawniony do udziału w toczącym się postępowaniu.</a:t>
            </a:r>
            <a:endParaRPr lang="pl-PL" b="1" u="sng" dirty="0"/>
          </a:p>
          <a:p>
            <a:pPr lvl="1" algn="just"/>
            <a:endParaRPr lang="pl-PL" dirty="0"/>
          </a:p>
        </p:txBody>
      </p:sp>
    </p:spTree>
    <p:extLst>
      <p:ext uri="{BB962C8B-B14F-4D97-AF65-F5344CB8AC3E}">
        <p14:creationId xmlns:p14="http://schemas.microsoft.com/office/powerpoint/2010/main" val="412486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Kasacja strony – warunki skutecznego wniesienia </a:t>
            </a:r>
          </a:p>
        </p:txBody>
      </p:sp>
      <p:sp>
        <p:nvSpPr>
          <p:cNvPr id="3" name="Symbol zastępczy zawartości 2"/>
          <p:cNvSpPr>
            <a:spLocks noGrp="1"/>
          </p:cNvSpPr>
          <p:nvPr>
            <p:ph idx="1"/>
          </p:nvPr>
        </p:nvSpPr>
        <p:spPr/>
        <p:txBody>
          <a:bodyPr/>
          <a:lstStyle/>
          <a:p>
            <a:pPr algn="just"/>
            <a:r>
              <a:rPr lang="pl-PL" dirty="0"/>
              <a:t>4. dochowanie terminów procesowych </a:t>
            </a:r>
          </a:p>
          <a:p>
            <a:pPr lvl="1" algn="just"/>
            <a:r>
              <a:rPr lang="pl-PL" dirty="0"/>
              <a:t>7 dniowego terminu od daty ogłoszenia lub doręczenia orzeczenia sądu odwoławczego do złożenia wniosku o doręczenie wyroku wraz z uzasadnieniem </a:t>
            </a:r>
          </a:p>
          <a:p>
            <a:pPr lvl="1" algn="just"/>
            <a:r>
              <a:rPr lang="pl-PL" dirty="0"/>
              <a:t>30 dniowego terminy od daty doręczenia wyroku wraz z uzasadnieniem do złożenia kasacji w Sądzie Najwyższym za pośrednictwem sądu, który wydał zaskarżony wyrok </a:t>
            </a:r>
          </a:p>
          <a:p>
            <a:pPr algn="just"/>
            <a:r>
              <a:rPr lang="pl-PL" dirty="0"/>
              <a:t>5. kasacja może być oparta na podstawach wskazanych w art. 523! </a:t>
            </a:r>
          </a:p>
          <a:p>
            <a:pPr algn="just"/>
            <a:r>
              <a:rPr lang="pl-PL" dirty="0"/>
              <a:t>6. uiszczenie opłaty kasacyjnej (450 zł, gdy sądem I instancji był sąd rejonowy, 750 zł, gdy sądem I instancji był sąd okręgowy)</a:t>
            </a:r>
          </a:p>
          <a:p>
            <a:pPr algn="just"/>
            <a:r>
              <a:rPr lang="pl-PL" dirty="0"/>
              <a:t>Wniesieniu kasacji nie stoi na przeszkodzie wykonanie kary, akt łaski, zatarcie skazania ani okoliczność wyłączająca ściganie lub uzasadniająca zawieszenie postępowania.</a:t>
            </a:r>
          </a:p>
        </p:txBody>
      </p:sp>
    </p:spTree>
    <p:extLst>
      <p:ext uri="{BB962C8B-B14F-4D97-AF65-F5344CB8AC3E}">
        <p14:creationId xmlns:p14="http://schemas.microsoft.com/office/powerpoint/2010/main" val="425960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Kasacja nadzwyczajna – art. 521 </a:t>
            </a:r>
          </a:p>
        </p:txBody>
      </p:sp>
      <p:sp>
        <p:nvSpPr>
          <p:cNvPr id="3" name="Symbol zastępczy zawartości 2"/>
          <p:cNvSpPr>
            <a:spLocks noGrp="1"/>
          </p:cNvSpPr>
          <p:nvPr>
            <p:ph idx="1"/>
          </p:nvPr>
        </p:nvSpPr>
        <p:spPr>
          <a:xfrm>
            <a:off x="275304" y="1838632"/>
            <a:ext cx="11523406" cy="4935794"/>
          </a:xfrm>
        </p:spPr>
        <p:txBody>
          <a:bodyPr>
            <a:normAutofit fontScale="85000" lnSpcReduction="20000"/>
          </a:bodyPr>
          <a:lstStyle/>
          <a:p>
            <a:pPr algn="just"/>
            <a:r>
              <a:rPr lang="pl-PL" b="1" u="sng" dirty="0"/>
              <a:t>Prokurator Generalny,</a:t>
            </a:r>
            <a:r>
              <a:rPr lang="pl-PL" dirty="0"/>
              <a:t> a także </a:t>
            </a:r>
            <a:r>
              <a:rPr lang="pl-PL" b="1" u="sng" dirty="0"/>
              <a:t>Rzecznik Praw Obywatelskich</a:t>
            </a:r>
            <a:r>
              <a:rPr lang="pl-PL" dirty="0"/>
              <a:t> może wnieść kasację </a:t>
            </a:r>
            <a:r>
              <a:rPr lang="pl-PL" b="1" dirty="0"/>
              <a:t>od każdego prawomocnego orzeczenia sądu kończącego postępowanie</a:t>
            </a:r>
            <a:r>
              <a:rPr lang="pl-PL" dirty="0"/>
              <a:t>.</a:t>
            </a:r>
          </a:p>
          <a:p>
            <a:pPr algn="just"/>
            <a:r>
              <a:rPr lang="pl-PL" b="1" u="sng" dirty="0"/>
              <a:t>Rzecznik Praw Dziecka</a:t>
            </a:r>
            <a:r>
              <a:rPr lang="pl-PL" dirty="0"/>
              <a:t> może wnieść kasację od każdego prawomocnego orzeczenia sądu kończącego postępowanie, </a:t>
            </a:r>
            <a:r>
              <a:rPr lang="pl-PL" b="1" dirty="0"/>
              <a:t>jeżeli przez wydanie orzeczenia doszło do naruszenia praw dziecka.</a:t>
            </a:r>
          </a:p>
          <a:p>
            <a:pPr algn="just"/>
            <a:r>
              <a:rPr lang="pl-PL" dirty="0"/>
              <a:t>Kasacja nadzwyczajna może być wniesiona od </a:t>
            </a:r>
            <a:r>
              <a:rPr lang="pl-PL" b="1" dirty="0"/>
              <a:t>każdego prawomocnego orzeczenia, kończącego postępowanie, </a:t>
            </a:r>
            <a:r>
              <a:rPr lang="pl-PL" dirty="0"/>
              <a:t>czyli </a:t>
            </a:r>
          </a:p>
          <a:p>
            <a:pPr lvl="1" algn="just"/>
            <a:r>
              <a:rPr lang="pl-PL" dirty="0"/>
              <a:t>także od postanowień,</a:t>
            </a:r>
          </a:p>
          <a:p>
            <a:pPr lvl="1" algn="just"/>
            <a:r>
              <a:rPr lang="pl-PL" dirty="0"/>
              <a:t>prawomocnego wyroku sądu I instancji </a:t>
            </a:r>
          </a:p>
          <a:p>
            <a:pPr lvl="1" algn="just"/>
            <a:r>
              <a:rPr lang="pl-PL" dirty="0"/>
              <a:t>wyroku nakazowego </a:t>
            </a:r>
          </a:p>
          <a:p>
            <a:pPr lvl="1" algn="just"/>
            <a:r>
              <a:rPr lang="pl-PL" dirty="0"/>
              <a:t>wyroku skazującego na karę pozbawienia wolności z warunkowym zawieszeniem jej wykonania, a także karę grzywny, ograniczenia wolności lub np. od orzeczenia, w którym odstąpiono od wymierzenia kary</a:t>
            </a:r>
          </a:p>
          <a:p>
            <a:pPr marL="0" indent="-45720" algn="just">
              <a:buNone/>
            </a:pPr>
            <a:r>
              <a:rPr lang="pl-PL" dirty="0"/>
              <a:t>Strona lub inny uczestnik postępowania może złożyć wniosek (prośbę) o wniesienie kasacji nadzwyczajnej przez podmioty z art. 521 (por. 9 § 2)</a:t>
            </a:r>
          </a:p>
          <a:p>
            <a:pPr marL="0" indent="-45720" algn="just">
              <a:buNone/>
            </a:pPr>
            <a:r>
              <a:rPr lang="pl-PL" dirty="0"/>
              <a:t>Kasację nadzwyczajną wnosi się bezpośrednio do Sądu Najwyższego. Podmioty z art. 521 nie są ograniczone żadnym terminem, ale niedopuszczalne jest uwzględnienie kasacji na niekorzyść oskarżonego po upływie 1 roku od daty uprawomocnienia się orzeczenia. </a:t>
            </a:r>
          </a:p>
          <a:p>
            <a:pPr marL="0" indent="-45720" algn="just">
              <a:buNone/>
            </a:pPr>
            <a:r>
              <a:rPr lang="pl-PL" dirty="0"/>
              <a:t>W kasacji nadzwyczajnej można podnosić zarzuty rażącego naruszenia prawa, jeżeli miało to istotny wpływ na treść orzeczenia (art. 438 pkt 1 i 2) oraz bezwzględne przyczyny odwoławcze</a:t>
            </a:r>
          </a:p>
        </p:txBody>
      </p:sp>
    </p:spTree>
    <p:extLst>
      <p:ext uri="{BB962C8B-B14F-4D97-AF65-F5344CB8AC3E}">
        <p14:creationId xmlns:p14="http://schemas.microsoft.com/office/powerpoint/2010/main" val="951891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Kasacja Prokuratora generalnego ze względu na rażącą niewspółmierność kary</a:t>
            </a:r>
          </a:p>
        </p:txBody>
      </p:sp>
      <p:sp>
        <p:nvSpPr>
          <p:cNvPr id="3" name="Symbol zastępczy zawartości 2"/>
          <p:cNvSpPr>
            <a:spLocks noGrp="1"/>
          </p:cNvSpPr>
          <p:nvPr>
            <p:ph idx="1"/>
          </p:nvPr>
        </p:nvSpPr>
        <p:spPr>
          <a:xfrm>
            <a:off x="491614" y="2286000"/>
            <a:ext cx="11169444" cy="4023360"/>
          </a:xfrm>
        </p:spPr>
        <p:txBody>
          <a:bodyPr/>
          <a:lstStyle/>
          <a:p>
            <a:pPr algn="just"/>
            <a:r>
              <a:rPr lang="pl-PL" sz="2800" b="1" dirty="0"/>
              <a:t>Art. 523 §  1.  </a:t>
            </a:r>
            <a:r>
              <a:rPr lang="pl-PL" sz="2800" dirty="0"/>
              <a:t>Kasacja może być wniesiona tylko z powodu uchybień wymienionych w </a:t>
            </a:r>
            <a:r>
              <a:rPr lang="pl-PL" sz="2800" b="1" dirty="0"/>
              <a:t>art. 439 lub innego rażącego naruszenia prawa</a:t>
            </a:r>
            <a:r>
              <a:rPr lang="pl-PL" sz="2800" dirty="0"/>
              <a:t>, jeżeli mogło ono mieć istotny wpływ na treść orzeczenia. </a:t>
            </a:r>
            <a:r>
              <a:rPr lang="pl-PL" sz="2800" u="sng" dirty="0"/>
              <a:t>Kasacja nie może być wniesiona wyłącznie z powodu niewspółmierności kary.</a:t>
            </a:r>
          </a:p>
          <a:p>
            <a:pPr algn="just"/>
            <a:r>
              <a:rPr lang="pl-PL" sz="2800" b="1" dirty="0"/>
              <a:t>§  1a.  </a:t>
            </a:r>
            <a:r>
              <a:rPr lang="pl-PL" sz="2800" dirty="0"/>
              <a:t>Ograniczenia, o którym mowa w § 1 zdanie drugie, </a:t>
            </a:r>
            <a:r>
              <a:rPr lang="pl-PL" sz="2800" b="1" u="sng" dirty="0">
                <a:solidFill>
                  <a:srgbClr val="FF0000"/>
                </a:solidFill>
              </a:rPr>
              <a:t>nie stosuje się do kasacji wniesionej przez Prokuratora Generalnego w sprawach o zbrodnie.</a:t>
            </a:r>
          </a:p>
          <a:p>
            <a:pPr algn="just"/>
            <a:endParaRPr lang="pl-PL" b="1" u="sng" dirty="0">
              <a:solidFill>
                <a:srgbClr val="FF0000"/>
              </a:solidFill>
            </a:endParaRPr>
          </a:p>
          <a:p>
            <a:pPr algn="just"/>
            <a:endParaRPr lang="pl-PL" dirty="0">
              <a:solidFill>
                <a:srgbClr val="FF0000"/>
              </a:solidFill>
            </a:endParaRPr>
          </a:p>
          <a:p>
            <a:pPr algn="just"/>
            <a:endParaRPr lang="pl-PL" b="1" u="sng" dirty="0">
              <a:solidFill>
                <a:srgbClr val="FF0000"/>
              </a:solidFill>
            </a:endParaRPr>
          </a:p>
          <a:p>
            <a:pPr algn="just"/>
            <a:endParaRPr lang="pl-PL" dirty="0"/>
          </a:p>
        </p:txBody>
      </p:sp>
    </p:spTree>
    <p:extLst>
      <p:ext uri="{BB962C8B-B14F-4D97-AF65-F5344CB8AC3E}">
        <p14:creationId xmlns:p14="http://schemas.microsoft.com/office/powerpoint/2010/main" val="1113455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SN z 30.03.2017 r., III KK 395/16</a:t>
            </a:r>
          </a:p>
        </p:txBody>
      </p:sp>
      <p:sp>
        <p:nvSpPr>
          <p:cNvPr id="3" name="Symbol zastępczy zawartości 2"/>
          <p:cNvSpPr>
            <a:spLocks noGrp="1"/>
          </p:cNvSpPr>
          <p:nvPr>
            <p:ph idx="1"/>
          </p:nvPr>
        </p:nvSpPr>
        <p:spPr/>
        <p:txBody>
          <a:bodyPr/>
          <a:lstStyle/>
          <a:p>
            <a:pPr algn="just"/>
            <a:r>
              <a:rPr lang="pl-PL" dirty="0"/>
              <a:t>„(…) zarówno </a:t>
            </a:r>
            <a:r>
              <a:rPr lang="pl-PL" b="1" dirty="0"/>
              <a:t>charakter kasacji</a:t>
            </a:r>
            <a:r>
              <a:rPr lang="pl-PL" dirty="0"/>
              <a:t>, która jest nadzwyczajnym środkiem zaskarżenia, nie zaś zwykłym środkiem odwoławczym, jak i </a:t>
            </a:r>
            <a:r>
              <a:rPr lang="pl-PL" b="1" dirty="0"/>
              <a:t>potrzeba zwiększonej ochrony stabilności orzeczeń prawomocnych w porównaniu z ochroną zaskarżonych orzeczeń nieprawomocnych</a:t>
            </a:r>
            <a:r>
              <a:rPr lang="pl-PL" dirty="0"/>
              <a:t>, przemawiają za poglądem, że na gruncie postępowania wywołanego nadzwyczajnym środkiem zaskarżenia, wniesionym na podstawie art. 523 § 1a k.p.k., </a:t>
            </a:r>
            <a:r>
              <a:rPr lang="pl-PL" b="1" u="sng" dirty="0"/>
              <a:t>za skuteczną podstawę tego środka może być uznana wyłącznie „rażąca”, a nie „zwykła” („jakakolwiek”) niewspółmierność kary, a co więcej, stopień nasilenia owej rażącej niewspółmierności musi być wyższy od tego, który byłby wystarczający dla uwzględnienia apelacji wniesionej na podstawie z art. 438 pkt 4 k.p.k.”</a:t>
            </a:r>
          </a:p>
        </p:txBody>
      </p:sp>
    </p:spTree>
    <p:extLst>
      <p:ext uri="{BB962C8B-B14F-4D97-AF65-F5344CB8AC3E}">
        <p14:creationId xmlns:p14="http://schemas.microsoft.com/office/powerpoint/2010/main" val="1128907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rozpoznawania kasacji Strony</a:t>
            </a:r>
          </a:p>
        </p:txBody>
      </p:sp>
      <p:sp>
        <p:nvSpPr>
          <p:cNvPr id="3" name="Symbol zastępczy zawartości 2"/>
          <p:cNvSpPr>
            <a:spLocks noGrp="1"/>
          </p:cNvSpPr>
          <p:nvPr>
            <p:ph idx="1"/>
          </p:nvPr>
        </p:nvSpPr>
        <p:spPr>
          <a:xfrm>
            <a:off x="137652" y="1681316"/>
            <a:ext cx="11808542" cy="4628044"/>
          </a:xfrm>
        </p:spPr>
        <p:txBody>
          <a:bodyPr>
            <a:normAutofit fontScale="92500" lnSpcReduction="10000"/>
          </a:bodyPr>
          <a:lstStyle/>
          <a:p>
            <a:pPr algn="just"/>
            <a:r>
              <a:rPr lang="pl-PL" dirty="0"/>
              <a:t>1. Kasację wnosi się do Sądu Najwyższego za pośrednictwem sądu, który wydał zaskarżony wyrok. </a:t>
            </a:r>
            <a:r>
              <a:rPr lang="pl-PL" b="1" dirty="0"/>
              <a:t>Strona musi złożyć wniosek o doręczenie wyroku wraz z pisemnym uzasadnieniem. </a:t>
            </a:r>
          </a:p>
          <a:p>
            <a:pPr lvl="1" algn="just"/>
            <a:r>
              <a:rPr lang="pl-PL" dirty="0"/>
              <a:t>art. 457 </a:t>
            </a:r>
          </a:p>
          <a:p>
            <a:pPr lvl="1" algn="just"/>
            <a:r>
              <a:rPr lang="pl-PL" dirty="0"/>
              <a:t>sąd odwoławczy powinien sporządzić uzasadnienie w terminie 14 dni od daty ogłoszenia wyroku </a:t>
            </a:r>
          </a:p>
          <a:p>
            <a:pPr algn="just"/>
            <a:r>
              <a:rPr lang="pl-PL" dirty="0"/>
              <a:t>2. Strona ma </a:t>
            </a:r>
            <a:r>
              <a:rPr lang="pl-PL" b="1" dirty="0"/>
              <a:t>30 dni </a:t>
            </a:r>
            <a:r>
              <a:rPr lang="pl-PL" dirty="0"/>
              <a:t>od daty doręczenia wyroku wraz z uzasadnieniem. W przypadku wniesienia kasacji obowiązuje przymus </a:t>
            </a:r>
            <a:r>
              <a:rPr lang="pl-PL" b="1" dirty="0"/>
              <a:t>adwokacko-radcowski. </a:t>
            </a:r>
            <a:r>
              <a:rPr lang="pl-PL" dirty="0"/>
              <a:t>Kasacja musi zostać sporządzona i podpisana przez adwokata lub radcę prawnego. Jeżeli strona nie ma obrońcy lub pełnomocnika z wyboru może złożyć wniosek o wyznaczenie obrońcy z urzędu. </a:t>
            </a:r>
          </a:p>
          <a:p>
            <a:pPr algn="just"/>
            <a:r>
              <a:rPr lang="pl-PL" dirty="0"/>
              <a:t>3. Kasację wnosi się do sądu odwoławczego – kontrola formalna art. 526 w zw. z art. 119 §. 1 Prezes sądu odwoławczego, jeżeli kontrola formalna przebiegła pozytywnie doręcza odpis kasacji pozostałym stronom. Prokurator jest zobowiązany do złożenia odpowiedzi na kasację. Jeżeli kasacja nie spełnia warunków formalnych (lub braków nie uzupełniono w terminie 7 dni – art. 120), została wniesiona po terminie lub przez osobę nieuprawnioną – odmawia się przyjęcia kasacji. Za zarządzenie o odmowie przyjęcia kasacji przysługuje zażalenie </a:t>
            </a:r>
          </a:p>
          <a:p>
            <a:pPr algn="just"/>
            <a:r>
              <a:rPr lang="pl-PL" dirty="0"/>
              <a:t>4. W sprawach z oskarżenia publicznego, prokurator musi złożyć pisemną odpowiedź na kasację. Po złożeniu pisemnej odpowiedzi, kasację przekazuje się do Sądu Najwyższego (art. 530 k.p.k.).</a:t>
            </a:r>
          </a:p>
        </p:txBody>
      </p:sp>
    </p:spTree>
    <p:extLst>
      <p:ext uri="{BB962C8B-B14F-4D97-AF65-F5344CB8AC3E}">
        <p14:creationId xmlns:p14="http://schemas.microsoft.com/office/powerpoint/2010/main" val="819673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Tryb rozpoznawania kasacji Strony</a:t>
            </a:r>
          </a:p>
        </p:txBody>
      </p:sp>
      <p:sp>
        <p:nvSpPr>
          <p:cNvPr id="3" name="Symbol zastępczy zawartości 2"/>
          <p:cNvSpPr>
            <a:spLocks noGrp="1"/>
          </p:cNvSpPr>
          <p:nvPr>
            <p:ph idx="1"/>
          </p:nvPr>
        </p:nvSpPr>
        <p:spPr>
          <a:xfrm>
            <a:off x="1024128" y="2286000"/>
            <a:ext cx="10843407" cy="4023360"/>
          </a:xfrm>
        </p:spPr>
        <p:txBody>
          <a:bodyPr/>
          <a:lstStyle/>
          <a:p>
            <a:pPr algn="just"/>
            <a:r>
              <a:rPr lang="pl-PL" dirty="0"/>
              <a:t>5. Kontrola formalna przed Sądem Najwyższym – 531</a:t>
            </a:r>
          </a:p>
          <a:p>
            <a:pPr lvl="1" algn="just"/>
            <a:r>
              <a:rPr lang="pl-PL" dirty="0"/>
              <a:t>SN ponownie bada czy kasacja odpowiada warunkom formalnym (ogólnym i szczególnym), czy została wniesiona przez osobę uprawnioną, czy była dopuszczalna i czy jej przyjęcie nie nastąpiło na skutek niezasadnego przywrócenia terminu. </a:t>
            </a:r>
          </a:p>
          <a:p>
            <a:pPr algn="just"/>
            <a:r>
              <a:rPr lang="pl-PL" dirty="0"/>
              <a:t>6. Sąd Najwyższy </a:t>
            </a:r>
            <a:r>
              <a:rPr lang="pl-PL" b="1" dirty="0"/>
              <a:t>rozpoznaje kasację na rozprawie</a:t>
            </a:r>
            <a:r>
              <a:rPr lang="pl-PL" dirty="0"/>
              <a:t>, a w wypadkach wskazanych w ustawie – na posiedzeniu bez udziału stron</a:t>
            </a:r>
          </a:p>
          <a:p>
            <a:pPr lvl="1" algn="just"/>
            <a:r>
              <a:rPr lang="pl-PL" dirty="0"/>
              <a:t>na posiedzeniu rozpoznawana jest kasacja</a:t>
            </a:r>
          </a:p>
          <a:p>
            <a:pPr lvl="2" algn="just"/>
            <a:r>
              <a:rPr lang="pl-PL" dirty="0"/>
              <a:t>którą uznano za oczywiście bezzasadną, chyba że została wniesiona przez podmioty z art. 521 </a:t>
            </a:r>
          </a:p>
          <a:p>
            <a:pPr lvl="2" algn="just"/>
            <a:r>
              <a:rPr lang="pl-PL" dirty="0"/>
              <a:t>jeżeli uwzględnia się w całości w razie jej oczywistej zasadności</a:t>
            </a:r>
          </a:p>
        </p:txBody>
      </p:sp>
    </p:spTree>
    <p:extLst>
      <p:ext uri="{BB962C8B-B14F-4D97-AF65-F5344CB8AC3E}">
        <p14:creationId xmlns:p14="http://schemas.microsoft.com/office/powerpoint/2010/main" val="4119422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rozpoznawania kasacji nadzwyczajnej </a:t>
            </a:r>
          </a:p>
        </p:txBody>
      </p:sp>
      <p:sp>
        <p:nvSpPr>
          <p:cNvPr id="3" name="Symbol zastępczy zawartości 2"/>
          <p:cNvSpPr>
            <a:spLocks noGrp="1"/>
          </p:cNvSpPr>
          <p:nvPr>
            <p:ph idx="1"/>
          </p:nvPr>
        </p:nvSpPr>
        <p:spPr/>
        <p:txBody>
          <a:bodyPr/>
          <a:lstStyle/>
          <a:p>
            <a:r>
              <a:rPr lang="pl-PL" dirty="0"/>
              <a:t>1. Podmioty z art. 521 wnoszą kasację </a:t>
            </a:r>
            <a:r>
              <a:rPr lang="pl-PL" b="1" dirty="0"/>
              <a:t>bezpośrednio do Sądu Najwyższego</a:t>
            </a:r>
          </a:p>
          <a:p>
            <a:r>
              <a:rPr lang="pl-PL" dirty="0"/>
              <a:t>2. Kasację zawsze rozpoznaje się na rozprawie, chyba że Sąd Najwyższy uwzględnia kasację jako oczywiście zasadną na posiedzeniu.</a:t>
            </a:r>
          </a:p>
        </p:txBody>
      </p:sp>
    </p:spTree>
    <p:extLst>
      <p:ext uri="{BB962C8B-B14F-4D97-AF65-F5344CB8AC3E}">
        <p14:creationId xmlns:p14="http://schemas.microsoft.com/office/powerpoint/2010/main" val="1584122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Skład sądu w postępowaniu kasacyjnym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684449887"/>
              </p:ext>
            </p:extLst>
          </p:nvPr>
        </p:nvGraphicFramePr>
        <p:xfrm>
          <a:off x="1023938" y="2286000"/>
          <a:ext cx="9720262" cy="3576320"/>
        </p:xfrm>
        <a:graphic>
          <a:graphicData uri="http://schemas.openxmlformats.org/drawingml/2006/table">
            <a:tbl>
              <a:tblPr firstRow="1" bandRow="1">
                <a:tableStyleId>{5C22544A-7EE6-4342-B048-85BDC9FD1C3A}</a:tableStyleId>
              </a:tblPr>
              <a:tblGrid>
                <a:gridCol w="4860131">
                  <a:extLst>
                    <a:ext uri="{9D8B030D-6E8A-4147-A177-3AD203B41FA5}">
                      <a16:colId xmlns:a16="http://schemas.microsoft.com/office/drawing/2014/main" val="3253110891"/>
                    </a:ext>
                  </a:extLst>
                </a:gridCol>
                <a:gridCol w="4860131">
                  <a:extLst>
                    <a:ext uri="{9D8B030D-6E8A-4147-A177-3AD203B41FA5}">
                      <a16:colId xmlns:a16="http://schemas.microsoft.com/office/drawing/2014/main" val="4015590407"/>
                    </a:ext>
                  </a:extLst>
                </a:gridCol>
              </a:tblGrid>
              <a:tr h="370840">
                <a:tc>
                  <a:txBody>
                    <a:bodyPr/>
                    <a:lstStyle/>
                    <a:p>
                      <a:pPr algn="ctr"/>
                      <a:r>
                        <a:rPr lang="pl-PL" dirty="0"/>
                        <a:t>Rodzaj</a:t>
                      </a:r>
                      <a:r>
                        <a:rPr lang="pl-PL" baseline="0" dirty="0"/>
                        <a:t> orzeczenia </a:t>
                      </a:r>
                      <a:endParaRPr lang="pl-PL" dirty="0"/>
                    </a:p>
                  </a:txBody>
                  <a:tcPr/>
                </a:tc>
                <a:tc>
                  <a:txBody>
                    <a:bodyPr/>
                    <a:lstStyle/>
                    <a:p>
                      <a:pPr algn="ctr"/>
                      <a:r>
                        <a:rPr lang="pl-PL" dirty="0"/>
                        <a:t>Skład sądu</a:t>
                      </a:r>
                    </a:p>
                  </a:txBody>
                  <a:tcPr/>
                </a:tc>
                <a:extLst>
                  <a:ext uri="{0D108BD9-81ED-4DB2-BD59-A6C34878D82A}">
                    <a16:rowId xmlns:a16="http://schemas.microsoft.com/office/drawing/2014/main" val="3686032047"/>
                  </a:ext>
                </a:extLst>
              </a:tr>
              <a:tr h="370840">
                <a:tc>
                  <a:txBody>
                    <a:bodyPr/>
                    <a:lstStyle/>
                    <a:p>
                      <a:r>
                        <a:rPr lang="pl-PL" dirty="0"/>
                        <a:t>Kasacja dotyczy wyroku</a:t>
                      </a:r>
                    </a:p>
                  </a:txBody>
                  <a:tcPr/>
                </a:tc>
                <a:tc>
                  <a:txBody>
                    <a:bodyPr/>
                    <a:lstStyle/>
                    <a:p>
                      <a:r>
                        <a:rPr lang="pl-PL" dirty="0"/>
                        <a:t>3 sędziów</a:t>
                      </a:r>
                      <a:r>
                        <a:rPr lang="pl-PL" baseline="0" dirty="0"/>
                        <a:t> </a:t>
                      </a:r>
                      <a:endParaRPr lang="pl-PL" dirty="0"/>
                    </a:p>
                  </a:txBody>
                  <a:tcPr/>
                </a:tc>
                <a:extLst>
                  <a:ext uri="{0D108BD9-81ED-4DB2-BD59-A6C34878D82A}">
                    <a16:rowId xmlns:a16="http://schemas.microsoft.com/office/drawing/2014/main" val="2372228024"/>
                  </a:ext>
                </a:extLst>
              </a:tr>
              <a:tr h="370840">
                <a:tc>
                  <a:txBody>
                    <a:bodyPr/>
                    <a:lstStyle/>
                    <a:p>
                      <a:r>
                        <a:rPr lang="pl-PL" dirty="0"/>
                        <a:t>Kasacja dotyczy wyroku sądu orzekającego karę dożywotniego</a:t>
                      </a:r>
                      <a:r>
                        <a:rPr lang="pl-PL" baseline="0" dirty="0"/>
                        <a:t> pozbawienia wolności </a:t>
                      </a:r>
                      <a:endParaRPr lang="pl-PL" dirty="0"/>
                    </a:p>
                  </a:txBody>
                  <a:tcPr/>
                </a:tc>
                <a:tc>
                  <a:txBody>
                    <a:bodyPr/>
                    <a:lstStyle/>
                    <a:p>
                      <a:r>
                        <a:rPr lang="pl-PL" dirty="0"/>
                        <a:t>5 sędziów</a:t>
                      </a:r>
                      <a:r>
                        <a:rPr lang="pl-PL" baseline="0" dirty="0"/>
                        <a:t> </a:t>
                      </a:r>
                      <a:endParaRPr lang="pl-PL" dirty="0"/>
                    </a:p>
                  </a:txBody>
                  <a:tcPr/>
                </a:tc>
                <a:extLst>
                  <a:ext uri="{0D108BD9-81ED-4DB2-BD59-A6C34878D82A}">
                    <a16:rowId xmlns:a16="http://schemas.microsoft.com/office/drawing/2014/main" val="3534466321"/>
                  </a:ext>
                </a:extLst>
              </a:tr>
              <a:tr h="370840">
                <a:tc>
                  <a:txBody>
                    <a:bodyPr/>
                    <a:lstStyle/>
                    <a:p>
                      <a:r>
                        <a:rPr lang="pl-PL" dirty="0"/>
                        <a:t>Kasacja dotyczy orzeczenia</a:t>
                      </a:r>
                      <a:r>
                        <a:rPr lang="pl-PL" baseline="0" dirty="0"/>
                        <a:t> SN (postanowienia i wyroku), a wydano je w składzie innym niż jednoosobowy</a:t>
                      </a:r>
                      <a:endParaRPr lang="pl-PL" dirty="0"/>
                    </a:p>
                  </a:txBody>
                  <a:tcPr/>
                </a:tc>
                <a:tc>
                  <a:txBody>
                    <a:bodyPr/>
                    <a:lstStyle/>
                    <a:p>
                      <a:r>
                        <a:rPr lang="pl-PL" dirty="0"/>
                        <a:t>7 sędziów </a:t>
                      </a:r>
                    </a:p>
                  </a:txBody>
                  <a:tcPr/>
                </a:tc>
                <a:extLst>
                  <a:ext uri="{0D108BD9-81ED-4DB2-BD59-A6C34878D82A}">
                    <a16:rowId xmlns:a16="http://schemas.microsoft.com/office/drawing/2014/main" val="2450806170"/>
                  </a:ext>
                </a:extLst>
              </a:tr>
              <a:tr h="370840">
                <a:tc>
                  <a:txBody>
                    <a:bodyPr/>
                    <a:lstStyle/>
                    <a:p>
                      <a:r>
                        <a:rPr lang="pl-PL" dirty="0"/>
                        <a:t>Kasacja od</a:t>
                      </a:r>
                      <a:r>
                        <a:rPr lang="pl-PL" baseline="0" dirty="0"/>
                        <a:t> orzeczenia SN wydanego w składzie 1 sędziego</a:t>
                      </a:r>
                      <a:endParaRPr lang="pl-PL" dirty="0"/>
                    </a:p>
                  </a:txBody>
                  <a:tcPr/>
                </a:tc>
                <a:tc>
                  <a:txBody>
                    <a:bodyPr/>
                    <a:lstStyle/>
                    <a:p>
                      <a:r>
                        <a:rPr lang="pl-PL" dirty="0"/>
                        <a:t>3 sędziów </a:t>
                      </a:r>
                    </a:p>
                  </a:txBody>
                  <a:tcPr/>
                </a:tc>
                <a:extLst>
                  <a:ext uri="{0D108BD9-81ED-4DB2-BD59-A6C34878D82A}">
                    <a16:rowId xmlns:a16="http://schemas.microsoft.com/office/drawing/2014/main" val="1547048043"/>
                  </a:ext>
                </a:extLst>
              </a:tr>
              <a:tr h="370840">
                <a:tc>
                  <a:txBody>
                    <a:bodyPr/>
                    <a:lstStyle/>
                    <a:p>
                      <a:r>
                        <a:rPr lang="pl-PL" dirty="0"/>
                        <a:t>Gdy nie jest konieczne orzekanie o kasacji </a:t>
                      </a:r>
                      <a:r>
                        <a:rPr lang="pl-PL" b="1" dirty="0"/>
                        <a:t>wyrokiem </a:t>
                      </a:r>
                    </a:p>
                  </a:txBody>
                  <a:tcPr/>
                </a:tc>
                <a:tc>
                  <a:txBody>
                    <a:bodyPr/>
                    <a:lstStyle/>
                    <a:p>
                      <a:r>
                        <a:rPr lang="pl-PL" dirty="0"/>
                        <a:t>1 sędzia, chyba że Prezes SN zarządzi rozpoznanie w składzie 3 sędziów </a:t>
                      </a:r>
                    </a:p>
                  </a:txBody>
                  <a:tcPr/>
                </a:tc>
                <a:extLst>
                  <a:ext uri="{0D108BD9-81ED-4DB2-BD59-A6C34878D82A}">
                    <a16:rowId xmlns:a16="http://schemas.microsoft.com/office/drawing/2014/main" val="3760205505"/>
                  </a:ext>
                </a:extLst>
              </a:tr>
            </a:tbl>
          </a:graphicData>
        </a:graphic>
      </p:graphicFrame>
    </p:spTree>
    <p:extLst>
      <p:ext uri="{BB962C8B-B14F-4D97-AF65-F5344CB8AC3E}">
        <p14:creationId xmlns:p14="http://schemas.microsoft.com/office/powerpoint/2010/main" val="140154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rozstrzygnięć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416684417"/>
              </p:ext>
            </p:extLst>
          </p:nvPr>
        </p:nvGraphicFramePr>
        <p:xfrm>
          <a:off x="1023938" y="2286000"/>
          <a:ext cx="9720261" cy="2926080"/>
        </p:xfrm>
        <a:graphic>
          <a:graphicData uri="http://schemas.openxmlformats.org/drawingml/2006/table">
            <a:tbl>
              <a:tblPr firstRow="1" bandRow="1">
                <a:tableStyleId>{5C22544A-7EE6-4342-B048-85BDC9FD1C3A}</a:tableStyleId>
              </a:tblPr>
              <a:tblGrid>
                <a:gridCol w="3240087">
                  <a:extLst>
                    <a:ext uri="{9D8B030D-6E8A-4147-A177-3AD203B41FA5}">
                      <a16:colId xmlns:a16="http://schemas.microsoft.com/office/drawing/2014/main" val="2366368421"/>
                    </a:ext>
                  </a:extLst>
                </a:gridCol>
                <a:gridCol w="3240087">
                  <a:extLst>
                    <a:ext uri="{9D8B030D-6E8A-4147-A177-3AD203B41FA5}">
                      <a16:colId xmlns:a16="http://schemas.microsoft.com/office/drawing/2014/main" val="1848543867"/>
                    </a:ext>
                  </a:extLst>
                </a:gridCol>
                <a:gridCol w="3240087">
                  <a:extLst>
                    <a:ext uri="{9D8B030D-6E8A-4147-A177-3AD203B41FA5}">
                      <a16:colId xmlns:a16="http://schemas.microsoft.com/office/drawing/2014/main" val="263772454"/>
                    </a:ext>
                  </a:extLst>
                </a:gridCol>
              </a:tblGrid>
              <a:tr h="370840">
                <a:tc>
                  <a:txBody>
                    <a:bodyPr/>
                    <a:lstStyle/>
                    <a:p>
                      <a:pPr algn="ctr"/>
                      <a:r>
                        <a:rPr lang="pl-PL" b="1" baseline="0" dirty="0"/>
                        <a:t>ODDALENIE KASACJI</a:t>
                      </a:r>
                      <a:endParaRPr lang="pl-PL" b="1" dirty="0"/>
                    </a:p>
                  </a:txBody>
                  <a:tcPr/>
                </a:tc>
                <a:tc>
                  <a:txBody>
                    <a:bodyPr/>
                    <a:lstStyle/>
                    <a:p>
                      <a:pPr algn="ctr"/>
                      <a:r>
                        <a:rPr lang="pl-PL" dirty="0"/>
                        <a:t>UCHYLENIE ZASKARŻONEGO ORZECZENIA W CAŁOŚCI</a:t>
                      </a:r>
                      <a:r>
                        <a:rPr lang="pl-PL" baseline="0" dirty="0"/>
                        <a:t> LUB CZĘŚCI</a:t>
                      </a:r>
                      <a:endParaRPr lang="pl-PL" dirty="0"/>
                    </a:p>
                  </a:txBody>
                  <a:tcPr/>
                </a:tc>
                <a:tc>
                  <a:txBody>
                    <a:bodyPr/>
                    <a:lstStyle/>
                    <a:p>
                      <a:pPr algn="ctr"/>
                      <a:r>
                        <a:rPr lang="pl-PL" dirty="0"/>
                        <a:t>ZMIANA ORZECZENIA – art. 537 § 2 </a:t>
                      </a:r>
                    </a:p>
                  </a:txBody>
                  <a:tcPr/>
                </a:tc>
                <a:extLst>
                  <a:ext uri="{0D108BD9-81ED-4DB2-BD59-A6C34878D82A}">
                    <a16:rowId xmlns:a16="http://schemas.microsoft.com/office/drawing/2014/main" val="1416371237"/>
                  </a:ext>
                </a:extLst>
              </a:tr>
              <a:tr h="370840">
                <a:tc>
                  <a:txBody>
                    <a:bodyPr/>
                    <a:lstStyle/>
                    <a:p>
                      <a:pPr marL="285750" indent="-285750" algn="just">
                        <a:buFont typeface="Arial" panose="020B0604020202020204" pitchFamily="34" charset="0"/>
                        <a:buChar char="•"/>
                      </a:pPr>
                      <a:r>
                        <a:rPr lang="pl-PL" dirty="0"/>
                        <a:t>Kasację SN zawsze oddala</a:t>
                      </a:r>
                      <a:r>
                        <a:rPr lang="pl-PL" baseline="0" dirty="0"/>
                        <a:t>  </a:t>
                      </a:r>
                      <a:r>
                        <a:rPr lang="pl-PL" b="1" u="sng" baseline="0" dirty="0"/>
                        <a:t>postanowieniem</a:t>
                      </a:r>
                    </a:p>
                    <a:p>
                      <a:pPr marL="285750" indent="-285750" algn="just">
                        <a:buFont typeface="Arial" panose="020B0604020202020204" pitchFamily="34" charset="0"/>
                        <a:buChar char="•"/>
                      </a:pPr>
                      <a:r>
                        <a:rPr lang="pl-PL" b="0" u="none" baseline="0" dirty="0"/>
                        <a:t>Por. uchwała SN z 9.10.2000, I KZP 37/00</a:t>
                      </a:r>
                      <a:endParaRPr lang="pl-PL" b="0" u="none" dirty="0"/>
                    </a:p>
                  </a:txBody>
                  <a:tcPr/>
                </a:tc>
                <a:tc>
                  <a:txBody>
                    <a:bodyPr/>
                    <a:lstStyle/>
                    <a:p>
                      <a:pPr marL="285750" indent="-285750" algn="just">
                        <a:buFont typeface="Arial" panose="020B0604020202020204" pitchFamily="34" charset="0"/>
                        <a:buChar char="•"/>
                      </a:pPr>
                      <a:r>
                        <a:rPr lang="pl-PL" dirty="0"/>
                        <a:t>Postanowieniem lub wyrokiem,</a:t>
                      </a:r>
                      <a:r>
                        <a:rPr lang="pl-PL" baseline="0" dirty="0"/>
                        <a:t> w zależności od tego czy kasację wniesiono od wyroku czy postanowienia </a:t>
                      </a:r>
                    </a:p>
                    <a:p>
                      <a:pPr marL="285750" indent="-285750" algn="just">
                        <a:buFont typeface="Arial" panose="020B0604020202020204" pitchFamily="34" charset="0"/>
                        <a:buChar char="•"/>
                      </a:pPr>
                      <a:r>
                        <a:rPr lang="pl-PL" baseline="0" dirty="0"/>
                        <a:t>Decyzja uchylająca musi odpowiadać formie uchylanego orzeczenia </a:t>
                      </a:r>
                    </a:p>
                  </a:txBody>
                  <a:tcPr/>
                </a:tc>
                <a:tc>
                  <a:txBody>
                    <a:bodyPr/>
                    <a:lstStyle/>
                    <a:p>
                      <a:pPr marL="285750" indent="-285750" algn="just">
                        <a:buFont typeface="Arial" panose="020B0604020202020204" pitchFamily="34" charset="0"/>
                        <a:buChar char="•"/>
                      </a:pPr>
                      <a:r>
                        <a:rPr lang="pl-PL" dirty="0"/>
                        <a:t>Uchylenie orzeczenia i uniewinnienie oskarżonego, jeżeli skazanie jest niesłuszne </a:t>
                      </a:r>
                    </a:p>
                    <a:p>
                      <a:pPr marL="285750" indent="-285750" algn="just">
                        <a:buFont typeface="Arial" panose="020B0604020202020204" pitchFamily="34" charset="0"/>
                        <a:buChar char="•"/>
                      </a:pPr>
                      <a:r>
                        <a:rPr lang="pl-PL" dirty="0"/>
                        <a:t>SN nie może zmieniać ustaleń faktycznych</a:t>
                      </a:r>
                    </a:p>
                  </a:txBody>
                  <a:tcPr/>
                </a:tc>
                <a:extLst>
                  <a:ext uri="{0D108BD9-81ED-4DB2-BD59-A6C34878D82A}">
                    <a16:rowId xmlns:a16="http://schemas.microsoft.com/office/drawing/2014/main" val="1508306851"/>
                  </a:ext>
                </a:extLst>
              </a:tr>
            </a:tbl>
          </a:graphicData>
        </a:graphic>
      </p:graphicFrame>
    </p:spTree>
    <p:extLst>
      <p:ext uri="{BB962C8B-B14F-4D97-AF65-F5344CB8AC3E}">
        <p14:creationId xmlns:p14="http://schemas.microsoft.com/office/powerpoint/2010/main" val="3734124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24972" cy="1499616"/>
          </a:xfrm>
        </p:spPr>
        <p:txBody>
          <a:bodyPr/>
          <a:lstStyle/>
          <a:p>
            <a:r>
              <a:rPr lang="pl-PL" dirty="0"/>
              <a:t>Kiedy orzeczenie staje się prawomocne?</a:t>
            </a:r>
          </a:p>
        </p:txBody>
      </p:sp>
      <p:sp>
        <p:nvSpPr>
          <p:cNvPr id="3" name="Symbol zastępczy zawartości 2"/>
          <p:cNvSpPr>
            <a:spLocks noGrp="1"/>
          </p:cNvSpPr>
          <p:nvPr>
            <p:ph idx="1"/>
          </p:nvPr>
        </p:nvSpPr>
        <p:spPr>
          <a:xfrm>
            <a:off x="1024128" y="2286000"/>
            <a:ext cx="10824972" cy="4023360"/>
          </a:xfrm>
        </p:spPr>
        <p:txBody>
          <a:bodyPr>
            <a:normAutofit lnSpcReduction="10000"/>
          </a:bodyPr>
          <a:lstStyle/>
          <a:p>
            <a:pPr marL="457200" indent="-457200" algn="just">
              <a:buFont typeface="+mj-lt"/>
              <a:buAutoNum type="arabicPeriod"/>
            </a:pPr>
            <a:r>
              <a:rPr lang="pl-PL" dirty="0"/>
              <a:t>upłynął termin do wniesienia środka odwoławczego (art. 445 i 460) i strona nie wniosła w tym terminie tego środka</a:t>
            </a:r>
          </a:p>
          <a:p>
            <a:pPr marL="457200" indent="-457200" algn="just">
              <a:buFont typeface="+mj-lt"/>
              <a:buAutoNum type="arabicPeriod"/>
            </a:pPr>
            <a:r>
              <a:rPr lang="pl-PL" dirty="0"/>
              <a:t>upłynął termin do złożenia wniosku o uzasadnienie orzeczenia </a:t>
            </a:r>
          </a:p>
          <a:p>
            <a:pPr marL="457200" indent="-457200" algn="just">
              <a:buFont typeface="+mj-lt"/>
              <a:buAutoNum type="arabicPeriod"/>
            </a:pPr>
            <a:r>
              <a:rPr lang="pl-PL" dirty="0"/>
              <a:t>stronie odmówiono przyjęcia środka odwoławczego (art. 429), a nie zaskarżyła tego zarządzenia lub zaskarżyła, ale zostało ono utrzymane w mocy </a:t>
            </a:r>
          </a:p>
          <a:p>
            <a:pPr marL="457200" indent="-457200" algn="just">
              <a:buFont typeface="+mj-lt"/>
              <a:buAutoNum type="arabicPeriod"/>
            </a:pPr>
            <a:r>
              <a:rPr lang="pl-PL" dirty="0"/>
              <a:t>strona cofnęła środek odwoławczy, a brak jest podstaw do rozpoznania go mimo cofnięcia (art. 432) </a:t>
            </a:r>
          </a:p>
          <a:p>
            <a:pPr marL="457200" indent="-457200" algn="just">
              <a:buFont typeface="+mj-lt"/>
              <a:buAutoNum type="arabicPeriod"/>
            </a:pPr>
            <a:r>
              <a:rPr lang="pl-PL" dirty="0"/>
              <a:t>orzeczenie zostało wydane przez sąd odwoławczy w wyniku wniesienia środka odwoławczego </a:t>
            </a:r>
          </a:p>
          <a:p>
            <a:pPr marL="457200" indent="-457200" algn="just">
              <a:buFont typeface="+mj-lt"/>
              <a:buAutoNum type="arabicPeriod"/>
            </a:pPr>
            <a:r>
              <a:rPr lang="pl-PL" dirty="0"/>
              <a:t>wyrok nakazowy staje się prawomocny, jeżeli oskarżony lub oskarżyciel nie wniosą sprzeciwu w ciągu 7 dni od daty doręczenia wyroku lub cofną sprzeciw (art. 507)</a:t>
            </a:r>
          </a:p>
          <a:p>
            <a:pPr marL="457200" indent="-457200" algn="just">
              <a:buFont typeface="+mj-lt"/>
              <a:buAutoNum type="arabicPeriod"/>
            </a:pPr>
            <a:endParaRPr lang="pl-PL" dirty="0"/>
          </a:p>
        </p:txBody>
      </p:sp>
    </p:spTree>
    <p:extLst>
      <p:ext uri="{BB962C8B-B14F-4D97-AF65-F5344CB8AC3E}">
        <p14:creationId xmlns:p14="http://schemas.microsoft.com/office/powerpoint/2010/main" val="1861967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Wznowienie postępowania </a:t>
            </a:r>
          </a:p>
        </p:txBody>
      </p:sp>
    </p:spTree>
    <p:extLst>
      <p:ext uri="{BB962C8B-B14F-4D97-AF65-F5344CB8AC3E}">
        <p14:creationId xmlns:p14="http://schemas.microsoft.com/office/powerpoint/2010/main" val="214257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Wznowienie postępowania </a:t>
            </a:r>
          </a:p>
        </p:txBody>
      </p:sp>
      <p:sp>
        <p:nvSpPr>
          <p:cNvPr id="3" name="Symbol zastępczy zawartości 2"/>
          <p:cNvSpPr>
            <a:spLocks noGrp="1"/>
          </p:cNvSpPr>
          <p:nvPr>
            <p:ph idx="1"/>
          </p:nvPr>
        </p:nvSpPr>
        <p:spPr>
          <a:xfrm>
            <a:off x="190500" y="1895475"/>
            <a:ext cx="11830050" cy="4791075"/>
          </a:xfrm>
        </p:spPr>
        <p:txBody>
          <a:bodyPr>
            <a:normAutofit lnSpcReduction="10000"/>
          </a:bodyPr>
          <a:lstStyle/>
          <a:p>
            <a:pPr algn="just"/>
            <a:r>
              <a:rPr lang="pl-PL" dirty="0"/>
              <a:t>Drugi obok kasacji kodeksowy nadzwyczajny środek zaskarżenia. Ma na celu uchylenie orzeczenia przede wszystkim z uwagi na okoliczności, jakie zaistniały poza postępowaniem, a mogły mieć wpływ na treść rozstrzygnięcia. </a:t>
            </a:r>
          </a:p>
          <a:p>
            <a:pPr algn="just"/>
            <a:r>
              <a:rPr lang="pl-PL" dirty="0"/>
              <a:t>Wznowienie postępowania – zasadniczo – nie jest ograniczone żadnym terminem.</a:t>
            </a:r>
          </a:p>
          <a:p>
            <a:pPr lvl="1" algn="just"/>
            <a:r>
              <a:rPr lang="pl-PL" dirty="0"/>
              <a:t>Uwaga na:</a:t>
            </a:r>
          </a:p>
          <a:p>
            <a:pPr marL="470916" lvl="1" indent="-342900" algn="just">
              <a:buFont typeface="+mj-lt"/>
              <a:buAutoNum type="arabicPeriod"/>
            </a:pPr>
            <a:r>
              <a:rPr lang="pl-PL" dirty="0"/>
              <a:t>Art. 540b § 1 - Postępowanie sądowe zakończone prawomocnym orzeczeniem można wznowić na wniosek oskarżonego, złożony </a:t>
            </a:r>
            <a:r>
              <a:rPr lang="pl-PL" b="1" u="sng" dirty="0"/>
              <a:t>w terminie zawitym miesiąca </a:t>
            </a:r>
            <a:r>
              <a:rPr lang="pl-PL" dirty="0"/>
              <a:t>od dnia, w którym dowiedział się o zapadłym wobec niego orzeczeniu jeżeli sprawę rozpoznano pod nieobecność oskarżonego, któremu nie doręczono zawiadomienia o terminie posiedzenia lub rozprawy albo doręczono je w inny sposób niż osobiście, gdy wykaże on, że nie wiedział o terminie oraz o możliwości wydania orzeczenia pod jego nieobecność</a:t>
            </a:r>
          </a:p>
          <a:p>
            <a:pPr lvl="2" algn="just"/>
            <a:r>
              <a:rPr lang="pl-PL" dirty="0"/>
              <a:t>nie stosuje się tego przepisu, gdy w rozprawie/posiedzeniu uczestniczył obrońca oraz w przypadkach, o których mowa w art. 133 § 1, 136 § 1 i 139 § 1</a:t>
            </a:r>
          </a:p>
          <a:p>
            <a:pPr marL="470916" lvl="1" indent="-342900" algn="just">
              <a:buFont typeface="+mj-lt"/>
              <a:buAutoNum type="arabicPeriod"/>
            </a:pPr>
            <a:r>
              <a:rPr lang="pl-PL" dirty="0"/>
              <a:t>art. 542 § 5 – niedopuszczalne jest wznowienie postępowania z urzędu na niekorzyść oskarżonego po upływie 1 roku od daty uprawomocnienia się orzeczenia. </a:t>
            </a:r>
          </a:p>
          <a:p>
            <a:pPr algn="just"/>
            <a:r>
              <a:rPr lang="pl-PL" dirty="0"/>
              <a:t>Przeszkodą do wznowienia postępowania nie jest wykonanie kary, ułaskawienie, zatarcie skazania czy śmierć skazanego (art. 542 § 2) </a:t>
            </a:r>
          </a:p>
          <a:p>
            <a:pPr algn="just"/>
            <a:r>
              <a:rPr lang="pl-PL" dirty="0"/>
              <a:t>W trybie określonym w rozdziale 56 możliwe jest wznowienie </a:t>
            </a:r>
            <a:r>
              <a:rPr lang="pl-PL" dirty="0">
                <a:solidFill>
                  <a:srgbClr val="FF0000"/>
                </a:solidFill>
              </a:rPr>
              <a:t>jedynie </a:t>
            </a:r>
            <a:r>
              <a:rPr lang="pl-PL" b="1" u="sng" dirty="0">
                <a:solidFill>
                  <a:srgbClr val="FF0000"/>
                </a:solidFill>
              </a:rPr>
              <a:t>postepowania sądowego</a:t>
            </a:r>
            <a:r>
              <a:rPr lang="pl-PL" dirty="0">
                <a:solidFill>
                  <a:srgbClr val="FF0000"/>
                </a:solidFill>
              </a:rPr>
              <a:t>. </a:t>
            </a:r>
            <a:endParaRPr lang="pl-PL" dirty="0"/>
          </a:p>
        </p:txBody>
      </p:sp>
    </p:spTree>
    <p:extLst>
      <p:ext uri="{BB962C8B-B14F-4D97-AF65-F5344CB8AC3E}">
        <p14:creationId xmlns:p14="http://schemas.microsoft.com/office/powerpoint/2010/main" val="1256940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0170" y="-200847"/>
            <a:ext cx="9720072" cy="1499616"/>
          </a:xfrm>
        </p:spPr>
        <p:txBody>
          <a:bodyPr/>
          <a:lstStyle/>
          <a:p>
            <a:r>
              <a:rPr lang="pl-PL" dirty="0"/>
              <a:t>Przesłanki wznowienia postępowania </a:t>
            </a:r>
          </a:p>
        </p:txBody>
      </p:sp>
      <p:sp>
        <p:nvSpPr>
          <p:cNvPr id="3" name="Symbol zastępczy zawartości 2"/>
          <p:cNvSpPr>
            <a:spLocks noGrp="1"/>
          </p:cNvSpPr>
          <p:nvPr>
            <p:ph idx="1"/>
          </p:nvPr>
        </p:nvSpPr>
        <p:spPr>
          <a:xfrm>
            <a:off x="228600" y="930443"/>
            <a:ext cx="11819467" cy="5927558"/>
          </a:xfrm>
        </p:spPr>
        <p:txBody>
          <a:bodyPr>
            <a:normAutofit fontScale="85000" lnSpcReduction="20000"/>
          </a:bodyPr>
          <a:lstStyle/>
          <a:p>
            <a:pPr marL="0" indent="0" algn="just">
              <a:buNone/>
            </a:pPr>
            <a:r>
              <a:rPr lang="pl-PL" b="1" dirty="0"/>
              <a:t>Art. 540.</a:t>
            </a:r>
            <a:r>
              <a:rPr lang="pl-PL" dirty="0"/>
              <a:t> § 1. Postępowanie sądowe zakończone prawomocnym orzeczeniem wznawia się, jeżeli:</a:t>
            </a:r>
          </a:p>
          <a:p>
            <a:pPr marL="470916" lvl="1" indent="-342900" algn="just">
              <a:buFont typeface="+mj-lt"/>
              <a:buAutoNum type="arabicPeriod"/>
            </a:pPr>
            <a:r>
              <a:rPr lang="pl-PL" dirty="0"/>
              <a:t>w związku z postępowaniem dopuszczono się przestępstwa, a istnieje uzasadniona podstawa do przyjęcia, że mogło to mieć wpływ na treść orzeczenia,</a:t>
            </a:r>
          </a:p>
          <a:p>
            <a:pPr marL="470916" lvl="1" indent="-342900" algn="just">
              <a:buFont typeface="+mj-lt"/>
              <a:buAutoNum type="arabicPeriod"/>
            </a:pPr>
            <a:r>
              <a:rPr lang="pl-PL" dirty="0"/>
              <a:t>po wydaniu orzeczenia ujawnią się nowe fakty lub dowody wskazujące na to, że:</a:t>
            </a:r>
          </a:p>
          <a:p>
            <a:pPr marL="653796" lvl="2" indent="-342900" algn="just">
              <a:buFont typeface="+mj-lt"/>
              <a:buAutoNum type="alphaLcParenR"/>
            </a:pPr>
            <a:r>
              <a:rPr lang="pl-PL" dirty="0"/>
              <a:t>skazany nie popełnił czynu albo czyn jego nie stanowił przestępstwa lub nie podlegał karze,</a:t>
            </a:r>
          </a:p>
          <a:p>
            <a:pPr marL="653796" lvl="2" indent="-342900" algn="just">
              <a:buFont typeface="+mj-lt"/>
              <a:buAutoNum type="alphaLcParenR"/>
            </a:pPr>
            <a:r>
              <a:rPr lang="pl-PL" dirty="0"/>
              <a:t>skazano go za przestępstwo zagrożone karą surowszą albo nie uwzględniono okoliczności zobowiązujących do nadzwyczajnego złagodzenia kary albo też błędnie przyjęto okoliczności wpływające na nadzwyczajne obostrzenie kary,</a:t>
            </a:r>
          </a:p>
          <a:p>
            <a:pPr marL="653796" lvl="2" indent="-342900" algn="just">
              <a:buFont typeface="+mj-lt"/>
              <a:buAutoNum type="alphaLcParenR"/>
            </a:pPr>
            <a:r>
              <a:rPr lang="pl-PL" dirty="0"/>
              <a:t>sąd umorzył lub warunkowo umorzył postępowanie karne, błędnie przyjmując popełnienie przez oskarżonego zarzucanego mu czynu.</a:t>
            </a:r>
          </a:p>
          <a:p>
            <a:pPr marL="0" indent="0" algn="just">
              <a:buNone/>
            </a:pPr>
            <a:r>
              <a:rPr lang="pl-PL" dirty="0"/>
              <a:t>§ 2. Postępowanie wznawia się na korzyść strony, jeżeli Trybunał Konstytucyjny orzekł o niezgodności z Konstytucją, ratyfikowaną umową międzynarodową lub z ustawą przepisu prawnego, na podstawie którego zostało wydane orzeczenie; wznowienie nie może nastąpić na niekorzyść oskarżonego.</a:t>
            </a:r>
          </a:p>
          <a:p>
            <a:pPr marL="0" indent="0" algn="just">
              <a:buNone/>
            </a:pPr>
            <a:r>
              <a:rPr lang="pl-PL" dirty="0"/>
              <a:t>§ 3. Postępowanie wznawia się na korzyść oskarżonego, gdy potrzeba taka wynika z rozstrzygnięcia organu międzynarodowego działającego na mocy umowy międzynarodowej ratyfikowanej przez Rzeczpospolitą Polską.</a:t>
            </a:r>
          </a:p>
          <a:p>
            <a:pPr marL="0" indent="0" algn="just">
              <a:buNone/>
            </a:pPr>
            <a:r>
              <a:rPr lang="pl-PL" b="1" dirty="0"/>
              <a:t>Art. 540a </a:t>
            </a:r>
            <a:r>
              <a:rPr lang="pl-PL" dirty="0"/>
              <a:t>Postępowanie sądowe zakończone prawomocnym orzeczeniem można wznowić, jeżeli:</a:t>
            </a:r>
          </a:p>
          <a:p>
            <a:pPr marL="630936" lvl="1" indent="-457200" algn="just">
              <a:buFont typeface="+mj-lt"/>
              <a:buAutoNum type="arabicPeriod"/>
            </a:pPr>
            <a:r>
              <a:rPr lang="pl-PL" dirty="0"/>
              <a:t>skazany, do którego zastosowano przepis art. 60 § 3 lub 4 Kodeksu karnego lub art. 36 § 3 Kodeksu karnego skarbowego, nie potwierdził w postępowaniu karnym ujawnionych przez siebie informacji,</a:t>
            </a:r>
          </a:p>
          <a:p>
            <a:pPr marL="630936" lvl="1" indent="-457200" algn="just">
              <a:buFont typeface="+mj-lt"/>
              <a:buAutoNum type="arabicPeriod"/>
            </a:pPr>
            <a:r>
              <a:rPr lang="pl-PL" dirty="0"/>
              <a:t>zachodzi okoliczność określona w art. 11 § 3.</a:t>
            </a:r>
          </a:p>
          <a:p>
            <a:pPr marL="0" indent="0" algn="just">
              <a:buNone/>
            </a:pPr>
            <a:r>
              <a:rPr lang="pl-PL" b="1" dirty="0"/>
              <a:t>Art. 540b.</a:t>
            </a:r>
            <a:r>
              <a:rPr lang="pl-PL" dirty="0"/>
              <a:t>  § 1. Postępowanie sądowe zakończone prawomocnym orzeczeniem można wznowić na wniosek oskarżonego, złożony w terminie zawitym miesiąca od dnia, w którym dowiedział się o zapadłym wobec niego orzeczeniu, jeżeli sprawę rozpoznano pod nieobecność oskarżonego, któremu nie doręczono zawiadomienia o terminie posiedzenia lub rozprawy albo doręczono je w inny sposób niż osobiście, gdy wykaże on, że nie wiedział o terminie oraz o możliwości wydania orzeczenia pod jego nieobecność,</a:t>
            </a:r>
          </a:p>
          <a:p>
            <a:pPr algn="just"/>
            <a:r>
              <a:rPr lang="pl-PL" dirty="0"/>
              <a:t>§ 2. Przepisu § 1 nie stosuje się w wypadkach, o których mowa w art. 133 § 2, art. 136 § 1 oraz art. 139 § 1, a także jeżeli w rozprawie lub posiedzeniu </a:t>
            </a:r>
          </a:p>
        </p:txBody>
      </p:sp>
    </p:spTree>
    <p:extLst>
      <p:ext uri="{BB962C8B-B14F-4D97-AF65-F5344CB8AC3E}">
        <p14:creationId xmlns:p14="http://schemas.microsoft.com/office/powerpoint/2010/main" val="1355756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815447" cy="1499616"/>
          </a:xfrm>
        </p:spPr>
        <p:txBody>
          <a:bodyPr/>
          <a:lstStyle/>
          <a:p>
            <a:r>
              <a:rPr lang="pl-PL" dirty="0"/>
              <a:t>PRZESTĘPSTWO POPEŁNIONE W ZWIĄZKU Z POSTĘPOWANIEM JAKO PODSTAWA WZNOWIENIA</a:t>
            </a:r>
          </a:p>
        </p:txBody>
      </p:sp>
      <p:sp>
        <p:nvSpPr>
          <p:cNvPr id="3" name="Symbol zastępczy zawartości 2"/>
          <p:cNvSpPr>
            <a:spLocks noGrp="1"/>
          </p:cNvSpPr>
          <p:nvPr>
            <p:ph idx="1"/>
          </p:nvPr>
        </p:nvSpPr>
        <p:spPr>
          <a:xfrm>
            <a:off x="295275" y="1971675"/>
            <a:ext cx="11544299" cy="4667250"/>
          </a:xfrm>
        </p:spPr>
        <p:txBody>
          <a:bodyPr>
            <a:normAutofit/>
          </a:bodyPr>
          <a:lstStyle/>
          <a:p>
            <a:r>
              <a:rPr lang="pl-PL" dirty="0"/>
              <a:t>Art. 540 § 1 pkt. 1 </a:t>
            </a:r>
            <a:r>
              <a:rPr lang="pl-PL" dirty="0">
                <a:sym typeface="Wingdings" panose="05000000000000000000" pitchFamily="2" charset="2"/>
              </a:rPr>
              <a:t> tzw. </a:t>
            </a:r>
            <a:r>
              <a:rPr lang="la-Latn" i="1" dirty="0">
                <a:sym typeface="Wingdings" panose="05000000000000000000" pitchFamily="2" charset="2"/>
              </a:rPr>
              <a:t>propter falsa </a:t>
            </a:r>
            <a:endParaRPr lang="la-Latn" dirty="0"/>
          </a:p>
          <a:p>
            <a:r>
              <a:rPr lang="pl-PL" dirty="0"/>
              <a:t>Postępowanie sądowe zakończone prawomocnym orzeczeniem wznawia się </a:t>
            </a:r>
            <a:r>
              <a:rPr lang="pl-PL" b="1" dirty="0"/>
              <a:t>jeżeli w związku z postępowaniem dopuszczono się przestępstwa</a:t>
            </a:r>
            <a:r>
              <a:rPr lang="pl-PL" dirty="0"/>
              <a:t>, a istnieje </a:t>
            </a:r>
            <a:r>
              <a:rPr lang="pl-PL" u="sng" dirty="0"/>
              <a:t>uzasadniona podstawa do przyjęcia, że mogło to mieć wpływ na treść orzeczenia</a:t>
            </a:r>
            <a:r>
              <a:rPr lang="pl-PL" dirty="0"/>
              <a:t>. </a:t>
            </a:r>
          </a:p>
          <a:p>
            <a:pPr lvl="1"/>
            <a:r>
              <a:rPr lang="pl-PL" b="1" dirty="0"/>
              <a:t>Art. 541.</a:t>
            </a:r>
            <a:r>
              <a:rPr lang="pl-PL" dirty="0"/>
              <a:t> § 1. Czyn, o którym mowa w art. 540 § 1 pkt 1, musi być ustalony prawomocnym wyrokiem skazującym, chyba że orzeczenie takie nie może zapaść z powodu przyczyn wymienionych w art. 17 § 1 pkt 3-11 lub w art. 22.</a:t>
            </a:r>
          </a:p>
          <a:p>
            <a:pPr lvl="1"/>
            <a:r>
              <a:rPr lang="pl-PL" dirty="0"/>
              <a:t>§ 2. W tym wypadku wniosek o wznowienie postępowania powinien wskazywać wyrok skazujący lub orzeczenie zapadłe w postępowaniu karnym, stwierdzające niemożność wydania wyroku skazującego.</a:t>
            </a:r>
          </a:p>
          <a:p>
            <a:r>
              <a:rPr lang="pl-PL" dirty="0"/>
              <a:t>Wznowienie na tej podstawie wymaga stwierdzenia dwóch okoliczności: </a:t>
            </a:r>
          </a:p>
          <a:p>
            <a:pPr marL="470916" lvl="1" indent="-342900">
              <a:buFont typeface="+mj-lt"/>
              <a:buAutoNum type="arabicPeriod"/>
            </a:pPr>
            <a:r>
              <a:rPr lang="pl-PL" dirty="0"/>
              <a:t>Faktu popełnienia przestępstwa, zgodnie z art. 541; </a:t>
            </a:r>
          </a:p>
          <a:p>
            <a:pPr marL="470916" lvl="1" indent="-342900">
              <a:buFont typeface="+mj-lt"/>
              <a:buAutoNum type="arabicPeriod"/>
            </a:pPr>
            <a:r>
              <a:rPr lang="pl-PL" dirty="0"/>
              <a:t>Wykazania wpływu przestępstwa na treść orzeczenia, czyli musi istnieć związek przyczynowy pomiędzy przestępstwem a treścią orzeczenia. Ustawa nie precyzuje rodzaju przestępstwa i z tego względu należy przyjąć, że chodzi o każde przestępstwo o cechach wyżej wskazanych, popełnione nie tylko przez uczestnika procesu.</a:t>
            </a:r>
          </a:p>
          <a:p>
            <a:endParaRPr lang="pl-PL" dirty="0"/>
          </a:p>
        </p:txBody>
      </p:sp>
    </p:spTree>
    <p:extLst>
      <p:ext uri="{BB962C8B-B14F-4D97-AF65-F5344CB8AC3E}">
        <p14:creationId xmlns:p14="http://schemas.microsoft.com/office/powerpoint/2010/main" val="1677252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63072" cy="1499616"/>
          </a:xfrm>
        </p:spPr>
        <p:txBody>
          <a:bodyPr/>
          <a:lstStyle/>
          <a:p>
            <a:r>
              <a:rPr lang="pl-PL" dirty="0"/>
              <a:t>NOWE FAKTY LUB DOWODY JAKO PODSTAWA WZNOWIENIA POSTĘPOWANIA</a:t>
            </a:r>
          </a:p>
        </p:txBody>
      </p:sp>
      <p:sp>
        <p:nvSpPr>
          <p:cNvPr id="3" name="Symbol zastępczy zawartości 2"/>
          <p:cNvSpPr>
            <a:spLocks noGrp="1"/>
          </p:cNvSpPr>
          <p:nvPr>
            <p:ph idx="1"/>
          </p:nvPr>
        </p:nvSpPr>
        <p:spPr>
          <a:xfrm>
            <a:off x="338667" y="2286000"/>
            <a:ext cx="11548533" cy="4457700"/>
          </a:xfrm>
        </p:spPr>
        <p:txBody>
          <a:bodyPr>
            <a:normAutofit/>
          </a:bodyPr>
          <a:lstStyle/>
          <a:p>
            <a:pPr algn="just"/>
            <a:r>
              <a:rPr lang="pl-PL" dirty="0"/>
              <a:t>Art. 540 § 1 pkt. 2 </a:t>
            </a:r>
            <a:r>
              <a:rPr lang="pl-PL" dirty="0">
                <a:sym typeface="Wingdings" panose="05000000000000000000" pitchFamily="2" charset="2"/>
              </a:rPr>
              <a:t> tzw. </a:t>
            </a:r>
            <a:r>
              <a:rPr lang="la-Latn" i="1" dirty="0">
                <a:sym typeface="Wingdings" panose="05000000000000000000" pitchFamily="2" charset="2"/>
              </a:rPr>
              <a:t>propter</a:t>
            </a:r>
            <a:r>
              <a:rPr lang="pl-PL" i="1" dirty="0">
                <a:sym typeface="Wingdings" panose="05000000000000000000" pitchFamily="2" charset="2"/>
              </a:rPr>
              <a:t> nova </a:t>
            </a:r>
            <a:endParaRPr lang="pl-PL" i="1" dirty="0"/>
          </a:p>
          <a:p>
            <a:pPr algn="just"/>
            <a:r>
              <a:rPr lang="pl-PL" dirty="0"/>
              <a:t>Nowe fakty lub dowody, które wskazują na to, że:</a:t>
            </a:r>
          </a:p>
          <a:p>
            <a:pPr marL="470916" lvl="1" indent="-342900" algn="just">
              <a:buFont typeface="+mj-lt"/>
              <a:buAutoNum type="alphaLcParenR"/>
            </a:pPr>
            <a:r>
              <a:rPr lang="pl-PL" dirty="0"/>
              <a:t>skazany nie popełnił czynu albo czyn jego nie stanowił przestępstwa lub nie podlegał karze,</a:t>
            </a:r>
          </a:p>
          <a:p>
            <a:pPr marL="470916" lvl="1" indent="-342900" algn="just">
              <a:buFont typeface="+mj-lt"/>
              <a:buAutoNum type="alphaLcParenR"/>
            </a:pPr>
            <a:r>
              <a:rPr lang="pl-PL" dirty="0"/>
              <a:t>skazano go za przestępstwo zagrożone karą surowszą albo nie uwzględniono okoliczności zobowiązujących do nadzwyczajnego złagodzenia kary albo też błędnie przyjęto okoliczności wpływające na nadzwyczajne obostrzenie kary,</a:t>
            </a:r>
          </a:p>
          <a:p>
            <a:pPr marL="470916" lvl="1" indent="-342900" algn="just">
              <a:buFont typeface="+mj-lt"/>
              <a:buAutoNum type="alphaLcParenR"/>
            </a:pPr>
            <a:r>
              <a:rPr lang="pl-PL" dirty="0"/>
              <a:t>sąd umorzył lub warunkowo umorzył postępowanie karne, błędnie przyjmując popełnienie przez oskarżonego zarzucanego mu czynu.</a:t>
            </a:r>
          </a:p>
          <a:p>
            <a:pPr marL="0" indent="0" algn="just">
              <a:buNone/>
            </a:pPr>
            <a:r>
              <a:rPr lang="pl-PL" dirty="0"/>
              <a:t>Chodzi o tzw. </a:t>
            </a:r>
            <a:r>
              <a:rPr lang="la-Latn" i="1" dirty="0"/>
              <a:t>noviter</a:t>
            </a:r>
            <a:r>
              <a:rPr lang="pl-PL" i="1" dirty="0"/>
              <a:t> </a:t>
            </a:r>
            <a:r>
              <a:rPr lang="la-Latn" i="1" dirty="0"/>
              <a:t>reperta</a:t>
            </a:r>
            <a:r>
              <a:rPr lang="pl-PL" dirty="0"/>
              <a:t>, czyli fakty (dowody) nowo ujawnione i uprzednio nieznane nawet stronie. </a:t>
            </a:r>
          </a:p>
          <a:p>
            <a:pPr marL="0" indent="0" algn="just">
              <a:buNone/>
            </a:pPr>
            <a:r>
              <a:rPr lang="pl-PL" dirty="0"/>
              <a:t>Strona musi uprawdopodobnić okoliczności wskazane w art. 540 § 1 pkt. 2 </a:t>
            </a:r>
          </a:p>
        </p:txBody>
      </p:sp>
    </p:spTree>
    <p:extLst>
      <p:ext uri="{BB962C8B-B14F-4D97-AF65-F5344CB8AC3E}">
        <p14:creationId xmlns:p14="http://schemas.microsoft.com/office/powerpoint/2010/main" val="1467028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20542" cy="1499616"/>
          </a:xfrm>
        </p:spPr>
        <p:txBody>
          <a:bodyPr/>
          <a:lstStyle/>
          <a:p>
            <a:r>
              <a:rPr lang="pl-PL" dirty="0"/>
              <a:t>NOWE FAKTY LUB DOWODY JAKO PODSTAWA WZNOWIENIA POSTĘPOWANIA</a:t>
            </a:r>
          </a:p>
        </p:txBody>
      </p:sp>
      <p:sp>
        <p:nvSpPr>
          <p:cNvPr id="3" name="Symbol zastępczy zawartości 2"/>
          <p:cNvSpPr>
            <a:spLocks noGrp="1"/>
          </p:cNvSpPr>
          <p:nvPr>
            <p:ph idx="1"/>
          </p:nvPr>
        </p:nvSpPr>
        <p:spPr>
          <a:xfrm>
            <a:off x="1024128" y="2286000"/>
            <a:ext cx="10820542" cy="4023360"/>
          </a:xfrm>
        </p:spPr>
        <p:txBody>
          <a:bodyPr>
            <a:normAutofit fontScale="92500"/>
          </a:bodyPr>
          <a:lstStyle/>
          <a:p>
            <a:r>
              <a:rPr lang="pl-PL" b="1" dirty="0"/>
              <a:t> Postanowienie SN z dnia 19 kwietnia 2007 r., II KO 60/06</a:t>
            </a:r>
          </a:p>
          <a:p>
            <a:r>
              <a:rPr lang="pl-PL" dirty="0"/>
              <a:t>Ciężar dowodu w postępowaniu przewidzianym w rozdziale 56 k.p.k. spoczywa na stronie składającej wniosek o wznowienie postępowania. Jednocześnie nowy dowód, który nie był znany Sądom orzekającym w sprawie, musi mieć taki charakter i znaczenie, że z dużym prawdopodobieństwem wykazuje, iż zapadłe dotychczas orzeczenia były błędne, a więc, że doszło do "pomyłki sądowej".</a:t>
            </a:r>
          </a:p>
          <a:p>
            <a:r>
              <a:rPr lang="pl-PL" b="1" dirty="0"/>
              <a:t>Postanowienie SN z dnia 15 kwietnia 2008 r., II KO 84/07 </a:t>
            </a:r>
          </a:p>
          <a:p>
            <a:r>
              <a:rPr lang="pl-PL" dirty="0"/>
              <a:t> To skazany, w razie powoływania się na podstawę de </a:t>
            </a:r>
            <a:r>
              <a:rPr lang="pl-PL" dirty="0" err="1"/>
              <a:t>novis</a:t>
            </a:r>
            <a:r>
              <a:rPr lang="pl-PL" dirty="0"/>
              <a:t>, obarczony jest ciężarem uprawdopodobnienia zasadności wniosku o wznowienie postępowania, skoro wcześniej prawomocnym wyrokiem skazującym obalone zostało domniemanie niewinności. Nie wystarczy zatem samo powoływanie się przez autora wniosku na nowy fakt czy dowód, ale powinien on przedstawić co najmniej tzw. dowód swobodny (np. pisemne oświadczenie określonej osoby), świadczący o błędności skazania.</a:t>
            </a:r>
          </a:p>
          <a:p>
            <a:endParaRPr lang="pl-PL" dirty="0"/>
          </a:p>
          <a:p>
            <a:endParaRPr lang="pl-PL" dirty="0"/>
          </a:p>
        </p:txBody>
      </p:sp>
    </p:spTree>
    <p:extLst>
      <p:ext uri="{BB962C8B-B14F-4D97-AF65-F5344CB8AC3E}">
        <p14:creationId xmlns:p14="http://schemas.microsoft.com/office/powerpoint/2010/main" val="1526820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4761" y="0"/>
            <a:ext cx="10820542" cy="1499616"/>
          </a:xfrm>
        </p:spPr>
        <p:txBody>
          <a:bodyPr/>
          <a:lstStyle/>
          <a:p>
            <a:r>
              <a:rPr lang="pl-PL" dirty="0"/>
              <a:t>ORZECZENIE TRYBUNAŁU KONSTYTUCYJNEGO JAKO PODSTAWA WZNOWIENIA POSTĘPOWANIA</a:t>
            </a:r>
          </a:p>
        </p:txBody>
      </p:sp>
      <p:sp>
        <p:nvSpPr>
          <p:cNvPr id="3" name="Symbol zastępczy zawartości 2"/>
          <p:cNvSpPr>
            <a:spLocks noGrp="1"/>
          </p:cNvSpPr>
          <p:nvPr>
            <p:ph idx="1"/>
          </p:nvPr>
        </p:nvSpPr>
        <p:spPr>
          <a:xfrm>
            <a:off x="0" y="1499617"/>
            <a:ext cx="12192000" cy="5198896"/>
          </a:xfrm>
        </p:spPr>
        <p:txBody>
          <a:bodyPr>
            <a:normAutofit fontScale="85000" lnSpcReduction="20000"/>
          </a:bodyPr>
          <a:lstStyle/>
          <a:p>
            <a:pPr algn="just"/>
            <a:r>
              <a:rPr lang="pl-PL" dirty="0"/>
              <a:t>art. 540 § 2 </a:t>
            </a:r>
            <a:r>
              <a:rPr lang="pl-PL" dirty="0">
                <a:sym typeface="Wingdings" panose="05000000000000000000" pitchFamily="2" charset="2"/>
              </a:rPr>
              <a:t> tzw. </a:t>
            </a:r>
            <a:r>
              <a:rPr lang="la-Latn" i="1" dirty="0">
                <a:sym typeface="Wingdings" panose="05000000000000000000" pitchFamily="2" charset="2"/>
              </a:rPr>
              <a:t>propter</a:t>
            </a:r>
            <a:r>
              <a:rPr lang="pl-PL" i="1" dirty="0">
                <a:sym typeface="Wingdings" panose="05000000000000000000" pitchFamily="2" charset="2"/>
              </a:rPr>
              <a:t> </a:t>
            </a:r>
            <a:r>
              <a:rPr lang="la-Latn" i="1" dirty="0">
                <a:sym typeface="Wingdings" panose="05000000000000000000" pitchFamily="2" charset="2"/>
              </a:rPr>
              <a:t>decreta </a:t>
            </a:r>
          </a:p>
          <a:p>
            <a:pPr algn="just"/>
            <a:r>
              <a:rPr lang="pl-PL" dirty="0"/>
              <a:t>Trybunał Konstytucyjny orzekł o niezgodności z Konstytucją, ratyfikowaną umową międzynarodową lub z ustawą przepisu prawnego, na podstawie którego zostało wydane orzeczenie. </a:t>
            </a:r>
          </a:p>
          <a:p>
            <a:pPr algn="just"/>
            <a:r>
              <a:rPr lang="pl-PL" dirty="0"/>
              <a:t>Zgodnie z art. 190 ust. 4 Konstytucji orzeczenie TK o niezgodności z Konstytucją, umową międzynarodową lub z ustawą aktu normatywnego, na podstawie którego zostało wydane prawomocne orzeczenie sądowe, ostateczna decyzja administracyjna lub rozstrzygnięcie w innych sprawach, stanowi podstawę do wznowienia postępowania, uchylenia decyzji lub innego rozstrzygnięcia na zasadach i w trybie określonym w przepisach właściwych dla danego postępowania.</a:t>
            </a:r>
          </a:p>
          <a:p>
            <a:pPr algn="just"/>
            <a:r>
              <a:rPr lang="pl-PL" dirty="0">
                <a:sym typeface="Wingdings" panose="05000000000000000000" pitchFamily="2" charset="2"/>
              </a:rPr>
              <a:t>Art. 540 </a:t>
            </a:r>
            <a:r>
              <a:rPr lang="pl-PL" dirty="0"/>
              <a:t>§ 2 jest podstawą do wznowienia każdego orzeczenia (postanowienia oraz wyroku), niezależnie od rodzaju rozstrzygnięcia (skazanie, uniewinnienie, umorzenie czy warunkowe umorzenie postępowania). Nie jest wymagane spełnienie dodatkowych przesłanek - samodzielną podstawą wznowienia jest orzeczenie TK o niezgodności przepisu stanowiącego podstawę orzeczenia z Konstytucją RP, umową międzynarodową czy ustawą. </a:t>
            </a:r>
          </a:p>
          <a:p>
            <a:pPr algn="just"/>
            <a:r>
              <a:rPr lang="pl-PL" dirty="0"/>
              <a:t>Ustawodawca nie wymaga, aby w chwili złożenia wniosku konkretny przepis utracił moc obowiązującą. Chodzi jedynie o stwierdzenie jego niekonstytucyjności. Jednak gdy TK stwierdził niekonstytucyjność przepisu, ale odroczył na podstawie art. 190 ust. 3 Konstytucji utratę jego mocy, wznowienie postępowania może nastąpić dopiero po upływie czasu, do którego przepis ten jeszcze obowiązuje</a:t>
            </a:r>
          </a:p>
          <a:p>
            <a:pPr marL="0" indent="0" algn="just">
              <a:buNone/>
            </a:pPr>
            <a:r>
              <a:rPr lang="pl-PL" dirty="0"/>
              <a:t>Wznowienie postępowania przepisu może nastąpić tylko na korzyść strony, ale jednocześnie pod warunkiem, że nie będzie to wznowienie postępowania na niekorzyść oskarżonego. Oznacza to, że wznowienie postępowania na korzyść innej strony niż oskarżony nie może doprowadzić do pogorszenia sytuacji prawnej oskarżonego w żadnym aspekcie w stosunku do tej, jaka istniała przed wznowieniem postępowania.</a:t>
            </a:r>
          </a:p>
          <a:p>
            <a:pPr algn="just"/>
            <a:endParaRPr lang="pl-PL" dirty="0"/>
          </a:p>
        </p:txBody>
      </p:sp>
    </p:spTree>
    <p:extLst>
      <p:ext uri="{BB962C8B-B14F-4D97-AF65-F5344CB8AC3E}">
        <p14:creationId xmlns:p14="http://schemas.microsoft.com/office/powerpoint/2010/main" val="3906935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08072" y="0"/>
            <a:ext cx="11025963" cy="1499616"/>
          </a:xfrm>
        </p:spPr>
        <p:txBody>
          <a:bodyPr>
            <a:normAutofit/>
          </a:bodyPr>
          <a:lstStyle/>
          <a:p>
            <a:r>
              <a:rPr lang="pl-PL" dirty="0"/>
              <a:t>ROZSTRZYGNIĘCIE ORGANU MIĘDZYNARODOWEGO JAKO PODSTAWA WZNOWIENIA POSTĘPOWANIA</a:t>
            </a:r>
          </a:p>
        </p:txBody>
      </p:sp>
      <p:sp>
        <p:nvSpPr>
          <p:cNvPr id="3" name="Symbol zastępczy zawartości 2"/>
          <p:cNvSpPr>
            <a:spLocks noGrp="1"/>
          </p:cNvSpPr>
          <p:nvPr>
            <p:ph idx="1"/>
          </p:nvPr>
        </p:nvSpPr>
        <p:spPr>
          <a:xfrm>
            <a:off x="808073" y="1626781"/>
            <a:ext cx="11025963" cy="5071731"/>
          </a:xfrm>
        </p:spPr>
        <p:txBody>
          <a:bodyPr>
            <a:normAutofit/>
          </a:bodyPr>
          <a:lstStyle/>
          <a:p>
            <a:r>
              <a:rPr lang="pl-PL" dirty="0"/>
              <a:t>Art. 540 §  3 </a:t>
            </a:r>
          </a:p>
          <a:p>
            <a:r>
              <a:rPr lang="pl-PL" dirty="0"/>
              <a:t>Postępowanie wznawia się na korzyść oskarżonego, gdy potrzeba taka wynika z rozstrzygnięcia organu międzynarodowego działającego na mocy umowy międzynarodowej ratyfikowanej przez Rzeczpospolitą Polską.</a:t>
            </a:r>
          </a:p>
          <a:p>
            <a:r>
              <a:rPr lang="pl-PL" dirty="0"/>
              <a:t>Głównie chodzi o ETPC, ale należy uwzględnić również Komitet Praw Człowieka ONZ</a:t>
            </a:r>
          </a:p>
          <a:p>
            <a:r>
              <a:rPr lang="pl-PL" dirty="0">
                <a:solidFill>
                  <a:srgbClr val="FF0000"/>
                </a:solidFill>
              </a:rPr>
              <a:t>Bardzo ważna </a:t>
            </a:r>
            <a:r>
              <a:rPr lang="pl-PL" b="1" dirty="0">
                <a:solidFill>
                  <a:srgbClr val="FF0000"/>
                </a:solidFill>
              </a:rPr>
              <a:t>uchwała 7 sędziów SN z dnia 26 czerwca 2014 r., I KZP 14/14</a:t>
            </a:r>
          </a:p>
          <a:p>
            <a:r>
              <a:rPr lang="pl-PL" b="1" dirty="0"/>
              <a:t> </a:t>
            </a:r>
            <a:r>
              <a:rPr lang="pl-PL" dirty="0"/>
              <a:t>"Potrzeba" wznowienia postępowania, o której mowa w art. 540 § 3 k.p.k., może dotyczyć </a:t>
            </a:r>
            <a:r>
              <a:rPr lang="pl-PL" u="sng" dirty="0"/>
              <a:t>nie tylko postępowania w sprawie, do której odnosi się rozstrzygnięcie Europejskiego Trybunału Praw Człowieka</a:t>
            </a:r>
            <a:r>
              <a:rPr lang="pl-PL" dirty="0"/>
              <a:t> o naruszeniu Konwencji o ochronie praw człowieka i podstawowych wolności, </a:t>
            </a:r>
            <a:r>
              <a:rPr lang="pl-PL" b="1" dirty="0"/>
              <a:t>ale także do innych postępowań karnych, w których zaistniało naruszenie postanowień Konwencji tożsame w układzie okoliczności faktyczno-prawnych do stwierdzonego w orzeczeniu tego Trybunału wydanym przeciwko Polsce.</a:t>
            </a:r>
          </a:p>
          <a:p>
            <a:endParaRPr lang="pl-PL" dirty="0"/>
          </a:p>
          <a:p>
            <a:endParaRPr lang="pl-PL" dirty="0"/>
          </a:p>
        </p:txBody>
      </p:sp>
    </p:spTree>
    <p:extLst>
      <p:ext uri="{BB962C8B-B14F-4D97-AF65-F5344CB8AC3E}">
        <p14:creationId xmlns:p14="http://schemas.microsoft.com/office/powerpoint/2010/main" val="16764802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0605" y="585216"/>
            <a:ext cx="11249245" cy="1499616"/>
          </a:xfrm>
        </p:spPr>
        <p:txBody>
          <a:bodyPr/>
          <a:lstStyle/>
          <a:p>
            <a:r>
              <a:rPr lang="pl-PL" dirty="0"/>
              <a:t>Art. 540a – wznowienie wyłącznie na niekorzyść </a:t>
            </a:r>
          </a:p>
        </p:txBody>
      </p:sp>
      <p:sp>
        <p:nvSpPr>
          <p:cNvPr id="3" name="Symbol zastępczy zawartości 2"/>
          <p:cNvSpPr>
            <a:spLocks noGrp="1"/>
          </p:cNvSpPr>
          <p:nvPr>
            <p:ph idx="1"/>
          </p:nvPr>
        </p:nvSpPr>
        <p:spPr>
          <a:xfrm>
            <a:off x="956930" y="1850065"/>
            <a:ext cx="10930270" cy="4933507"/>
          </a:xfrm>
        </p:spPr>
        <p:txBody>
          <a:bodyPr>
            <a:normAutofit fontScale="92500"/>
          </a:bodyPr>
          <a:lstStyle/>
          <a:p>
            <a:pPr algn="just"/>
            <a:r>
              <a:rPr lang="pl-PL" dirty="0"/>
              <a:t>Pojawienia się nowych okoliczności świadczących o tym, że oskarżony nie zasługiwał na skazanie z zastosowaniem nadzwyczajnego złagodzenia kary w warunkach art. 60 § 3 lub 4 k.k. albo art. 36 § 3 k.k.s., albo wskazujących, że absorpcyjne umorzenie postępowania karnego było niezasadne. W tych sytuacjach wznowienie postępowania może nastąpić </a:t>
            </a:r>
            <a:r>
              <a:rPr lang="pl-PL" b="1" dirty="0"/>
              <a:t>tylko na wniosek strony. </a:t>
            </a:r>
          </a:p>
          <a:p>
            <a:pPr algn="just"/>
            <a:r>
              <a:rPr lang="pl-PL" dirty="0"/>
              <a:t>W wypadku wskazanym w pkt 1 chodzi o wznowienie postępowania w sprawie, w której wydano wyrok z zastosowaniem art. 60 § 3 lub 4 k.k. albo art. 36 § 3 k.k.s. w stosunku do współoskarżonego, który następnie w innym postępowaniu - przesłuchany jako świadek - </a:t>
            </a:r>
            <a:r>
              <a:rPr lang="pl-PL" b="1" dirty="0"/>
              <a:t>nie potwierdził okoliczności, które wówczas ujawnił, i dzięki temu skorzystał z dobrodziejstwa nadzwyczajnego złagodzenia kary.</a:t>
            </a:r>
            <a:endParaRPr lang="pl-PL" dirty="0"/>
          </a:p>
          <a:p>
            <a:pPr algn="just"/>
            <a:r>
              <a:rPr lang="pl-PL" dirty="0"/>
              <a:t>Pkt. 2 zawiera odesłanie do art. 11 § 3 („postępowanie umorzone na podstawie § 1 można wznowić [...]„). Wskazane w tym przepisie przesłanki wznowienia odnoszą się więc do każdego umorzonego absorpcyjnie postępowania. Chodzi tu o taki układ procesowy, w którym sąd absorpcyjnie umorzył postępowanie, natomiast wyrok skazujący wydany w innej sprawie, z powodu którego to postępowanie umorzono, został następnie uchylony lub w istotny sposób zmieniony w wyniku kasacji lub wznowienia postępowania. Dochodzi zatem do zmiany okoliczności, które leżały u podstaw umorzenia absorpcyjnego.</a:t>
            </a:r>
          </a:p>
          <a:p>
            <a:pPr algn="just"/>
            <a:endParaRPr lang="pl-PL" dirty="0"/>
          </a:p>
        </p:txBody>
      </p:sp>
    </p:spTree>
    <p:extLst>
      <p:ext uri="{BB962C8B-B14F-4D97-AF65-F5344CB8AC3E}">
        <p14:creationId xmlns:p14="http://schemas.microsoft.com/office/powerpoint/2010/main" val="289957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916235" cy="1499616"/>
          </a:xfrm>
        </p:spPr>
        <p:txBody>
          <a:bodyPr>
            <a:normAutofit fontScale="90000"/>
          </a:bodyPr>
          <a:lstStyle/>
          <a:p>
            <a:r>
              <a:rPr lang="pl-PL" dirty="0"/>
              <a:t>ROZPOZNANIE SPRAWY POD NIEOBECNOŚĆ OSKARŻONEGO JAKO PODSTAWA WZNOWIENIA POSTĘPOWANIA</a:t>
            </a:r>
          </a:p>
        </p:txBody>
      </p:sp>
      <p:sp>
        <p:nvSpPr>
          <p:cNvPr id="3" name="Symbol zastępczy zawartości 2"/>
          <p:cNvSpPr>
            <a:spLocks noGrp="1"/>
          </p:cNvSpPr>
          <p:nvPr>
            <p:ph idx="1"/>
          </p:nvPr>
        </p:nvSpPr>
        <p:spPr>
          <a:xfrm>
            <a:off x="1024128" y="2009553"/>
            <a:ext cx="10916234" cy="4667694"/>
          </a:xfrm>
        </p:spPr>
        <p:txBody>
          <a:bodyPr>
            <a:normAutofit/>
          </a:bodyPr>
          <a:lstStyle/>
          <a:p>
            <a:pPr algn="just"/>
            <a:r>
              <a:rPr lang="pl-PL" dirty="0"/>
              <a:t>art. 540b</a:t>
            </a:r>
          </a:p>
          <a:p>
            <a:pPr algn="just"/>
            <a:r>
              <a:rPr lang="pl-PL" dirty="0"/>
              <a:t>§ 1. Postępowanie sądowe zakończone prawomocnym orzeczeniem można wznowić na wniosek oskarżonego, złożony w terminie zawitym miesiąca od dnia, w którym dowiedział się o zapadłym wobec niego orzeczeniu, jeżeli:</a:t>
            </a:r>
          </a:p>
          <a:p>
            <a:pPr marL="630936" lvl="1" indent="-457200" algn="just">
              <a:buFont typeface="+mj-lt"/>
              <a:buAutoNum type="arabicPeriod"/>
            </a:pPr>
            <a:r>
              <a:rPr lang="pl-PL" dirty="0"/>
              <a:t>sprawę rozpoznano pod nieobecność oskarżonego, któremu nie doręczono zawiadomienia o terminie posiedzenia lub rozprawy albo doręczono je w inny sposób niż osobiście, gdy wykaże on, że nie wiedział o terminie oraz o możliwości wydania orzeczenia pod jego nieobecność,</a:t>
            </a:r>
          </a:p>
          <a:p>
            <a:pPr marL="630936" lvl="1" indent="-457200" algn="just">
              <a:buFont typeface="+mj-lt"/>
              <a:buAutoNum type="arabicPeriod"/>
            </a:pPr>
            <a:r>
              <a:rPr lang="pl-PL" dirty="0"/>
              <a:t>orzeczenia, o którym mowa w art. 100 § 3 i 4, wydanego pod nieobecność skazanego nie doręczono skazanemu albo doręczono w inny sposób niż osobiście, gdy wykaże on, że nie wiedział o jego treści oraz o przysługującym mu prawie, terminie i sposobie wniesienia środka zaskarżenia.</a:t>
            </a:r>
          </a:p>
          <a:p>
            <a:pPr algn="just"/>
            <a:r>
              <a:rPr lang="pl-PL" dirty="0"/>
              <a:t>§ 2. Przepisu § 1 nie stosuje się w wypadkach, o których mowa w art. 133 § 2, art. 136 § 1 oraz art. 139 § 1, a także jeżeli w rozprawie lub posiedzeniu uczestniczył obrońca.</a:t>
            </a:r>
          </a:p>
          <a:p>
            <a:pPr algn="just"/>
            <a:endParaRPr lang="pl-PL" dirty="0"/>
          </a:p>
        </p:txBody>
      </p:sp>
    </p:spTree>
    <p:extLst>
      <p:ext uri="{BB962C8B-B14F-4D97-AF65-F5344CB8AC3E}">
        <p14:creationId xmlns:p14="http://schemas.microsoft.com/office/powerpoint/2010/main" val="101002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815447" cy="1499616"/>
          </a:xfrm>
        </p:spPr>
        <p:txBody>
          <a:bodyPr/>
          <a:lstStyle/>
          <a:p>
            <a:r>
              <a:rPr lang="pl-PL" dirty="0"/>
              <a:t>Prawomocność orzeczenia </a:t>
            </a:r>
          </a:p>
        </p:txBody>
      </p:sp>
      <p:sp>
        <p:nvSpPr>
          <p:cNvPr id="3" name="Symbol zastępczy zawartości 2"/>
          <p:cNvSpPr>
            <a:spLocks noGrp="1"/>
          </p:cNvSpPr>
          <p:nvPr>
            <p:ph idx="1"/>
          </p:nvPr>
        </p:nvSpPr>
        <p:spPr>
          <a:xfrm>
            <a:off x="1024128" y="2286000"/>
            <a:ext cx="10815446" cy="4023360"/>
          </a:xfrm>
        </p:spPr>
        <p:txBody>
          <a:bodyPr/>
          <a:lstStyle/>
          <a:p>
            <a:pPr marL="0" indent="0" algn="just">
              <a:buNone/>
            </a:pPr>
            <a:r>
              <a:rPr lang="pl-PL" dirty="0"/>
              <a:t>Prawomocność orzeczenia = zakaz ponownego wszczynania procesu o to samo, czyli o ten sam czyn tej samej osoby (</a:t>
            </a:r>
            <a:r>
              <a:rPr lang="pl-PL" i="1" dirty="0"/>
              <a:t>ne bis in </a:t>
            </a:r>
            <a:r>
              <a:rPr lang="pl-PL" i="1" dirty="0" err="1"/>
              <a:t>idem</a:t>
            </a:r>
            <a:r>
              <a:rPr lang="pl-PL" dirty="0"/>
              <a:t>). </a:t>
            </a:r>
          </a:p>
          <a:p>
            <a:pPr marL="0" indent="0" algn="just">
              <a:buNone/>
            </a:pPr>
            <a:r>
              <a:rPr lang="pl-PL" dirty="0"/>
              <a:t>Niemożność zaskarżenia orzeczenia w trybie instancji – prawomocność </a:t>
            </a:r>
            <a:r>
              <a:rPr lang="pl-PL" b="1" dirty="0"/>
              <a:t>formalna</a:t>
            </a:r>
          </a:p>
          <a:p>
            <a:pPr marL="0" indent="0" algn="just">
              <a:buNone/>
            </a:pPr>
            <a:r>
              <a:rPr lang="pl-PL" dirty="0"/>
              <a:t>Zakaz ponownego wszczynania postępowania o to samo – prawomocność </a:t>
            </a:r>
            <a:r>
              <a:rPr lang="pl-PL" b="1" dirty="0"/>
              <a:t>materialna </a:t>
            </a:r>
          </a:p>
          <a:p>
            <a:pPr marL="0" indent="0" algn="just">
              <a:buNone/>
            </a:pPr>
            <a:r>
              <a:rPr lang="pl-PL" dirty="0"/>
              <a:t>Orzeczenie prawomocne formalnie i materialnie może być wzruszone jedynie w drodze nadzwyczajnych środków zaskarżenia. </a:t>
            </a:r>
          </a:p>
        </p:txBody>
      </p:sp>
    </p:spTree>
    <p:extLst>
      <p:ext uri="{BB962C8B-B14F-4D97-AF65-F5344CB8AC3E}">
        <p14:creationId xmlns:p14="http://schemas.microsoft.com/office/powerpoint/2010/main" val="322890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Wznowienie postępowania z Urzędu </a:t>
            </a:r>
          </a:p>
        </p:txBody>
      </p:sp>
      <p:sp>
        <p:nvSpPr>
          <p:cNvPr id="3" name="Symbol zastępczy zawartości 2"/>
          <p:cNvSpPr>
            <a:spLocks noGrp="1"/>
          </p:cNvSpPr>
          <p:nvPr>
            <p:ph idx="1"/>
          </p:nvPr>
        </p:nvSpPr>
        <p:spPr>
          <a:xfrm>
            <a:off x="118872" y="1903228"/>
            <a:ext cx="11725798" cy="4688958"/>
          </a:xfrm>
        </p:spPr>
        <p:txBody>
          <a:bodyPr>
            <a:normAutofit lnSpcReduction="10000"/>
          </a:bodyPr>
          <a:lstStyle/>
          <a:p>
            <a:pPr algn="just"/>
            <a:r>
              <a:rPr lang="pl-PL" dirty="0"/>
              <a:t>Art. 542 § 3 – wznowienie postępowania </a:t>
            </a:r>
            <a:r>
              <a:rPr lang="pl-PL" b="1" dirty="0"/>
              <a:t>jedynie z urzędu w przypadku zaistnienia bezwzględnych przyczyn odwoławczych</a:t>
            </a:r>
            <a:r>
              <a:rPr lang="pl-PL" dirty="0"/>
              <a:t> jeżeli nie były one uprzednio przedmiotem rozpoznania w trybie kasacji.</a:t>
            </a:r>
          </a:p>
          <a:p>
            <a:pPr algn="just"/>
            <a:r>
              <a:rPr lang="pl-PL" dirty="0"/>
              <a:t>art. 439 § 1, przy czym wznowienie postępowania jedynie z powodów określonych w pkt 9-11 może nastąpić tylko na korzyść oskarżonego.</a:t>
            </a:r>
          </a:p>
          <a:p>
            <a:pPr algn="just"/>
            <a:r>
              <a:rPr lang="pl-PL" dirty="0"/>
              <a:t>Wznowienie postępowania na niekorzyść oskarżonego jest </a:t>
            </a:r>
            <a:r>
              <a:rPr lang="pl-PL"/>
              <a:t>ograniczone rocznym </a:t>
            </a:r>
            <a:r>
              <a:rPr lang="pl-PL" dirty="0"/>
              <a:t>terminem</a:t>
            </a:r>
          </a:p>
          <a:p>
            <a:pPr algn="just"/>
            <a:r>
              <a:rPr lang="pl-PL" dirty="0"/>
              <a:t>Wyjątek od zasady skargowości! </a:t>
            </a:r>
          </a:p>
          <a:p>
            <a:pPr algn="just"/>
            <a:r>
              <a:rPr lang="pl-PL" b="1" dirty="0"/>
              <a:t>Bezwzględne przyczyny odwoławcze nie mogą być podstawą wznowienia postępowania na wniosek strony. Dla strony przyczyny te mogą być podstawą kasacji. </a:t>
            </a:r>
            <a:r>
              <a:rPr lang="pl-PL" dirty="0"/>
              <a:t>Strona może jednak w trybie art. 9 § 2 zasygnalizować sądowi zaistnienie powyższych uchybień. </a:t>
            </a:r>
          </a:p>
          <a:p>
            <a:pPr algn="just"/>
            <a:r>
              <a:rPr lang="pl-PL" dirty="0"/>
              <a:t>Zasygnalizowanie uchybień w trybie art. 9 § 2 nie jest obarczone przymusem adwokacko – radcowskim. </a:t>
            </a:r>
          </a:p>
          <a:p>
            <a:pPr algn="just"/>
            <a:r>
              <a:rPr lang="pl-PL" b="1" dirty="0"/>
              <a:t>Sąd, działając z urzędu, postanowieniem wznawia postępowanie. </a:t>
            </a:r>
          </a:p>
        </p:txBody>
      </p:sp>
    </p:spTree>
    <p:extLst>
      <p:ext uri="{BB962C8B-B14F-4D97-AF65-F5344CB8AC3E}">
        <p14:creationId xmlns:p14="http://schemas.microsoft.com/office/powerpoint/2010/main" val="399321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wznowienia postępowania </a:t>
            </a:r>
          </a:p>
        </p:txBody>
      </p:sp>
      <p:sp>
        <p:nvSpPr>
          <p:cNvPr id="4" name="Symbol zastępczy tekstu 3"/>
          <p:cNvSpPr>
            <a:spLocks noGrp="1"/>
          </p:cNvSpPr>
          <p:nvPr>
            <p:ph type="body" idx="1"/>
          </p:nvPr>
        </p:nvSpPr>
        <p:spPr>
          <a:xfrm>
            <a:off x="1024128" y="1768156"/>
            <a:ext cx="4754880" cy="822960"/>
          </a:xfrm>
        </p:spPr>
        <p:txBody>
          <a:bodyPr>
            <a:normAutofit/>
          </a:bodyPr>
          <a:lstStyle/>
          <a:p>
            <a:pPr algn="ctr"/>
            <a:r>
              <a:rPr lang="pl-PL" sz="2800" dirty="0"/>
              <a:t>Na wniosek </a:t>
            </a:r>
          </a:p>
        </p:txBody>
      </p:sp>
      <p:sp>
        <p:nvSpPr>
          <p:cNvPr id="5" name="Symbol zastępczy zawartości 4"/>
          <p:cNvSpPr>
            <a:spLocks noGrp="1"/>
          </p:cNvSpPr>
          <p:nvPr>
            <p:ph sz="half" idx="2"/>
          </p:nvPr>
        </p:nvSpPr>
        <p:spPr>
          <a:xfrm>
            <a:off x="1024128" y="2591116"/>
            <a:ext cx="4754880" cy="3718244"/>
          </a:xfrm>
        </p:spPr>
        <p:txBody>
          <a:bodyPr/>
          <a:lstStyle/>
          <a:p>
            <a:pPr algn="just"/>
            <a:r>
              <a:rPr lang="pl-PL" dirty="0"/>
              <a:t>Art. 542 § 1 </a:t>
            </a:r>
          </a:p>
          <a:p>
            <a:pPr algn="just"/>
            <a:r>
              <a:rPr lang="pl-PL" dirty="0"/>
              <a:t>Art. 540, 540a i 540b</a:t>
            </a:r>
          </a:p>
          <a:p>
            <a:pPr algn="just"/>
            <a:r>
              <a:rPr lang="pl-PL" dirty="0"/>
              <a:t>Wznowienie postępowania następuje </a:t>
            </a:r>
            <a:r>
              <a:rPr lang="pl-PL" b="1" dirty="0"/>
              <a:t>na wniosek strony</a:t>
            </a:r>
            <a:r>
              <a:rPr lang="pl-PL" dirty="0"/>
              <a:t>. </a:t>
            </a:r>
          </a:p>
          <a:p>
            <a:pPr algn="just"/>
            <a:r>
              <a:rPr lang="pl-PL" dirty="0"/>
              <a:t>Po śmierci skazanego, wniosek o wznowienie postępowania na korzyść może złożyć osoba najbliższa</a:t>
            </a:r>
          </a:p>
        </p:txBody>
      </p:sp>
      <p:sp>
        <p:nvSpPr>
          <p:cNvPr id="6" name="Symbol zastępczy tekstu 5"/>
          <p:cNvSpPr>
            <a:spLocks noGrp="1"/>
          </p:cNvSpPr>
          <p:nvPr>
            <p:ph type="body" sz="quarter" idx="3"/>
          </p:nvPr>
        </p:nvSpPr>
        <p:spPr>
          <a:xfrm>
            <a:off x="5989320" y="1768156"/>
            <a:ext cx="4754880" cy="822960"/>
          </a:xfrm>
        </p:spPr>
        <p:txBody>
          <a:bodyPr>
            <a:normAutofit/>
          </a:bodyPr>
          <a:lstStyle/>
          <a:p>
            <a:pPr algn="ctr"/>
            <a:r>
              <a:rPr lang="pl-PL" sz="3200" dirty="0"/>
              <a:t>Z urzędu </a:t>
            </a:r>
          </a:p>
        </p:txBody>
      </p:sp>
      <p:sp>
        <p:nvSpPr>
          <p:cNvPr id="7" name="Symbol zastępczy zawartości 6"/>
          <p:cNvSpPr>
            <a:spLocks noGrp="1"/>
          </p:cNvSpPr>
          <p:nvPr>
            <p:ph sz="quarter" idx="4"/>
          </p:nvPr>
        </p:nvSpPr>
        <p:spPr>
          <a:xfrm>
            <a:off x="6143625" y="2466976"/>
            <a:ext cx="5715000" cy="4229100"/>
          </a:xfrm>
        </p:spPr>
        <p:txBody>
          <a:bodyPr>
            <a:normAutofit/>
          </a:bodyPr>
          <a:lstStyle/>
          <a:p>
            <a:pPr algn="just"/>
            <a:r>
              <a:rPr lang="pl-PL" dirty="0"/>
              <a:t>Art. 542 § 3 </a:t>
            </a:r>
          </a:p>
          <a:p>
            <a:pPr algn="just"/>
            <a:r>
              <a:rPr lang="pl-PL" dirty="0"/>
              <a:t>W przypadku zaistnienia przyczyn wskazanych w art. 439 § 1, przy czym wznowienie postępowania jedynie z powodów określonych w pkt 9-11 może nastąpić tylko na korzyść oskarżonego.</a:t>
            </a:r>
          </a:p>
        </p:txBody>
      </p:sp>
    </p:spTree>
    <p:extLst>
      <p:ext uri="{BB962C8B-B14F-4D97-AF65-F5344CB8AC3E}">
        <p14:creationId xmlns:p14="http://schemas.microsoft.com/office/powerpoint/2010/main" val="974438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6958" y="566182"/>
            <a:ext cx="2381693" cy="9994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Wniosek o wznowienie postępowania </a:t>
            </a:r>
          </a:p>
        </p:txBody>
      </p:sp>
      <p:sp>
        <p:nvSpPr>
          <p:cNvPr id="5" name="Prostokąt zaokrąglony 4"/>
          <p:cNvSpPr/>
          <p:nvPr/>
        </p:nvSpPr>
        <p:spPr>
          <a:xfrm>
            <a:off x="4657061" y="566182"/>
            <a:ext cx="2381693" cy="9994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Kontrola formalna wniosku art. 429 – PREZES SĄDU </a:t>
            </a:r>
          </a:p>
        </p:txBody>
      </p:sp>
      <p:sp>
        <p:nvSpPr>
          <p:cNvPr id="6" name="Prostokąt zaokrąglony 5"/>
          <p:cNvSpPr/>
          <p:nvPr/>
        </p:nvSpPr>
        <p:spPr>
          <a:xfrm>
            <a:off x="9298097" y="4050629"/>
            <a:ext cx="2756997" cy="9994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Kontrola dokonywana przez sąd wznowieniowy (art. 430)</a:t>
            </a:r>
          </a:p>
        </p:txBody>
      </p:sp>
      <p:sp>
        <p:nvSpPr>
          <p:cNvPr id="8" name="Prostokąt zaokrąglony 7"/>
          <p:cNvSpPr/>
          <p:nvPr/>
        </p:nvSpPr>
        <p:spPr>
          <a:xfrm>
            <a:off x="302588" y="4168446"/>
            <a:ext cx="5061687" cy="16311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1900" b="1" dirty="0"/>
              <a:t>Skład sądu – 3 sędziów </a:t>
            </a:r>
          </a:p>
          <a:p>
            <a:r>
              <a:rPr lang="pl-PL" sz="1900" dirty="0"/>
              <a:t>W kwestii wznowienia postępowania </a:t>
            </a:r>
            <a:r>
              <a:rPr lang="pl-PL" sz="1900" b="1" dirty="0"/>
              <a:t>sąd orzeka na posiedzeniu bez udziału stron</a:t>
            </a:r>
            <a:r>
              <a:rPr lang="pl-PL" sz="1900" dirty="0"/>
              <a:t>, chyba że prezes sądu lub sąd postanowi inaczej.</a:t>
            </a:r>
          </a:p>
        </p:txBody>
      </p:sp>
      <p:sp>
        <p:nvSpPr>
          <p:cNvPr id="10" name="Strzałka w prawo 9"/>
          <p:cNvSpPr/>
          <p:nvPr/>
        </p:nvSpPr>
        <p:spPr>
          <a:xfrm>
            <a:off x="2778642" y="861774"/>
            <a:ext cx="1598428" cy="356191"/>
          </a:xfrm>
          <a:prstGeom prst="rightArrow">
            <a:avLst>
              <a:gd name="adj1" fmla="val 241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2" name="Łącznik prosty ze strzałką 11"/>
          <p:cNvCxnSpPr/>
          <p:nvPr/>
        </p:nvCxnSpPr>
        <p:spPr>
          <a:xfrm flipV="1">
            <a:off x="7318745" y="249864"/>
            <a:ext cx="839972" cy="632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a:off x="7038754" y="1887271"/>
            <a:ext cx="522441" cy="12724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pole tekstowe 14"/>
          <p:cNvSpPr txBox="1"/>
          <p:nvPr/>
        </p:nvSpPr>
        <p:spPr>
          <a:xfrm>
            <a:off x="8432272" y="31192"/>
            <a:ext cx="3426576" cy="861774"/>
          </a:xfrm>
          <a:prstGeom prst="rect">
            <a:avLst/>
          </a:prstGeom>
          <a:noFill/>
          <a:ln>
            <a:solidFill>
              <a:schemeClr val="accent3"/>
            </a:solidFill>
          </a:ln>
        </p:spPr>
        <p:txBody>
          <a:bodyPr wrap="square" rtlCol="0">
            <a:spAutoFit/>
          </a:bodyPr>
          <a:lstStyle/>
          <a:p>
            <a:pPr algn="ctr"/>
            <a:r>
              <a:rPr lang="pl-PL" sz="1600" b="1" dirty="0"/>
              <a:t>Niespełnienie wymogów formalnych – odmowa przyjęcia wniosku </a:t>
            </a:r>
          </a:p>
          <a:p>
            <a:pPr algn="ctr"/>
            <a:r>
              <a:rPr lang="pl-PL" sz="1600" b="1" dirty="0"/>
              <a:t>Zarządzenie zaskarżalne </a:t>
            </a:r>
          </a:p>
        </p:txBody>
      </p:sp>
      <p:sp>
        <p:nvSpPr>
          <p:cNvPr id="16" name="pole tekstowe 15"/>
          <p:cNvSpPr txBox="1"/>
          <p:nvPr/>
        </p:nvSpPr>
        <p:spPr>
          <a:xfrm>
            <a:off x="5847907" y="3270254"/>
            <a:ext cx="3426576" cy="584775"/>
          </a:xfrm>
          <a:prstGeom prst="rect">
            <a:avLst/>
          </a:prstGeom>
          <a:noFill/>
          <a:ln>
            <a:solidFill>
              <a:schemeClr val="tx2"/>
            </a:solidFill>
          </a:ln>
        </p:spPr>
        <p:txBody>
          <a:bodyPr wrap="square" rtlCol="0">
            <a:spAutoFit/>
          </a:bodyPr>
          <a:lstStyle/>
          <a:p>
            <a:pPr algn="ctr"/>
            <a:r>
              <a:rPr lang="pl-PL" sz="1600" b="1" dirty="0"/>
              <a:t>Wniosek spełnia wymogi formalne – przyjęcie zażalenia do rozpoznania </a:t>
            </a:r>
          </a:p>
        </p:txBody>
      </p:sp>
      <p:sp>
        <p:nvSpPr>
          <p:cNvPr id="17" name="Strzałka w prawo 16"/>
          <p:cNvSpPr/>
          <p:nvPr/>
        </p:nvSpPr>
        <p:spPr>
          <a:xfrm rot="1185723">
            <a:off x="7609425" y="4044460"/>
            <a:ext cx="1305653" cy="343683"/>
          </a:xfrm>
          <a:prstGeom prst="rightArrow">
            <a:avLst>
              <a:gd name="adj1" fmla="val 241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pole tekstowe 17"/>
          <p:cNvSpPr txBox="1"/>
          <p:nvPr/>
        </p:nvSpPr>
        <p:spPr>
          <a:xfrm>
            <a:off x="9723033" y="5972924"/>
            <a:ext cx="2448272" cy="830997"/>
          </a:xfrm>
          <a:prstGeom prst="rect">
            <a:avLst/>
          </a:prstGeom>
          <a:noFill/>
          <a:ln>
            <a:solidFill>
              <a:schemeClr val="tx2"/>
            </a:solidFill>
          </a:ln>
        </p:spPr>
        <p:txBody>
          <a:bodyPr wrap="square" rtlCol="0">
            <a:spAutoFit/>
          </a:bodyPr>
          <a:lstStyle/>
          <a:p>
            <a:pPr algn="ctr"/>
            <a:r>
              <a:rPr lang="pl-PL" sz="1600" b="1" dirty="0"/>
              <a:t>Negatywny wynik – wniosek pozostawia się bez rozpoznania </a:t>
            </a:r>
          </a:p>
        </p:txBody>
      </p:sp>
      <p:sp>
        <p:nvSpPr>
          <p:cNvPr id="19" name="pole tekstowe 18"/>
          <p:cNvSpPr txBox="1"/>
          <p:nvPr/>
        </p:nvSpPr>
        <p:spPr>
          <a:xfrm>
            <a:off x="6796519" y="5964887"/>
            <a:ext cx="2724396" cy="830997"/>
          </a:xfrm>
          <a:prstGeom prst="rect">
            <a:avLst/>
          </a:prstGeom>
          <a:noFill/>
          <a:ln>
            <a:solidFill>
              <a:schemeClr val="accent1"/>
            </a:solidFill>
          </a:ln>
        </p:spPr>
        <p:txBody>
          <a:bodyPr wrap="square" rtlCol="0">
            <a:spAutoFit/>
          </a:bodyPr>
          <a:lstStyle/>
          <a:p>
            <a:pPr algn="ctr"/>
            <a:r>
              <a:rPr lang="pl-PL" sz="1600" b="1" dirty="0"/>
              <a:t>Jeżeli wniosek spełnia warunki formalne – przyjęcie do rozpoznania </a:t>
            </a:r>
          </a:p>
        </p:txBody>
      </p:sp>
      <p:cxnSp>
        <p:nvCxnSpPr>
          <p:cNvPr id="21" name="Łącznik prosty ze strzałką 20"/>
          <p:cNvCxnSpPr/>
          <p:nvPr/>
        </p:nvCxnSpPr>
        <p:spPr>
          <a:xfrm>
            <a:off x="11145164" y="5223367"/>
            <a:ext cx="421483" cy="576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Łącznik prosty ze strzałką 21"/>
          <p:cNvCxnSpPr/>
          <p:nvPr/>
        </p:nvCxnSpPr>
        <p:spPr>
          <a:xfrm flipH="1">
            <a:off x="8611116" y="5223367"/>
            <a:ext cx="555526" cy="487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Prostokąt 23"/>
          <p:cNvSpPr/>
          <p:nvPr/>
        </p:nvSpPr>
        <p:spPr>
          <a:xfrm>
            <a:off x="237460" y="1594884"/>
            <a:ext cx="2498651" cy="584775"/>
          </a:xfrm>
          <a:prstGeom prst="rect">
            <a:avLst/>
          </a:prstGeom>
        </p:spPr>
        <p:txBody>
          <a:bodyPr wrap="square">
            <a:spAutoFit/>
          </a:bodyPr>
          <a:lstStyle/>
          <a:p>
            <a:r>
              <a:rPr lang="pl-PL" sz="1600" b="1" u="sng" dirty="0"/>
              <a:t>Przymus adwokacko – radcowski</a:t>
            </a:r>
            <a:r>
              <a:rPr lang="pl-PL" sz="1600" dirty="0"/>
              <a:t> – art. 545 § 2 </a:t>
            </a:r>
          </a:p>
        </p:txBody>
      </p:sp>
      <p:sp>
        <p:nvSpPr>
          <p:cNvPr id="25" name="Prostokąt 24"/>
          <p:cNvSpPr/>
          <p:nvPr/>
        </p:nvSpPr>
        <p:spPr>
          <a:xfrm>
            <a:off x="0" y="2379163"/>
            <a:ext cx="6096000" cy="1323439"/>
          </a:xfrm>
          <a:prstGeom prst="rect">
            <a:avLst/>
          </a:prstGeom>
        </p:spPr>
        <p:txBody>
          <a:bodyPr>
            <a:spAutoFit/>
          </a:bodyPr>
          <a:lstStyle/>
          <a:p>
            <a:pPr algn="ctr"/>
            <a:r>
              <a:rPr lang="pl-PL" sz="1600" b="1" u="sng" dirty="0"/>
              <a:t>WŁAŚCIWOŚĆ SĄDU</a:t>
            </a:r>
          </a:p>
          <a:p>
            <a:r>
              <a:rPr lang="pl-PL" sz="1600" dirty="0"/>
              <a:t>1) sąd okręgowy – sprawy zakończone orzeczeniem sądu rejonowego,</a:t>
            </a:r>
          </a:p>
          <a:p>
            <a:r>
              <a:rPr lang="pl-PL" sz="1600" dirty="0"/>
              <a:t>2) sąd apelacyjny – sprawy zakończone orzeczeniem sądu okręgowego,</a:t>
            </a:r>
          </a:p>
          <a:p>
            <a:r>
              <a:rPr lang="pl-PL" sz="1600" dirty="0"/>
              <a:t>3) Sąd Najwyższy orzeka w przedmiocie wznowienia postępowania zakończonego orzeczeniem sądu apelacyjnego lub Sądu Najwyższego.</a:t>
            </a:r>
          </a:p>
        </p:txBody>
      </p:sp>
      <p:sp>
        <p:nvSpPr>
          <p:cNvPr id="28" name="Strzałka w prawo 27"/>
          <p:cNvSpPr/>
          <p:nvPr/>
        </p:nvSpPr>
        <p:spPr>
          <a:xfrm rot="13626464">
            <a:off x="5669156" y="5847508"/>
            <a:ext cx="960115" cy="323352"/>
          </a:xfrm>
          <a:prstGeom prst="rightArrow">
            <a:avLst>
              <a:gd name="adj1" fmla="val 241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Prostokąt 28"/>
          <p:cNvSpPr/>
          <p:nvPr/>
        </p:nvSpPr>
        <p:spPr>
          <a:xfrm>
            <a:off x="208894" y="6065363"/>
            <a:ext cx="6096000" cy="584775"/>
          </a:xfrm>
          <a:prstGeom prst="rect">
            <a:avLst/>
          </a:prstGeom>
        </p:spPr>
        <p:txBody>
          <a:bodyPr>
            <a:spAutoFit/>
          </a:bodyPr>
          <a:lstStyle/>
          <a:p>
            <a:r>
              <a:rPr lang="pl-PL" sz="1600" dirty="0"/>
              <a:t>Jeżeli sąd zarządził sprawdzenie okoliczności w trybie art. 97, strony mają prawo wziąć udział w czynnościach sprawdzających.</a:t>
            </a:r>
          </a:p>
        </p:txBody>
      </p:sp>
      <p:sp>
        <p:nvSpPr>
          <p:cNvPr id="31" name="Prostokąt 30"/>
          <p:cNvSpPr/>
          <p:nvPr/>
        </p:nvSpPr>
        <p:spPr>
          <a:xfrm>
            <a:off x="7878727" y="983136"/>
            <a:ext cx="4302642" cy="2031325"/>
          </a:xfrm>
          <a:prstGeom prst="rect">
            <a:avLst/>
          </a:prstGeom>
        </p:spPr>
        <p:txBody>
          <a:bodyPr wrap="square">
            <a:spAutoFit/>
          </a:bodyPr>
          <a:lstStyle/>
          <a:p>
            <a:r>
              <a:rPr lang="pl-PL" sz="1400" dirty="0"/>
              <a:t>Sąd, orzekając jednoosobowo, odmawia przyjęcia wniosku niepochodzącego od osoby wymienionej w § 2 bez wzywania do usunięcia jego braków formalnych, jeżeli z treści wniosku, w szczególności odwołującego się do okoliczności, które były już rozpoznawane w postępowaniu o wznowienie postępowania, wynika jego oczywista bezzasadność. Na postanowienie o odmowie przyjęcia wniosku przysługuje zażalenie do tego samego sądu orzekającego w składzie trzech sędziów.</a:t>
            </a:r>
          </a:p>
        </p:txBody>
      </p:sp>
    </p:spTree>
    <p:extLst>
      <p:ext uri="{BB962C8B-B14F-4D97-AF65-F5344CB8AC3E}">
        <p14:creationId xmlns:p14="http://schemas.microsoft.com/office/powerpoint/2010/main" val="3782574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rozstrzygnięć </a:t>
            </a:r>
          </a:p>
        </p:txBody>
      </p:sp>
      <p:sp>
        <p:nvSpPr>
          <p:cNvPr id="6" name="Symbol zastępczy tekstu 5"/>
          <p:cNvSpPr>
            <a:spLocks noGrp="1"/>
          </p:cNvSpPr>
          <p:nvPr>
            <p:ph type="body" idx="1"/>
          </p:nvPr>
        </p:nvSpPr>
        <p:spPr>
          <a:xfrm>
            <a:off x="109728" y="1641908"/>
            <a:ext cx="4754880" cy="822960"/>
          </a:xfrm>
        </p:spPr>
        <p:txBody>
          <a:bodyPr>
            <a:normAutofit/>
          </a:bodyPr>
          <a:lstStyle/>
          <a:p>
            <a:pPr algn="ctr"/>
            <a:r>
              <a:rPr lang="pl-PL" sz="2800" b="1" dirty="0"/>
              <a:t>Merytoryczne </a:t>
            </a:r>
          </a:p>
        </p:txBody>
      </p:sp>
      <p:sp>
        <p:nvSpPr>
          <p:cNvPr id="7" name="Symbol zastępczy zawartości 6"/>
          <p:cNvSpPr>
            <a:spLocks noGrp="1"/>
          </p:cNvSpPr>
          <p:nvPr>
            <p:ph sz="half" idx="2"/>
          </p:nvPr>
        </p:nvSpPr>
        <p:spPr>
          <a:xfrm>
            <a:off x="109728" y="2322576"/>
            <a:ext cx="6784848" cy="4453128"/>
          </a:xfrm>
        </p:spPr>
        <p:txBody>
          <a:bodyPr>
            <a:normAutofit fontScale="92500" lnSpcReduction="20000"/>
          </a:bodyPr>
          <a:lstStyle/>
          <a:p>
            <a:pPr algn="just"/>
            <a:r>
              <a:rPr lang="pl-PL" dirty="0"/>
              <a:t>Oddalenie wniosku – jeżeli sąd nie go uwzględnia </a:t>
            </a:r>
          </a:p>
          <a:p>
            <a:pPr algn="just"/>
            <a:r>
              <a:rPr lang="pl-PL" dirty="0"/>
              <a:t>Uwzględnienie wniosku i: </a:t>
            </a:r>
          </a:p>
          <a:p>
            <a:pPr marL="457200" indent="-457200" algn="just">
              <a:buFont typeface="+mj-lt"/>
              <a:buAutoNum type="arabicPeriod"/>
            </a:pPr>
            <a:r>
              <a:rPr lang="pl-PL" dirty="0"/>
              <a:t>uchylenie zaskarżonego orzeczenia i przekazanie sprawy do ponownego rozpoznania właściwemu sądowi. W sytuacji, w której wznowienie dotyczy postępowania zakończonego orzeczeniem sądu drugiej instancji, przekazanie sprawy do ponownego rozpoznania może nastąpić zarówno do sądu pierwszej, jak i drugiej instancji. Orzeczenie o wznowieniu postępowania i uchyleniu zaskarżonego rozstrzygnięcia z przekazaniem sprawy do ponownego rozpoznania nie podlega zaskarżeniu;</a:t>
            </a:r>
          </a:p>
          <a:p>
            <a:pPr marL="457200" indent="-457200" algn="just">
              <a:buFont typeface="+mj-lt"/>
              <a:buAutoNum type="arabicPeriod"/>
            </a:pPr>
            <a:r>
              <a:rPr lang="pl-PL" dirty="0"/>
              <a:t>uchylenie zaskarżonego orzeczenia i uniewinnienie oskarżonego;</a:t>
            </a:r>
          </a:p>
          <a:p>
            <a:pPr marL="457200" indent="-457200" algn="just">
              <a:buFont typeface="+mj-lt"/>
              <a:buAutoNum type="arabicPeriod"/>
            </a:pPr>
            <a:r>
              <a:rPr lang="pl-PL" dirty="0"/>
              <a:t>uchylenie zaskarżonego orzeczenia i umorzenie postępowania.</a:t>
            </a:r>
          </a:p>
          <a:p>
            <a:pPr algn="just"/>
            <a:endParaRPr lang="pl-PL" dirty="0"/>
          </a:p>
        </p:txBody>
      </p:sp>
      <p:sp>
        <p:nvSpPr>
          <p:cNvPr id="8" name="Symbol zastępczy tekstu 7"/>
          <p:cNvSpPr>
            <a:spLocks noGrp="1"/>
          </p:cNvSpPr>
          <p:nvPr>
            <p:ph type="body" sz="quarter" idx="3"/>
          </p:nvPr>
        </p:nvSpPr>
        <p:spPr>
          <a:xfrm>
            <a:off x="7437120" y="1641908"/>
            <a:ext cx="4754880" cy="822960"/>
          </a:xfrm>
        </p:spPr>
        <p:txBody>
          <a:bodyPr>
            <a:normAutofit/>
          </a:bodyPr>
          <a:lstStyle/>
          <a:p>
            <a:pPr algn="ctr"/>
            <a:r>
              <a:rPr lang="pl-PL" sz="2800" b="1" dirty="0"/>
              <a:t>Niemerytoryczne </a:t>
            </a:r>
          </a:p>
        </p:txBody>
      </p:sp>
      <p:sp>
        <p:nvSpPr>
          <p:cNvPr id="9" name="Symbol zastępczy zawartości 8"/>
          <p:cNvSpPr>
            <a:spLocks noGrp="1"/>
          </p:cNvSpPr>
          <p:nvPr>
            <p:ph sz="quarter" idx="4"/>
          </p:nvPr>
        </p:nvSpPr>
        <p:spPr>
          <a:xfrm>
            <a:off x="7437120" y="2464868"/>
            <a:ext cx="4754880" cy="3341572"/>
          </a:xfrm>
        </p:spPr>
        <p:txBody>
          <a:bodyPr/>
          <a:lstStyle/>
          <a:p>
            <a:pPr algn="just"/>
            <a:r>
              <a:rPr lang="pl-PL" dirty="0"/>
              <a:t>Odmowa przyjęcia jeżeli zachodzą braki formalne </a:t>
            </a:r>
          </a:p>
          <a:p>
            <a:pPr algn="just"/>
            <a:r>
              <a:rPr lang="pl-PL" dirty="0"/>
              <a:t>Pozostawienie bez rozpoznania:</a:t>
            </a:r>
          </a:p>
          <a:p>
            <a:pPr lvl="1" algn="just"/>
            <a:r>
              <a:rPr lang="pl-PL" dirty="0"/>
              <a:t>Zachodzą braki formalne </a:t>
            </a:r>
          </a:p>
          <a:p>
            <a:pPr lvl="1" algn="just"/>
            <a:r>
              <a:rPr lang="pl-PL" dirty="0"/>
              <a:t>Wniosek o wznowienie został cofnięty</a:t>
            </a:r>
          </a:p>
        </p:txBody>
      </p:sp>
      <p:sp>
        <p:nvSpPr>
          <p:cNvPr id="12" name="pole tekstowe 11"/>
          <p:cNvSpPr txBox="1"/>
          <p:nvPr/>
        </p:nvSpPr>
        <p:spPr>
          <a:xfrm>
            <a:off x="7437120" y="4549140"/>
            <a:ext cx="4517431" cy="1631216"/>
          </a:xfrm>
          <a:prstGeom prst="rect">
            <a:avLst/>
          </a:prstGeom>
          <a:noFill/>
          <a:ln w="19050">
            <a:solidFill>
              <a:schemeClr val="accent1"/>
            </a:solidFill>
          </a:ln>
        </p:spPr>
        <p:txBody>
          <a:bodyPr wrap="square" rtlCol="0">
            <a:spAutoFit/>
          </a:bodyPr>
          <a:lstStyle/>
          <a:p>
            <a:r>
              <a:rPr lang="pl-PL" sz="2000" b="1" dirty="0"/>
              <a:t>Art. 547.</a:t>
            </a:r>
            <a:r>
              <a:rPr lang="pl-PL" sz="2000" dirty="0"/>
              <a:t> § 1. Na postanowienie </a:t>
            </a:r>
            <a:r>
              <a:rPr lang="pl-PL" sz="2000" b="1" dirty="0"/>
              <a:t>oddalające wniosek </a:t>
            </a:r>
            <a:r>
              <a:rPr lang="pl-PL" sz="2000" dirty="0"/>
              <a:t>lub </a:t>
            </a:r>
            <a:r>
              <a:rPr lang="pl-PL" sz="2000" b="1" dirty="0"/>
              <a:t>pozostawiające go bez rozpoznania </a:t>
            </a:r>
            <a:r>
              <a:rPr lang="pl-PL" sz="2000" dirty="0"/>
              <a:t>przysługuje zażalenie, chyba że orzekł o tym sąd apelacyjny lub Sąd Najwyższy.</a:t>
            </a:r>
          </a:p>
        </p:txBody>
      </p:sp>
    </p:spTree>
    <p:extLst>
      <p:ext uri="{BB962C8B-B14F-4D97-AF65-F5344CB8AC3E}">
        <p14:creationId xmlns:p14="http://schemas.microsoft.com/office/powerpoint/2010/main" val="29646967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Forma orzeczenia </a:t>
            </a:r>
          </a:p>
        </p:txBody>
      </p:sp>
      <p:sp>
        <p:nvSpPr>
          <p:cNvPr id="8" name="Symbol zastępczy zawartości 7"/>
          <p:cNvSpPr>
            <a:spLocks noGrp="1"/>
          </p:cNvSpPr>
          <p:nvPr>
            <p:ph idx="1"/>
          </p:nvPr>
        </p:nvSpPr>
        <p:spPr/>
        <p:txBody>
          <a:bodyPr/>
          <a:lstStyle/>
          <a:p>
            <a:pPr algn="just"/>
            <a:r>
              <a:rPr lang="pl-PL" dirty="0"/>
              <a:t>W wypadku gdy sąd wznawia postępowanie </a:t>
            </a:r>
            <a:r>
              <a:rPr lang="pl-PL" b="1" u="sng" dirty="0"/>
              <a:t>zakończone wydaniem wyroku</a:t>
            </a:r>
            <a:r>
              <a:rPr lang="pl-PL" dirty="0"/>
              <a:t>, </a:t>
            </a:r>
            <a:r>
              <a:rPr lang="pl-PL" b="1" u="sng" dirty="0"/>
              <a:t>orzeka także w formie wyroku </a:t>
            </a:r>
            <a:r>
              <a:rPr lang="pl-PL" dirty="0"/>
              <a:t>(art. 456 w zw. z art. 545 § 1). </a:t>
            </a:r>
          </a:p>
          <a:p>
            <a:pPr algn="just"/>
            <a:r>
              <a:rPr lang="pl-PL" dirty="0"/>
              <a:t>Jeżeli przedmiotem wznowienia jest postępowanie zakończone wydaniem </a:t>
            </a:r>
            <a:r>
              <a:rPr lang="pl-PL" b="1" u="sng" dirty="0"/>
              <a:t>postanowienia</a:t>
            </a:r>
            <a:r>
              <a:rPr lang="pl-PL" dirty="0"/>
              <a:t>, to w przypadku </a:t>
            </a:r>
            <a:r>
              <a:rPr lang="pl-PL" b="1" dirty="0"/>
              <a:t>wznowienia postępowania i uchylenia tego orzeczenia z przekazaniem sprawy do ponownego rozpoznania sąd orzeka w formie postanowienia </a:t>
            </a:r>
            <a:r>
              <a:rPr lang="pl-PL" dirty="0"/>
              <a:t>(art. 93 § 1). </a:t>
            </a:r>
          </a:p>
          <a:p>
            <a:pPr algn="just"/>
            <a:r>
              <a:rPr lang="pl-PL" dirty="0"/>
              <a:t>W sytuacji, w której sąd po wznowieniu postępowania </a:t>
            </a:r>
            <a:r>
              <a:rPr lang="pl-PL" b="1" dirty="0"/>
              <a:t>uniewinnia oskarżonego lub umarza postępowanie,</a:t>
            </a:r>
            <a:r>
              <a:rPr lang="pl-PL" dirty="0"/>
              <a:t> </a:t>
            </a:r>
            <a:r>
              <a:rPr lang="pl-PL" b="1" u="sng" dirty="0"/>
              <a:t>orzeka w formie wyroku niezależnie od tego, jaką formę miało orzeczenie kończące postępowanie.</a:t>
            </a:r>
          </a:p>
        </p:txBody>
      </p:sp>
    </p:spTree>
    <p:extLst>
      <p:ext uri="{BB962C8B-B14F-4D97-AF65-F5344CB8AC3E}">
        <p14:creationId xmlns:p14="http://schemas.microsoft.com/office/powerpoint/2010/main" val="2349194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8952" y="585216"/>
            <a:ext cx="11329416" cy="1499616"/>
          </a:xfrm>
        </p:spPr>
        <p:txBody>
          <a:bodyPr/>
          <a:lstStyle/>
          <a:p>
            <a:r>
              <a:rPr lang="pl-PL" dirty="0"/>
              <a:t>ZASKARŻALNOŚĆ WYROKÓW WYDANYCH W POSTĘPOWANIU WZNOWIENIOWYM</a:t>
            </a:r>
          </a:p>
        </p:txBody>
      </p:sp>
      <p:sp>
        <p:nvSpPr>
          <p:cNvPr id="3" name="Symbol zastępczy zawartości 2"/>
          <p:cNvSpPr>
            <a:spLocks noGrp="1"/>
          </p:cNvSpPr>
          <p:nvPr>
            <p:ph idx="1"/>
          </p:nvPr>
        </p:nvSpPr>
        <p:spPr>
          <a:xfrm>
            <a:off x="758952" y="2286000"/>
            <a:ext cx="11073384" cy="4416552"/>
          </a:xfrm>
        </p:spPr>
        <p:txBody>
          <a:bodyPr>
            <a:normAutofit/>
          </a:bodyPr>
          <a:lstStyle/>
          <a:p>
            <a:pPr algn="just"/>
            <a:r>
              <a:rPr lang="pl-PL" b="1" dirty="0"/>
              <a:t>Art. 547.</a:t>
            </a:r>
          </a:p>
          <a:p>
            <a:pPr algn="just"/>
            <a:r>
              <a:rPr lang="pl-PL" dirty="0"/>
              <a:t>§ 3. Uchylając zaskarżone orzeczenie, sąd może wyrokiem uniewinnić oskarżonego, jeżeli nowe fakty lub dowody wskazują na to, że orzeczenie to jest oczywiście niesłuszne, albo też postępowanie umorzyć. </a:t>
            </a:r>
            <a:r>
              <a:rPr lang="pl-PL" b="1" u="sng" dirty="0"/>
              <a:t>Od wyroku uniewinniającego lub umarzającego postępowanie przysługuje środek odwoławczy</a:t>
            </a:r>
            <a:r>
              <a:rPr lang="pl-PL" dirty="0"/>
              <a:t>.</a:t>
            </a:r>
          </a:p>
          <a:p>
            <a:pPr algn="just"/>
            <a:r>
              <a:rPr lang="pl-PL" dirty="0"/>
              <a:t>§ 4. Od orzeczeń, o których mowa w § 3, wydanych przez Sąd Najwyższy, środek odwoławczy nie przysługuje</a:t>
            </a:r>
          </a:p>
          <a:p>
            <a:pPr algn="just"/>
            <a:endParaRPr lang="pl-PL" dirty="0"/>
          </a:p>
          <a:p>
            <a:pPr algn="just"/>
            <a:r>
              <a:rPr lang="pl-PL" dirty="0"/>
              <a:t>Można wnieść apelację od wyroku uniewinniającego lub umarzającego postępowanie tylko wtedy, gdy został on wydany przez sąd okręgowy lub sąd apelacyjny. Jeżeli wyrok wydał sąd apelacyjny sądem odwoławczym będzie Sąd Najwyższy.  </a:t>
            </a:r>
          </a:p>
        </p:txBody>
      </p:sp>
    </p:spTree>
    <p:extLst>
      <p:ext uri="{BB962C8B-B14F-4D97-AF65-F5344CB8AC3E}">
        <p14:creationId xmlns:p14="http://schemas.microsoft.com/office/powerpoint/2010/main" val="14678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Kasacja</a:t>
            </a:r>
          </a:p>
        </p:txBody>
      </p:sp>
    </p:spTree>
    <p:extLst>
      <p:ext uri="{BB962C8B-B14F-4D97-AF65-F5344CB8AC3E}">
        <p14:creationId xmlns:p14="http://schemas.microsoft.com/office/powerpoint/2010/main" val="262144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Kasacja – informacje ogólne</a:t>
            </a:r>
          </a:p>
        </p:txBody>
      </p:sp>
      <p:sp>
        <p:nvSpPr>
          <p:cNvPr id="3" name="Symbol zastępczy zawartości 2"/>
          <p:cNvSpPr>
            <a:spLocks noGrp="1"/>
          </p:cNvSpPr>
          <p:nvPr>
            <p:ph idx="1"/>
          </p:nvPr>
        </p:nvSpPr>
        <p:spPr/>
        <p:txBody>
          <a:bodyPr>
            <a:normAutofit fontScale="92500"/>
          </a:bodyPr>
          <a:lstStyle/>
          <a:p>
            <a:pPr algn="just"/>
            <a:r>
              <a:rPr lang="pl-PL" dirty="0"/>
              <a:t>Nadzwyczajny środek zaskarżenia, przysługujący od </a:t>
            </a:r>
            <a:r>
              <a:rPr lang="pl-PL" b="1" dirty="0"/>
              <a:t>prawomocnych </a:t>
            </a:r>
            <a:r>
              <a:rPr lang="pl-PL" dirty="0"/>
              <a:t>orzeczeń. W k.p.k. wyróżniono dwa rodzaje kasacji:</a:t>
            </a:r>
          </a:p>
          <a:p>
            <a:pPr algn="just"/>
            <a:r>
              <a:rPr lang="pl-PL" dirty="0"/>
              <a:t>1. </a:t>
            </a:r>
            <a:r>
              <a:rPr lang="pl-PL" b="1" dirty="0"/>
              <a:t>Kasacja zwyczajna (kasacja strony) </a:t>
            </a:r>
            <a:r>
              <a:rPr lang="pl-PL" dirty="0"/>
              <a:t>– wnoszona przez </a:t>
            </a:r>
            <a:r>
              <a:rPr lang="pl-PL" b="1" dirty="0"/>
              <a:t>stronę </a:t>
            </a:r>
            <a:r>
              <a:rPr lang="pl-PL" dirty="0"/>
              <a:t>postępowania; przysługuje od </a:t>
            </a:r>
            <a:r>
              <a:rPr lang="pl-PL" u="sng" dirty="0"/>
              <a:t>prawomocnego wyroku sądu odwoławczego</a:t>
            </a:r>
            <a:r>
              <a:rPr lang="pl-PL" dirty="0"/>
              <a:t> oraz </a:t>
            </a:r>
            <a:r>
              <a:rPr lang="pl-PL" u="sng" dirty="0"/>
              <a:t>prawomocnego postanowienia sądu odwoławczego o umorzeniu postępowania i orzeczeniu środka zabezpieczającego z art. 93a k.k.</a:t>
            </a:r>
          </a:p>
          <a:p>
            <a:pPr algn="just"/>
            <a:r>
              <a:rPr lang="pl-PL" dirty="0"/>
              <a:t>2. </a:t>
            </a:r>
            <a:r>
              <a:rPr lang="pl-PL" b="1" dirty="0"/>
              <a:t>Kasacja nadzwyczajna (kasacja w obronie prawa) </a:t>
            </a:r>
            <a:r>
              <a:rPr lang="pl-PL" dirty="0"/>
              <a:t>– środek zaskarżenia przysługujący od </a:t>
            </a:r>
            <a:r>
              <a:rPr lang="pl-PL" u="sng" dirty="0"/>
              <a:t>każdego prawomocnego orzeczenia sądu kończącego postępowanie w sprawie. </a:t>
            </a:r>
            <a:r>
              <a:rPr lang="pl-PL" dirty="0"/>
              <a:t>Kasację nadzwyczajną mogą wnieść wyłącznie podmioty wskazane w art. 521 k.p.k.</a:t>
            </a:r>
          </a:p>
          <a:p>
            <a:pPr algn="just"/>
            <a:r>
              <a:rPr lang="pl-PL" dirty="0"/>
              <a:t>Jednym z celów kasacji jako nadzwyczajnego środka zaskarżenia jest zapewnienie jednolitości orzecznictwa i stanie na straży prawidłowości stosowania prawa przez sądy.</a:t>
            </a:r>
          </a:p>
        </p:txBody>
      </p:sp>
    </p:spTree>
    <p:extLst>
      <p:ext uri="{BB962C8B-B14F-4D97-AF65-F5344CB8AC3E}">
        <p14:creationId xmlns:p14="http://schemas.microsoft.com/office/powerpoint/2010/main" val="113646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Kasacja strony – zakres przedmiotowy i podmiotowy </a:t>
            </a:r>
          </a:p>
        </p:txBody>
      </p:sp>
      <p:sp>
        <p:nvSpPr>
          <p:cNvPr id="3" name="Symbol zastępczy zawartości 2"/>
          <p:cNvSpPr>
            <a:spLocks noGrp="1"/>
          </p:cNvSpPr>
          <p:nvPr>
            <p:ph idx="1"/>
          </p:nvPr>
        </p:nvSpPr>
        <p:spPr>
          <a:xfrm>
            <a:off x="1024128" y="2286000"/>
            <a:ext cx="10853240" cy="4498258"/>
          </a:xfrm>
        </p:spPr>
        <p:txBody>
          <a:bodyPr>
            <a:normAutofit lnSpcReduction="10000"/>
          </a:bodyPr>
          <a:lstStyle/>
          <a:p>
            <a:pPr algn="just"/>
            <a:r>
              <a:rPr lang="pl-PL" dirty="0"/>
              <a:t>Kasacja przysługuje od </a:t>
            </a:r>
            <a:r>
              <a:rPr lang="pl-PL" b="1" dirty="0"/>
              <a:t>prawomocnego wyroku sądu odwoławczego kończącego postępowanie </a:t>
            </a:r>
            <a:r>
              <a:rPr lang="pl-PL" dirty="0"/>
              <a:t>oraz </a:t>
            </a:r>
            <a:r>
              <a:rPr lang="pl-PL" b="1" dirty="0"/>
              <a:t>prawomocnego postanowienia sądu odwoławczego o umorzeniu postępowania i zastosowaniu środka zabezpieczającego z art. 93a k.k. </a:t>
            </a:r>
            <a:endParaRPr lang="pl-PL" dirty="0"/>
          </a:p>
          <a:p>
            <a:pPr algn="just"/>
            <a:r>
              <a:rPr lang="pl-PL" dirty="0"/>
              <a:t>Kasacja nie przysługuje zatem m. in. od:</a:t>
            </a:r>
          </a:p>
          <a:p>
            <a:pPr lvl="1" algn="just"/>
            <a:r>
              <a:rPr lang="pl-PL" dirty="0"/>
              <a:t>wyroku nakazowego </a:t>
            </a:r>
          </a:p>
          <a:p>
            <a:pPr lvl="1" algn="just"/>
            <a:r>
              <a:rPr lang="pl-PL" dirty="0"/>
              <a:t>prawomocnego wyroku sądu I instancji </a:t>
            </a:r>
          </a:p>
          <a:p>
            <a:pPr lvl="1" algn="just"/>
            <a:r>
              <a:rPr lang="pl-PL" dirty="0"/>
              <a:t>prawomocnych wyroków sądu II instancji, które nie kończą postępowania w sprawie np. od wyroku kasatoryjnego (uchylenie i przekazanie sprawy do ponownego rozpoznania sądowi I instancji)</a:t>
            </a:r>
          </a:p>
          <a:p>
            <a:pPr algn="just"/>
            <a:r>
              <a:rPr lang="pl-PL" dirty="0"/>
              <a:t>Kasację może wnieść strona, </a:t>
            </a:r>
            <a:r>
              <a:rPr lang="pl-PL" b="1" dirty="0"/>
              <a:t>która wcześniej zaskarżyła orzeczenie sądu I instancji. </a:t>
            </a:r>
            <a:r>
              <a:rPr lang="pl-PL" dirty="0"/>
              <a:t>Jeżeli strona nie zaskarżyła orzeczenia, może wnieść kasację tylko wtedy, gdy zostało zaskarżone przez drugą stronę i wyrok sądu I instancji został zmieniony na niekorzyść strony, która nie wniosła apelacji. </a:t>
            </a:r>
          </a:p>
          <a:p>
            <a:pPr lvl="1" algn="just"/>
            <a:r>
              <a:rPr lang="pl-PL" dirty="0"/>
              <a:t>Wyjątek – </a:t>
            </a:r>
            <a:r>
              <a:rPr lang="pl-PL" b="1" dirty="0"/>
              <a:t>zaistnienie bezwzględnej przyczyny odwoławczej</a:t>
            </a:r>
            <a:r>
              <a:rPr lang="pl-PL" dirty="0"/>
              <a:t>. Kasację od wyroku sądu odwoławczego może wnieść strona, która wcześniej nie zaskarżyła orzeczenia sądu I instancji. </a:t>
            </a:r>
          </a:p>
        </p:txBody>
      </p:sp>
    </p:spTree>
    <p:extLst>
      <p:ext uri="{BB962C8B-B14F-4D97-AF65-F5344CB8AC3E}">
        <p14:creationId xmlns:p14="http://schemas.microsoft.com/office/powerpoint/2010/main" val="1088082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Kasacja strony – </a:t>
            </a:r>
            <a:r>
              <a:rPr lang="pl-PL" dirty="0" err="1"/>
              <a:t>PoDstawy</a:t>
            </a:r>
            <a:r>
              <a:rPr lang="pl-PL" dirty="0"/>
              <a:t> kasacyjne </a:t>
            </a:r>
          </a:p>
        </p:txBody>
      </p:sp>
      <p:sp>
        <p:nvSpPr>
          <p:cNvPr id="3" name="Symbol zastępczy zawartości 2"/>
          <p:cNvSpPr>
            <a:spLocks noGrp="1"/>
          </p:cNvSpPr>
          <p:nvPr>
            <p:ph idx="1"/>
          </p:nvPr>
        </p:nvSpPr>
        <p:spPr>
          <a:xfrm>
            <a:off x="314632" y="2285999"/>
            <a:ext cx="9655279" cy="4458929"/>
          </a:xfrm>
        </p:spPr>
        <p:txBody>
          <a:bodyPr>
            <a:normAutofit/>
          </a:bodyPr>
          <a:lstStyle/>
          <a:p>
            <a:pPr algn="just"/>
            <a:r>
              <a:rPr lang="pl-PL" dirty="0"/>
              <a:t>Art. 523 </a:t>
            </a:r>
          </a:p>
          <a:p>
            <a:pPr algn="just"/>
            <a:r>
              <a:rPr lang="pl-PL" b="1" dirty="0"/>
              <a:t>rażące</a:t>
            </a:r>
            <a:r>
              <a:rPr lang="pl-PL" dirty="0"/>
              <a:t> naruszenie prawa (art. 438 pkt 1, 1a i 2), jeżeli mogło mieć </a:t>
            </a:r>
            <a:r>
              <a:rPr lang="pl-PL" b="1" dirty="0"/>
              <a:t>istotny wpływ </a:t>
            </a:r>
            <a:r>
              <a:rPr lang="pl-PL" dirty="0"/>
              <a:t>na treść orzeczenia. </a:t>
            </a:r>
            <a:r>
              <a:rPr lang="pl-PL" b="1" u="sng" dirty="0">
                <a:solidFill>
                  <a:srgbClr val="FF0000"/>
                </a:solidFill>
              </a:rPr>
              <a:t>Kontroli kasacyjnej nie obejmują wątpliwości co do ustaleń faktycznych! </a:t>
            </a:r>
            <a:r>
              <a:rPr lang="pl-PL" b="1" dirty="0"/>
              <a:t>Kontroli kasacyjnej nie podlegają ustalenia faktyczne, ale sposób ich dokonania </a:t>
            </a:r>
            <a:endParaRPr lang="pl-PL" b="1" u="sng" dirty="0">
              <a:solidFill>
                <a:srgbClr val="FF0000"/>
              </a:solidFill>
            </a:endParaRPr>
          </a:p>
          <a:p>
            <a:pPr algn="just"/>
            <a:r>
              <a:rPr lang="pl-PL" dirty="0"/>
              <a:t>bezwzględne przyczyny odwoławcze </a:t>
            </a:r>
          </a:p>
          <a:p>
            <a:pPr algn="just"/>
            <a:r>
              <a:rPr lang="pl-PL" dirty="0"/>
              <a:t>Kasację na korzyść oskarżonego można wnieść </a:t>
            </a:r>
            <a:r>
              <a:rPr lang="pl-PL" b="1" dirty="0"/>
              <a:t>w razie skazania za przestępstwo lub przestępstwo skarbowe na karę pozbawienia wolności bez warunkowego zawieszenia jej wykonania</a:t>
            </a:r>
            <a:r>
              <a:rPr lang="pl-PL" dirty="0"/>
              <a:t>. </a:t>
            </a:r>
          </a:p>
          <a:p>
            <a:pPr algn="just"/>
            <a:r>
              <a:rPr lang="pl-PL" dirty="0"/>
              <a:t>Kasację na niekorzyść – w razie </a:t>
            </a:r>
            <a:r>
              <a:rPr lang="pl-PL" b="1" dirty="0"/>
              <a:t>uniewinnienia </a:t>
            </a:r>
            <a:r>
              <a:rPr lang="pl-PL" dirty="0"/>
              <a:t>oskarżonego albo umorzenia postępowania oraz umorzenia z </a:t>
            </a:r>
            <a:r>
              <a:rPr lang="pl-PL" b="1" dirty="0"/>
              <a:t>powodu niepoczytalności sprawcy</a:t>
            </a:r>
          </a:p>
          <a:p>
            <a:pPr algn="just"/>
            <a:endParaRPr lang="pl-PL" b="1" dirty="0"/>
          </a:p>
        </p:txBody>
      </p:sp>
      <p:sp>
        <p:nvSpPr>
          <p:cNvPr id="4" name="Nawias klamrowy zamykający 3"/>
          <p:cNvSpPr/>
          <p:nvPr/>
        </p:nvSpPr>
        <p:spPr>
          <a:xfrm>
            <a:off x="9773265" y="3883742"/>
            <a:ext cx="511277" cy="2566219"/>
          </a:xfrm>
          <a:prstGeom prst="rightBrace">
            <a:avLst>
              <a:gd name="adj1" fmla="val 7564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10028903" y="3491012"/>
            <a:ext cx="2113933" cy="2585323"/>
          </a:xfrm>
          <a:prstGeom prst="rect">
            <a:avLst/>
          </a:prstGeom>
          <a:noFill/>
        </p:spPr>
        <p:txBody>
          <a:bodyPr wrap="square" rtlCol="0">
            <a:spAutoFit/>
          </a:bodyPr>
          <a:lstStyle/>
          <a:p>
            <a:pPr algn="just"/>
            <a:r>
              <a:rPr lang="pl-PL" dirty="0"/>
              <a:t>Ograniczenia nie obowiązują wtedy, gdy zaistniała bezwzględna przyczyna odwoławcza (art. 439) oraz w przypadku kasacji nadzwyczajnej</a:t>
            </a:r>
          </a:p>
        </p:txBody>
      </p:sp>
    </p:spTree>
    <p:extLst>
      <p:ext uri="{BB962C8B-B14F-4D97-AF65-F5344CB8AC3E}">
        <p14:creationId xmlns:p14="http://schemas.microsoft.com/office/powerpoint/2010/main" val="4041318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Rażące naruszenie prawa </a:t>
            </a:r>
          </a:p>
        </p:txBody>
      </p:sp>
      <p:sp>
        <p:nvSpPr>
          <p:cNvPr id="3" name="Symbol zastępczy zawartości 2"/>
          <p:cNvSpPr>
            <a:spLocks noGrp="1"/>
          </p:cNvSpPr>
          <p:nvPr>
            <p:ph idx="1"/>
          </p:nvPr>
        </p:nvSpPr>
        <p:spPr>
          <a:xfrm>
            <a:off x="314632" y="1927123"/>
            <a:ext cx="11562736" cy="4382237"/>
          </a:xfrm>
        </p:spPr>
        <p:txBody>
          <a:bodyPr/>
          <a:lstStyle/>
          <a:p>
            <a:pPr algn="just"/>
            <a:r>
              <a:rPr lang="pl-PL" dirty="0"/>
              <a:t>Zwrot bardzo </a:t>
            </a:r>
            <a:r>
              <a:rPr lang="pl-PL" dirty="0" err="1"/>
              <a:t>ocenny</a:t>
            </a:r>
            <a:r>
              <a:rPr lang="pl-PL" dirty="0"/>
              <a:t>. </a:t>
            </a:r>
          </a:p>
          <a:p>
            <a:pPr algn="just"/>
            <a:r>
              <a:rPr lang="pl-PL" dirty="0"/>
              <a:t>Obraza prawa powinna mieć charakter wyraźny, niewątpliwy, dający się łatwo stwierdzić i mający znaczny „ciężar gatunkowy”. Trzeba uwzględnić „jakość” naruszenia prawa, która świadczy o poważnym uchybieniu, zbliżonym do bezwzględnych przyczyn odwoławczych. </a:t>
            </a:r>
          </a:p>
          <a:p>
            <a:pPr algn="just"/>
            <a:r>
              <a:rPr lang="pl-PL" dirty="0"/>
              <a:t>Pod pozorem zarzutów kasacyjnych, które powinny dotyczyć procedowania przez sąd odwoławczy, </a:t>
            </a:r>
            <a:r>
              <a:rPr lang="pl-PL" b="1" dirty="0"/>
              <a:t>nie można powielać zarzutów apelacyjnych</a:t>
            </a:r>
            <a:r>
              <a:rPr lang="pl-PL" dirty="0"/>
              <a:t>. Wyjątkiem jest sytuacja, w której sąd odwoławczy nie rozpoznał zarzutów apelacyjnych bądź rozpoznał je w sposób nienależyty albo wyraził błędny pogląd prawny (tzw. efekt przeniesienia). </a:t>
            </a:r>
          </a:p>
          <a:p>
            <a:pPr lvl="1" algn="just"/>
            <a:r>
              <a:rPr lang="pl-PL" dirty="0"/>
              <a:t>np. gdy z uzasadnienia wyroku sądu odwoławczego nie wynika, że zarzut apelacji był przedmiotem rozważań sądu. </a:t>
            </a:r>
          </a:p>
          <a:p>
            <a:pPr lvl="1" algn="just"/>
            <a:r>
              <a:rPr lang="pl-PL" dirty="0"/>
              <a:t>sąd odwoławczy powinien rzetelnie ustosunkować się do zarzutów podnoszonych w środku odwoławczym </a:t>
            </a:r>
          </a:p>
        </p:txBody>
      </p:sp>
    </p:spTree>
    <p:extLst>
      <p:ext uri="{BB962C8B-B14F-4D97-AF65-F5344CB8AC3E}">
        <p14:creationId xmlns:p14="http://schemas.microsoft.com/office/powerpoint/2010/main" val="127322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SN z 30.03.2017 r., III KK 395/16 </a:t>
            </a:r>
          </a:p>
        </p:txBody>
      </p:sp>
      <p:sp>
        <p:nvSpPr>
          <p:cNvPr id="3" name="Symbol zastępczy zawartości 2"/>
          <p:cNvSpPr>
            <a:spLocks noGrp="1"/>
          </p:cNvSpPr>
          <p:nvPr>
            <p:ph idx="1"/>
          </p:nvPr>
        </p:nvSpPr>
        <p:spPr/>
        <p:txBody>
          <a:bodyPr/>
          <a:lstStyle/>
          <a:p>
            <a:pPr algn="just"/>
            <a:r>
              <a:rPr lang="pl-PL" dirty="0"/>
              <a:t>„(…) w polskiej procedurze karnej obowiązuje system dwuinstancyjny, a nadzwyczajny środek zaskarżenia w postaci kasacji jest przewidziany jedynie na wypadek konieczności skorygowania najbardziej fundamentalnych błędów. Gdyby podstawy kasacji nie zostały określone w sposób bardziej restryktywny niż podstawy apelacji (zażalenia), wówczas mielibyśmy, w istocie, do czynienia z systemem trójinstancyjnym, opartym na tzw. zdublowanej apelacji (zażaleniu). Oparcie polskiego procesu karnego na modelu dwuinstancyjnym sprawia, że wydawane przez sądy ad </a:t>
            </a:r>
            <a:r>
              <a:rPr lang="pl-PL" dirty="0" err="1"/>
              <a:t>quem</a:t>
            </a:r>
            <a:r>
              <a:rPr lang="pl-PL" dirty="0"/>
              <a:t> orzeczenia </a:t>
            </a:r>
            <a:r>
              <a:rPr lang="pl-PL" dirty="0" err="1"/>
              <a:t>reformatoryjne</a:t>
            </a:r>
            <a:r>
              <a:rPr lang="pl-PL" dirty="0"/>
              <a:t> i utrzymujące w mocy rozstrzygnięcia sądów a quo, zyskują status prawomocności z chwilą ich ogłoszenia. Niekwestionowanym, fundamentalnym założeniem współczesnych procedur jest potrzeba zwiększonej ochrony stabilności orzeczeń prawomocnych w porównaniu z ochroną zaskarżonych orzeczeń nieprawomocnych” </a:t>
            </a:r>
          </a:p>
        </p:txBody>
      </p:sp>
    </p:spTree>
    <p:extLst>
      <p:ext uri="{BB962C8B-B14F-4D97-AF65-F5344CB8AC3E}">
        <p14:creationId xmlns:p14="http://schemas.microsoft.com/office/powerpoint/2010/main" val="239888993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Niebiesk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ntegralny">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6588</TotalTime>
  <Words>4892</Words>
  <Application>Microsoft Office PowerPoint</Application>
  <PresentationFormat>Panoramiczny</PresentationFormat>
  <Paragraphs>242</Paragraphs>
  <Slides>35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35</vt:i4>
      </vt:variant>
    </vt:vector>
  </HeadingPairs>
  <TitlesOfParts>
    <vt:vector size="41" baseType="lpstr">
      <vt:lpstr>Arial</vt:lpstr>
      <vt:lpstr>Tw Cen MT</vt:lpstr>
      <vt:lpstr>Tw Cen MT Condensed</vt:lpstr>
      <vt:lpstr>Wingdings</vt:lpstr>
      <vt:lpstr>Wingdings 3</vt:lpstr>
      <vt:lpstr>Integralny</vt:lpstr>
      <vt:lpstr>Nadzwyczajne środki zaskarżenia </vt:lpstr>
      <vt:lpstr>Kiedy orzeczenie staje się prawomocne?</vt:lpstr>
      <vt:lpstr>Prawomocność orzeczenia </vt:lpstr>
      <vt:lpstr>Kasacja</vt:lpstr>
      <vt:lpstr>Kasacja – informacje ogólne</vt:lpstr>
      <vt:lpstr>Kasacja strony – zakres przedmiotowy i podmiotowy </vt:lpstr>
      <vt:lpstr>Kasacja strony – PoDstawy kasacyjne </vt:lpstr>
      <vt:lpstr>Rażące naruszenie prawa </vt:lpstr>
      <vt:lpstr>Postanowienie SN z 30.03.2017 r., III KK 395/16 </vt:lpstr>
      <vt:lpstr>Kasacja strony – warunki skutecznego wniesienia </vt:lpstr>
      <vt:lpstr>Kasacja strony – warunki skutecznego wniesienia </vt:lpstr>
      <vt:lpstr>Kasacja nadzwyczajna – art. 521 </vt:lpstr>
      <vt:lpstr>Kasacja Prokuratora generalnego ze względu na rażącą niewspółmierność kary</vt:lpstr>
      <vt:lpstr>postanowienie SN z 30.03.2017 r., III KK 395/16</vt:lpstr>
      <vt:lpstr>Tryb rozpoznawania kasacji Strony</vt:lpstr>
      <vt:lpstr>Tryb rozpoznawania kasacji Strony</vt:lpstr>
      <vt:lpstr>Tryb rozpoznawania kasacji nadzwyczajnej </vt:lpstr>
      <vt:lpstr>Skład sądu w postępowaniu kasacyjnym </vt:lpstr>
      <vt:lpstr>Rodzaje rozstrzygnięć </vt:lpstr>
      <vt:lpstr>Wznowienie postępowania </vt:lpstr>
      <vt:lpstr>Wznowienie postępowania </vt:lpstr>
      <vt:lpstr>Przesłanki wznowienia postępowania </vt:lpstr>
      <vt:lpstr>PRZESTĘPSTWO POPEŁNIONE W ZWIĄZKU Z POSTĘPOWANIEM JAKO PODSTAWA WZNOWIENIA</vt:lpstr>
      <vt:lpstr>NOWE FAKTY LUB DOWODY JAKO PODSTAWA WZNOWIENIA POSTĘPOWANIA</vt:lpstr>
      <vt:lpstr>NOWE FAKTY LUB DOWODY JAKO PODSTAWA WZNOWIENIA POSTĘPOWANIA</vt:lpstr>
      <vt:lpstr>ORZECZENIE TRYBUNAŁU KONSTYTUCYJNEGO JAKO PODSTAWA WZNOWIENIA POSTĘPOWANIA</vt:lpstr>
      <vt:lpstr>ROZSTRZYGNIĘCIE ORGANU MIĘDZYNARODOWEGO JAKO PODSTAWA WZNOWIENIA POSTĘPOWANIA</vt:lpstr>
      <vt:lpstr>Art. 540a – wznowienie wyłącznie na niekorzyść </vt:lpstr>
      <vt:lpstr>ROZPOZNANIE SPRAWY POD NIEOBECNOŚĆ OSKARŻONEGO JAKO PODSTAWA WZNOWIENIA POSTĘPOWANIA</vt:lpstr>
      <vt:lpstr>Wznowienie postępowania z Urzędu </vt:lpstr>
      <vt:lpstr>Tryb wznowienia postępowania </vt:lpstr>
      <vt:lpstr>Prezentacja programu PowerPoint</vt:lpstr>
      <vt:lpstr>Rodzaje rozstrzygnięć </vt:lpstr>
      <vt:lpstr>Forma orzeczenia </vt:lpstr>
      <vt:lpstr>ZASKARŻALNOŚĆ WYROKÓW WYDANYCH W POSTĘPOWANIU WZNOWIENIOWYM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Wznowienie postępowania</dc:title>
  <dc:creator>Błażej Boch</dc:creator>
  <cp:lastModifiedBy>Karol Jarząbek</cp:lastModifiedBy>
  <cp:revision>143</cp:revision>
  <dcterms:created xsi:type="dcterms:W3CDTF">2015-04-06T17:37:34Z</dcterms:created>
  <dcterms:modified xsi:type="dcterms:W3CDTF">2025-01-25T18:35:26Z</dcterms:modified>
</cp:coreProperties>
</file>