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75" r:id="rId2"/>
    <p:sldId id="332" r:id="rId3"/>
    <p:sldId id="294" r:id="rId4"/>
    <p:sldId id="296" r:id="rId5"/>
    <p:sldId id="298" r:id="rId6"/>
    <p:sldId id="297" r:id="rId7"/>
    <p:sldId id="300" r:id="rId8"/>
    <p:sldId id="295" r:id="rId9"/>
    <p:sldId id="299" r:id="rId10"/>
    <p:sldId id="343" r:id="rId11"/>
    <p:sldId id="303" r:id="rId12"/>
    <p:sldId id="344" r:id="rId13"/>
    <p:sldId id="304" r:id="rId14"/>
    <p:sldId id="257" r:id="rId15"/>
    <p:sldId id="258" r:id="rId16"/>
    <p:sldId id="261" r:id="rId17"/>
    <p:sldId id="495" r:id="rId18"/>
    <p:sldId id="481" r:id="rId19"/>
    <p:sldId id="260" r:id="rId20"/>
    <p:sldId id="262" r:id="rId21"/>
    <p:sldId id="259" r:id="rId22"/>
    <p:sldId id="263" r:id="rId23"/>
    <p:sldId id="480" r:id="rId24"/>
    <p:sldId id="485" r:id="rId25"/>
    <p:sldId id="488" r:id="rId26"/>
    <p:sldId id="376" r:id="rId27"/>
    <p:sldId id="378" r:id="rId28"/>
    <p:sldId id="379" r:id="rId29"/>
    <p:sldId id="496" r:id="rId30"/>
    <p:sldId id="497" r:id="rId31"/>
    <p:sldId id="403" r:id="rId32"/>
    <p:sldId id="382" r:id="rId33"/>
    <p:sldId id="384" r:id="rId34"/>
    <p:sldId id="389" r:id="rId35"/>
    <p:sldId id="390" r:id="rId36"/>
    <p:sldId id="499" r:id="rId37"/>
    <p:sldId id="394" r:id="rId38"/>
    <p:sldId id="395" r:id="rId39"/>
    <p:sldId id="396" r:id="rId40"/>
    <p:sldId id="397" r:id="rId41"/>
    <p:sldId id="398" r:id="rId42"/>
    <p:sldId id="399" r:id="rId43"/>
    <p:sldId id="400" r:id="rId44"/>
    <p:sldId id="401" r:id="rId45"/>
    <p:sldId id="265" r:id="rId46"/>
    <p:sldId id="266" r:id="rId47"/>
    <p:sldId id="337" r:id="rId48"/>
    <p:sldId id="268" r:id="rId49"/>
    <p:sldId id="269" r:id="rId50"/>
    <p:sldId id="291" r:id="rId51"/>
    <p:sldId id="271" r:id="rId52"/>
    <p:sldId id="272" r:id="rId53"/>
    <p:sldId id="338" r:id="rId54"/>
    <p:sldId id="274" r:id="rId55"/>
    <p:sldId id="276" r:id="rId56"/>
    <p:sldId id="501" r:id="rId57"/>
    <p:sldId id="502" r:id="rId58"/>
    <p:sldId id="503" r:id="rId59"/>
    <p:sldId id="293" r:id="rId60"/>
    <p:sldId id="504" r:id="rId61"/>
    <p:sldId id="345" r:id="rId62"/>
    <p:sldId id="505" r:id="rId63"/>
    <p:sldId id="506" r:id="rId64"/>
    <p:sldId id="277" r:id="rId65"/>
    <p:sldId id="278" r:id="rId66"/>
    <p:sldId id="339" r:id="rId67"/>
    <p:sldId id="340" r:id="rId68"/>
    <p:sldId id="507" r:id="rId69"/>
    <p:sldId id="341" r:id="rId70"/>
    <p:sldId id="508" r:id="rId71"/>
    <p:sldId id="301" r:id="rId72"/>
    <p:sldId id="342" r:id="rId73"/>
    <p:sldId id="282" r:id="rId74"/>
    <p:sldId id="283" r:id="rId75"/>
    <p:sldId id="509" r:id="rId7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CC4EA6-197E-48C2-B0DC-9EB217306A6A}" type="doc">
      <dgm:prSet loTypeId="urn:microsoft.com/office/officeart/2005/8/layout/process1" loCatId="process" qsTypeId="urn:microsoft.com/office/officeart/2005/8/quickstyle/simple1" qsCatId="simple" csTypeId="urn:microsoft.com/office/officeart/2005/8/colors/accent1_2" csCatId="accent1" phldr="1"/>
      <dgm:spPr/>
    </dgm:pt>
    <dgm:pt modelId="{1E3A4348-08B9-49EA-8759-FC196E3F0ACA}">
      <dgm:prSet phldrT="[Tekst]"/>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dgm:spPr>
      <dgm:t>
        <a:bodyPr/>
        <a:lstStyle/>
        <a:p>
          <a:r>
            <a:rPr lang="pl-PL" dirty="0">
              <a:solidFill>
                <a:schemeClr val="tx1"/>
              </a:solidFill>
            </a:rPr>
            <a:t>Umorzenie postępowania przez prokuratora</a:t>
          </a:r>
        </a:p>
      </dgm:t>
    </dgm:pt>
    <dgm:pt modelId="{5FBBBD6D-3765-4C8E-B88A-5C41DF2FC1FB}" type="parTrans" cxnId="{CE01F11B-CEC4-463D-909D-0286E8429387}">
      <dgm:prSet/>
      <dgm:spPr/>
      <dgm:t>
        <a:bodyPr/>
        <a:lstStyle/>
        <a:p>
          <a:endParaRPr lang="pl-PL"/>
        </a:p>
      </dgm:t>
    </dgm:pt>
    <dgm:pt modelId="{4E82D23B-9AFF-43F6-BCD3-F87F839C1ABA}" type="sibTrans" cxnId="{CE01F11B-CEC4-463D-909D-0286E8429387}">
      <dgm:prSet/>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dgm:spPr>
      <dgm:t>
        <a:bodyPr/>
        <a:lstStyle/>
        <a:p>
          <a:endParaRPr lang="pl-PL">
            <a:solidFill>
              <a:schemeClr val="tx1"/>
            </a:solidFill>
          </a:endParaRPr>
        </a:p>
      </dgm:t>
    </dgm:pt>
    <dgm:pt modelId="{1AFF5C6D-E266-46A9-88A0-A08FF4303619}">
      <dgm:prSet phldrT="[Tekst]"/>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dgm:spPr>
      <dgm:t>
        <a:bodyPr/>
        <a:lstStyle/>
        <a:p>
          <a:r>
            <a:rPr lang="pl-PL" dirty="0">
              <a:solidFill>
                <a:schemeClr val="tx1"/>
              </a:solidFill>
            </a:rPr>
            <a:t>Uprawomocnienie się postanowienia o umorzeniu</a:t>
          </a:r>
        </a:p>
      </dgm:t>
    </dgm:pt>
    <dgm:pt modelId="{39734487-6C57-4EE2-A8FB-552A8EF88B73}" type="parTrans" cxnId="{125F6713-4511-4085-BF51-74BAF790F58C}">
      <dgm:prSet/>
      <dgm:spPr/>
      <dgm:t>
        <a:bodyPr/>
        <a:lstStyle/>
        <a:p>
          <a:endParaRPr lang="pl-PL"/>
        </a:p>
      </dgm:t>
    </dgm:pt>
    <dgm:pt modelId="{68FD142C-D191-410E-AB74-441D8CD7398B}" type="sibTrans" cxnId="{125F6713-4511-4085-BF51-74BAF790F58C}">
      <dgm:prSet/>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dgm:spPr>
      <dgm:t>
        <a:bodyPr/>
        <a:lstStyle/>
        <a:p>
          <a:endParaRPr lang="pl-PL">
            <a:solidFill>
              <a:schemeClr val="tx1"/>
            </a:solidFill>
          </a:endParaRPr>
        </a:p>
      </dgm:t>
    </dgm:pt>
    <dgm:pt modelId="{A69F53F7-67C0-4CA6-B4F2-4774A72902DE}">
      <dgm:prSet phldrT="[Tekst]"/>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dgm:spPr>
      <dgm:t>
        <a:bodyPr/>
        <a:lstStyle/>
        <a:p>
          <a:r>
            <a:rPr lang="pl-PL" b="1" dirty="0">
              <a:solidFill>
                <a:schemeClr val="tx1"/>
              </a:solidFill>
            </a:rPr>
            <a:t>Skierowanie wniosku do sądu o orzeczenie przepadku (art. 17 § 4 k.p.k.)</a:t>
          </a:r>
        </a:p>
      </dgm:t>
    </dgm:pt>
    <dgm:pt modelId="{17651807-1EE5-4AC0-8946-D1B2EBA8ADB8}" type="parTrans" cxnId="{440899F3-70AC-4DD0-833B-204DCC226E67}">
      <dgm:prSet/>
      <dgm:spPr/>
      <dgm:t>
        <a:bodyPr/>
        <a:lstStyle/>
        <a:p>
          <a:endParaRPr lang="pl-PL"/>
        </a:p>
      </dgm:t>
    </dgm:pt>
    <dgm:pt modelId="{F605B043-6409-40C9-8529-41936B3CBEA3}" type="sibTrans" cxnId="{440899F3-70AC-4DD0-833B-204DCC226E67}">
      <dgm:prSet/>
      <dgm:spPr/>
      <dgm:t>
        <a:bodyPr/>
        <a:lstStyle/>
        <a:p>
          <a:endParaRPr lang="pl-PL"/>
        </a:p>
      </dgm:t>
    </dgm:pt>
    <dgm:pt modelId="{A1E80E03-408A-4994-9ABC-CC0452BA3392}" type="pres">
      <dgm:prSet presAssocID="{86CC4EA6-197E-48C2-B0DC-9EB217306A6A}" presName="Name0" presStyleCnt="0">
        <dgm:presLayoutVars>
          <dgm:dir/>
          <dgm:resizeHandles val="exact"/>
        </dgm:presLayoutVars>
      </dgm:prSet>
      <dgm:spPr/>
    </dgm:pt>
    <dgm:pt modelId="{548D0790-E262-4B1D-9904-A9DF27361660}" type="pres">
      <dgm:prSet presAssocID="{1E3A4348-08B9-49EA-8759-FC196E3F0ACA}" presName="node" presStyleLbl="node1" presStyleIdx="0" presStyleCnt="3" custLinFactNeighborX="48218" custLinFactNeighborY="7391">
        <dgm:presLayoutVars>
          <dgm:bulletEnabled val="1"/>
        </dgm:presLayoutVars>
      </dgm:prSet>
      <dgm:spPr/>
    </dgm:pt>
    <dgm:pt modelId="{81AAA0A1-925A-4641-8A76-EF59211A86B5}" type="pres">
      <dgm:prSet presAssocID="{4E82D23B-9AFF-43F6-BCD3-F87F839C1ABA}" presName="sibTrans" presStyleLbl="sibTrans2D1" presStyleIdx="0" presStyleCnt="2"/>
      <dgm:spPr/>
    </dgm:pt>
    <dgm:pt modelId="{FC68D9AE-27DA-4AAF-B777-B732392BAE9C}" type="pres">
      <dgm:prSet presAssocID="{4E82D23B-9AFF-43F6-BCD3-F87F839C1ABA}" presName="connectorText" presStyleLbl="sibTrans2D1" presStyleIdx="0" presStyleCnt="2"/>
      <dgm:spPr/>
    </dgm:pt>
    <dgm:pt modelId="{38F4C205-968B-45AF-8BF0-742C51C1BF57}" type="pres">
      <dgm:prSet presAssocID="{1AFF5C6D-E266-46A9-88A0-A08FF4303619}" presName="node" presStyleLbl="node1" presStyleIdx="1" presStyleCnt="3">
        <dgm:presLayoutVars>
          <dgm:bulletEnabled val="1"/>
        </dgm:presLayoutVars>
      </dgm:prSet>
      <dgm:spPr/>
    </dgm:pt>
    <dgm:pt modelId="{DD20F6B5-2345-47BA-9EC7-6CBEDC68BFA9}" type="pres">
      <dgm:prSet presAssocID="{68FD142C-D191-410E-AB74-441D8CD7398B}" presName="sibTrans" presStyleLbl="sibTrans2D1" presStyleIdx="1" presStyleCnt="2"/>
      <dgm:spPr/>
    </dgm:pt>
    <dgm:pt modelId="{20028EFD-B959-4C75-899A-C3C06A75733B}" type="pres">
      <dgm:prSet presAssocID="{68FD142C-D191-410E-AB74-441D8CD7398B}" presName="connectorText" presStyleLbl="sibTrans2D1" presStyleIdx="1" presStyleCnt="2"/>
      <dgm:spPr/>
    </dgm:pt>
    <dgm:pt modelId="{DF54D33B-1562-416D-A90C-914D9101B77B}" type="pres">
      <dgm:prSet presAssocID="{A69F53F7-67C0-4CA6-B4F2-4774A72902DE}" presName="node" presStyleLbl="node1" presStyleIdx="2" presStyleCnt="3">
        <dgm:presLayoutVars>
          <dgm:bulletEnabled val="1"/>
        </dgm:presLayoutVars>
      </dgm:prSet>
      <dgm:spPr/>
    </dgm:pt>
  </dgm:ptLst>
  <dgm:cxnLst>
    <dgm:cxn modelId="{125F6713-4511-4085-BF51-74BAF790F58C}" srcId="{86CC4EA6-197E-48C2-B0DC-9EB217306A6A}" destId="{1AFF5C6D-E266-46A9-88A0-A08FF4303619}" srcOrd="1" destOrd="0" parTransId="{39734487-6C57-4EE2-A8FB-552A8EF88B73}" sibTransId="{68FD142C-D191-410E-AB74-441D8CD7398B}"/>
    <dgm:cxn modelId="{CE01F11B-CEC4-463D-909D-0286E8429387}" srcId="{86CC4EA6-197E-48C2-B0DC-9EB217306A6A}" destId="{1E3A4348-08B9-49EA-8759-FC196E3F0ACA}" srcOrd="0" destOrd="0" parTransId="{5FBBBD6D-3765-4C8E-B88A-5C41DF2FC1FB}" sibTransId="{4E82D23B-9AFF-43F6-BCD3-F87F839C1ABA}"/>
    <dgm:cxn modelId="{F322EE68-129F-472B-9336-8753985C4A0B}" type="presOf" srcId="{86CC4EA6-197E-48C2-B0DC-9EB217306A6A}" destId="{A1E80E03-408A-4994-9ABC-CC0452BA3392}" srcOrd="0" destOrd="0" presId="urn:microsoft.com/office/officeart/2005/8/layout/process1"/>
    <dgm:cxn modelId="{E6243251-E88A-4F50-BF81-767805A87DEA}" type="presOf" srcId="{1E3A4348-08B9-49EA-8759-FC196E3F0ACA}" destId="{548D0790-E262-4B1D-9904-A9DF27361660}" srcOrd="0" destOrd="0" presId="urn:microsoft.com/office/officeart/2005/8/layout/process1"/>
    <dgm:cxn modelId="{424BB991-BB5F-4760-A3D3-3414C8BA0525}" type="presOf" srcId="{1AFF5C6D-E266-46A9-88A0-A08FF4303619}" destId="{38F4C205-968B-45AF-8BF0-742C51C1BF57}" srcOrd="0" destOrd="0" presId="urn:microsoft.com/office/officeart/2005/8/layout/process1"/>
    <dgm:cxn modelId="{6B97FD9F-673C-42DE-B665-B9872C6E1B01}" type="presOf" srcId="{68FD142C-D191-410E-AB74-441D8CD7398B}" destId="{DD20F6B5-2345-47BA-9EC7-6CBEDC68BFA9}" srcOrd="0" destOrd="0" presId="urn:microsoft.com/office/officeart/2005/8/layout/process1"/>
    <dgm:cxn modelId="{FF2E68C4-9B29-40FB-9D10-88028ED3531E}" type="presOf" srcId="{4E82D23B-9AFF-43F6-BCD3-F87F839C1ABA}" destId="{FC68D9AE-27DA-4AAF-B777-B732392BAE9C}" srcOrd="1" destOrd="0" presId="urn:microsoft.com/office/officeart/2005/8/layout/process1"/>
    <dgm:cxn modelId="{C14CE1C8-3C43-4260-9D42-FEA90410368A}" type="presOf" srcId="{4E82D23B-9AFF-43F6-BCD3-F87F839C1ABA}" destId="{81AAA0A1-925A-4641-8A76-EF59211A86B5}" srcOrd="0" destOrd="0" presId="urn:microsoft.com/office/officeart/2005/8/layout/process1"/>
    <dgm:cxn modelId="{8DC708D5-03AF-482F-B3D9-69D06996C365}" type="presOf" srcId="{68FD142C-D191-410E-AB74-441D8CD7398B}" destId="{20028EFD-B959-4C75-899A-C3C06A75733B}" srcOrd="1" destOrd="0" presId="urn:microsoft.com/office/officeart/2005/8/layout/process1"/>
    <dgm:cxn modelId="{440899F3-70AC-4DD0-833B-204DCC226E67}" srcId="{86CC4EA6-197E-48C2-B0DC-9EB217306A6A}" destId="{A69F53F7-67C0-4CA6-B4F2-4774A72902DE}" srcOrd="2" destOrd="0" parTransId="{17651807-1EE5-4AC0-8946-D1B2EBA8ADB8}" sibTransId="{F605B043-6409-40C9-8529-41936B3CBEA3}"/>
    <dgm:cxn modelId="{82F7B6F3-7CA8-46CD-B1FC-15A6F374CA58}" type="presOf" srcId="{A69F53F7-67C0-4CA6-B4F2-4774A72902DE}" destId="{DF54D33B-1562-416D-A90C-914D9101B77B}" srcOrd="0" destOrd="0" presId="urn:microsoft.com/office/officeart/2005/8/layout/process1"/>
    <dgm:cxn modelId="{66A64945-4609-4A87-B398-F84F35CC14E7}" type="presParOf" srcId="{A1E80E03-408A-4994-9ABC-CC0452BA3392}" destId="{548D0790-E262-4B1D-9904-A9DF27361660}" srcOrd="0" destOrd="0" presId="urn:microsoft.com/office/officeart/2005/8/layout/process1"/>
    <dgm:cxn modelId="{3A5140DD-1A29-4B52-8BBE-F728C8E1A767}" type="presParOf" srcId="{A1E80E03-408A-4994-9ABC-CC0452BA3392}" destId="{81AAA0A1-925A-4641-8A76-EF59211A86B5}" srcOrd="1" destOrd="0" presId="urn:microsoft.com/office/officeart/2005/8/layout/process1"/>
    <dgm:cxn modelId="{904B07C1-7B24-47B4-8F04-DD40CAB16417}" type="presParOf" srcId="{81AAA0A1-925A-4641-8A76-EF59211A86B5}" destId="{FC68D9AE-27DA-4AAF-B777-B732392BAE9C}" srcOrd="0" destOrd="0" presId="urn:microsoft.com/office/officeart/2005/8/layout/process1"/>
    <dgm:cxn modelId="{24EC65CD-CB9F-4942-8B06-414C03D07647}" type="presParOf" srcId="{A1E80E03-408A-4994-9ABC-CC0452BA3392}" destId="{38F4C205-968B-45AF-8BF0-742C51C1BF57}" srcOrd="2" destOrd="0" presId="urn:microsoft.com/office/officeart/2005/8/layout/process1"/>
    <dgm:cxn modelId="{CBEF3D09-96D1-48F9-9AA2-FA19FBA76B10}" type="presParOf" srcId="{A1E80E03-408A-4994-9ABC-CC0452BA3392}" destId="{DD20F6B5-2345-47BA-9EC7-6CBEDC68BFA9}" srcOrd="3" destOrd="0" presId="urn:microsoft.com/office/officeart/2005/8/layout/process1"/>
    <dgm:cxn modelId="{9519FB30-191A-4010-B2E2-90E140151C23}" type="presParOf" srcId="{DD20F6B5-2345-47BA-9EC7-6CBEDC68BFA9}" destId="{20028EFD-B959-4C75-899A-C3C06A75733B}" srcOrd="0" destOrd="0" presId="urn:microsoft.com/office/officeart/2005/8/layout/process1"/>
    <dgm:cxn modelId="{C01F8E77-A636-4403-9699-E033D7C53186}" type="presParOf" srcId="{A1E80E03-408A-4994-9ABC-CC0452BA3392}" destId="{DF54D33B-1562-416D-A90C-914D9101B77B}"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9812FC-417A-40ED-B48C-5ADBF6C63A0C}"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pl-PL"/>
        </a:p>
      </dgm:t>
    </dgm:pt>
    <dgm:pt modelId="{B852EE6D-62BF-46A4-910D-7A0E17790EB7}">
      <dgm:prSet phldrT="[Tekst]"/>
      <dgm:spPr/>
      <dgm:t>
        <a:bodyPr/>
        <a:lstStyle/>
        <a:p>
          <a:r>
            <a:rPr lang="pl-PL" dirty="0"/>
            <a:t>śledztwo</a:t>
          </a:r>
        </a:p>
      </dgm:t>
    </dgm:pt>
    <dgm:pt modelId="{FE5B0CAA-54D8-4A12-991B-CAD240A66FF2}" type="parTrans" cxnId="{B2F803FC-61CD-4C09-8F17-262DA267D56C}">
      <dgm:prSet/>
      <dgm:spPr/>
      <dgm:t>
        <a:bodyPr/>
        <a:lstStyle/>
        <a:p>
          <a:endParaRPr lang="pl-PL"/>
        </a:p>
      </dgm:t>
    </dgm:pt>
    <dgm:pt modelId="{DF7031B6-762C-46DE-8519-7116EBEE814F}" type="sibTrans" cxnId="{B2F803FC-61CD-4C09-8F17-262DA267D56C}">
      <dgm:prSet/>
      <dgm:spPr/>
      <dgm:t>
        <a:bodyPr/>
        <a:lstStyle/>
        <a:p>
          <a:endParaRPr lang="pl-PL"/>
        </a:p>
      </dgm:t>
    </dgm:pt>
    <dgm:pt modelId="{F3F30A8C-771C-4BE6-9E57-DB667F412953}">
      <dgm:prSet phldrT="[Tekst]"/>
      <dgm:spPr/>
      <dgm:t>
        <a:bodyPr/>
        <a:lstStyle/>
        <a:p>
          <a:pPr algn="ctr"/>
          <a:r>
            <a:rPr lang="pl-PL" dirty="0"/>
            <a:t>Postanowienie wraz z uzasadnieniem</a:t>
          </a:r>
        </a:p>
      </dgm:t>
    </dgm:pt>
    <dgm:pt modelId="{3589CAB1-C525-4197-A7FA-26D2A9EBFAEB}" type="parTrans" cxnId="{51627A3D-3667-401D-91F6-E328C3522806}">
      <dgm:prSet/>
      <dgm:spPr/>
      <dgm:t>
        <a:bodyPr/>
        <a:lstStyle/>
        <a:p>
          <a:endParaRPr lang="pl-PL"/>
        </a:p>
      </dgm:t>
    </dgm:pt>
    <dgm:pt modelId="{DB39D765-D0FB-4756-81F2-E4E45E9944AF}" type="sibTrans" cxnId="{51627A3D-3667-401D-91F6-E328C3522806}">
      <dgm:prSet/>
      <dgm:spPr/>
      <dgm:t>
        <a:bodyPr/>
        <a:lstStyle/>
        <a:p>
          <a:endParaRPr lang="pl-PL"/>
        </a:p>
      </dgm:t>
    </dgm:pt>
    <dgm:pt modelId="{25A15441-202A-4490-92F1-6AE25303B653}">
      <dgm:prSet phldrT="[Tekst]"/>
      <dgm:spPr/>
      <dgm:t>
        <a:bodyPr/>
        <a:lstStyle/>
        <a:p>
          <a:r>
            <a:rPr lang="pl-PL" dirty="0"/>
            <a:t>Dochodzenie </a:t>
          </a:r>
        </a:p>
      </dgm:t>
    </dgm:pt>
    <dgm:pt modelId="{2FDF351A-2E32-4789-9A59-10FAC53988FE}" type="parTrans" cxnId="{CB8C6E6C-5C11-43CD-8F83-B75EAEF11AAE}">
      <dgm:prSet/>
      <dgm:spPr/>
      <dgm:t>
        <a:bodyPr/>
        <a:lstStyle/>
        <a:p>
          <a:endParaRPr lang="pl-PL"/>
        </a:p>
      </dgm:t>
    </dgm:pt>
    <dgm:pt modelId="{D0A3FC0F-32AC-49C6-8016-09461AFE9128}" type="sibTrans" cxnId="{CB8C6E6C-5C11-43CD-8F83-B75EAEF11AAE}">
      <dgm:prSet/>
      <dgm:spPr/>
      <dgm:t>
        <a:bodyPr/>
        <a:lstStyle/>
        <a:p>
          <a:endParaRPr lang="pl-PL"/>
        </a:p>
      </dgm:t>
    </dgm:pt>
    <dgm:pt modelId="{37F38B89-165F-4DBC-82AA-D7D545CC366E}">
      <dgm:prSet phldrT="[Tekst]"/>
      <dgm:spPr/>
      <dgm:t>
        <a:bodyPr/>
        <a:lstStyle/>
        <a:p>
          <a:r>
            <a:rPr lang="pl-PL" dirty="0"/>
            <a:t>Można odstąpić od sporządzania uzasadnienia, ale na żądanie strony należy podać ustnie motywy rozstrzygnięcia </a:t>
          </a:r>
        </a:p>
      </dgm:t>
    </dgm:pt>
    <dgm:pt modelId="{BDD69BB5-CD77-49B0-9095-A3D07834D396}" type="parTrans" cxnId="{D1D3E115-C61F-465C-B952-EFCE31745D10}">
      <dgm:prSet/>
      <dgm:spPr/>
      <dgm:t>
        <a:bodyPr/>
        <a:lstStyle/>
        <a:p>
          <a:endParaRPr lang="pl-PL"/>
        </a:p>
      </dgm:t>
    </dgm:pt>
    <dgm:pt modelId="{0D4289E5-3A43-435C-9FC0-F889528F8BDE}" type="sibTrans" cxnId="{D1D3E115-C61F-465C-B952-EFCE31745D10}">
      <dgm:prSet/>
      <dgm:spPr/>
      <dgm:t>
        <a:bodyPr/>
        <a:lstStyle/>
        <a:p>
          <a:endParaRPr lang="pl-PL"/>
        </a:p>
      </dgm:t>
    </dgm:pt>
    <dgm:pt modelId="{5907F761-6D93-4726-9CE4-5FE25992CF85}" type="pres">
      <dgm:prSet presAssocID="{189812FC-417A-40ED-B48C-5ADBF6C63A0C}" presName="Name0" presStyleCnt="0">
        <dgm:presLayoutVars>
          <dgm:dir/>
          <dgm:animLvl val="lvl"/>
          <dgm:resizeHandles/>
        </dgm:presLayoutVars>
      </dgm:prSet>
      <dgm:spPr/>
    </dgm:pt>
    <dgm:pt modelId="{A8DB5494-3780-4E3B-B1FD-DF8AC0205C98}" type="pres">
      <dgm:prSet presAssocID="{B852EE6D-62BF-46A4-910D-7A0E17790EB7}" presName="linNode" presStyleCnt="0"/>
      <dgm:spPr/>
    </dgm:pt>
    <dgm:pt modelId="{56CC834A-A77B-4089-9231-362ADFB9C23D}" type="pres">
      <dgm:prSet presAssocID="{B852EE6D-62BF-46A4-910D-7A0E17790EB7}" presName="parentShp" presStyleLbl="node1" presStyleIdx="0" presStyleCnt="2">
        <dgm:presLayoutVars>
          <dgm:bulletEnabled val="1"/>
        </dgm:presLayoutVars>
      </dgm:prSet>
      <dgm:spPr/>
    </dgm:pt>
    <dgm:pt modelId="{66D10C00-CA7B-4442-BA82-25EF09E4740C}" type="pres">
      <dgm:prSet presAssocID="{B852EE6D-62BF-46A4-910D-7A0E17790EB7}" presName="childShp" presStyleLbl="bgAccFollowNode1" presStyleIdx="0" presStyleCnt="2">
        <dgm:presLayoutVars>
          <dgm:bulletEnabled val="1"/>
        </dgm:presLayoutVars>
      </dgm:prSet>
      <dgm:spPr/>
    </dgm:pt>
    <dgm:pt modelId="{A1419AE6-3384-47B0-8EA9-021D4A72BF62}" type="pres">
      <dgm:prSet presAssocID="{DF7031B6-762C-46DE-8519-7116EBEE814F}" presName="spacing" presStyleCnt="0"/>
      <dgm:spPr/>
    </dgm:pt>
    <dgm:pt modelId="{C11F5E4D-C39E-4F51-B8F9-B36F1155C1D2}" type="pres">
      <dgm:prSet presAssocID="{25A15441-202A-4490-92F1-6AE25303B653}" presName="linNode" presStyleCnt="0"/>
      <dgm:spPr/>
    </dgm:pt>
    <dgm:pt modelId="{B0202B94-F23C-465E-9966-ED810050990E}" type="pres">
      <dgm:prSet presAssocID="{25A15441-202A-4490-92F1-6AE25303B653}" presName="parentShp" presStyleLbl="node1" presStyleIdx="1" presStyleCnt="2">
        <dgm:presLayoutVars>
          <dgm:bulletEnabled val="1"/>
        </dgm:presLayoutVars>
      </dgm:prSet>
      <dgm:spPr/>
    </dgm:pt>
    <dgm:pt modelId="{C5886CE2-BF11-48B5-8108-35EF9E40C613}" type="pres">
      <dgm:prSet presAssocID="{25A15441-202A-4490-92F1-6AE25303B653}" presName="childShp" presStyleLbl="bgAccFollowNode1" presStyleIdx="1" presStyleCnt="2">
        <dgm:presLayoutVars>
          <dgm:bulletEnabled val="1"/>
        </dgm:presLayoutVars>
      </dgm:prSet>
      <dgm:spPr/>
    </dgm:pt>
  </dgm:ptLst>
  <dgm:cxnLst>
    <dgm:cxn modelId="{BCF96E0A-C9D9-4E9C-BD39-3300A305A551}" type="presOf" srcId="{F3F30A8C-771C-4BE6-9E57-DB667F412953}" destId="{66D10C00-CA7B-4442-BA82-25EF09E4740C}" srcOrd="0" destOrd="0" presId="urn:microsoft.com/office/officeart/2005/8/layout/vList6"/>
    <dgm:cxn modelId="{D1D3E115-C61F-465C-B952-EFCE31745D10}" srcId="{25A15441-202A-4490-92F1-6AE25303B653}" destId="{37F38B89-165F-4DBC-82AA-D7D545CC366E}" srcOrd="0" destOrd="0" parTransId="{BDD69BB5-CD77-49B0-9095-A3D07834D396}" sibTransId="{0D4289E5-3A43-435C-9FC0-F889528F8BDE}"/>
    <dgm:cxn modelId="{51627A3D-3667-401D-91F6-E328C3522806}" srcId="{B852EE6D-62BF-46A4-910D-7A0E17790EB7}" destId="{F3F30A8C-771C-4BE6-9E57-DB667F412953}" srcOrd="0" destOrd="0" parTransId="{3589CAB1-C525-4197-A7FA-26D2A9EBFAEB}" sibTransId="{DB39D765-D0FB-4756-81F2-E4E45E9944AF}"/>
    <dgm:cxn modelId="{F731F13E-0FB2-4970-984D-D7C4670E80FC}" type="presOf" srcId="{25A15441-202A-4490-92F1-6AE25303B653}" destId="{B0202B94-F23C-465E-9966-ED810050990E}" srcOrd="0" destOrd="0" presId="urn:microsoft.com/office/officeart/2005/8/layout/vList6"/>
    <dgm:cxn modelId="{CB8C6E6C-5C11-43CD-8F83-B75EAEF11AAE}" srcId="{189812FC-417A-40ED-B48C-5ADBF6C63A0C}" destId="{25A15441-202A-4490-92F1-6AE25303B653}" srcOrd="1" destOrd="0" parTransId="{2FDF351A-2E32-4789-9A59-10FAC53988FE}" sibTransId="{D0A3FC0F-32AC-49C6-8016-09461AFE9128}"/>
    <dgm:cxn modelId="{E1A5BE76-ED1C-48E0-9142-74326C967085}" type="presOf" srcId="{189812FC-417A-40ED-B48C-5ADBF6C63A0C}" destId="{5907F761-6D93-4726-9CE4-5FE25992CF85}" srcOrd="0" destOrd="0" presId="urn:microsoft.com/office/officeart/2005/8/layout/vList6"/>
    <dgm:cxn modelId="{A529A37F-46E1-4522-A9A0-4804C7199942}" type="presOf" srcId="{37F38B89-165F-4DBC-82AA-D7D545CC366E}" destId="{C5886CE2-BF11-48B5-8108-35EF9E40C613}" srcOrd="0" destOrd="0" presId="urn:microsoft.com/office/officeart/2005/8/layout/vList6"/>
    <dgm:cxn modelId="{BC7D7084-E775-41FB-8664-A82373EE1796}" type="presOf" srcId="{B852EE6D-62BF-46A4-910D-7A0E17790EB7}" destId="{56CC834A-A77B-4089-9231-362ADFB9C23D}" srcOrd="0" destOrd="0" presId="urn:microsoft.com/office/officeart/2005/8/layout/vList6"/>
    <dgm:cxn modelId="{B2F803FC-61CD-4C09-8F17-262DA267D56C}" srcId="{189812FC-417A-40ED-B48C-5ADBF6C63A0C}" destId="{B852EE6D-62BF-46A4-910D-7A0E17790EB7}" srcOrd="0" destOrd="0" parTransId="{FE5B0CAA-54D8-4A12-991B-CAD240A66FF2}" sibTransId="{DF7031B6-762C-46DE-8519-7116EBEE814F}"/>
    <dgm:cxn modelId="{525E5D64-F20E-443A-B2BF-926433C2777D}" type="presParOf" srcId="{5907F761-6D93-4726-9CE4-5FE25992CF85}" destId="{A8DB5494-3780-4E3B-B1FD-DF8AC0205C98}" srcOrd="0" destOrd="0" presId="urn:microsoft.com/office/officeart/2005/8/layout/vList6"/>
    <dgm:cxn modelId="{DD5A77AC-BBC3-42A0-A99C-2CEFB8B09777}" type="presParOf" srcId="{A8DB5494-3780-4E3B-B1FD-DF8AC0205C98}" destId="{56CC834A-A77B-4089-9231-362ADFB9C23D}" srcOrd="0" destOrd="0" presId="urn:microsoft.com/office/officeart/2005/8/layout/vList6"/>
    <dgm:cxn modelId="{105E0A64-8624-47EA-A733-ED1067141640}" type="presParOf" srcId="{A8DB5494-3780-4E3B-B1FD-DF8AC0205C98}" destId="{66D10C00-CA7B-4442-BA82-25EF09E4740C}" srcOrd="1" destOrd="0" presId="urn:microsoft.com/office/officeart/2005/8/layout/vList6"/>
    <dgm:cxn modelId="{4CB46D70-C314-4543-A45A-37F2A68E0465}" type="presParOf" srcId="{5907F761-6D93-4726-9CE4-5FE25992CF85}" destId="{A1419AE6-3384-47B0-8EA9-021D4A72BF62}" srcOrd="1" destOrd="0" presId="urn:microsoft.com/office/officeart/2005/8/layout/vList6"/>
    <dgm:cxn modelId="{5867237A-D520-4C2C-A672-60FFF6723C35}" type="presParOf" srcId="{5907F761-6D93-4726-9CE4-5FE25992CF85}" destId="{C11F5E4D-C39E-4F51-B8F9-B36F1155C1D2}" srcOrd="2" destOrd="0" presId="urn:microsoft.com/office/officeart/2005/8/layout/vList6"/>
    <dgm:cxn modelId="{B646E392-3EDC-4180-B3CA-34DA1872EB1F}" type="presParOf" srcId="{C11F5E4D-C39E-4F51-B8F9-B36F1155C1D2}" destId="{B0202B94-F23C-465E-9966-ED810050990E}" srcOrd="0" destOrd="0" presId="urn:microsoft.com/office/officeart/2005/8/layout/vList6"/>
    <dgm:cxn modelId="{F5A54D5D-CFA4-476C-8610-F740A0B2B724}" type="presParOf" srcId="{C11F5E4D-C39E-4F51-B8F9-B36F1155C1D2}" destId="{C5886CE2-BF11-48B5-8108-35EF9E40C613}"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2821C9-53CA-4597-B0AB-03D176AA2DB3}"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CA45C47E-E91D-4443-8099-B06F0A03A886}">
      <dgm:prSet/>
      <dgm:spPr/>
      <dgm:t>
        <a:bodyPr/>
        <a:lstStyle/>
        <a:p>
          <a:pPr rtl="0"/>
          <a:r>
            <a:rPr lang="pl-PL" dirty="0"/>
            <a:t>Prezes sądu </a:t>
          </a:r>
          <a:r>
            <a:rPr lang="pl-PL" b="1" dirty="0"/>
            <a:t>ma obowiązek skierować sprawę na posiedzenie</a:t>
          </a:r>
          <a:r>
            <a:rPr lang="pl-PL" dirty="0"/>
            <a:t>, jeżeli: </a:t>
          </a:r>
        </a:p>
        <a:p>
          <a:pPr rtl="0"/>
          <a:r>
            <a:rPr lang="pl-PL" dirty="0"/>
            <a:t>Art. 339 § 1 </a:t>
          </a:r>
        </a:p>
      </dgm:t>
    </dgm:pt>
    <dgm:pt modelId="{27DC18F9-BC8B-4926-A94D-36B241B83434}" type="parTrans" cxnId="{B8CABE90-EF1B-48C4-A706-21F4C3873566}">
      <dgm:prSet/>
      <dgm:spPr/>
      <dgm:t>
        <a:bodyPr/>
        <a:lstStyle/>
        <a:p>
          <a:endParaRPr lang="pl-PL"/>
        </a:p>
      </dgm:t>
    </dgm:pt>
    <dgm:pt modelId="{A6BDA73A-0AF7-4FC0-BCDE-0B558994A9A2}" type="sibTrans" cxnId="{B8CABE90-EF1B-48C4-A706-21F4C3873566}">
      <dgm:prSet/>
      <dgm:spPr/>
      <dgm:t>
        <a:bodyPr/>
        <a:lstStyle/>
        <a:p>
          <a:endParaRPr lang="pl-PL"/>
        </a:p>
      </dgm:t>
    </dgm:pt>
    <dgm:pt modelId="{48252E5A-7EBC-43C0-A24B-B296FFA27036}">
      <dgm:prSet/>
      <dgm:spPr/>
      <dgm:t>
        <a:bodyPr/>
        <a:lstStyle/>
        <a:p>
          <a:pPr rtl="0"/>
          <a:r>
            <a:rPr lang="pl-PL"/>
            <a:t>Prokurator złożył wniosek o orzeczenie środków zabezpieczających </a:t>
          </a:r>
        </a:p>
      </dgm:t>
    </dgm:pt>
    <dgm:pt modelId="{529F2279-F73E-4945-B370-895C29323A2B}" type="parTrans" cxnId="{42D33F22-D675-47A4-961E-D1B24D2C02D8}">
      <dgm:prSet/>
      <dgm:spPr/>
      <dgm:t>
        <a:bodyPr/>
        <a:lstStyle/>
        <a:p>
          <a:endParaRPr lang="pl-PL"/>
        </a:p>
      </dgm:t>
    </dgm:pt>
    <dgm:pt modelId="{5413406C-FF7B-4ED6-8154-059D747C7845}" type="sibTrans" cxnId="{42D33F22-D675-47A4-961E-D1B24D2C02D8}">
      <dgm:prSet/>
      <dgm:spPr/>
      <dgm:t>
        <a:bodyPr/>
        <a:lstStyle/>
        <a:p>
          <a:endParaRPr lang="pl-PL"/>
        </a:p>
      </dgm:t>
    </dgm:pt>
    <dgm:pt modelId="{9EE64090-847F-4A11-ADBA-756E6B04B32C}">
      <dgm:prSet/>
      <dgm:spPr/>
      <dgm:t>
        <a:bodyPr/>
        <a:lstStyle/>
        <a:p>
          <a:pPr rtl="0"/>
          <a:r>
            <a:rPr lang="pl-PL"/>
            <a:t>Zachodzi potrzeba rozważenia kwestii warunkowego umorzenia postępowania </a:t>
          </a:r>
        </a:p>
      </dgm:t>
    </dgm:pt>
    <dgm:pt modelId="{38AE5603-A348-49D9-831C-F8AF7548B3EE}" type="parTrans" cxnId="{BE7DF3C0-C6AC-4468-A8BD-B47E4E1315F0}">
      <dgm:prSet/>
      <dgm:spPr/>
      <dgm:t>
        <a:bodyPr/>
        <a:lstStyle/>
        <a:p>
          <a:endParaRPr lang="pl-PL"/>
        </a:p>
      </dgm:t>
    </dgm:pt>
    <dgm:pt modelId="{6018B96C-2515-4A9B-B140-92C5E636785D}" type="sibTrans" cxnId="{BE7DF3C0-C6AC-4468-A8BD-B47E4E1315F0}">
      <dgm:prSet/>
      <dgm:spPr/>
      <dgm:t>
        <a:bodyPr/>
        <a:lstStyle/>
        <a:p>
          <a:endParaRPr lang="pl-PL"/>
        </a:p>
      </dgm:t>
    </dgm:pt>
    <dgm:pt modelId="{711960C5-6D0A-4F16-B8E2-F6451684AF8E}">
      <dgm:prSet/>
      <dgm:spPr/>
      <dgm:t>
        <a:bodyPr/>
        <a:lstStyle/>
        <a:p>
          <a:pPr rtl="0"/>
          <a:r>
            <a:rPr lang="pl-PL" dirty="0"/>
            <a:t>Akt oskarżenia zawiera wniosek z art. 335 § 2 </a:t>
          </a:r>
        </a:p>
      </dgm:t>
    </dgm:pt>
    <dgm:pt modelId="{BEEC4037-4ABB-4A6E-A49D-9CAC0C7AB774}" type="parTrans" cxnId="{6F4736A9-969A-4627-BB83-84D12C54EDF7}">
      <dgm:prSet/>
      <dgm:spPr/>
      <dgm:t>
        <a:bodyPr/>
        <a:lstStyle/>
        <a:p>
          <a:endParaRPr lang="pl-PL"/>
        </a:p>
      </dgm:t>
    </dgm:pt>
    <dgm:pt modelId="{7CC3C695-A0D7-40AF-89A8-C83EFE86597E}" type="sibTrans" cxnId="{6F4736A9-969A-4627-BB83-84D12C54EDF7}">
      <dgm:prSet/>
      <dgm:spPr/>
      <dgm:t>
        <a:bodyPr/>
        <a:lstStyle/>
        <a:p>
          <a:endParaRPr lang="pl-PL"/>
        </a:p>
      </dgm:t>
    </dgm:pt>
    <dgm:pt modelId="{01AF348C-AD4F-4A72-9754-012B6DFF558A}">
      <dgm:prSet/>
      <dgm:spPr/>
      <dgm:t>
        <a:bodyPr/>
        <a:lstStyle/>
        <a:p>
          <a:pPr rtl="0"/>
          <a:r>
            <a:rPr lang="pl-PL"/>
            <a:t>Prokurator złożył wniosek z art. 335 § 1 </a:t>
          </a:r>
        </a:p>
      </dgm:t>
    </dgm:pt>
    <dgm:pt modelId="{0C67D48E-8F96-497B-A7E0-FEFCFB91FCC8}" type="parTrans" cxnId="{4152669B-9223-4B97-BBB0-B6920F2B0C15}">
      <dgm:prSet/>
      <dgm:spPr/>
      <dgm:t>
        <a:bodyPr/>
        <a:lstStyle/>
        <a:p>
          <a:endParaRPr lang="pl-PL"/>
        </a:p>
      </dgm:t>
    </dgm:pt>
    <dgm:pt modelId="{837A9138-B26C-49D1-95C6-66E0C16DB3E9}" type="sibTrans" cxnId="{4152669B-9223-4B97-BBB0-B6920F2B0C15}">
      <dgm:prSet/>
      <dgm:spPr/>
      <dgm:t>
        <a:bodyPr/>
        <a:lstStyle/>
        <a:p>
          <a:endParaRPr lang="pl-PL"/>
        </a:p>
      </dgm:t>
    </dgm:pt>
    <dgm:pt modelId="{85C8D625-24EC-4DC2-BF8D-A76B376150AB}" type="pres">
      <dgm:prSet presAssocID="{102821C9-53CA-4597-B0AB-03D176AA2DB3}" presName="vert0" presStyleCnt="0">
        <dgm:presLayoutVars>
          <dgm:dir/>
          <dgm:animOne val="branch"/>
          <dgm:animLvl val="lvl"/>
        </dgm:presLayoutVars>
      </dgm:prSet>
      <dgm:spPr/>
    </dgm:pt>
    <dgm:pt modelId="{8C158622-BAED-4A38-A56F-92D2C5E84C3A}" type="pres">
      <dgm:prSet presAssocID="{CA45C47E-E91D-4443-8099-B06F0A03A886}" presName="thickLine" presStyleLbl="alignNode1" presStyleIdx="0" presStyleCnt="1"/>
      <dgm:spPr/>
    </dgm:pt>
    <dgm:pt modelId="{FFE9B98E-4511-4D8B-8BE9-5900E9488CEA}" type="pres">
      <dgm:prSet presAssocID="{CA45C47E-E91D-4443-8099-B06F0A03A886}" presName="horz1" presStyleCnt="0"/>
      <dgm:spPr/>
    </dgm:pt>
    <dgm:pt modelId="{89835ABE-5C9E-4AAE-8892-1DA798B2B363}" type="pres">
      <dgm:prSet presAssocID="{CA45C47E-E91D-4443-8099-B06F0A03A886}" presName="tx1" presStyleLbl="revTx" presStyleIdx="0" presStyleCnt="5"/>
      <dgm:spPr/>
    </dgm:pt>
    <dgm:pt modelId="{9F5BC507-3D5D-4437-B926-CE64864BAC4A}" type="pres">
      <dgm:prSet presAssocID="{CA45C47E-E91D-4443-8099-B06F0A03A886}" presName="vert1" presStyleCnt="0"/>
      <dgm:spPr/>
    </dgm:pt>
    <dgm:pt modelId="{5FA22FF5-6AA3-44D3-9D3A-9B5726B818B7}" type="pres">
      <dgm:prSet presAssocID="{48252E5A-7EBC-43C0-A24B-B296FFA27036}" presName="vertSpace2a" presStyleCnt="0"/>
      <dgm:spPr/>
    </dgm:pt>
    <dgm:pt modelId="{881BBF17-DB72-44A2-88E7-7F06087C374F}" type="pres">
      <dgm:prSet presAssocID="{48252E5A-7EBC-43C0-A24B-B296FFA27036}" presName="horz2" presStyleCnt="0"/>
      <dgm:spPr/>
    </dgm:pt>
    <dgm:pt modelId="{CC0DA71E-0FDA-4D95-8560-2F308C69BFF6}" type="pres">
      <dgm:prSet presAssocID="{48252E5A-7EBC-43C0-A24B-B296FFA27036}" presName="horzSpace2" presStyleCnt="0"/>
      <dgm:spPr/>
    </dgm:pt>
    <dgm:pt modelId="{4BCBF7AC-1261-490F-9A1A-C868E9C5353B}" type="pres">
      <dgm:prSet presAssocID="{48252E5A-7EBC-43C0-A24B-B296FFA27036}" presName="tx2" presStyleLbl="revTx" presStyleIdx="1" presStyleCnt="5"/>
      <dgm:spPr/>
    </dgm:pt>
    <dgm:pt modelId="{2ABF7BED-2739-4B4C-8203-D0C026CB316D}" type="pres">
      <dgm:prSet presAssocID="{48252E5A-7EBC-43C0-A24B-B296FFA27036}" presName="vert2" presStyleCnt="0"/>
      <dgm:spPr/>
    </dgm:pt>
    <dgm:pt modelId="{BDFE5D0A-B74B-4F45-8AF7-028732B294DA}" type="pres">
      <dgm:prSet presAssocID="{48252E5A-7EBC-43C0-A24B-B296FFA27036}" presName="thinLine2b" presStyleLbl="callout" presStyleIdx="0" presStyleCnt="4"/>
      <dgm:spPr/>
    </dgm:pt>
    <dgm:pt modelId="{E7A73E66-E9B0-4C8D-A0A3-1EF9AF1CE8B4}" type="pres">
      <dgm:prSet presAssocID="{48252E5A-7EBC-43C0-A24B-B296FFA27036}" presName="vertSpace2b" presStyleCnt="0"/>
      <dgm:spPr/>
    </dgm:pt>
    <dgm:pt modelId="{0E7CA176-C43B-4F0B-96F5-2BC4B7A31566}" type="pres">
      <dgm:prSet presAssocID="{9EE64090-847F-4A11-ADBA-756E6B04B32C}" presName="horz2" presStyleCnt="0"/>
      <dgm:spPr/>
    </dgm:pt>
    <dgm:pt modelId="{47B02062-84B9-4B9A-A6BA-38688AE00D1C}" type="pres">
      <dgm:prSet presAssocID="{9EE64090-847F-4A11-ADBA-756E6B04B32C}" presName="horzSpace2" presStyleCnt="0"/>
      <dgm:spPr/>
    </dgm:pt>
    <dgm:pt modelId="{8F263729-5201-4AF9-B171-1F4722A83260}" type="pres">
      <dgm:prSet presAssocID="{9EE64090-847F-4A11-ADBA-756E6B04B32C}" presName="tx2" presStyleLbl="revTx" presStyleIdx="2" presStyleCnt="5"/>
      <dgm:spPr/>
    </dgm:pt>
    <dgm:pt modelId="{6D083825-5B83-4A9D-ADD7-9614B9F98642}" type="pres">
      <dgm:prSet presAssocID="{9EE64090-847F-4A11-ADBA-756E6B04B32C}" presName="vert2" presStyleCnt="0"/>
      <dgm:spPr/>
    </dgm:pt>
    <dgm:pt modelId="{9B3A5A93-3125-4F78-BBCB-F60D66639274}" type="pres">
      <dgm:prSet presAssocID="{9EE64090-847F-4A11-ADBA-756E6B04B32C}" presName="thinLine2b" presStyleLbl="callout" presStyleIdx="1" presStyleCnt="4"/>
      <dgm:spPr/>
    </dgm:pt>
    <dgm:pt modelId="{FC6966B2-DDBB-4FC7-95AF-6148C4FCB73E}" type="pres">
      <dgm:prSet presAssocID="{9EE64090-847F-4A11-ADBA-756E6B04B32C}" presName="vertSpace2b" presStyleCnt="0"/>
      <dgm:spPr/>
    </dgm:pt>
    <dgm:pt modelId="{5B824B4F-F747-483C-B96F-046706F002D1}" type="pres">
      <dgm:prSet presAssocID="{711960C5-6D0A-4F16-B8E2-F6451684AF8E}" presName="horz2" presStyleCnt="0"/>
      <dgm:spPr/>
    </dgm:pt>
    <dgm:pt modelId="{AA20FCF1-CDA8-4ECE-B417-00D5330D3D5E}" type="pres">
      <dgm:prSet presAssocID="{711960C5-6D0A-4F16-B8E2-F6451684AF8E}" presName="horzSpace2" presStyleCnt="0"/>
      <dgm:spPr/>
    </dgm:pt>
    <dgm:pt modelId="{EED22D1A-D1C8-490D-A912-BAEF178ABE59}" type="pres">
      <dgm:prSet presAssocID="{711960C5-6D0A-4F16-B8E2-F6451684AF8E}" presName="tx2" presStyleLbl="revTx" presStyleIdx="3" presStyleCnt="5"/>
      <dgm:spPr/>
    </dgm:pt>
    <dgm:pt modelId="{936F365D-DFB9-49E6-B0E9-55CA0CD8ABA2}" type="pres">
      <dgm:prSet presAssocID="{711960C5-6D0A-4F16-B8E2-F6451684AF8E}" presName="vert2" presStyleCnt="0"/>
      <dgm:spPr/>
    </dgm:pt>
    <dgm:pt modelId="{21449245-E8F5-4E8D-9B77-2FB2CA58C0D8}" type="pres">
      <dgm:prSet presAssocID="{711960C5-6D0A-4F16-B8E2-F6451684AF8E}" presName="thinLine2b" presStyleLbl="callout" presStyleIdx="2" presStyleCnt="4"/>
      <dgm:spPr/>
    </dgm:pt>
    <dgm:pt modelId="{BDDF7B75-1429-409C-9163-50409DCEF459}" type="pres">
      <dgm:prSet presAssocID="{711960C5-6D0A-4F16-B8E2-F6451684AF8E}" presName="vertSpace2b" presStyleCnt="0"/>
      <dgm:spPr/>
    </dgm:pt>
    <dgm:pt modelId="{BF0DE25B-0D43-44C1-AA05-7FFD74F7809C}" type="pres">
      <dgm:prSet presAssocID="{01AF348C-AD4F-4A72-9754-012B6DFF558A}" presName="horz2" presStyleCnt="0"/>
      <dgm:spPr/>
    </dgm:pt>
    <dgm:pt modelId="{ECC49E4B-A816-4053-B836-FE359D2F3743}" type="pres">
      <dgm:prSet presAssocID="{01AF348C-AD4F-4A72-9754-012B6DFF558A}" presName="horzSpace2" presStyleCnt="0"/>
      <dgm:spPr/>
    </dgm:pt>
    <dgm:pt modelId="{1483F526-67E7-45D8-8ABA-7C20DFB17696}" type="pres">
      <dgm:prSet presAssocID="{01AF348C-AD4F-4A72-9754-012B6DFF558A}" presName="tx2" presStyleLbl="revTx" presStyleIdx="4" presStyleCnt="5"/>
      <dgm:spPr/>
    </dgm:pt>
    <dgm:pt modelId="{FDA56554-3288-4A98-9E3E-BEEAB9707564}" type="pres">
      <dgm:prSet presAssocID="{01AF348C-AD4F-4A72-9754-012B6DFF558A}" presName="vert2" presStyleCnt="0"/>
      <dgm:spPr/>
    </dgm:pt>
    <dgm:pt modelId="{8AF76EE0-B220-41D3-ACAC-09CFC510FC57}" type="pres">
      <dgm:prSet presAssocID="{01AF348C-AD4F-4A72-9754-012B6DFF558A}" presName="thinLine2b" presStyleLbl="callout" presStyleIdx="3" presStyleCnt="4"/>
      <dgm:spPr/>
    </dgm:pt>
    <dgm:pt modelId="{81130201-1ECF-440E-A8EE-69595C0D18DC}" type="pres">
      <dgm:prSet presAssocID="{01AF348C-AD4F-4A72-9754-012B6DFF558A}" presName="vertSpace2b" presStyleCnt="0"/>
      <dgm:spPr/>
    </dgm:pt>
  </dgm:ptLst>
  <dgm:cxnLst>
    <dgm:cxn modelId="{81159F00-1B2D-453B-9176-16CB1A02F9BB}" type="presOf" srcId="{CA45C47E-E91D-4443-8099-B06F0A03A886}" destId="{89835ABE-5C9E-4AAE-8892-1DA798B2B363}" srcOrd="0" destOrd="0" presId="urn:microsoft.com/office/officeart/2008/layout/LinedList"/>
    <dgm:cxn modelId="{42D33F22-D675-47A4-961E-D1B24D2C02D8}" srcId="{CA45C47E-E91D-4443-8099-B06F0A03A886}" destId="{48252E5A-7EBC-43C0-A24B-B296FFA27036}" srcOrd="0" destOrd="0" parTransId="{529F2279-F73E-4945-B370-895C29323A2B}" sibTransId="{5413406C-FF7B-4ED6-8154-059D747C7845}"/>
    <dgm:cxn modelId="{CE8F323D-202D-4BE1-A658-299B61E71963}" type="presOf" srcId="{711960C5-6D0A-4F16-B8E2-F6451684AF8E}" destId="{EED22D1A-D1C8-490D-A912-BAEF178ABE59}" srcOrd="0" destOrd="0" presId="urn:microsoft.com/office/officeart/2008/layout/LinedList"/>
    <dgm:cxn modelId="{4352F161-503E-4296-8771-8AC648B85E0D}" type="presOf" srcId="{48252E5A-7EBC-43C0-A24B-B296FFA27036}" destId="{4BCBF7AC-1261-490F-9A1A-C868E9C5353B}" srcOrd="0" destOrd="0" presId="urn:microsoft.com/office/officeart/2008/layout/LinedList"/>
    <dgm:cxn modelId="{9B0F7B4F-375C-43AE-A592-7A088411D7FB}" type="presOf" srcId="{9EE64090-847F-4A11-ADBA-756E6B04B32C}" destId="{8F263729-5201-4AF9-B171-1F4722A83260}" srcOrd="0" destOrd="0" presId="urn:microsoft.com/office/officeart/2008/layout/LinedList"/>
    <dgm:cxn modelId="{DEA8C170-CB0B-4122-991C-F5474286DA6D}" type="presOf" srcId="{01AF348C-AD4F-4A72-9754-012B6DFF558A}" destId="{1483F526-67E7-45D8-8ABA-7C20DFB17696}" srcOrd="0" destOrd="0" presId="urn:microsoft.com/office/officeart/2008/layout/LinedList"/>
    <dgm:cxn modelId="{B8CABE90-EF1B-48C4-A706-21F4C3873566}" srcId="{102821C9-53CA-4597-B0AB-03D176AA2DB3}" destId="{CA45C47E-E91D-4443-8099-B06F0A03A886}" srcOrd="0" destOrd="0" parTransId="{27DC18F9-BC8B-4926-A94D-36B241B83434}" sibTransId="{A6BDA73A-0AF7-4FC0-BCDE-0B558994A9A2}"/>
    <dgm:cxn modelId="{4152669B-9223-4B97-BBB0-B6920F2B0C15}" srcId="{CA45C47E-E91D-4443-8099-B06F0A03A886}" destId="{01AF348C-AD4F-4A72-9754-012B6DFF558A}" srcOrd="3" destOrd="0" parTransId="{0C67D48E-8F96-497B-A7E0-FEFCFB91FCC8}" sibTransId="{837A9138-B26C-49D1-95C6-66E0C16DB3E9}"/>
    <dgm:cxn modelId="{6F4736A9-969A-4627-BB83-84D12C54EDF7}" srcId="{CA45C47E-E91D-4443-8099-B06F0A03A886}" destId="{711960C5-6D0A-4F16-B8E2-F6451684AF8E}" srcOrd="2" destOrd="0" parTransId="{BEEC4037-4ABB-4A6E-A49D-9CAC0C7AB774}" sibTransId="{7CC3C695-A0D7-40AF-89A8-C83EFE86597E}"/>
    <dgm:cxn modelId="{BE7DF3C0-C6AC-4468-A8BD-B47E4E1315F0}" srcId="{CA45C47E-E91D-4443-8099-B06F0A03A886}" destId="{9EE64090-847F-4A11-ADBA-756E6B04B32C}" srcOrd="1" destOrd="0" parTransId="{38AE5603-A348-49D9-831C-F8AF7548B3EE}" sibTransId="{6018B96C-2515-4A9B-B140-92C5E636785D}"/>
    <dgm:cxn modelId="{165A55EA-9D18-49FF-B058-8762EAD7346D}" type="presOf" srcId="{102821C9-53CA-4597-B0AB-03D176AA2DB3}" destId="{85C8D625-24EC-4DC2-BF8D-A76B376150AB}" srcOrd="0" destOrd="0" presId="urn:microsoft.com/office/officeart/2008/layout/LinedList"/>
    <dgm:cxn modelId="{7A3A7442-F247-42DA-A7B2-F4269DE6D361}" type="presParOf" srcId="{85C8D625-24EC-4DC2-BF8D-A76B376150AB}" destId="{8C158622-BAED-4A38-A56F-92D2C5E84C3A}" srcOrd="0" destOrd="0" presId="urn:microsoft.com/office/officeart/2008/layout/LinedList"/>
    <dgm:cxn modelId="{47F0BFDA-C9B8-4797-B890-EF6906546A6B}" type="presParOf" srcId="{85C8D625-24EC-4DC2-BF8D-A76B376150AB}" destId="{FFE9B98E-4511-4D8B-8BE9-5900E9488CEA}" srcOrd="1" destOrd="0" presId="urn:microsoft.com/office/officeart/2008/layout/LinedList"/>
    <dgm:cxn modelId="{45DCDAA2-9116-4AD9-957F-26F2829273ED}" type="presParOf" srcId="{FFE9B98E-4511-4D8B-8BE9-5900E9488CEA}" destId="{89835ABE-5C9E-4AAE-8892-1DA798B2B363}" srcOrd="0" destOrd="0" presId="urn:microsoft.com/office/officeart/2008/layout/LinedList"/>
    <dgm:cxn modelId="{50011188-6AF6-4F99-B38E-DFBBB8CAD97D}" type="presParOf" srcId="{FFE9B98E-4511-4D8B-8BE9-5900E9488CEA}" destId="{9F5BC507-3D5D-4437-B926-CE64864BAC4A}" srcOrd="1" destOrd="0" presId="urn:microsoft.com/office/officeart/2008/layout/LinedList"/>
    <dgm:cxn modelId="{C975C27B-FA6C-4EB1-B82C-1A3E2460284F}" type="presParOf" srcId="{9F5BC507-3D5D-4437-B926-CE64864BAC4A}" destId="{5FA22FF5-6AA3-44D3-9D3A-9B5726B818B7}" srcOrd="0" destOrd="0" presId="urn:microsoft.com/office/officeart/2008/layout/LinedList"/>
    <dgm:cxn modelId="{2FE7DA91-90C1-41E3-9193-0275F7185FB0}" type="presParOf" srcId="{9F5BC507-3D5D-4437-B926-CE64864BAC4A}" destId="{881BBF17-DB72-44A2-88E7-7F06087C374F}" srcOrd="1" destOrd="0" presId="urn:microsoft.com/office/officeart/2008/layout/LinedList"/>
    <dgm:cxn modelId="{11D41270-27FA-4108-BB91-BFBD462BA0EA}" type="presParOf" srcId="{881BBF17-DB72-44A2-88E7-7F06087C374F}" destId="{CC0DA71E-0FDA-4D95-8560-2F308C69BFF6}" srcOrd="0" destOrd="0" presId="urn:microsoft.com/office/officeart/2008/layout/LinedList"/>
    <dgm:cxn modelId="{58FC416E-872B-4C92-BE50-D853380B8CED}" type="presParOf" srcId="{881BBF17-DB72-44A2-88E7-7F06087C374F}" destId="{4BCBF7AC-1261-490F-9A1A-C868E9C5353B}" srcOrd="1" destOrd="0" presId="urn:microsoft.com/office/officeart/2008/layout/LinedList"/>
    <dgm:cxn modelId="{D5E414EF-39E1-4CB5-82D8-CF988079C841}" type="presParOf" srcId="{881BBF17-DB72-44A2-88E7-7F06087C374F}" destId="{2ABF7BED-2739-4B4C-8203-D0C026CB316D}" srcOrd="2" destOrd="0" presId="urn:microsoft.com/office/officeart/2008/layout/LinedList"/>
    <dgm:cxn modelId="{A84F8D3F-AE01-4858-B344-831326767032}" type="presParOf" srcId="{9F5BC507-3D5D-4437-B926-CE64864BAC4A}" destId="{BDFE5D0A-B74B-4F45-8AF7-028732B294DA}" srcOrd="2" destOrd="0" presId="urn:microsoft.com/office/officeart/2008/layout/LinedList"/>
    <dgm:cxn modelId="{AF39ADCE-2462-4D3D-B09C-5A2889DDD77E}" type="presParOf" srcId="{9F5BC507-3D5D-4437-B926-CE64864BAC4A}" destId="{E7A73E66-E9B0-4C8D-A0A3-1EF9AF1CE8B4}" srcOrd="3" destOrd="0" presId="urn:microsoft.com/office/officeart/2008/layout/LinedList"/>
    <dgm:cxn modelId="{CB4524ED-B7D5-4B3B-9FBA-512B976D20AC}" type="presParOf" srcId="{9F5BC507-3D5D-4437-B926-CE64864BAC4A}" destId="{0E7CA176-C43B-4F0B-96F5-2BC4B7A31566}" srcOrd="4" destOrd="0" presId="urn:microsoft.com/office/officeart/2008/layout/LinedList"/>
    <dgm:cxn modelId="{03118F0A-6833-419A-BFED-14F04F0FDCF2}" type="presParOf" srcId="{0E7CA176-C43B-4F0B-96F5-2BC4B7A31566}" destId="{47B02062-84B9-4B9A-A6BA-38688AE00D1C}" srcOrd="0" destOrd="0" presId="urn:microsoft.com/office/officeart/2008/layout/LinedList"/>
    <dgm:cxn modelId="{379C394A-12E3-4056-B068-CFC42C6097F4}" type="presParOf" srcId="{0E7CA176-C43B-4F0B-96F5-2BC4B7A31566}" destId="{8F263729-5201-4AF9-B171-1F4722A83260}" srcOrd="1" destOrd="0" presId="urn:microsoft.com/office/officeart/2008/layout/LinedList"/>
    <dgm:cxn modelId="{D5EBA685-C4CF-4C58-8357-7DC5643CD4F3}" type="presParOf" srcId="{0E7CA176-C43B-4F0B-96F5-2BC4B7A31566}" destId="{6D083825-5B83-4A9D-ADD7-9614B9F98642}" srcOrd="2" destOrd="0" presId="urn:microsoft.com/office/officeart/2008/layout/LinedList"/>
    <dgm:cxn modelId="{4C42E9AD-FE41-48D5-A068-05B80DDF65A9}" type="presParOf" srcId="{9F5BC507-3D5D-4437-B926-CE64864BAC4A}" destId="{9B3A5A93-3125-4F78-BBCB-F60D66639274}" srcOrd="5" destOrd="0" presId="urn:microsoft.com/office/officeart/2008/layout/LinedList"/>
    <dgm:cxn modelId="{BFFD2CB2-85B6-4521-87A0-2F8E2546D2D0}" type="presParOf" srcId="{9F5BC507-3D5D-4437-B926-CE64864BAC4A}" destId="{FC6966B2-DDBB-4FC7-95AF-6148C4FCB73E}" srcOrd="6" destOrd="0" presId="urn:microsoft.com/office/officeart/2008/layout/LinedList"/>
    <dgm:cxn modelId="{1B736CF9-42D6-441F-9A05-DA6F10080ADA}" type="presParOf" srcId="{9F5BC507-3D5D-4437-B926-CE64864BAC4A}" destId="{5B824B4F-F747-483C-B96F-046706F002D1}" srcOrd="7" destOrd="0" presId="urn:microsoft.com/office/officeart/2008/layout/LinedList"/>
    <dgm:cxn modelId="{8F6CFF28-145A-43BE-BCA1-2D57EA5A70C1}" type="presParOf" srcId="{5B824B4F-F747-483C-B96F-046706F002D1}" destId="{AA20FCF1-CDA8-4ECE-B417-00D5330D3D5E}" srcOrd="0" destOrd="0" presId="urn:microsoft.com/office/officeart/2008/layout/LinedList"/>
    <dgm:cxn modelId="{B2EA3AD8-C022-4F9D-80B5-80664A7FB447}" type="presParOf" srcId="{5B824B4F-F747-483C-B96F-046706F002D1}" destId="{EED22D1A-D1C8-490D-A912-BAEF178ABE59}" srcOrd="1" destOrd="0" presId="urn:microsoft.com/office/officeart/2008/layout/LinedList"/>
    <dgm:cxn modelId="{96B04D97-0A7E-4B75-8935-92B9FC4B2390}" type="presParOf" srcId="{5B824B4F-F747-483C-B96F-046706F002D1}" destId="{936F365D-DFB9-49E6-B0E9-55CA0CD8ABA2}" srcOrd="2" destOrd="0" presId="urn:microsoft.com/office/officeart/2008/layout/LinedList"/>
    <dgm:cxn modelId="{5C8EFCAD-2C2C-46AC-88E2-E4A01EC30934}" type="presParOf" srcId="{9F5BC507-3D5D-4437-B926-CE64864BAC4A}" destId="{21449245-E8F5-4E8D-9B77-2FB2CA58C0D8}" srcOrd="8" destOrd="0" presId="urn:microsoft.com/office/officeart/2008/layout/LinedList"/>
    <dgm:cxn modelId="{45E1C84E-2EAF-4D9B-B070-F97BA8C1327B}" type="presParOf" srcId="{9F5BC507-3D5D-4437-B926-CE64864BAC4A}" destId="{BDDF7B75-1429-409C-9163-50409DCEF459}" srcOrd="9" destOrd="0" presId="urn:microsoft.com/office/officeart/2008/layout/LinedList"/>
    <dgm:cxn modelId="{2F5CBE43-E9EB-4D0A-B2FF-5C193CF6CDFA}" type="presParOf" srcId="{9F5BC507-3D5D-4437-B926-CE64864BAC4A}" destId="{BF0DE25B-0D43-44C1-AA05-7FFD74F7809C}" srcOrd="10" destOrd="0" presId="urn:microsoft.com/office/officeart/2008/layout/LinedList"/>
    <dgm:cxn modelId="{00ABA502-D490-4267-9D14-604DE10ED5FB}" type="presParOf" srcId="{BF0DE25B-0D43-44C1-AA05-7FFD74F7809C}" destId="{ECC49E4B-A816-4053-B836-FE359D2F3743}" srcOrd="0" destOrd="0" presId="urn:microsoft.com/office/officeart/2008/layout/LinedList"/>
    <dgm:cxn modelId="{AD04E5EF-788D-4CED-8C18-54BEAD0A958C}" type="presParOf" srcId="{BF0DE25B-0D43-44C1-AA05-7FFD74F7809C}" destId="{1483F526-67E7-45D8-8ABA-7C20DFB17696}" srcOrd="1" destOrd="0" presId="urn:microsoft.com/office/officeart/2008/layout/LinedList"/>
    <dgm:cxn modelId="{24CE5108-DE7B-4D7A-A4C3-4FE249D3E7F1}" type="presParOf" srcId="{BF0DE25B-0D43-44C1-AA05-7FFD74F7809C}" destId="{FDA56554-3288-4A98-9E3E-BEEAB9707564}" srcOrd="2" destOrd="0" presId="urn:microsoft.com/office/officeart/2008/layout/LinedList"/>
    <dgm:cxn modelId="{509C9A6C-7E92-4FEB-B4EF-08413C0AE7F1}" type="presParOf" srcId="{9F5BC507-3D5D-4437-B926-CE64864BAC4A}" destId="{8AF76EE0-B220-41D3-ACAC-09CFC510FC57}" srcOrd="11" destOrd="0" presId="urn:microsoft.com/office/officeart/2008/layout/LinedList"/>
    <dgm:cxn modelId="{4E184B1D-9809-4DC4-8954-1F44ECAACF48}" type="presParOf" srcId="{9F5BC507-3D5D-4437-B926-CE64864BAC4A}" destId="{81130201-1ECF-440E-A8EE-69595C0D18DC}"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D545C7-1D3E-47E3-94A8-18D664253500}"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E5252A46-E3C9-4BAC-96FB-79CB9FA16638}">
      <dgm:prSet/>
      <dgm:spPr/>
      <dgm:t>
        <a:bodyPr/>
        <a:lstStyle/>
        <a:p>
          <a:pPr rtl="0"/>
          <a:r>
            <a:rPr lang="pl-PL" dirty="0"/>
            <a:t>339 § 3 i 4 – prezes sądu kieruje sprawę na posiedzenie także wtedy, gdy zachodzi potrzeba innego rozstrzygnięcia przekraczającego jego uprawnienia, a zwłaszcza:</a:t>
          </a:r>
        </a:p>
        <a:p>
          <a:pPr rtl="0"/>
          <a:endParaRPr lang="pl-PL" dirty="0"/>
        </a:p>
        <a:p>
          <a:pPr rtl="0"/>
          <a:r>
            <a:rPr lang="pl-PL" dirty="0"/>
            <a:t>Nie jest to katalog wyczerpujący</a:t>
          </a:r>
        </a:p>
      </dgm:t>
    </dgm:pt>
    <dgm:pt modelId="{ECA0FDDD-03AE-4002-AF78-EB1593099EB0}" type="parTrans" cxnId="{D0A4D564-B298-46FD-B30D-D8C8A3BC3EB6}">
      <dgm:prSet/>
      <dgm:spPr/>
      <dgm:t>
        <a:bodyPr/>
        <a:lstStyle/>
        <a:p>
          <a:endParaRPr lang="pl-PL"/>
        </a:p>
      </dgm:t>
    </dgm:pt>
    <dgm:pt modelId="{DF49CDC9-3C2B-4A65-AF4C-0634A6F0F69B}" type="sibTrans" cxnId="{D0A4D564-B298-46FD-B30D-D8C8A3BC3EB6}">
      <dgm:prSet/>
      <dgm:spPr/>
      <dgm:t>
        <a:bodyPr/>
        <a:lstStyle/>
        <a:p>
          <a:endParaRPr lang="pl-PL"/>
        </a:p>
      </dgm:t>
    </dgm:pt>
    <dgm:pt modelId="{BE288CFB-FF6A-48CC-B977-1D2D8B4D2EE7}">
      <dgm:prSet/>
      <dgm:spPr/>
      <dgm:t>
        <a:bodyPr/>
        <a:lstStyle/>
        <a:p>
          <a:pPr rtl="0"/>
          <a:r>
            <a:rPr lang="pl-PL" dirty="0"/>
            <a:t>Umorzenia postępowania na podstawie art. 17 § 1 pkt. 2 – 11 </a:t>
          </a:r>
        </a:p>
      </dgm:t>
    </dgm:pt>
    <dgm:pt modelId="{E09FFB76-CF76-4FF8-AA94-D2EEEB8C84E1}" type="parTrans" cxnId="{DBF6E3CE-E202-47C3-B22C-E6315215D0E5}">
      <dgm:prSet/>
      <dgm:spPr/>
      <dgm:t>
        <a:bodyPr/>
        <a:lstStyle/>
        <a:p>
          <a:endParaRPr lang="pl-PL"/>
        </a:p>
      </dgm:t>
    </dgm:pt>
    <dgm:pt modelId="{23B2C123-DD5A-41D7-BCA4-A8B0EB079E19}" type="sibTrans" cxnId="{DBF6E3CE-E202-47C3-B22C-E6315215D0E5}">
      <dgm:prSet/>
      <dgm:spPr/>
      <dgm:t>
        <a:bodyPr/>
        <a:lstStyle/>
        <a:p>
          <a:endParaRPr lang="pl-PL"/>
        </a:p>
      </dgm:t>
    </dgm:pt>
    <dgm:pt modelId="{550E2B03-6774-425B-AAE6-39CFC1450FF5}">
      <dgm:prSet/>
      <dgm:spPr/>
      <dgm:t>
        <a:bodyPr/>
        <a:lstStyle/>
        <a:p>
          <a:pPr rtl="0"/>
          <a:r>
            <a:rPr lang="pl-PL" dirty="0"/>
            <a:t>Umorzenia postępowania z powodu oczywistego braku podstaw faktycznych oskarżenia </a:t>
          </a:r>
        </a:p>
      </dgm:t>
    </dgm:pt>
    <dgm:pt modelId="{085251A4-691A-4693-847B-4A12A93C54E8}" type="parTrans" cxnId="{8D1A96E0-BF60-45F8-BCC8-75EDB2A570AF}">
      <dgm:prSet/>
      <dgm:spPr/>
      <dgm:t>
        <a:bodyPr/>
        <a:lstStyle/>
        <a:p>
          <a:endParaRPr lang="pl-PL"/>
        </a:p>
      </dgm:t>
    </dgm:pt>
    <dgm:pt modelId="{264572F6-362A-435F-97B9-93F3306C08A5}" type="sibTrans" cxnId="{8D1A96E0-BF60-45F8-BCC8-75EDB2A570AF}">
      <dgm:prSet/>
      <dgm:spPr/>
      <dgm:t>
        <a:bodyPr/>
        <a:lstStyle/>
        <a:p>
          <a:endParaRPr lang="pl-PL"/>
        </a:p>
      </dgm:t>
    </dgm:pt>
    <dgm:pt modelId="{71EC4B88-A661-4972-9279-C34FA815AB09}">
      <dgm:prSet/>
      <dgm:spPr/>
      <dgm:t>
        <a:bodyPr/>
        <a:lstStyle/>
        <a:p>
          <a:pPr rtl="0"/>
          <a:r>
            <a:rPr lang="pl-PL" dirty="0"/>
            <a:t>Wydania postanowienia o niewłaściwości sądu lub o zmianie wskazanego w akcie oskarżenia trybu postepowania </a:t>
          </a:r>
        </a:p>
      </dgm:t>
    </dgm:pt>
    <dgm:pt modelId="{12A57E82-5BDA-4C9E-8349-56E768053D27}" type="parTrans" cxnId="{E836D7A4-5044-4273-8EF0-3466159409CD}">
      <dgm:prSet/>
      <dgm:spPr/>
      <dgm:t>
        <a:bodyPr/>
        <a:lstStyle/>
        <a:p>
          <a:endParaRPr lang="pl-PL"/>
        </a:p>
      </dgm:t>
    </dgm:pt>
    <dgm:pt modelId="{6B78253B-24C3-4533-BDEE-3C5EAFFDDB49}" type="sibTrans" cxnId="{E836D7A4-5044-4273-8EF0-3466159409CD}">
      <dgm:prSet/>
      <dgm:spPr/>
      <dgm:t>
        <a:bodyPr/>
        <a:lstStyle/>
        <a:p>
          <a:endParaRPr lang="pl-PL"/>
        </a:p>
      </dgm:t>
    </dgm:pt>
    <dgm:pt modelId="{C50D103F-2548-4F8B-8588-D0AE00A67DA1}">
      <dgm:prSet/>
      <dgm:spPr/>
      <dgm:t>
        <a:bodyPr/>
        <a:lstStyle/>
        <a:p>
          <a:pPr rtl="0"/>
          <a:r>
            <a:rPr lang="pl-PL" dirty="0"/>
            <a:t>Wydania postanowienia o zawieszeniu postępowania (art. 22)</a:t>
          </a:r>
        </a:p>
      </dgm:t>
    </dgm:pt>
    <dgm:pt modelId="{3920E8C1-AA27-428B-8C46-1DA2D09DF5E2}" type="parTrans" cxnId="{EDCC04AA-AE95-40C2-9819-5124DB993825}">
      <dgm:prSet/>
      <dgm:spPr/>
      <dgm:t>
        <a:bodyPr/>
        <a:lstStyle/>
        <a:p>
          <a:endParaRPr lang="pl-PL"/>
        </a:p>
      </dgm:t>
    </dgm:pt>
    <dgm:pt modelId="{E21161EF-9E2A-410A-BF7B-57AECE685CF6}" type="sibTrans" cxnId="{EDCC04AA-AE95-40C2-9819-5124DB993825}">
      <dgm:prSet/>
      <dgm:spPr/>
      <dgm:t>
        <a:bodyPr/>
        <a:lstStyle/>
        <a:p>
          <a:endParaRPr lang="pl-PL"/>
        </a:p>
      </dgm:t>
    </dgm:pt>
    <dgm:pt modelId="{A1D68AE2-4BE7-426E-95E6-15E2EBE47530}">
      <dgm:prSet/>
      <dgm:spPr/>
      <dgm:t>
        <a:bodyPr/>
        <a:lstStyle/>
        <a:p>
          <a:pPr rtl="0"/>
          <a:r>
            <a:rPr lang="pl-PL" dirty="0"/>
            <a:t>Wydania postanowienia w przedmiocie tymczasowego aresztowania lub innego środka przymusu (por. art. 344)</a:t>
          </a:r>
        </a:p>
      </dgm:t>
    </dgm:pt>
    <dgm:pt modelId="{7B857B0B-BB02-409A-BFC9-168BA0063E87}" type="parTrans" cxnId="{93A53BA3-3568-4C2F-99B7-523C455840CE}">
      <dgm:prSet/>
      <dgm:spPr/>
      <dgm:t>
        <a:bodyPr/>
        <a:lstStyle/>
        <a:p>
          <a:endParaRPr lang="pl-PL"/>
        </a:p>
      </dgm:t>
    </dgm:pt>
    <dgm:pt modelId="{7FCD9A49-7162-4931-9C96-652725C0108D}" type="sibTrans" cxnId="{93A53BA3-3568-4C2F-99B7-523C455840CE}">
      <dgm:prSet/>
      <dgm:spPr/>
      <dgm:t>
        <a:bodyPr/>
        <a:lstStyle/>
        <a:p>
          <a:endParaRPr lang="pl-PL"/>
        </a:p>
      </dgm:t>
    </dgm:pt>
    <dgm:pt modelId="{C38E1178-FA6E-42C2-99E8-40615D6A2542}">
      <dgm:prSet/>
      <dgm:spPr/>
      <dgm:t>
        <a:bodyPr/>
        <a:lstStyle/>
        <a:p>
          <a:pPr rtl="0"/>
          <a:r>
            <a:rPr lang="pl-PL"/>
            <a:t>Wydania wyroku nakazowego</a:t>
          </a:r>
        </a:p>
      </dgm:t>
    </dgm:pt>
    <dgm:pt modelId="{26118E15-A815-4D4D-BB07-B7F7877EBEBA}" type="parTrans" cxnId="{B982B71F-C2F2-4266-80D4-49F7D6972186}">
      <dgm:prSet/>
      <dgm:spPr/>
      <dgm:t>
        <a:bodyPr/>
        <a:lstStyle/>
        <a:p>
          <a:endParaRPr lang="pl-PL"/>
        </a:p>
      </dgm:t>
    </dgm:pt>
    <dgm:pt modelId="{69E9A30D-7CC6-4500-92B8-A51D67192AF7}" type="sibTrans" cxnId="{B982B71F-C2F2-4266-80D4-49F7D6972186}">
      <dgm:prSet/>
      <dgm:spPr/>
      <dgm:t>
        <a:bodyPr/>
        <a:lstStyle/>
        <a:p>
          <a:endParaRPr lang="pl-PL"/>
        </a:p>
      </dgm:t>
    </dgm:pt>
    <dgm:pt modelId="{F05A07B3-DCD0-4880-A008-717227B07D87}">
      <dgm:prSet/>
      <dgm:spPr/>
      <dgm:t>
        <a:bodyPr/>
        <a:lstStyle/>
        <a:p>
          <a:pPr rtl="0"/>
          <a:r>
            <a:rPr lang="pl-PL" dirty="0"/>
            <a:t>Zachodzi potrzeba rozważenia możliwości przekazania jej do postępowania mediacyjnego; przepis art. 23a stosuje się odpowiednio (§ 4)</a:t>
          </a:r>
        </a:p>
      </dgm:t>
    </dgm:pt>
    <dgm:pt modelId="{145D325F-4043-46BA-9DEF-391BA7510ED4}" type="parTrans" cxnId="{70105ECE-2F78-4929-8986-E5BAD72942AE}">
      <dgm:prSet/>
      <dgm:spPr/>
      <dgm:t>
        <a:bodyPr/>
        <a:lstStyle/>
        <a:p>
          <a:endParaRPr lang="pl-PL"/>
        </a:p>
      </dgm:t>
    </dgm:pt>
    <dgm:pt modelId="{82FE85FC-39A5-443E-8690-929B9AC37510}" type="sibTrans" cxnId="{70105ECE-2F78-4929-8986-E5BAD72942AE}">
      <dgm:prSet/>
      <dgm:spPr/>
      <dgm:t>
        <a:bodyPr/>
        <a:lstStyle/>
        <a:p>
          <a:endParaRPr lang="pl-PL"/>
        </a:p>
      </dgm:t>
    </dgm:pt>
    <dgm:pt modelId="{603B347A-877E-43F2-AAB1-F7E65212F935}">
      <dgm:prSet/>
      <dgm:spPr/>
      <dgm:t>
        <a:bodyPr/>
        <a:lstStyle/>
        <a:p>
          <a:pPr rtl="0"/>
          <a:r>
            <a:rPr lang="pl-PL" dirty="0"/>
            <a:t>zwrotu sprawy prokuratorowi w celu usunięcia istotnych braków postępowania przygotowawczego (por. art. 344a)</a:t>
          </a:r>
        </a:p>
      </dgm:t>
    </dgm:pt>
    <dgm:pt modelId="{FF9ACE4A-33B6-4B9B-8ECA-F7BABE453D2A}" type="parTrans" cxnId="{FD106CAD-593A-4131-BA9F-0EB7550C0770}">
      <dgm:prSet/>
      <dgm:spPr/>
      <dgm:t>
        <a:bodyPr/>
        <a:lstStyle/>
        <a:p>
          <a:endParaRPr lang="pl-PL"/>
        </a:p>
      </dgm:t>
    </dgm:pt>
    <dgm:pt modelId="{6A3C47C3-C861-4796-80BF-07F401ED00D0}" type="sibTrans" cxnId="{FD106CAD-593A-4131-BA9F-0EB7550C0770}">
      <dgm:prSet/>
      <dgm:spPr/>
      <dgm:t>
        <a:bodyPr/>
        <a:lstStyle/>
        <a:p>
          <a:endParaRPr lang="pl-PL"/>
        </a:p>
      </dgm:t>
    </dgm:pt>
    <dgm:pt modelId="{7F26CFFA-578F-4961-BD38-B178802575A7}" type="pres">
      <dgm:prSet presAssocID="{FED545C7-1D3E-47E3-94A8-18D664253500}" presName="vert0" presStyleCnt="0">
        <dgm:presLayoutVars>
          <dgm:dir/>
          <dgm:animOne val="branch"/>
          <dgm:animLvl val="lvl"/>
        </dgm:presLayoutVars>
      </dgm:prSet>
      <dgm:spPr/>
    </dgm:pt>
    <dgm:pt modelId="{B0F43386-2CC8-4670-B744-6D97D4B04061}" type="pres">
      <dgm:prSet presAssocID="{E5252A46-E3C9-4BAC-96FB-79CB9FA16638}" presName="thickLine" presStyleLbl="alignNode1" presStyleIdx="0" presStyleCnt="1"/>
      <dgm:spPr/>
    </dgm:pt>
    <dgm:pt modelId="{CF025939-11ED-45DF-B031-FE2D6460E51A}" type="pres">
      <dgm:prSet presAssocID="{E5252A46-E3C9-4BAC-96FB-79CB9FA16638}" presName="horz1" presStyleCnt="0"/>
      <dgm:spPr/>
    </dgm:pt>
    <dgm:pt modelId="{F55120F8-75B4-47F3-A769-F3AFFF614339}" type="pres">
      <dgm:prSet presAssocID="{E5252A46-E3C9-4BAC-96FB-79CB9FA16638}" presName="tx1" presStyleLbl="revTx" presStyleIdx="0" presStyleCnt="9"/>
      <dgm:spPr/>
    </dgm:pt>
    <dgm:pt modelId="{4DE2C3FC-3A12-4873-81B1-9C7DCB4B024B}" type="pres">
      <dgm:prSet presAssocID="{E5252A46-E3C9-4BAC-96FB-79CB9FA16638}" presName="vert1" presStyleCnt="0"/>
      <dgm:spPr/>
    </dgm:pt>
    <dgm:pt modelId="{8CC1EB2E-AFB3-4E1D-9283-87F22341A2F2}" type="pres">
      <dgm:prSet presAssocID="{BE288CFB-FF6A-48CC-B977-1D2D8B4D2EE7}" presName="vertSpace2a" presStyleCnt="0"/>
      <dgm:spPr/>
    </dgm:pt>
    <dgm:pt modelId="{A95474EF-37A7-46FC-9DD3-3F7ECFCB3441}" type="pres">
      <dgm:prSet presAssocID="{BE288CFB-FF6A-48CC-B977-1D2D8B4D2EE7}" presName="horz2" presStyleCnt="0"/>
      <dgm:spPr/>
    </dgm:pt>
    <dgm:pt modelId="{A41C4820-B396-4869-A708-1E02FACD8CC5}" type="pres">
      <dgm:prSet presAssocID="{BE288CFB-FF6A-48CC-B977-1D2D8B4D2EE7}" presName="horzSpace2" presStyleCnt="0"/>
      <dgm:spPr/>
    </dgm:pt>
    <dgm:pt modelId="{A35A322A-556C-4775-B44D-0964CEF890C3}" type="pres">
      <dgm:prSet presAssocID="{BE288CFB-FF6A-48CC-B977-1D2D8B4D2EE7}" presName="tx2" presStyleLbl="revTx" presStyleIdx="1" presStyleCnt="9"/>
      <dgm:spPr/>
    </dgm:pt>
    <dgm:pt modelId="{1A553623-01C5-4D2A-BEB4-668BB0CB203B}" type="pres">
      <dgm:prSet presAssocID="{BE288CFB-FF6A-48CC-B977-1D2D8B4D2EE7}" presName="vert2" presStyleCnt="0"/>
      <dgm:spPr/>
    </dgm:pt>
    <dgm:pt modelId="{DF7B2C1F-11E4-44DD-AA91-7D96DFCECA75}" type="pres">
      <dgm:prSet presAssocID="{BE288CFB-FF6A-48CC-B977-1D2D8B4D2EE7}" presName="thinLine2b" presStyleLbl="callout" presStyleIdx="0" presStyleCnt="8"/>
      <dgm:spPr/>
    </dgm:pt>
    <dgm:pt modelId="{EBB4283D-4F05-40DF-8165-08798D3591B6}" type="pres">
      <dgm:prSet presAssocID="{BE288CFB-FF6A-48CC-B977-1D2D8B4D2EE7}" presName="vertSpace2b" presStyleCnt="0"/>
      <dgm:spPr/>
    </dgm:pt>
    <dgm:pt modelId="{14DB5391-1D4E-48B7-9839-341E79778A48}" type="pres">
      <dgm:prSet presAssocID="{550E2B03-6774-425B-AAE6-39CFC1450FF5}" presName="horz2" presStyleCnt="0"/>
      <dgm:spPr/>
    </dgm:pt>
    <dgm:pt modelId="{3B36E030-F372-4E42-BF23-1AC51F949A31}" type="pres">
      <dgm:prSet presAssocID="{550E2B03-6774-425B-AAE6-39CFC1450FF5}" presName="horzSpace2" presStyleCnt="0"/>
      <dgm:spPr/>
    </dgm:pt>
    <dgm:pt modelId="{688A3540-6753-4CE4-BB2E-C5600AD7FC48}" type="pres">
      <dgm:prSet presAssocID="{550E2B03-6774-425B-AAE6-39CFC1450FF5}" presName="tx2" presStyleLbl="revTx" presStyleIdx="2" presStyleCnt="9"/>
      <dgm:spPr/>
    </dgm:pt>
    <dgm:pt modelId="{90E4ECFC-364B-4D3B-B270-E7FC54B48A18}" type="pres">
      <dgm:prSet presAssocID="{550E2B03-6774-425B-AAE6-39CFC1450FF5}" presName="vert2" presStyleCnt="0"/>
      <dgm:spPr/>
    </dgm:pt>
    <dgm:pt modelId="{D6A85D28-0CF1-40EC-AB2F-FF3F6B0666A6}" type="pres">
      <dgm:prSet presAssocID="{550E2B03-6774-425B-AAE6-39CFC1450FF5}" presName="thinLine2b" presStyleLbl="callout" presStyleIdx="1" presStyleCnt="8"/>
      <dgm:spPr/>
    </dgm:pt>
    <dgm:pt modelId="{803793B7-7914-4651-90EC-67DB04B411A1}" type="pres">
      <dgm:prSet presAssocID="{550E2B03-6774-425B-AAE6-39CFC1450FF5}" presName="vertSpace2b" presStyleCnt="0"/>
      <dgm:spPr/>
    </dgm:pt>
    <dgm:pt modelId="{716D816E-0AC7-40E7-88EB-463BFDD238BF}" type="pres">
      <dgm:prSet presAssocID="{71EC4B88-A661-4972-9279-C34FA815AB09}" presName="horz2" presStyleCnt="0"/>
      <dgm:spPr/>
    </dgm:pt>
    <dgm:pt modelId="{6B58237B-98E5-4519-9AF6-2A690DC52BD8}" type="pres">
      <dgm:prSet presAssocID="{71EC4B88-A661-4972-9279-C34FA815AB09}" presName="horzSpace2" presStyleCnt="0"/>
      <dgm:spPr/>
    </dgm:pt>
    <dgm:pt modelId="{BC15BF23-89D9-451B-B051-541552535DB4}" type="pres">
      <dgm:prSet presAssocID="{71EC4B88-A661-4972-9279-C34FA815AB09}" presName="tx2" presStyleLbl="revTx" presStyleIdx="3" presStyleCnt="9"/>
      <dgm:spPr/>
    </dgm:pt>
    <dgm:pt modelId="{BE8C68A6-B5CE-4287-942F-77FA576D9233}" type="pres">
      <dgm:prSet presAssocID="{71EC4B88-A661-4972-9279-C34FA815AB09}" presName="vert2" presStyleCnt="0"/>
      <dgm:spPr/>
    </dgm:pt>
    <dgm:pt modelId="{46A82F49-630C-4D45-B54D-2FCB4CBB23DB}" type="pres">
      <dgm:prSet presAssocID="{71EC4B88-A661-4972-9279-C34FA815AB09}" presName="thinLine2b" presStyleLbl="callout" presStyleIdx="2" presStyleCnt="8"/>
      <dgm:spPr/>
    </dgm:pt>
    <dgm:pt modelId="{89F7F4F2-2B94-4A0A-BF9B-D264A1BDFCEF}" type="pres">
      <dgm:prSet presAssocID="{71EC4B88-A661-4972-9279-C34FA815AB09}" presName="vertSpace2b" presStyleCnt="0"/>
      <dgm:spPr/>
    </dgm:pt>
    <dgm:pt modelId="{CCA31C8E-C932-4BB3-917D-DC9294AB443A}" type="pres">
      <dgm:prSet presAssocID="{603B347A-877E-43F2-AAB1-F7E65212F935}" presName="horz2" presStyleCnt="0"/>
      <dgm:spPr/>
    </dgm:pt>
    <dgm:pt modelId="{74F833CE-29D0-48B9-9765-3139B8F05FAE}" type="pres">
      <dgm:prSet presAssocID="{603B347A-877E-43F2-AAB1-F7E65212F935}" presName="horzSpace2" presStyleCnt="0"/>
      <dgm:spPr/>
    </dgm:pt>
    <dgm:pt modelId="{AFEAE9F4-C974-46B7-8D4B-5D537F3CBC26}" type="pres">
      <dgm:prSet presAssocID="{603B347A-877E-43F2-AAB1-F7E65212F935}" presName="tx2" presStyleLbl="revTx" presStyleIdx="4" presStyleCnt="9"/>
      <dgm:spPr/>
    </dgm:pt>
    <dgm:pt modelId="{3E78A2D1-0665-40D0-9940-71AF0195642C}" type="pres">
      <dgm:prSet presAssocID="{603B347A-877E-43F2-AAB1-F7E65212F935}" presName="vert2" presStyleCnt="0"/>
      <dgm:spPr/>
    </dgm:pt>
    <dgm:pt modelId="{78D1ED92-8902-4575-AAEA-3C13AEC4CE4F}" type="pres">
      <dgm:prSet presAssocID="{603B347A-877E-43F2-AAB1-F7E65212F935}" presName="thinLine2b" presStyleLbl="callout" presStyleIdx="3" presStyleCnt="8"/>
      <dgm:spPr/>
    </dgm:pt>
    <dgm:pt modelId="{F0997E83-C1FD-46CE-BF87-890A6E498894}" type="pres">
      <dgm:prSet presAssocID="{603B347A-877E-43F2-AAB1-F7E65212F935}" presName="vertSpace2b" presStyleCnt="0"/>
      <dgm:spPr/>
    </dgm:pt>
    <dgm:pt modelId="{22BD3686-03F0-41FE-8706-6A46589ED4B6}" type="pres">
      <dgm:prSet presAssocID="{C50D103F-2548-4F8B-8588-D0AE00A67DA1}" presName="horz2" presStyleCnt="0"/>
      <dgm:spPr/>
    </dgm:pt>
    <dgm:pt modelId="{E709A48F-3657-4868-A3F2-9C4BBECB1F41}" type="pres">
      <dgm:prSet presAssocID="{C50D103F-2548-4F8B-8588-D0AE00A67DA1}" presName="horzSpace2" presStyleCnt="0"/>
      <dgm:spPr/>
    </dgm:pt>
    <dgm:pt modelId="{D2FF771E-D476-4969-9703-C144D0CBCD7E}" type="pres">
      <dgm:prSet presAssocID="{C50D103F-2548-4F8B-8588-D0AE00A67DA1}" presName="tx2" presStyleLbl="revTx" presStyleIdx="5" presStyleCnt="9"/>
      <dgm:spPr/>
    </dgm:pt>
    <dgm:pt modelId="{8AD03C14-08C2-4786-841B-A4E372392F4A}" type="pres">
      <dgm:prSet presAssocID="{C50D103F-2548-4F8B-8588-D0AE00A67DA1}" presName="vert2" presStyleCnt="0"/>
      <dgm:spPr/>
    </dgm:pt>
    <dgm:pt modelId="{6EF9605D-D0E0-491E-90BB-6E5C89B69F77}" type="pres">
      <dgm:prSet presAssocID="{C50D103F-2548-4F8B-8588-D0AE00A67DA1}" presName="thinLine2b" presStyleLbl="callout" presStyleIdx="4" presStyleCnt="8"/>
      <dgm:spPr/>
    </dgm:pt>
    <dgm:pt modelId="{5E58A16D-12B7-4011-ABC0-FEB32F97DB08}" type="pres">
      <dgm:prSet presAssocID="{C50D103F-2548-4F8B-8588-D0AE00A67DA1}" presName="vertSpace2b" presStyleCnt="0"/>
      <dgm:spPr/>
    </dgm:pt>
    <dgm:pt modelId="{D8086EAA-B141-4189-BE4F-8E503ADF1111}" type="pres">
      <dgm:prSet presAssocID="{A1D68AE2-4BE7-426E-95E6-15E2EBE47530}" presName="horz2" presStyleCnt="0"/>
      <dgm:spPr/>
    </dgm:pt>
    <dgm:pt modelId="{C97FC7C8-3551-499B-BA8D-F8EB863D5DD7}" type="pres">
      <dgm:prSet presAssocID="{A1D68AE2-4BE7-426E-95E6-15E2EBE47530}" presName="horzSpace2" presStyleCnt="0"/>
      <dgm:spPr/>
    </dgm:pt>
    <dgm:pt modelId="{F2528054-C51B-4A85-A4EC-B1B5CD6B5323}" type="pres">
      <dgm:prSet presAssocID="{A1D68AE2-4BE7-426E-95E6-15E2EBE47530}" presName="tx2" presStyleLbl="revTx" presStyleIdx="6" presStyleCnt="9"/>
      <dgm:spPr/>
    </dgm:pt>
    <dgm:pt modelId="{07CCC841-4E2C-40DE-8969-0EAF46097372}" type="pres">
      <dgm:prSet presAssocID="{A1D68AE2-4BE7-426E-95E6-15E2EBE47530}" presName="vert2" presStyleCnt="0"/>
      <dgm:spPr/>
    </dgm:pt>
    <dgm:pt modelId="{2A9FAFA5-03C2-4D3B-BA09-44CE28CC6B11}" type="pres">
      <dgm:prSet presAssocID="{A1D68AE2-4BE7-426E-95E6-15E2EBE47530}" presName="thinLine2b" presStyleLbl="callout" presStyleIdx="5" presStyleCnt="8"/>
      <dgm:spPr/>
    </dgm:pt>
    <dgm:pt modelId="{CFE22A18-72AF-49FF-A01C-1496EED22EEA}" type="pres">
      <dgm:prSet presAssocID="{A1D68AE2-4BE7-426E-95E6-15E2EBE47530}" presName="vertSpace2b" presStyleCnt="0"/>
      <dgm:spPr/>
    </dgm:pt>
    <dgm:pt modelId="{9A223EE7-15FE-444E-8154-4FF452F4AC18}" type="pres">
      <dgm:prSet presAssocID="{C38E1178-FA6E-42C2-99E8-40615D6A2542}" presName="horz2" presStyleCnt="0"/>
      <dgm:spPr/>
    </dgm:pt>
    <dgm:pt modelId="{05BFCA0E-2182-4147-AEFC-3DC521D5560C}" type="pres">
      <dgm:prSet presAssocID="{C38E1178-FA6E-42C2-99E8-40615D6A2542}" presName="horzSpace2" presStyleCnt="0"/>
      <dgm:spPr/>
    </dgm:pt>
    <dgm:pt modelId="{A70C7DD3-6BE9-4203-97DB-D9DF0E39F2ED}" type="pres">
      <dgm:prSet presAssocID="{C38E1178-FA6E-42C2-99E8-40615D6A2542}" presName="tx2" presStyleLbl="revTx" presStyleIdx="7" presStyleCnt="9"/>
      <dgm:spPr/>
    </dgm:pt>
    <dgm:pt modelId="{C25AE4F7-FA56-428E-97EF-201E2DBF1DA1}" type="pres">
      <dgm:prSet presAssocID="{C38E1178-FA6E-42C2-99E8-40615D6A2542}" presName="vert2" presStyleCnt="0"/>
      <dgm:spPr/>
    </dgm:pt>
    <dgm:pt modelId="{7EF01070-17E6-4B2D-B251-FA7C949FFC25}" type="pres">
      <dgm:prSet presAssocID="{C38E1178-FA6E-42C2-99E8-40615D6A2542}" presName="thinLine2b" presStyleLbl="callout" presStyleIdx="6" presStyleCnt="8"/>
      <dgm:spPr/>
    </dgm:pt>
    <dgm:pt modelId="{5AAD2AA4-0A06-441D-B7CA-985AE9B4F056}" type="pres">
      <dgm:prSet presAssocID="{C38E1178-FA6E-42C2-99E8-40615D6A2542}" presName="vertSpace2b" presStyleCnt="0"/>
      <dgm:spPr/>
    </dgm:pt>
    <dgm:pt modelId="{5132F220-E72D-4031-B721-3555999AB359}" type="pres">
      <dgm:prSet presAssocID="{F05A07B3-DCD0-4880-A008-717227B07D87}" presName="horz2" presStyleCnt="0"/>
      <dgm:spPr/>
    </dgm:pt>
    <dgm:pt modelId="{758460C7-5940-4917-8DB1-AB827BAF20E7}" type="pres">
      <dgm:prSet presAssocID="{F05A07B3-DCD0-4880-A008-717227B07D87}" presName="horzSpace2" presStyleCnt="0"/>
      <dgm:spPr/>
    </dgm:pt>
    <dgm:pt modelId="{835E05D3-46C6-4EFC-999D-FD39CDEA4978}" type="pres">
      <dgm:prSet presAssocID="{F05A07B3-DCD0-4880-A008-717227B07D87}" presName="tx2" presStyleLbl="revTx" presStyleIdx="8" presStyleCnt="9"/>
      <dgm:spPr/>
    </dgm:pt>
    <dgm:pt modelId="{E8F444CA-1030-471F-A414-F3DDFC0219C8}" type="pres">
      <dgm:prSet presAssocID="{F05A07B3-DCD0-4880-A008-717227B07D87}" presName="vert2" presStyleCnt="0"/>
      <dgm:spPr/>
    </dgm:pt>
    <dgm:pt modelId="{5402E9D6-61A5-4436-A22F-027FC9A7376A}" type="pres">
      <dgm:prSet presAssocID="{F05A07B3-DCD0-4880-A008-717227B07D87}" presName="thinLine2b" presStyleLbl="callout" presStyleIdx="7" presStyleCnt="8"/>
      <dgm:spPr/>
    </dgm:pt>
    <dgm:pt modelId="{64B2FB76-410B-40E6-8328-5E934D94E653}" type="pres">
      <dgm:prSet presAssocID="{F05A07B3-DCD0-4880-A008-717227B07D87}" presName="vertSpace2b" presStyleCnt="0"/>
      <dgm:spPr/>
    </dgm:pt>
  </dgm:ptLst>
  <dgm:cxnLst>
    <dgm:cxn modelId="{18B72005-5E6F-4EA3-972E-C7A9D9217762}" type="presOf" srcId="{A1D68AE2-4BE7-426E-95E6-15E2EBE47530}" destId="{F2528054-C51B-4A85-A4EC-B1B5CD6B5323}" srcOrd="0" destOrd="0" presId="urn:microsoft.com/office/officeart/2008/layout/LinedList"/>
    <dgm:cxn modelId="{992A6F11-9195-467B-845D-EAB01A31980C}" type="presOf" srcId="{550E2B03-6774-425B-AAE6-39CFC1450FF5}" destId="{688A3540-6753-4CE4-BB2E-C5600AD7FC48}" srcOrd="0" destOrd="0" presId="urn:microsoft.com/office/officeart/2008/layout/LinedList"/>
    <dgm:cxn modelId="{B982B71F-C2F2-4266-80D4-49F7D6972186}" srcId="{E5252A46-E3C9-4BAC-96FB-79CB9FA16638}" destId="{C38E1178-FA6E-42C2-99E8-40615D6A2542}" srcOrd="6" destOrd="0" parTransId="{26118E15-A815-4D4D-BB07-B7F7877EBEBA}" sibTransId="{69E9A30D-7CC6-4500-92B8-A51D67192AF7}"/>
    <dgm:cxn modelId="{98721132-15EB-4156-9486-94597F7FF297}" type="presOf" srcId="{F05A07B3-DCD0-4880-A008-717227B07D87}" destId="{835E05D3-46C6-4EFC-999D-FD39CDEA4978}" srcOrd="0" destOrd="0" presId="urn:microsoft.com/office/officeart/2008/layout/LinedList"/>
    <dgm:cxn modelId="{20C2E943-420B-40F9-8519-DE3D36F78F6B}" type="presOf" srcId="{E5252A46-E3C9-4BAC-96FB-79CB9FA16638}" destId="{F55120F8-75B4-47F3-A769-F3AFFF614339}" srcOrd="0" destOrd="0" presId="urn:microsoft.com/office/officeart/2008/layout/LinedList"/>
    <dgm:cxn modelId="{D0A4D564-B298-46FD-B30D-D8C8A3BC3EB6}" srcId="{FED545C7-1D3E-47E3-94A8-18D664253500}" destId="{E5252A46-E3C9-4BAC-96FB-79CB9FA16638}" srcOrd="0" destOrd="0" parTransId="{ECA0FDDD-03AE-4002-AF78-EB1593099EB0}" sibTransId="{DF49CDC9-3C2B-4A65-AF4C-0634A6F0F69B}"/>
    <dgm:cxn modelId="{8EFAC06B-514C-44BE-939A-0EF780ECE384}" type="presOf" srcId="{C50D103F-2548-4F8B-8588-D0AE00A67DA1}" destId="{D2FF771E-D476-4969-9703-C144D0CBCD7E}" srcOrd="0" destOrd="0" presId="urn:microsoft.com/office/officeart/2008/layout/LinedList"/>
    <dgm:cxn modelId="{BCADF977-655C-4E00-A586-4D4A4C3E5FE5}" type="presOf" srcId="{71EC4B88-A661-4972-9279-C34FA815AB09}" destId="{BC15BF23-89D9-451B-B051-541552535DB4}" srcOrd="0" destOrd="0" presId="urn:microsoft.com/office/officeart/2008/layout/LinedList"/>
    <dgm:cxn modelId="{93A53BA3-3568-4C2F-99B7-523C455840CE}" srcId="{E5252A46-E3C9-4BAC-96FB-79CB9FA16638}" destId="{A1D68AE2-4BE7-426E-95E6-15E2EBE47530}" srcOrd="5" destOrd="0" parTransId="{7B857B0B-BB02-409A-BFC9-168BA0063E87}" sibTransId="{7FCD9A49-7162-4931-9C96-652725C0108D}"/>
    <dgm:cxn modelId="{E836D7A4-5044-4273-8EF0-3466159409CD}" srcId="{E5252A46-E3C9-4BAC-96FB-79CB9FA16638}" destId="{71EC4B88-A661-4972-9279-C34FA815AB09}" srcOrd="2" destOrd="0" parTransId="{12A57E82-5BDA-4C9E-8349-56E768053D27}" sibTransId="{6B78253B-24C3-4533-BDEE-3C5EAFFDDB49}"/>
    <dgm:cxn modelId="{EDCC04AA-AE95-40C2-9819-5124DB993825}" srcId="{E5252A46-E3C9-4BAC-96FB-79CB9FA16638}" destId="{C50D103F-2548-4F8B-8588-D0AE00A67DA1}" srcOrd="4" destOrd="0" parTransId="{3920E8C1-AA27-428B-8C46-1DA2D09DF5E2}" sibTransId="{E21161EF-9E2A-410A-BF7B-57AECE685CF6}"/>
    <dgm:cxn modelId="{FD106CAD-593A-4131-BA9F-0EB7550C0770}" srcId="{E5252A46-E3C9-4BAC-96FB-79CB9FA16638}" destId="{603B347A-877E-43F2-AAB1-F7E65212F935}" srcOrd="3" destOrd="0" parTransId="{FF9ACE4A-33B6-4B9B-8ECA-F7BABE453D2A}" sibTransId="{6A3C47C3-C861-4796-80BF-07F401ED00D0}"/>
    <dgm:cxn modelId="{41A60EAE-2968-4B4E-AF82-57D82D850A70}" type="presOf" srcId="{FED545C7-1D3E-47E3-94A8-18D664253500}" destId="{7F26CFFA-578F-4961-BD38-B178802575A7}" srcOrd="0" destOrd="0" presId="urn:microsoft.com/office/officeart/2008/layout/LinedList"/>
    <dgm:cxn modelId="{F3CBCEB6-6155-468E-9BFB-E0C47504DE11}" type="presOf" srcId="{BE288CFB-FF6A-48CC-B977-1D2D8B4D2EE7}" destId="{A35A322A-556C-4775-B44D-0964CEF890C3}" srcOrd="0" destOrd="0" presId="urn:microsoft.com/office/officeart/2008/layout/LinedList"/>
    <dgm:cxn modelId="{ED2622C7-0145-4ECF-AD25-7D59EFA6AF3F}" type="presOf" srcId="{603B347A-877E-43F2-AAB1-F7E65212F935}" destId="{AFEAE9F4-C974-46B7-8D4B-5D537F3CBC26}" srcOrd="0" destOrd="0" presId="urn:microsoft.com/office/officeart/2008/layout/LinedList"/>
    <dgm:cxn modelId="{F3C828C7-E3C4-4C9F-B917-7CDD7DA33185}" type="presOf" srcId="{C38E1178-FA6E-42C2-99E8-40615D6A2542}" destId="{A70C7DD3-6BE9-4203-97DB-D9DF0E39F2ED}" srcOrd="0" destOrd="0" presId="urn:microsoft.com/office/officeart/2008/layout/LinedList"/>
    <dgm:cxn modelId="{70105ECE-2F78-4929-8986-E5BAD72942AE}" srcId="{E5252A46-E3C9-4BAC-96FB-79CB9FA16638}" destId="{F05A07B3-DCD0-4880-A008-717227B07D87}" srcOrd="7" destOrd="0" parTransId="{145D325F-4043-46BA-9DEF-391BA7510ED4}" sibTransId="{82FE85FC-39A5-443E-8690-929B9AC37510}"/>
    <dgm:cxn modelId="{DBF6E3CE-E202-47C3-B22C-E6315215D0E5}" srcId="{E5252A46-E3C9-4BAC-96FB-79CB9FA16638}" destId="{BE288CFB-FF6A-48CC-B977-1D2D8B4D2EE7}" srcOrd="0" destOrd="0" parTransId="{E09FFB76-CF76-4FF8-AA94-D2EEEB8C84E1}" sibTransId="{23B2C123-DD5A-41D7-BCA4-A8B0EB079E19}"/>
    <dgm:cxn modelId="{8D1A96E0-BF60-45F8-BCC8-75EDB2A570AF}" srcId="{E5252A46-E3C9-4BAC-96FB-79CB9FA16638}" destId="{550E2B03-6774-425B-AAE6-39CFC1450FF5}" srcOrd="1" destOrd="0" parTransId="{085251A4-691A-4693-847B-4A12A93C54E8}" sibTransId="{264572F6-362A-435F-97B9-93F3306C08A5}"/>
    <dgm:cxn modelId="{DAEFAE78-3721-4CCD-8F1F-2D7D9C2A1E50}" type="presParOf" srcId="{7F26CFFA-578F-4961-BD38-B178802575A7}" destId="{B0F43386-2CC8-4670-B744-6D97D4B04061}" srcOrd="0" destOrd="0" presId="urn:microsoft.com/office/officeart/2008/layout/LinedList"/>
    <dgm:cxn modelId="{EE38CF3B-DEBF-4260-959B-DCCF6BC2AC9F}" type="presParOf" srcId="{7F26CFFA-578F-4961-BD38-B178802575A7}" destId="{CF025939-11ED-45DF-B031-FE2D6460E51A}" srcOrd="1" destOrd="0" presId="urn:microsoft.com/office/officeart/2008/layout/LinedList"/>
    <dgm:cxn modelId="{9BE986FC-6ECD-44C1-8FD2-43794A591E68}" type="presParOf" srcId="{CF025939-11ED-45DF-B031-FE2D6460E51A}" destId="{F55120F8-75B4-47F3-A769-F3AFFF614339}" srcOrd="0" destOrd="0" presId="urn:microsoft.com/office/officeart/2008/layout/LinedList"/>
    <dgm:cxn modelId="{7F1B5A74-4D43-4B82-AF2B-AE03872CABF7}" type="presParOf" srcId="{CF025939-11ED-45DF-B031-FE2D6460E51A}" destId="{4DE2C3FC-3A12-4873-81B1-9C7DCB4B024B}" srcOrd="1" destOrd="0" presId="urn:microsoft.com/office/officeart/2008/layout/LinedList"/>
    <dgm:cxn modelId="{6E2CCB80-A5CC-4696-B979-C0E4A77A78D8}" type="presParOf" srcId="{4DE2C3FC-3A12-4873-81B1-9C7DCB4B024B}" destId="{8CC1EB2E-AFB3-4E1D-9283-87F22341A2F2}" srcOrd="0" destOrd="0" presId="urn:microsoft.com/office/officeart/2008/layout/LinedList"/>
    <dgm:cxn modelId="{EEE1F9ED-7E52-4BC1-B43A-D7367F8F1026}" type="presParOf" srcId="{4DE2C3FC-3A12-4873-81B1-9C7DCB4B024B}" destId="{A95474EF-37A7-46FC-9DD3-3F7ECFCB3441}" srcOrd="1" destOrd="0" presId="urn:microsoft.com/office/officeart/2008/layout/LinedList"/>
    <dgm:cxn modelId="{F7EF597B-7861-498F-A777-B668909D79B8}" type="presParOf" srcId="{A95474EF-37A7-46FC-9DD3-3F7ECFCB3441}" destId="{A41C4820-B396-4869-A708-1E02FACD8CC5}" srcOrd="0" destOrd="0" presId="urn:microsoft.com/office/officeart/2008/layout/LinedList"/>
    <dgm:cxn modelId="{CBD66674-393C-4811-ADE4-13E977F7BC33}" type="presParOf" srcId="{A95474EF-37A7-46FC-9DD3-3F7ECFCB3441}" destId="{A35A322A-556C-4775-B44D-0964CEF890C3}" srcOrd="1" destOrd="0" presId="urn:microsoft.com/office/officeart/2008/layout/LinedList"/>
    <dgm:cxn modelId="{BE01DE0D-795A-481F-B597-98C424A13158}" type="presParOf" srcId="{A95474EF-37A7-46FC-9DD3-3F7ECFCB3441}" destId="{1A553623-01C5-4D2A-BEB4-668BB0CB203B}" srcOrd="2" destOrd="0" presId="urn:microsoft.com/office/officeart/2008/layout/LinedList"/>
    <dgm:cxn modelId="{98075983-9776-4BAC-92A0-E181DC2C5619}" type="presParOf" srcId="{4DE2C3FC-3A12-4873-81B1-9C7DCB4B024B}" destId="{DF7B2C1F-11E4-44DD-AA91-7D96DFCECA75}" srcOrd="2" destOrd="0" presId="urn:microsoft.com/office/officeart/2008/layout/LinedList"/>
    <dgm:cxn modelId="{D291B1CF-1B2A-4AE8-A829-6A10D231A6C6}" type="presParOf" srcId="{4DE2C3FC-3A12-4873-81B1-9C7DCB4B024B}" destId="{EBB4283D-4F05-40DF-8165-08798D3591B6}" srcOrd="3" destOrd="0" presId="urn:microsoft.com/office/officeart/2008/layout/LinedList"/>
    <dgm:cxn modelId="{89FD5EA3-973F-40A2-98BA-89F247CD4D50}" type="presParOf" srcId="{4DE2C3FC-3A12-4873-81B1-9C7DCB4B024B}" destId="{14DB5391-1D4E-48B7-9839-341E79778A48}" srcOrd="4" destOrd="0" presId="urn:microsoft.com/office/officeart/2008/layout/LinedList"/>
    <dgm:cxn modelId="{5856A8AC-B1A3-4079-AD17-FC62EBE679F2}" type="presParOf" srcId="{14DB5391-1D4E-48B7-9839-341E79778A48}" destId="{3B36E030-F372-4E42-BF23-1AC51F949A31}" srcOrd="0" destOrd="0" presId="urn:microsoft.com/office/officeart/2008/layout/LinedList"/>
    <dgm:cxn modelId="{079CF813-CD12-4B57-8C62-5CD25D8F4963}" type="presParOf" srcId="{14DB5391-1D4E-48B7-9839-341E79778A48}" destId="{688A3540-6753-4CE4-BB2E-C5600AD7FC48}" srcOrd="1" destOrd="0" presId="urn:microsoft.com/office/officeart/2008/layout/LinedList"/>
    <dgm:cxn modelId="{AB5DD373-137E-4CDD-A165-B03ED4FB6F4F}" type="presParOf" srcId="{14DB5391-1D4E-48B7-9839-341E79778A48}" destId="{90E4ECFC-364B-4D3B-B270-E7FC54B48A18}" srcOrd="2" destOrd="0" presId="urn:microsoft.com/office/officeart/2008/layout/LinedList"/>
    <dgm:cxn modelId="{391F90DA-72EE-4781-8EF4-B0C516F62E02}" type="presParOf" srcId="{4DE2C3FC-3A12-4873-81B1-9C7DCB4B024B}" destId="{D6A85D28-0CF1-40EC-AB2F-FF3F6B0666A6}" srcOrd="5" destOrd="0" presId="urn:microsoft.com/office/officeart/2008/layout/LinedList"/>
    <dgm:cxn modelId="{6866DD12-91BC-4BC7-A0C0-D270E7952FB8}" type="presParOf" srcId="{4DE2C3FC-3A12-4873-81B1-9C7DCB4B024B}" destId="{803793B7-7914-4651-90EC-67DB04B411A1}" srcOrd="6" destOrd="0" presId="urn:microsoft.com/office/officeart/2008/layout/LinedList"/>
    <dgm:cxn modelId="{B843C32D-9D04-48FA-83F9-CF743DE44868}" type="presParOf" srcId="{4DE2C3FC-3A12-4873-81B1-9C7DCB4B024B}" destId="{716D816E-0AC7-40E7-88EB-463BFDD238BF}" srcOrd="7" destOrd="0" presId="urn:microsoft.com/office/officeart/2008/layout/LinedList"/>
    <dgm:cxn modelId="{0949DBB5-0DFD-4DF0-A6EB-88218C3C1C26}" type="presParOf" srcId="{716D816E-0AC7-40E7-88EB-463BFDD238BF}" destId="{6B58237B-98E5-4519-9AF6-2A690DC52BD8}" srcOrd="0" destOrd="0" presId="urn:microsoft.com/office/officeart/2008/layout/LinedList"/>
    <dgm:cxn modelId="{A4BC1721-432C-4924-8F33-7E7C7C7FC4FA}" type="presParOf" srcId="{716D816E-0AC7-40E7-88EB-463BFDD238BF}" destId="{BC15BF23-89D9-451B-B051-541552535DB4}" srcOrd="1" destOrd="0" presId="urn:microsoft.com/office/officeart/2008/layout/LinedList"/>
    <dgm:cxn modelId="{537B8E9F-E876-43A4-B34D-52E97756F731}" type="presParOf" srcId="{716D816E-0AC7-40E7-88EB-463BFDD238BF}" destId="{BE8C68A6-B5CE-4287-942F-77FA576D9233}" srcOrd="2" destOrd="0" presId="urn:microsoft.com/office/officeart/2008/layout/LinedList"/>
    <dgm:cxn modelId="{51C15E74-5AA8-4633-81F7-D03F2AA59930}" type="presParOf" srcId="{4DE2C3FC-3A12-4873-81B1-9C7DCB4B024B}" destId="{46A82F49-630C-4D45-B54D-2FCB4CBB23DB}" srcOrd="8" destOrd="0" presId="urn:microsoft.com/office/officeart/2008/layout/LinedList"/>
    <dgm:cxn modelId="{8762DA8A-CDD6-4852-B1C8-FEBA4F44D3E2}" type="presParOf" srcId="{4DE2C3FC-3A12-4873-81B1-9C7DCB4B024B}" destId="{89F7F4F2-2B94-4A0A-BF9B-D264A1BDFCEF}" srcOrd="9" destOrd="0" presId="urn:microsoft.com/office/officeart/2008/layout/LinedList"/>
    <dgm:cxn modelId="{05DCA559-3536-4350-8B12-126626A2806F}" type="presParOf" srcId="{4DE2C3FC-3A12-4873-81B1-9C7DCB4B024B}" destId="{CCA31C8E-C932-4BB3-917D-DC9294AB443A}" srcOrd="10" destOrd="0" presId="urn:microsoft.com/office/officeart/2008/layout/LinedList"/>
    <dgm:cxn modelId="{13E0D70F-3049-4167-BCEB-D6FFB147FCF8}" type="presParOf" srcId="{CCA31C8E-C932-4BB3-917D-DC9294AB443A}" destId="{74F833CE-29D0-48B9-9765-3139B8F05FAE}" srcOrd="0" destOrd="0" presId="urn:microsoft.com/office/officeart/2008/layout/LinedList"/>
    <dgm:cxn modelId="{AFC5438D-C46D-460C-925D-C319A393F534}" type="presParOf" srcId="{CCA31C8E-C932-4BB3-917D-DC9294AB443A}" destId="{AFEAE9F4-C974-46B7-8D4B-5D537F3CBC26}" srcOrd="1" destOrd="0" presId="urn:microsoft.com/office/officeart/2008/layout/LinedList"/>
    <dgm:cxn modelId="{D56007A3-E1A6-4F0E-9E56-FCDF2CE2392F}" type="presParOf" srcId="{CCA31C8E-C932-4BB3-917D-DC9294AB443A}" destId="{3E78A2D1-0665-40D0-9940-71AF0195642C}" srcOrd="2" destOrd="0" presId="urn:microsoft.com/office/officeart/2008/layout/LinedList"/>
    <dgm:cxn modelId="{DECEDCCF-6295-4E69-9D9A-E9EA650849D8}" type="presParOf" srcId="{4DE2C3FC-3A12-4873-81B1-9C7DCB4B024B}" destId="{78D1ED92-8902-4575-AAEA-3C13AEC4CE4F}" srcOrd="11" destOrd="0" presId="urn:microsoft.com/office/officeart/2008/layout/LinedList"/>
    <dgm:cxn modelId="{8A82D337-54EA-4B5B-BD29-1AE76C907A70}" type="presParOf" srcId="{4DE2C3FC-3A12-4873-81B1-9C7DCB4B024B}" destId="{F0997E83-C1FD-46CE-BF87-890A6E498894}" srcOrd="12" destOrd="0" presId="urn:microsoft.com/office/officeart/2008/layout/LinedList"/>
    <dgm:cxn modelId="{9F16E7EF-FB16-4BF2-B02B-48D5CF6DD051}" type="presParOf" srcId="{4DE2C3FC-3A12-4873-81B1-9C7DCB4B024B}" destId="{22BD3686-03F0-41FE-8706-6A46589ED4B6}" srcOrd="13" destOrd="0" presId="urn:microsoft.com/office/officeart/2008/layout/LinedList"/>
    <dgm:cxn modelId="{40864B1E-E7A2-465F-8416-623D4A0F3C73}" type="presParOf" srcId="{22BD3686-03F0-41FE-8706-6A46589ED4B6}" destId="{E709A48F-3657-4868-A3F2-9C4BBECB1F41}" srcOrd="0" destOrd="0" presId="urn:microsoft.com/office/officeart/2008/layout/LinedList"/>
    <dgm:cxn modelId="{CB8AAA40-CBF5-42C0-99CE-CF5EB08ADB76}" type="presParOf" srcId="{22BD3686-03F0-41FE-8706-6A46589ED4B6}" destId="{D2FF771E-D476-4969-9703-C144D0CBCD7E}" srcOrd="1" destOrd="0" presId="urn:microsoft.com/office/officeart/2008/layout/LinedList"/>
    <dgm:cxn modelId="{D86DB568-F2FE-4899-A761-043C51CB9057}" type="presParOf" srcId="{22BD3686-03F0-41FE-8706-6A46589ED4B6}" destId="{8AD03C14-08C2-4786-841B-A4E372392F4A}" srcOrd="2" destOrd="0" presId="urn:microsoft.com/office/officeart/2008/layout/LinedList"/>
    <dgm:cxn modelId="{EB710A1B-4BAC-44B7-9888-C916B089BED1}" type="presParOf" srcId="{4DE2C3FC-3A12-4873-81B1-9C7DCB4B024B}" destId="{6EF9605D-D0E0-491E-90BB-6E5C89B69F77}" srcOrd="14" destOrd="0" presId="urn:microsoft.com/office/officeart/2008/layout/LinedList"/>
    <dgm:cxn modelId="{AD71BD28-D918-45B7-AF53-31DC30825E1B}" type="presParOf" srcId="{4DE2C3FC-3A12-4873-81B1-9C7DCB4B024B}" destId="{5E58A16D-12B7-4011-ABC0-FEB32F97DB08}" srcOrd="15" destOrd="0" presId="urn:microsoft.com/office/officeart/2008/layout/LinedList"/>
    <dgm:cxn modelId="{5507AF74-E4E9-4DF4-A0E7-E514952EBE03}" type="presParOf" srcId="{4DE2C3FC-3A12-4873-81B1-9C7DCB4B024B}" destId="{D8086EAA-B141-4189-BE4F-8E503ADF1111}" srcOrd="16" destOrd="0" presId="urn:microsoft.com/office/officeart/2008/layout/LinedList"/>
    <dgm:cxn modelId="{DA76D535-0A66-4065-B3E1-738E6A508174}" type="presParOf" srcId="{D8086EAA-B141-4189-BE4F-8E503ADF1111}" destId="{C97FC7C8-3551-499B-BA8D-F8EB863D5DD7}" srcOrd="0" destOrd="0" presId="urn:microsoft.com/office/officeart/2008/layout/LinedList"/>
    <dgm:cxn modelId="{A144FA97-1232-4292-97F2-317872A91C4C}" type="presParOf" srcId="{D8086EAA-B141-4189-BE4F-8E503ADF1111}" destId="{F2528054-C51B-4A85-A4EC-B1B5CD6B5323}" srcOrd="1" destOrd="0" presId="urn:microsoft.com/office/officeart/2008/layout/LinedList"/>
    <dgm:cxn modelId="{91B63388-6D9C-4BB3-836E-A84F268E5709}" type="presParOf" srcId="{D8086EAA-B141-4189-BE4F-8E503ADF1111}" destId="{07CCC841-4E2C-40DE-8969-0EAF46097372}" srcOrd="2" destOrd="0" presId="urn:microsoft.com/office/officeart/2008/layout/LinedList"/>
    <dgm:cxn modelId="{EF4D7BCC-9C57-4AAD-BD61-B65D9C751509}" type="presParOf" srcId="{4DE2C3FC-3A12-4873-81B1-9C7DCB4B024B}" destId="{2A9FAFA5-03C2-4D3B-BA09-44CE28CC6B11}" srcOrd="17" destOrd="0" presId="urn:microsoft.com/office/officeart/2008/layout/LinedList"/>
    <dgm:cxn modelId="{8E005A21-3563-479E-9926-135F9D327DDE}" type="presParOf" srcId="{4DE2C3FC-3A12-4873-81B1-9C7DCB4B024B}" destId="{CFE22A18-72AF-49FF-A01C-1496EED22EEA}" srcOrd="18" destOrd="0" presId="urn:microsoft.com/office/officeart/2008/layout/LinedList"/>
    <dgm:cxn modelId="{722BF062-82EA-4962-8C6B-524F3439A293}" type="presParOf" srcId="{4DE2C3FC-3A12-4873-81B1-9C7DCB4B024B}" destId="{9A223EE7-15FE-444E-8154-4FF452F4AC18}" srcOrd="19" destOrd="0" presId="urn:microsoft.com/office/officeart/2008/layout/LinedList"/>
    <dgm:cxn modelId="{9631E1B4-B0C0-4697-A0E5-FA49C4938B2A}" type="presParOf" srcId="{9A223EE7-15FE-444E-8154-4FF452F4AC18}" destId="{05BFCA0E-2182-4147-AEFC-3DC521D5560C}" srcOrd="0" destOrd="0" presId="urn:microsoft.com/office/officeart/2008/layout/LinedList"/>
    <dgm:cxn modelId="{658A3116-8894-421B-8D92-5CDB6318CAF7}" type="presParOf" srcId="{9A223EE7-15FE-444E-8154-4FF452F4AC18}" destId="{A70C7DD3-6BE9-4203-97DB-D9DF0E39F2ED}" srcOrd="1" destOrd="0" presId="urn:microsoft.com/office/officeart/2008/layout/LinedList"/>
    <dgm:cxn modelId="{52918FAE-823D-406C-97DD-ECD1AA27A4CE}" type="presParOf" srcId="{9A223EE7-15FE-444E-8154-4FF452F4AC18}" destId="{C25AE4F7-FA56-428E-97EF-201E2DBF1DA1}" srcOrd="2" destOrd="0" presId="urn:microsoft.com/office/officeart/2008/layout/LinedList"/>
    <dgm:cxn modelId="{43369D26-1153-44C5-ABAB-5BA737AEF793}" type="presParOf" srcId="{4DE2C3FC-3A12-4873-81B1-9C7DCB4B024B}" destId="{7EF01070-17E6-4B2D-B251-FA7C949FFC25}" srcOrd="20" destOrd="0" presId="urn:microsoft.com/office/officeart/2008/layout/LinedList"/>
    <dgm:cxn modelId="{09C53608-D91E-4F0A-B6C7-A58C1270A0D4}" type="presParOf" srcId="{4DE2C3FC-3A12-4873-81B1-9C7DCB4B024B}" destId="{5AAD2AA4-0A06-441D-B7CA-985AE9B4F056}" srcOrd="21" destOrd="0" presId="urn:microsoft.com/office/officeart/2008/layout/LinedList"/>
    <dgm:cxn modelId="{F112A6CA-8B6A-483A-A9A2-F795F6850EA2}" type="presParOf" srcId="{4DE2C3FC-3A12-4873-81B1-9C7DCB4B024B}" destId="{5132F220-E72D-4031-B721-3555999AB359}" srcOrd="22" destOrd="0" presId="urn:microsoft.com/office/officeart/2008/layout/LinedList"/>
    <dgm:cxn modelId="{4AACF098-7EF8-484D-9AD7-EA49122225AC}" type="presParOf" srcId="{5132F220-E72D-4031-B721-3555999AB359}" destId="{758460C7-5940-4917-8DB1-AB827BAF20E7}" srcOrd="0" destOrd="0" presId="urn:microsoft.com/office/officeart/2008/layout/LinedList"/>
    <dgm:cxn modelId="{0F360ECC-1B45-495D-874C-85ECC7EE5BAA}" type="presParOf" srcId="{5132F220-E72D-4031-B721-3555999AB359}" destId="{835E05D3-46C6-4EFC-999D-FD39CDEA4978}" srcOrd="1" destOrd="0" presId="urn:microsoft.com/office/officeart/2008/layout/LinedList"/>
    <dgm:cxn modelId="{FD3484BC-BC2A-4106-9AD7-9966FF81F7B4}" type="presParOf" srcId="{5132F220-E72D-4031-B721-3555999AB359}" destId="{E8F444CA-1030-471F-A414-F3DDFC0219C8}" srcOrd="2" destOrd="0" presId="urn:microsoft.com/office/officeart/2008/layout/LinedList"/>
    <dgm:cxn modelId="{98E49398-82D8-40B9-B3C8-C8BFB132052C}" type="presParOf" srcId="{4DE2C3FC-3A12-4873-81B1-9C7DCB4B024B}" destId="{5402E9D6-61A5-4436-A22F-027FC9A7376A}" srcOrd="23" destOrd="0" presId="urn:microsoft.com/office/officeart/2008/layout/LinedList"/>
    <dgm:cxn modelId="{49B40BC5-FA0A-4AAD-B511-C5C035462C6D}" type="presParOf" srcId="{4DE2C3FC-3A12-4873-81B1-9C7DCB4B024B}" destId="{64B2FB76-410B-40E6-8328-5E934D94E653}" srcOrd="24"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757B5DA-66BA-4A9C-B71E-C548426824B1}" type="doc">
      <dgm:prSet loTypeId="urn:microsoft.com/office/officeart/2005/8/layout/hList6" loCatId="list" qsTypeId="urn:microsoft.com/office/officeart/2005/8/quickstyle/simple1" qsCatId="simple" csTypeId="urn:microsoft.com/office/officeart/2005/8/colors/colorful1" csCatId="colorful" phldr="1"/>
      <dgm:spPr/>
      <dgm:t>
        <a:bodyPr/>
        <a:lstStyle/>
        <a:p>
          <a:endParaRPr lang="pl-PL"/>
        </a:p>
      </dgm:t>
    </dgm:pt>
    <dgm:pt modelId="{B47596D7-47F5-415E-A195-D9184E910599}">
      <dgm:prSet/>
      <dgm:spPr/>
      <dgm:t>
        <a:bodyPr/>
        <a:lstStyle/>
        <a:p>
          <a:pPr algn="ctr" rtl="0"/>
          <a:r>
            <a:rPr lang="pl-PL" b="1" u="sng" dirty="0"/>
            <a:t>Art. 339 § 3 pkt 1</a:t>
          </a:r>
        </a:p>
      </dgm:t>
    </dgm:pt>
    <dgm:pt modelId="{11CA73DE-11A6-414A-9CCE-2E4171979660}" type="parTrans" cxnId="{5FDDE9FD-4DF4-4E7C-94CD-D9E26A935074}">
      <dgm:prSet/>
      <dgm:spPr/>
      <dgm:t>
        <a:bodyPr/>
        <a:lstStyle/>
        <a:p>
          <a:endParaRPr lang="pl-PL"/>
        </a:p>
      </dgm:t>
    </dgm:pt>
    <dgm:pt modelId="{A283E7E0-6215-4701-BDC6-D02CF3D4F4D9}" type="sibTrans" cxnId="{5FDDE9FD-4DF4-4E7C-94CD-D9E26A935074}">
      <dgm:prSet/>
      <dgm:spPr/>
      <dgm:t>
        <a:bodyPr/>
        <a:lstStyle/>
        <a:p>
          <a:endParaRPr lang="pl-PL"/>
        </a:p>
      </dgm:t>
    </dgm:pt>
    <dgm:pt modelId="{0A573B06-6D3A-43B7-805C-E362307EDB9E}">
      <dgm:prSet/>
      <dgm:spPr/>
      <dgm:t>
        <a:bodyPr/>
        <a:lstStyle/>
        <a:p>
          <a:pPr algn="just" rtl="0"/>
          <a:r>
            <a:rPr lang="pl-PL" dirty="0"/>
            <a:t>potrzeba umorzenia postępowania z uwagi na zaistnienie negatywnej przesłanki procesowej np. znikomej społecznej szkodliwości czynu czy przedawnienia</a:t>
          </a:r>
        </a:p>
      </dgm:t>
    </dgm:pt>
    <dgm:pt modelId="{FC97EB7E-DB4C-43C1-876D-B7481D9CB434}" type="parTrans" cxnId="{BB7A1F2D-A4A1-43C3-A327-96D1D64EAE4A}">
      <dgm:prSet/>
      <dgm:spPr/>
      <dgm:t>
        <a:bodyPr/>
        <a:lstStyle/>
        <a:p>
          <a:endParaRPr lang="pl-PL"/>
        </a:p>
      </dgm:t>
    </dgm:pt>
    <dgm:pt modelId="{4AD560DC-A66E-486F-AE0E-2B1EF4A1EE32}" type="sibTrans" cxnId="{BB7A1F2D-A4A1-43C3-A327-96D1D64EAE4A}">
      <dgm:prSet/>
      <dgm:spPr/>
      <dgm:t>
        <a:bodyPr/>
        <a:lstStyle/>
        <a:p>
          <a:endParaRPr lang="pl-PL"/>
        </a:p>
      </dgm:t>
    </dgm:pt>
    <dgm:pt modelId="{3931B41F-FB11-423A-A657-890DCE0EEF38}">
      <dgm:prSet/>
      <dgm:spPr/>
      <dgm:t>
        <a:bodyPr/>
        <a:lstStyle/>
        <a:p>
          <a:pPr algn="just" rtl="0"/>
          <a:r>
            <a:rPr lang="pl-PL"/>
            <a:t>Badanie dopuszczalności procesu</a:t>
          </a:r>
        </a:p>
      </dgm:t>
    </dgm:pt>
    <dgm:pt modelId="{1DCECC81-9205-478C-936A-7BEC201AC92A}" type="parTrans" cxnId="{A40FDC3B-0CD0-456B-B13E-B2B19A9A320C}">
      <dgm:prSet/>
      <dgm:spPr/>
      <dgm:t>
        <a:bodyPr/>
        <a:lstStyle/>
        <a:p>
          <a:endParaRPr lang="pl-PL"/>
        </a:p>
      </dgm:t>
    </dgm:pt>
    <dgm:pt modelId="{1B1CDB4B-29FD-415A-9231-8A88A5283F36}" type="sibTrans" cxnId="{A40FDC3B-0CD0-456B-B13E-B2B19A9A320C}">
      <dgm:prSet/>
      <dgm:spPr/>
      <dgm:t>
        <a:bodyPr/>
        <a:lstStyle/>
        <a:p>
          <a:endParaRPr lang="pl-PL"/>
        </a:p>
      </dgm:t>
    </dgm:pt>
    <dgm:pt modelId="{E7419D80-9992-4B31-8E3A-4A8880C3F9AC}">
      <dgm:prSet/>
      <dgm:spPr/>
      <dgm:t>
        <a:bodyPr/>
        <a:lstStyle/>
        <a:p>
          <a:pPr algn="just" rtl="0"/>
          <a:r>
            <a:rPr lang="pl-PL"/>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dgm:t>
    </dgm:pt>
    <dgm:pt modelId="{50EDD251-BD80-4A5D-BE5E-07D8D5491CFE}" type="parTrans" cxnId="{1FF71C21-C4D4-4E56-A676-D466B727D503}">
      <dgm:prSet/>
      <dgm:spPr/>
      <dgm:t>
        <a:bodyPr/>
        <a:lstStyle/>
        <a:p>
          <a:endParaRPr lang="pl-PL"/>
        </a:p>
      </dgm:t>
    </dgm:pt>
    <dgm:pt modelId="{A08BAB47-8A02-44F5-982E-BCDEFF7AE165}" type="sibTrans" cxnId="{1FF71C21-C4D4-4E56-A676-D466B727D503}">
      <dgm:prSet/>
      <dgm:spPr/>
      <dgm:t>
        <a:bodyPr/>
        <a:lstStyle/>
        <a:p>
          <a:endParaRPr lang="pl-PL"/>
        </a:p>
      </dgm:t>
    </dgm:pt>
    <dgm:pt modelId="{8BD778E7-E888-4C6E-ABEA-D2FC5F9EC3C5}">
      <dgm:prSet/>
      <dgm:spPr/>
      <dgm:t>
        <a:bodyPr/>
        <a:lstStyle/>
        <a:p>
          <a:pPr algn="just" rtl="0"/>
          <a:r>
            <a:rPr lang="pl-PL" dirty="0"/>
            <a:t>Por. postanowienie SN z dnia 28 października 2009 r., I KZP 21/09</a:t>
          </a:r>
        </a:p>
      </dgm:t>
    </dgm:pt>
    <dgm:pt modelId="{62FE4299-EDF2-414C-935E-6F214118B6AE}" type="parTrans" cxnId="{82E10C40-D607-4936-B910-5C857649346D}">
      <dgm:prSet/>
      <dgm:spPr/>
      <dgm:t>
        <a:bodyPr/>
        <a:lstStyle/>
        <a:p>
          <a:endParaRPr lang="pl-PL"/>
        </a:p>
      </dgm:t>
    </dgm:pt>
    <dgm:pt modelId="{A7DDAF85-1347-4B9C-8350-E690AB69404E}" type="sibTrans" cxnId="{82E10C40-D607-4936-B910-5C857649346D}">
      <dgm:prSet/>
      <dgm:spPr/>
      <dgm:t>
        <a:bodyPr/>
        <a:lstStyle/>
        <a:p>
          <a:endParaRPr lang="pl-PL"/>
        </a:p>
      </dgm:t>
    </dgm:pt>
    <dgm:pt modelId="{2A4FDC95-8BE3-423F-835C-52CAEDAA434A}">
      <dgm:prSet/>
      <dgm:spPr/>
      <dgm:t>
        <a:bodyPr/>
        <a:lstStyle/>
        <a:p>
          <a:pPr algn="ctr" rtl="0"/>
          <a:r>
            <a:rPr lang="pl-PL" b="1" u="sng" dirty="0"/>
            <a:t>Art. 339 § 3 pkt 2 </a:t>
          </a:r>
        </a:p>
      </dgm:t>
    </dgm:pt>
    <dgm:pt modelId="{A8ABAB4A-7623-4556-B66C-24595DC2FCC5}" type="parTrans" cxnId="{D6011953-B327-40C3-81A2-F3FE9A6000B2}">
      <dgm:prSet/>
      <dgm:spPr/>
      <dgm:t>
        <a:bodyPr/>
        <a:lstStyle/>
        <a:p>
          <a:endParaRPr lang="pl-PL"/>
        </a:p>
      </dgm:t>
    </dgm:pt>
    <dgm:pt modelId="{63D983A8-A9B3-40B0-A4F8-DC5FE542A374}" type="sibTrans" cxnId="{D6011953-B327-40C3-81A2-F3FE9A6000B2}">
      <dgm:prSet/>
      <dgm:spPr/>
      <dgm:t>
        <a:bodyPr/>
        <a:lstStyle/>
        <a:p>
          <a:endParaRPr lang="pl-PL"/>
        </a:p>
      </dgm:t>
    </dgm:pt>
    <dgm:pt modelId="{9B770FFE-DE2E-4CC9-99BA-8F9300523429}">
      <dgm:prSet/>
      <dgm:spPr/>
      <dgm:t>
        <a:bodyPr/>
        <a:lstStyle/>
        <a:p>
          <a:pPr algn="just" rtl="0"/>
          <a:r>
            <a:rPr lang="pl-PL"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dgm:t>
    </dgm:pt>
    <dgm:pt modelId="{C4450264-E242-46A9-A93B-B9317F6783EC}" type="parTrans" cxnId="{6B9B4FC1-9986-404E-9403-DDF8DCFE9A78}">
      <dgm:prSet/>
      <dgm:spPr/>
      <dgm:t>
        <a:bodyPr/>
        <a:lstStyle/>
        <a:p>
          <a:endParaRPr lang="pl-PL"/>
        </a:p>
      </dgm:t>
    </dgm:pt>
    <dgm:pt modelId="{DDB65407-391D-4DD3-A171-5CAA6BCE5757}" type="sibTrans" cxnId="{6B9B4FC1-9986-404E-9403-DDF8DCFE9A78}">
      <dgm:prSet/>
      <dgm:spPr/>
      <dgm:t>
        <a:bodyPr/>
        <a:lstStyle/>
        <a:p>
          <a:endParaRPr lang="pl-PL"/>
        </a:p>
      </dgm:t>
    </dgm:pt>
    <dgm:pt modelId="{2DC3D967-8F04-42B4-A5A2-4617D6055669}">
      <dgm:prSet/>
      <dgm:spPr/>
      <dgm:t>
        <a:bodyPr/>
        <a:lstStyle/>
        <a:p>
          <a:pPr algn="just" rtl="0"/>
          <a:r>
            <a:rPr lang="pl-PL" dirty="0"/>
            <a:t>Ocena przed rozprawą wartości dowodowej materiału przedłożonego przez oskarżyciela . </a:t>
          </a:r>
        </a:p>
      </dgm:t>
    </dgm:pt>
    <dgm:pt modelId="{250FB1FD-3886-4877-AC04-1D5E1339D434}" type="parTrans" cxnId="{40962D71-49BA-42DD-9591-8FE0802A5C37}">
      <dgm:prSet/>
      <dgm:spPr/>
      <dgm:t>
        <a:bodyPr/>
        <a:lstStyle/>
        <a:p>
          <a:endParaRPr lang="pl-PL"/>
        </a:p>
      </dgm:t>
    </dgm:pt>
    <dgm:pt modelId="{6301C5D7-A259-4314-9742-A0290D18F10F}" type="sibTrans" cxnId="{40962D71-49BA-42DD-9591-8FE0802A5C37}">
      <dgm:prSet/>
      <dgm:spPr/>
      <dgm:t>
        <a:bodyPr/>
        <a:lstStyle/>
        <a:p>
          <a:endParaRPr lang="pl-PL"/>
        </a:p>
      </dgm:t>
    </dgm:pt>
    <dgm:pt modelId="{6A27D522-3E9E-483C-AF24-0A4FFB7F6616}">
      <dgm:prSet/>
      <dgm:spPr/>
      <dgm:t>
        <a:bodyPr/>
        <a:lstStyle/>
        <a:p>
          <a:pPr algn="just" rtl="0"/>
          <a:r>
            <a:rPr lang="pl-PL" dirty="0"/>
            <a:t>Dotyczy wszystkich spraw i wszystkich trybów postępowania. </a:t>
          </a:r>
        </a:p>
      </dgm:t>
    </dgm:pt>
    <dgm:pt modelId="{3D136372-6F81-4B19-91BB-EE3802317621}" type="parTrans" cxnId="{734C27A0-F41B-4413-B12D-8FF8F25DDC68}">
      <dgm:prSet/>
      <dgm:spPr/>
      <dgm:t>
        <a:bodyPr/>
        <a:lstStyle/>
        <a:p>
          <a:endParaRPr lang="pl-PL"/>
        </a:p>
      </dgm:t>
    </dgm:pt>
    <dgm:pt modelId="{A7C59B57-B697-4F96-BF44-745B0C55EDE6}" type="sibTrans" cxnId="{734C27A0-F41B-4413-B12D-8FF8F25DDC68}">
      <dgm:prSet/>
      <dgm:spPr/>
      <dgm:t>
        <a:bodyPr/>
        <a:lstStyle/>
        <a:p>
          <a:endParaRPr lang="pl-PL"/>
        </a:p>
      </dgm:t>
    </dgm:pt>
    <dgm:pt modelId="{B8FF4A7B-54CD-4DB4-97EF-B1FEE48C9324}">
      <dgm:prSet/>
      <dgm:spPr/>
      <dgm:t>
        <a:bodyPr/>
        <a:lstStyle/>
        <a:p>
          <a:pPr algn="just" rtl="0"/>
          <a:r>
            <a:rPr lang="pl-PL" dirty="0"/>
            <a:t>Tylko wtedy gdy brak jest „oczywisty” i niewątpliwy – żaden z dowodów zebranych w postępowaniu przygotowawczym nie wskazuje na prawdopodobieństwo popełnienia czynu lub nie uzasadnia popełnienia go przez oskarżonego</a:t>
          </a:r>
        </a:p>
      </dgm:t>
    </dgm:pt>
    <dgm:pt modelId="{9EEC19B0-A3F0-4C25-9FAE-3216BEE4143B}" type="parTrans" cxnId="{93C0CA8E-C1C1-4D78-A6B1-66809293D465}">
      <dgm:prSet/>
      <dgm:spPr/>
      <dgm:t>
        <a:bodyPr/>
        <a:lstStyle/>
        <a:p>
          <a:endParaRPr lang="pl-PL"/>
        </a:p>
      </dgm:t>
    </dgm:pt>
    <dgm:pt modelId="{8DD61220-66AB-42FA-82ED-EA2471BD5E96}" type="sibTrans" cxnId="{93C0CA8E-C1C1-4D78-A6B1-66809293D465}">
      <dgm:prSet/>
      <dgm:spPr/>
      <dgm:t>
        <a:bodyPr/>
        <a:lstStyle/>
        <a:p>
          <a:endParaRPr lang="pl-PL"/>
        </a:p>
      </dgm:t>
    </dgm:pt>
    <dgm:pt modelId="{DDCC4C74-FB69-4A92-A552-ED37396018E8}" type="pres">
      <dgm:prSet presAssocID="{0757B5DA-66BA-4A9C-B71E-C548426824B1}" presName="Name0" presStyleCnt="0">
        <dgm:presLayoutVars>
          <dgm:dir/>
          <dgm:resizeHandles val="exact"/>
        </dgm:presLayoutVars>
      </dgm:prSet>
      <dgm:spPr/>
    </dgm:pt>
    <dgm:pt modelId="{15FEE032-6771-4059-B8BE-B007DBD5D0D7}" type="pres">
      <dgm:prSet presAssocID="{B47596D7-47F5-415E-A195-D9184E910599}" presName="node" presStyleLbl="node1" presStyleIdx="0" presStyleCnt="2">
        <dgm:presLayoutVars>
          <dgm:bulletEnabled val="1"/>
        </dgm:presLayoutVars>
      </dgm:prSet>
      <dgm:spPr/>
    </dgm:pt>
    <dgm:pt modelId="{E0CC13CD-1166-48CA-9475-95247A541B38}" type="pres">
      <dgm:prSet presAssocID="{A283E7E0-6215-4701-BDC6-D02CF3D4F4D9}" presName="sibTrans" presStyleCnt="0"/>
      <dgm:spPr/>
    </dgm:pt>
    <dgm:pt modelId="{B14A96CF-C710-47AA-9D2E-9472CAF5CECD}" type="pres">
      <dgm:prSet presAssocID="{2A4FDC95-8BE3-423F-835C-52CAEDAA434A}" presName="node" presStyleLbl="node1" presStyleIdx="1" presStyleCnt="2">
        <dgm:presLayoutVars>
          <dgm:bulletEnabled val="1"/>
        </dgm:presLayoutVars>
      </dgm:prSet>
      <dgm:spPr/>
    </dgm:pt>
  </dgm:ptLst>
  <dgm:cxnLst>
    <dgm:cxn modelId="{E5325504-8EB9-4D22-9384-DC270AFEEC6E}" type="presOf" srcId="{8BD778E7-E888-4C6E-ABEA-D2FC5F9EC3C5}" destId="{15FEE032-6771-4059-B8BE-B007DBD5D0D7}" srcOrd="0" destOrd="4" presId="urn:microsoft.com/office/officeart/2005/8/layout/hList6"/>
    <dgm:cxn modelId="{B99BDD12-EE7B-48A2-A6D2-D32A381B8399}" type="presOf" srcId="{3931B41F-FB11-423A-A657-890DCE0EEF38}" destId="{15FEE032-6771-4059-B8BE-B007DBD5D0D7}" srcOrd="0" destOrd="2" presId="urn:microsoft.com/office/officeart/2005/8/layout/hList6"/>
    <dgm:cxn modelId="{1FF71C21-C4D4-4E56-A676-D466B727D503}" srcId="{B47596D7-47F5-415E-A195-D9184E910599}" destId="{E7419D80-9992-4B31-8E3A-4A8880C3F9AC}" srcOrd="2" destOrd="0" parTransId="{50EDD251-BD80-4A5D-BE5E-07D8D5491CFE}" sibTransId="{A08BAB47-8A02-44F5-982E-BCDEFF7AE165}"/>
    <dgm:cxn modelId="{BB7A1F2D-A4A1-43C3-A327-96D1D64EAE4A}" srcId="{B47596D7-47F5-415E-A195-D9184E910599}" destId="{0A573B06-6D3A-43B7-805C-E362307EDB9E}" srcOrd="0" destOrd="0" parTransId="{FC97EB7E-DB4C-43C1-876D-B7481D9CB434}" sibTransId="{4AD560DC-A66E-486F-AE0E-2B1EF4A1EE32}"/>
    <dgm:cxn modelId="{A40FDC3B-0CD0-456B-B13E-B2B19A9A320C}" srcId="{B47596D7-47F5-415E-A195-D9184E910599}" destId="{3931B41F-FB11-423A-A657-890DCE0EEF38}" srcOrd="1" destOrd="0" parTransId="{1DCECC81-9205-478C-936A-7BEC201AC92A}" sibTransId="{1B1CDB4B-29FD-415A-9231-8A88A5283F36}"/>
    <dgm:cxn modelId="{82E10C40-D607-4936-B910-5C857649346D}" srcId="{B47596D7-47F5-415E-A195-D9184E910599}" destId="{8BD778E7-E888-4C6E-ABEA-D2FC5F9EC3C5}" srcOrd="3" destOrd="0" parTransId="{62FE4299-EDF2-414C-935E-6F214118B6AE}" sibTransId="{A7DDAF85-1347-4B9C-8350-E690AB69404E}"/>
    <dgm:cxn modelId="{D0349267-9014-4383-827D-2FEE5A885875}" type="presOf" srcId="{0A573B06-6D3A-43B7-805C-E362307EDB9E}" destId="{15FEE032-6771-4059-B8BE-B007DBD5D0D7}" srcOrd="0" destOrd="1" presId="urn:microsoft.com/office/officeart/2005/8/layout/hList6"/>
    <dgm:cxn modelId="{5697236B-D633-476D-A504-6EDE9492A99C}" type="presOf" srcId="{B8FF4A7B-54CD-4DB4-97EF-B1FEE48C9324}" destId="{B14A96CF-C710-47AA-9D2E-9472CAF5CECD}" srcOrd="0" destOrd="4" presId="urn:microsoft.com/office/officeart/2005/8/layout/hList6"/>
    <dgm:cxn modelId="{E1CDEB6D-C92D-4E78-9FF0-67DDEFF6C419}" type="presOf" srcId="{B47596D7-47F5-415E-A195-D9184E910599}" destId="{15FEE032-6771-4059-B8BE-B007DBD5D0D7}" srcOrd="0" destOrd="0" presId="urn:microsoft.com/office/officeart/2005/8/layout/hList6"/>
    <dgm:cxn modelId="{40962D71-49BA-42DD-9591-8FE0802A5C37}" srcId="{2A4FDC95-8BE3-423F-835C-52CAEDAA434A}" destId="{2DC3D967-8F04-42B4-A5A2-4617D6055669}" srcOrd="1" destOrd="0" parTransId="{250FB1FD-3886-4877-AC04-1D5E1339D434}" sibTransId="{6301C5D7-A259-4314-9742-A0290D18F10F}"/>
    <dgm:cxn modelId="{D6011953-B327-40C3-81A2-F3FE9A6000B2}" srcId="{0757B5DA-66BA-4A9C-B71E-C548426824B1}" destId="{2A4FDC95-8BE3-423F-835C-52CAEDAA434A}" srcOrd="1" destOrd="0" parTransId="{A8ABAB4A-7623-4556-B66C-24595DC2FCC5}" sibTransId="{63D983A8-A9B3-40B0-A4F8-DC5FE542A374}"/>
    <dgm:cxn modelId="{7B086E53-40B9-41E0-8586-64CF3977C66F}" type="presOf" srcId="{E7419D80-9992-4B31-8E3A-4A8880C3F9AC}" destId="{15FEE032-6771-4059-B8BE-B007DBD5D0D7}" srcOrd="0" destOrd="3" presId="urn:microsoft.com/office/officeart/2005/8/layout/hList6"/>
    <dgm:cxn modelId="{E9A9EB74-16B0-4353-B6AB-1FCDCA4E6177}" type="presOf" srcId="{0757B5DA-66BA-4A9C-B71E-C548426824B1}" destId="{DDCC4C74-FB69-4A92-A552-ED37396018E8}" srcOrd="0" destOrd="0" presId="urn:microsoft.com/office/officeart/2005/8/layout/hList6"/>
    <dgm:cxn modelId="{BEF3E38A-65CE-4A32-975D-1F1808130E60}" type="presOf" srcId="{2DC3D967-8F04-42B4-A5A2-4617D6055669}" destId="{B14A96CF-C710-47AA-9D2E-9472CAF5CECD}" srcOrd="0" destOrd="2" presId="urn:microsoft.com/office/officeart/2005/8/layout/hList6"/>
    <dgm:cxn modelId="{93C0CA8E-C1C1-4D78-A6B1-66809293D465}" srcId="{2A4FDC95-8BE3-423F-835C-52CAEDAA434A}" destId="{B8FF4A7B-54CD-4DB4-97EF-B1FEE48C9324}" srcOrd="3" destOrd="0" parTransId="{9EEC19B0-A3F0-4C25-9FAE-3216BEE4143B}" sibTransId="{8DD61220-66AB-42FA-82ED-EA2471BD5E96}"/>
    <dgm:cxn modelId="{734C27A0-F41B-4413-B12D-8FF8F25DDC68}" srcId="{2A4FDC95-8BE3-423F-835C-52CAEDAA434A}" destId="{6A27D522-3E9E-483C-AF24-0A4FFB7F6616}" srcOrd="2" destOrd="0" parTransId="{3D136372-6F81-4B19-91BB-EE3802317621}" sibTransId="{A7C59B57-B697-4F96-BF44-745B0C55EDE6}"/>
    <dgm:cxn modelId="{66A397B3-E079-4E75-AA96-00EA42D52455}" type="presOf" srcId="{2A4FDC95-8BE3-423F-835C-52CAEDAA434A}" destId="{B14A96CF-C710-47AA-9D2E-9472CAF5CECD}" srcOrd="0" destOrd="0" presId="urn:microsoft.com/office/officeart/2005/8/layout/hList6"/>
    <dgm:cxn modelId="{6B9B4FC1-9986-404E-9403-DDF8DCFE9A78}" srcId="{2A4FDC95-8BE3-423F-835C-52CAEDAA434A}" destId="{9B770FFE-DE2E-4CC9-99BA-8F9300523429}" srcOrd="0" destOrd="0" parTransId="{C4450264-E242-46A9-A93B-B9317F6783EC}" sibTransId="{DDB65407-391D-4DD3-A171-5CAA6BCE5757}"/>
    <dgm:cxn modelId="{85CF8AD1-9B6D-4F01-8161-AFB95273A602}" type="presOf" srcId="{9B770FFE-DE2E-4CC9-99BA-8F9300523429}" destId="{B14A96CF-C710-47AA-9D2E-9472CAF5CECD}" srcOrd="0" destOrd="1" presId="urn:microsoft.com/office/officeart/2005/8/layout/hList6"/>
    <dgm:cxn modelId="{938019EB-C714-4512-B1DB-64C694DB94E0}" type="presOf" srcId="{6A27D522-3E9E-483C-AF24-0A4FFB7F6616}" destId="{B14A96CF-C710-47AA-9D2E-9472CAF5CECD}" srcOrd="0" destOrd="3" presId="urn:microsoft.com/office/officeart/2005/8/layout/hList6"/>
    <dgm:cxn modelId="{5FDDE9FD-4DF4-4E7C-94CD-D9E26A935074}" srcId="{0757B5DA-66BA-4A9C-B71E-C548426824B1}" destId="{B47596D7-47F5-415E-A195-D9184E910599}" srcOrd="0" destOrd="0" parTransId="{11CA73DE-11A6-414A-9CCE-2E4171979660}" sibTransId="{A283E7E0-6215-4701-BDC6-D02CF3D4F4D9}"/>
    <dgm:cxn modelId="{7E0E8E65-50B3-40AF-9320-78F19B2BDEEB}" type="presParOf" srcId="{DDCC4C74-FB69-4A92-A552-ED37396018E8}" destId="{15FEE032-6771-4059-B8BE-B007DBD5D0D7}" srcOrd="0" destOrd="0" presId="urn:microsoft.com/office/officeart/2005/8/layout/hList6"/>
    <dgm:cxn modelId="{69BDC7D3-2855-4790-B4FA-899A9020EB89}" type="presParOf" srcId="{DDCC4C74-FB69-4A92-A552-ED37396018E8}" destId="{E0CC13CD-1166-48CA-9475-95247A541B38}" srcOrd="1" destOrd="0" presId="urn:microsoft.com/office/officeart/2005/8/layout/hList6"/>
    <dgm:cxn modelId="{F0EA45CC-FF42-4C4F-9D34-27F63D5DF051}" type="presParOf" srcId="{DDCC4C74-FB69-4A92-A552-ED37396018E8}" destId="{B14A96CF-C710-47AA-9D2E-9472CAF5CECD}"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8D0790-E262-4B1D-9904-A9DF27361660}">
      <dsp:nvSpPr>
        <dsp:cNvPr id="0" name=""/>
        <dsp:cNvSpPr/>
      </dsp:nvSpPr>
      <dsp:spPr>
        <a:xfrm>
          <a:off x="439659" y="1432312"/>
          <a:ext cx="2240670" cy="1407420"/>
        </a:xfrm>
        <a:prstGeom prst="roundRect">
          <a:avLst>
            <a:gd name="adj" fmla="val 10000"/>
          </a:avLst>
        </a:prstGeom>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solidFill>
                <a:schemeClr val="tx1"/>
              </a:solidFill>
            </a:rPr>
            <a:t>Umorzenie postępowania przez prokuratora</a:t>
          </a:r>
        </a:p>
      </dsp:txBody>
      <dsp:txXfrm>
        <a:off x="480881" y="1473534"/>
        <a:ext cx="2158226" cy="1324976"/>
      </dsp:txXfrm>
    </dsp:sp>
    <dsp:sp modelId="{81AAA0A1-925A-4641-8A76-EF59211A86B5}">
      <dsp:nvSpPr>
        <dsp:cNvPr id="0" name=""/>
        <dsp:cNvSpPr/>
      </dsp:nvSpPr>
      <dsp:spPr>
        <a:xfrm rot="21467853">
          <a:off x="2796264" y="1805900"/>
          <a:ext cx="246157" cy="555686"/>
        </a:xfrm>
        <a:prstGeom prst="rightArrow">
          <a:avLst>
            <a:gd name="adj1" fmla="val 60000"/>
            <a:gd name="adj2" fmla="val 50000"/>
          </a:avLst>
        </a:prstGeom>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solidFill>
              <a:schemeClr val="tx1"/>
            </a:solidFill>
          </a:endParaRPr>
        </a:p>
      </dsp:txBody>
      <dsp:txXfrm>
        <a:off x="2796291" y="1918456"/>
        <a:ext cx="172310" cy="333412"/>
      </dsp:txXfrm>
    </dsp:sp>
    <dsp:sp modelId="{38F4C205-968B-45AF-8BF0-742C51C1BF57}">
      <dsp:nvSpPr>
        <dsp:cNvPr id="0" name=""/>
        <dsp:cNvSpPr/>
      </dsp:nvSpPr>
      <dsp:spPr>
        <a:xfrm>
          <a:off x="3144434" y="1328289"/>
          <a:ext cx="2240670" cy="1407420"/>
        </a:xfrm>
        <a:prstGeom prst="roundRect">
          <a:avLst>
            <a:gd name="adj" fmla="val 10000"/>
          </a:avLst>
        </a:prstGeom>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solidFill>
                <a:schemeClr val="tx1"/>
              </a:solidFill>
            </a:rPr>
            <a:t>Uprawomocnienie się postanowienia o umorzeniu</a:t>
          </a:r>
        </a:p>
      </dsp:txBody>
      <dsp:txXfrm>
        <a:off x="3185656" y="1369511"/>
        <a:ext cx="2158226" cy="1324976"/>
      </dsp:txXfrm>
    </dsp:sp>
    <dsp:sp modelId="{DD20F6B5-2345-47BA-9EC7-6CBEDC68BFA9}">
      <dsp:nvSpPr>
        <dsp:cNvPr id="0" name=""/>
        <dsp:cNvSpPr/>
      </dsp:nvSpPr>
      <dsp:spPr>
        <a:xfrm>
          <a:off x="5609172" y="1754156"/>
          <a:ext cx="475022" cy="555686"/>
        </a:xfrm>
        <a:prstGeom prst="rightArrow">
          <a:avLst>
            <a:gd name="adj1" fmla="val 60000"/>
            <a:gd name="adj2" fmla="val 50000"/>
          </a:avLst>
        </a:prstGeom>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solidFill>
              <a:schemeClr val="tx1"/>
            </a:solidFill>
          </a:endParaRPr>
        </a:p>
      </dsp:txBody>
      <dsp:txXfrm>
        <a:off x="5609172" y="1865293"/>
        <a:ext cx="332515" cy="333412"/>
      </dsp:txXfrm>
    </dsp:sp>
    <dsp:sp modelId="{DF54D33B-1562-416D-A90C-914D9101B77B}">
      <dsp:nvSpPr>
        <dsp:cNvPr id="0" name=""/>
        <dsp:cNvSpPr/>
      </dsp:nvSpPr>
      <dsp:spPr>
        <a:xfrm>
          <a:off x="6281373" y="1328289"/>
          <a:ext cx="2240670" cy="1407420"/>
        </a:xfrm>
        <a:prstGeom prst="roundRect">
          <a:avLst>
            <a:gd name="adj" fmla="val 10000"/>
          </a:avLst>
        </a:prstGeom>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b="1" kern="1200" dirty="0">
              <a:solidFill>
                <a:schemeClr val="tx1"/>
              </a:solidFill>
            </a:rPr>
            <a:t>Skierowanie wniosku do sądu o orzeczenie przepadku (art. 17 § 4 k.p.k.)</a:t>
          </a:r>
        </a:p>
      </dsp:txBody>
      <dsp:txXfrm>
        <a:off x="6322595" y="1369511"/>
        <a:ext cx="2158226" cy="13249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D10C00-CA7B-4442-BA82-25EF09E4740C}">
      <dsp:nvSpPr>
        <dsp:cNvPr id="0" name=""/>
        <dsp:cNvSpPr/>
      </dsp:nvSpPr>
      <dsp:spPr>
        <a:xfrm>
          <a:off x="2438399" y="496"/>
          <a:ext cx="3657600" cy="1934765"/>
        </a:xfrm>
        <a:prstGeom prst="rightArrow">
          <a:avLst>
            <a:gd name="adj1" fmla="val 75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ctr" defTabSz="711200">
            <a:lnSpc>
              <a:spcPct val="90000"/>
            </a:lnSpc>
            <a:spcBef>
              <a:spcPct val="0"/>
            </a:spcBef>
            <a:spcAft>
              <a:spcPct val="15000"/>
            </a:spcAft>
            <a:buChar char="•"/>
          </a:pPr>
          <a:r>
            <a:rPr lang="pl-PL" sz="1600" kern="1200" dirty="0"/>
            <a:t>Postanowienie wraz z uzasadnieniem</a:t>
          </a:r>
        </a:p>
      </dsp:txBody>
      <dsp:txXfrm>
        <a:off x="2438399" y="242342"/>
        <a:ext cx="2932063" cy="1451073"/>
      </dsp:txXfrm>
    </dsp:sp>
    <dsp:sp modelId="{56CC834A-A77B-4089-9231-362ADFB9C23D}">
      <dsp:nvSpPr>
        <dsp:cNvPr id="0" name=""/>
        <dsp:cNvSpPr/>
      </dsp:nvSpPr>
      <dsp:spPr>
        <a:xfrm>
          <a:off x="0" y="496"/>
          <a:ext cx="2438400" cy="193476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pl-PL" sz="2400" kern="1200" dirty="0"/>
            <a:t>śledztwo</a:t>
          </a:r>
        </a:p>
      </dsp:txBody>
      <dsp:txXfrm>
        <a:off x="94447" y="94943"/>
        <a:ext cx="2249506" cy="1745871"/>
      </dsp:txXfrm>
    </dsp:sp>
    <dsp:sp modelId="{C5886CE2-BF11-48B5-8108-35EF9E40C613}">
      <dsp:nvSpPr>
        <dsp:cNvPr id="0" name=""/>
        <dsp:cNvSpPr/>
      </dsp:nvSpPr>
      <dsp:spPr>
        <a:xfrm>
          <a:off x="2438400" y="2128738"/>
          <a:ext cx="3657600" cy="1934765"/>
        </a:xfrm>
        <a:prstGeom prst="rightArrow">
          <a:avLst>
            <a:gd name="adj1" fmla="val 75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pl-PL" sz="1600" kern="1200" dirty="0"/>
            <a:t>Można odstąpić od sporządzania uzasadnienia, ale na żądanie strony należy podać ustnie motywy rozstrzygnięcia </a:t>
          </a:r>
        </a:p>
      </dsp:txBody>
      <dsp:txXfrm>
        <a:off x="2438400" y="2370584"/>
        <a:ext cx="2932063" cy="1451073"/>
      </dsp:txXfrm>
    </dsp:sp>
    <dsp:sp modelId="{B0202B94-F23C-465E-9966-ED810050990E}">
      <dsp:nvSpPr>
        <dsp:cNvPr id="0" name=""/>
        <dsp:cNvSpPr/>
      </dsp:nvSpPr>
      <dsp:spPr>
        <a:xfrm>
          <a:off x="0" y="2128738"/>
          <a:ext cx="2438400" cy="193476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pl-PL" sz="2400" kern="1200" dirty="0"/>
            <a:t>Dochodzenie </a:t>
          </a:r>
        </a:p>
      </dsp:txBody>
      <dsp:txXfrm>
        <a:off x="94447" y="2223185"/>
        <a:ext cx="2249506" cy="17458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158622-BAED-4A38-A56F-92D2C5E84C3A}">
      <dsp:nvSpPr>
        <dsp:cNvPr id="0" name=""/>
        <dsp:cNvSpPr/>
      </dsp:nvSpPr>
      <dsp:spPr>
        <a:xfrm>
          <a:off x="0" y="0"/>
          <a:ext cx="8448195"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835ABE-5C9E-4AAE-8892-1DA798B2B363}">
      <dsp:nvSpPr>
        <dsp:cNvPr id="0" name=""/>
        <dsp:cNvSpPr/>
      </dsp:nvSpPr>
      <dsp:spPr>
        <a:xfrm>
          <a:off x="0" y="0"/>
          <a:ext cx="1689639" cy="4741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pl-PL" sz="1900" kern="1200" dirty="0"/>
            <a:t>Prezes sądu </a:t>
          </a:r>
          <a:r>
            <a:rPr lang="pl-PL" sz="1900" b="1" kern="1200" dirty="0"/>
            <a:t>ma obowiązek skierować sprawę na posiedzenie</a:t>
          </a:r>
          <a:r>
            <a:rPr lang="pl-PL" sz="1900" kern="1200" dirty="0"/>
            <a:t>, jeżeli: </a:t>
          </a:r>
        </a:p>
        <a:p>
          <a:pPr marL="0" lvl="0" indent="0" algn="l" defTabSz="844550" rtl="0">
            <a:lnSpc>
              <a:spcPct val="90000"/>
            </a:lnSpc>
            <a:spcBef>
              <a:spcPct val="0"/>
            </a:spcBef>
            <a:spcAft>
              <a:spcPct val="35000"/>
            </a:spcAft>
            <a:buNone/>
          </a:pPr>
          <a:r>
            <a:rPr lang="pl-PL" sz="1900" kern="1200" dirty="0"/>
            <a:t>Art. 339 § 1 </a:t>
          </a:r>
        </a:p>
      </dsp:txBody>
      <dsp:txXfrm>
        <a:off x="0" y="0"/>
        <a:ext cx="1689639" cy="4741606"/>
      </dsp:txXfrm>
    </dsp:sp>
    <dsp:sp modelId="{4BCBF7AC-1261-490F-9A1A-C868E9C5353B}">
      <dsp:nvSpPr>
        <dsp:cNvPr id="0" name=""/>
        <dsp:cNvSpPr/>
      </dsp:nvSpPr>
      <dsp:spPr>
        <a:xfrm>
          <a:off x="1816361" y="55739"/>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rtl="0">
            <a:lnSpc>
              <a:spcPct val="90000"/>
            </a:lnSpc>
            <a:spcBef>
              <a:spcPct val="0"/>
            </a:spcBef>
            <a:spcAft>
              <a:spcPct val="35000"/>
            </a:spcAft>
            <a:buNone/>
          </a:pPr>
          <a:r>
            <a:rPr lang="pl-PL" sz="2500" kern="1200"/>
            <a:t>Prokurator złożył wniosek o orzeczenie środków zabezpieczających </a:t>
          </a:r>
        </a:p>
      </dsp:txBody>
      <dsp:txXfrm>
        <a:off x="1816361" y="55739"/>
        <a:ext cx="6631833" cy="1114786"/>
      </dsp:txXfrm>
    </dsp:sp>
    <dsp:sp modelId="{BDFE5D0A-B74B-4F45-8AF7-028732B294DA}">
      <dsp:nvSpPr>
        <dsp:cNvPr id="0" name=""/>
        <dsp:cNvSpPr/>
      </dsp:nvSpPr>
      <dsp:spPr>
        <a:xfrm>
          <a:off x="1689639" y="1170526"/>
          <a:ext cx="6758556"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263729-5201-4AF9-B171-1F4722A83260}">
      <dsp:nvSpPr>
        <dsp:cNvPr id="0" name=""/>
        <dsp:cNvSpPr/>
      </dsp:nvSpPr>
      <dsp:spPr>
        <a:xfrm>
          <a:off x="1816361" y="1226265"/>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rtl="0">
            <a:lnSpc>
              <a:spcPct val="90000"/>
            </a:lnSpc>
            <a:spcBef>
              <a:spcPct val="0"/>
            </a:spcBef>
            <a:spcAft>
              <a:spcPct val="35000"/>
            </a:spcAft>
            <a:buNone/>
          </a:pPr>
          <a:r>
            <a:rPr lang="pl-PL" sz="2500" kern="1200"/>
            <a:t>Zachodzi potrzeba rozważenia kwestii warunkowego umorzenia postępowania </a:t>
          </a:r>
        </a:p>
      </dsp:txBody>
      <dsp:txXfrm>
        <a:off x="1816361" y="1226265"/>
        <a:ext cx="6631833" cy="1114786"/>
      </dsp:txXfrm>
    </dsp:sp>
    <dsp:sp modelId="{9B3A5A93-3125-4F78-BBCB-F60D66639274}">
      <dsp:nvSpPr>
        <dsp:cNvPr id="0" name=""/>
        <dsp:cNvSpPr/>
      </dsp:nvSpPr>
      <dsp:spPr>
        <a:xfrm>
          <a:off x="1689639" y="2341052"/>
          <a:ext cx="6758556"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D22D1A-D1C8-490D-A912-BAEF178ABE59}">
      <dsp:nvSpPr>
        <dsp:cNvPr id="0" name=""/>
        <dsp:cNvSpPr/>
      </dsp:nvSpPr>
      <dsp:spPr>
        <a:xfrm>
          <a:off x="1816361" y="2396791"/>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rtl="0">
            <a:lnSpc>
              <a:spcPct val="90000"/>
            </a:lnSpc>
            <a:spcBef>
              <a:spcPct val="0"/>
            </a:spcBef>
            <a:spcAft>
              <a:spcPct val="35000"/>
            </a:spcAft>
            <a:buNone/>
          </a:pPr>
          <a:r>
            <a:rPr lang="pl-PL" sz="2500" kern="1200" dirty="0"/>
            <a:t>Akt oskarżenia zawiera wniosek z art. 335 § 2 </a:t>
          </a:r>
        </a:p>
      </dsp:txBody>
      <dsp:txXfrm>
        <a:off x="1816361" y="2396791"/>
        <a:ext cx="6631833" cy="1114786"/>
      </dsp:txXfrm>
    </dsp:sp>
    <dsp:sp modelId="{21449245-E8F5-4E8D-9B77-2FB2CA58C0D8}">
      <dsp:nvSpPr>
        <dsp:cNvPr id="0" name=""/>
        <dsp:cNvSpPr/>
      </dsp:nvSpPr>
      <dsp:spPr>
        <a:xfrm>
          <a:off x="1689639" y="3511578"/>
          <a:ext cx="6758556"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83F526-67E7-45D8-8ABA-7C20DFB17696}">
      <dsp:nvSpPr>
        <dsp:cNvPr id="0" name=""/>
        <dsp:cNvSpPr/>
      </dsp:nvSpPr>
      <dsp:spPr>
        <a:xfrm>
          <a:off x="1816361" y="3567317"/>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rtl="0">
            <a:lnSpc>
              <a:spcPct val="90000"/>
            </a:lnSpc>
            <a:spcBef>
              <a:spcPct val="0"/>
            </a:spcBef>
            <a:spcAft>
              <a:spcPct val="35000"/>
            </a:spcAft>
            <a:buNone/>
          </a:pPr>
          <a:r>
            <a:rPr lang="pl-PL" sz="2500" kern="1200"/>
            <a:t>Prokurator złożył wniosek z art. 335 § 1 </a:t>
          </a:r>
        </a:p>
      </dsp:txBody>
      <dsp:txXfrm>
        <a:off x="1816361" y="3567317"/>
        <a:ext cx="6631833" cy="1114786"/>
      </dsp:txXfrm>
    </dsp:sp>
    <dsp:sp modelId="{8AF76EE0-B220-41D3-ACAC-09CFC510FC57}">
      <dsp:nvSpPr>
        <dsp:cNvPr id="0" name=""/>
        <dsp:cNvSpPr/>
      </dsp:nvSpPr>
      <dsp:spPr>
        <a:xfrm>
          <a:off x="1689639" y="4682104"/>
          <a:ext cx="6758556"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F43386-2CC8-4670-B744-6D97D4B04061}">
      <dsp:nvSpPr>
        <dsp:cNvPr id="0" name=""/>
        <dsp:cNvSpPr/>
      </dsp:nvSpPr>
      <dsp:spPr>
        <a:xfrm>
          <a:off x="0" y="0"/>
          <a:ext cx="10229743"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5120F8-75B4-47F3-A769-F3AFFF614339}">
      <dsp:nvSpPr>
        <dsp:cNvPr id="0" name=""/>
        <dsp:cNvSpPr/>
      </dsp:nvSpPr>
      <dsp:spPr>
        <a:xfrm>
          <a:off x="0" y="0"/>
          <a:ext cx="2045948" cy="5092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339 § 3 i 4 – prezes sądu kieruje sprawę na posiedzenie także wtedy, gdy zachodzi potrzeba innego rozstrzygnięcia przekraczającego jego uprawnienia, a zwłaszcza:</a:t>
          </a:r>
        </a:p>
        <a:p>
          <a:pPr marL="0" lvl="0" indent="0" algn="l" defTabSz="755650" rtl="0">
            <a:lnSpc>
              <a:spcPct val="90000"/>
            </a:lnSpc>
            <a:spcBef>
              <a:spcPct val="0"/>
            </a:spcBef>
            <a:spcAft>
              <a:spcPct val="35000"/>
            </a:spcAft>
            <a:buNone/>
          </a:pPr>
          <a:endParaRPr lang="pl-PL" sz="1700" kern="1200" dirty="0"/>
        </a:p>
        <a:p>
          <a:pPr marL="0" lvl="0" indent="0" algn="l" defTabSz="755650" rtl="0">
            <a:lnSpc>
              <a:spcPct val="90000"/>
            </a:lnSpc>
            <a:spcBef>
              <a:spcPct val="0"/>
            </a:spcBef>
            <a:spcAft>
              <a:spcPct val="35000"/>
            </a:spcAft>
            <a:buNone/>
          </a:pPr>
          <a:r>
            <a:rPr lang="pl-PL" sz="1700" kern="1200" dirty="0"/>
            <a:t>Nie jest to katalog wyczerpujący</a:t>
          </a:r>
        </a:p>
      </dsp:txBody>
      <dsp:txXfrm>
        <a:off x="0" y="0"/>
        <a:ext cx="2045948" cy="5092996"/>
      </dsp:txXfrm>
    </dsp:sp>
    <dsp:sp modelId="{A35A322A-556C-4775-B44D-0964CEF890C3}">
      <dsp:nvSpPr>
        <dsp:cNvPr id="0" name=""/>
        <dsp:cNvSpPr/>
      </dsp:nvSpPr>
      <dsp:spPr>
        <a:xfrm>
          <a:off x="2199394" y="30121"/>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Umorzenia postępowania na podstawie art. 17 § 1 pkt. 2 – 11 </a:t>
          </a:r>
        </a:p>
      </dsp:txBody>
      <dsp:txXfrm>
        <a:off x="2199394" y="30121"/>
        <a:ext cx="8030348" cy="602430"/>
      </dsp:txXfrm>
    </dsp:sp>
    <dsp:sp modelId="{DF7B2C1F-11E4-44DD-AA91-7D96DFCECA75}">
      <dsp:nvSpPr>
        <dsp:cNvPr id="0" name=""/>
        <dsp:cNvSpPr/>
      </dsp:nvSpPr>
      <dsp:spPr>
        <a:xfrm>
          <a:off x="2045948" y="632552"/>
          <a:ext cx="818379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8A3540-6753-4CE4-BB2E-C5600AD7FC48}">
      <dsp:nvSpPr>
        <dsp:cNvPr id="0" name=""/>
        <dsp:cNvSpPr/>
      </dsp:nvSpPr>
      <dsp:spPr>
        <a:xfrm>
          <a:off x="2199394" y="662673"/>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Umorzenia postępowania z powodu oczywistego braku podstaw faktycznych oskarżenia </a:t>
          </a:r>
        </a:p>
      </dsp:txBody>
      <dsp:txXfrm>
        <a:off x="2199394" y="662673"/>
        <a:ext cx="8030348" cy="602430"/>
      </dsp:txXfrm>
    </dsp:sp>
    <dsp:sp modelId="{D6A85D28-0CF1-40EC-AB2F-FF3F6B0666A6}">
      <dsp:nvSpPr>
        <dsp:cNvPr id="0" name=""/>
        <dsp:cNvSpPr/>
      </dsp:nvSpPr>
      <dsp:spPr>
        <a:xfrm>
          <a:off x="2045948" y="1265104"/>
          <a:ext cx="818379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15BF23-89D9-451B-B051-541552535DB4}">
      <dsp:nvSpPr>
        <dsp:cNvPr id="0" name=""/>
        <dsp:cNvSpPr/>
      </dsp:nvSpPr>
      <dsp:spPr>
        <a:xfrm>
          <a:off x="2199394" y="1295226"/>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Wydania postanowienia o niewłaściwości sądu lub o zmianie wskazanego w akcie oskarżenia trybu postepowania </a:t>
          </a:r>
        </a:p>
      </dsp:txBody>
      <dsp:txXfrm>
        <a:off x="2199394" y="1295226"/>
        <a:ext cx="8030348" cy="602430"/>
      </dsp:txXfrm>
    </dsp:sp>
    <dsp:sp modelId="{46A82F49-630C-4D45-B54D-2FCB4CBB23DB}">
      <dsp:nvSpPr>
        <dsp:cNvPr id="0" name=""/>
        <dsp:cNvSpPr/>
      </dsp:nvSpPr>
      <dsp:spPr>
        <a:xfrm>
          <a:off x="2045948" y="1897657"/>
          <a:ext cx="818379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EAE9F4-C974-46B7-8D4B-5D537F3CBC26}">
      <dsp:nvSpPr>
        <dsp:cNvPr id="0" name=""/>
        <dsp:cNvSpPr/>
      </dsp:nvSpPr>
      <dsp:spPr>
        <a:xfrm>
          <a:off x="2199394" y="1927778"/>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zwrotu sprawy prokuratorowi w celu usunięcia istotnych braków postępowania przygotowawczego (por. art. 344a)</a:t>
          </a:r>
        </a:p>
      </dsp:txBody>
      <dsp:txXfrm>
        <a:off x="2199394" y="1927778"/>
        <a:ext cx="8030348" cy="602430"/>
      </dsp:txXfrm>
    </dsp:sp>
    <dsp:sp modelId="{78D1ED92-8902-4575-AAEA-3C13AEC4CE4F}">
      <dsp:nvSpPr>
        <dsp:cNvPr id="0" name=""/>
        <dsp:cNvSpPr/>
      </dsp:nvSpPr>
      <dsp:spPr>
        <a:xfrm>
          <a:off x="2045948" y="2530209"/>
          <a:ext cx="818379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FF771E-D476-4969-9703-C144D0CBCD7E}">
      <dsp:nvSpPr>
        <dsp:cNvPr id="0" name=""/>
        <dsp:cNvSpPr/>
      </dsp:nvSpPr>
      <dsp:spPr>
        <a:xfrm>
          <a:off x="2199394" y="2560330"/>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Wydania postanowienia o zawieszeniu postępowania (art. 22)</a:t>
          </a:r>
        </a:p>
      </dsp:txBody>
      <dsp:txXfrm>
        <a:off x="2199394" y="2560330"/>
        <a:ext cx="8030348" cy="602430"/>
      </dsp:txXfrm>
    </dsp:sp>
    <dsp:sp modelId="{6EF9605D-D0E0-491E-90BB-6E5C89B69F77}">
      <dsp:nvSpPr>
        <dsp:cNvPr id="0" name=""/>
        <dsp:cNvSpPr/>
      </dsp:nvSpPr>
      <dsp:spPr>
        <a:xfrm>
          <a:off x="2045948" y="3162761"/>
          <a:ext cx="818379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528054-C51B-4A85-A4EC-B1B5CD6B5323}">
      <dsp:nvSpPr>
        <dsp:cNvPr id="0" name=""/>
        <dsp:cNvSpPr/>
      </dsp:nvSpPr>
      <dsp:spPr>
        <a:xfrm>
          <a:off x="2199394" y="3192883"/>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Wydania postanowienia w przedmiocie tymczasowego aresztowania lub innego środka przymusu (por. art. 344)</a:t>
          </a:r>
        </a:p>
      </dsp:txBody>
      <dsp:txXfrm>
        <a:off x="2199394" y="3192883"/>
        <a:ext cx="8030348" cy="602430"/>
      </dsp:txXfrm>
    </dsp:sp>
    <dsp:sp modelId="{2A9FAFA5-03C2-4D3B-BA09-44CE28CC6B11}">
      <dsp:nvSpPr>
        <dsp:cNvPr id="0" name=""/>
        <dsp:cNvSpPr/>
      </dsp:nvSpPr>
      <dsp:spPr>
        <a:xfrm>
          <a:off x="2045948" y="3795314"/>
          <a:ext cx="818379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0C7DD3-6BE9-4203-97DB-D9DF0E39F2ED}">
      <dsp:nvSpPr>
        <dsp:cNvPr id="0" name=""/>
        <dsp:cNvSpPr/>
      </dsp:nvSpPr>
      <dsp:spPr>
        <a:xfrm>
          <a:off x="2199394" y="3825435"/>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a:t>Wydania wyroku nakazowego</a:t>
          </a:r>
        </a:p>
      </dsp:txBody>
      <dsp:txXfrm>
        <a:off x="2199394" y="3825435"/>
        <a:ext cx="8030348" cy="602430"/>
      </dsp:txXfrm>
    </dsp:sp>
    <dsp:sp modelId="{7EF01070-17E6-4B2D-B251-FA7C949FFC25}">
      <dsp:nvSpPr>
        <dsp:cNvPr id="0" name=""/>
        <dsp:cNvSpPr/>
      </dsp:nvSpPr>
      <dsp:spPr>
        <a:xfrm>
          <a:off x="2045948" y="4427866"/>
          <a:ext cx="818379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5E05D3-46C6-4EFC-999D-FD39CDEA4978}">
      <dsp:nvSpPr>
        <dsp:cNvPr id="0" name=""/>
        <dsp:cNvSpPr/>
      </dsp:nvSpPr>
      <dsp:spPr>
        <a:xfrm>
          <a:off x="2199394" y="4457987"/>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pl-PL" sz="1600" kern="1200" dirty="0"/>
            <a:t>Zachodzi potrzeba rozważenia możliwości przekazania jej do postępowania mediacyjnego; przepis art. 23a stosuje się odpowiednio (§ 4)</a:t>
          </a:r>
        </a:p>
      </dsp:txBody>
      <dsp:txXfrm>
        <a:off x="2199394" y="4457987"/>
        <a:ext cx="8030348" cy="602430"/>
      </dsp:txXfrm>
    </dsp:sp>
    <dsp:sp modelId="{5402E9D6-61A5-4436-A22F-027FC9A7376A}">
      <dsp:nvSpPr>
        <dsp:cNvPr id="0" name=""/>
        <dsp:cNvSpPr/>
      </dsp:nvSpPr>
      <dsp:spPr>
        <a:xfrm>
          <a:off x="2045948" y="5060418"/>
          <a:ext cx="818379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FEE032-6771-4059-B8BE-B007DBD5D0D7}">
      <dsp:nvSpPr>
        <dsp:cNvPr id="0" name=""/>
        <dsp:cNvSpPr/>
      </dsp:nvSpPr>
      <dsp:spPr>
        <a:xfrm rot="16200000">
          <a:off x="44945" y="-39171"/>
          <a:ext cx="5475767" cy="5554110"/>
        </a:xfrm>
        <a:prstGeom prst="flowChartManualOperation">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6163" bIns="0" numCol="1" spcCol="1270" anchor="t" anchorCtr="0">
          <a:noAutofit/>
        </a:bodyPr>
        <a:lstStyle/>
        <a:p>
          <a:pPr marL="0" lvl="0" indent="0" algn="ctr" defTabSz="800100" rtl="0">
            <a:lnSpc>
              <a:spcPct val="90000"/>
            </a:lnSpc>
            <a:spcBef>
              <a:spcPct val="0"/>
            </a:spcBef>
            <a:spcAft>
              <a:spcPct val="35000"/>
            </a:spcAft>
            <a:buNone/>
          </a:pPr>
          <a:r>
            <a:rPr lang="pl-PL" sz="1800" b="1" u="sng" kern="1200" dirty="0"/>
            <a:t>Art. 339 § 3 pkt 1</a:t>
          </a:r>
        </a:p>
        <a:p>
          <a:pPr marL="114300" lvl="1" indent="-114300" algn="just" defTabSz="622300" rtl="0">
            <a:lnSpc>
              <a:spcPct val="90000"/>
            </a:lnSpc>
            <a:spcBef>
              <a:spcPct val="0"/>
            </a:spcBef>
            <a:spcAft>
              <a:spcPct val="15000"/>
            </a:spcAft>
            <a:buChar char="•"/>
          </a:pPr>
          <a:r>
            <a:rPr lang="pl-PL" sz="1400" kern="1200" dirty="0"/>
            <a:t>potrzeba umorzenia postępowania z uwagi na zaistnienie negatywnej przesłanki procesowej np. znikomej społecznej szkodliwości czynu czy przedawnienia</a:t>
          </a:r>
        </a:p>
        <a:p>
          <a:pPr marL="114300" lvl="1" indent="-114300" algn="just" defTabSz="622300" rtl="0">
            <a:lnSpc>
              <a:spcPct val="90000"/>
            </a:lnSpc>
            <a:spcBef>
              <a:spcPct val="0"/>
            </a:spcBef>
            <a:spcAft>
              <a:spcPct val="15000"/>
            </a:spcAft>
            <a:buChar char="•"/>
          </a:pPr>
          <a:r>
            <a:rPr lang="pl-PL" sz="1400" kern="1200"/>
            <a:t>Badanie dopuszczalności procesu</a:t>
          </a:r>
        </a:p>
        <a:p>
          <a:pPr marL="114300" lvl="1" indent="-114300" algn="just" defTabSz="622300" rtl="0">
            <a:lnSpc>
              <a:spcPct val="90000"/>
            </a:lnSpc>
            <a:spcBef>
              <a:spcPct val="0"/>
            </a:spcBef>
            <a:spcAft>
              <a:spcPct val="15000"/>
            </a:spcAft>
            <a:buChar char="•"/>
          </a:pPr>
          <a:r>
            <a:rPr lang="pl-PL" sz="1400" kern="1200"/>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a:p>
          <a:pPr marL="114300" lvl="1" indent="-114300" algn="just" defTabSz="622300" rtl="0">
            <a:lnSpc>
              <a:spcPct val="90000"/>
            </a:lnSpc>
            <a:spcBef>
              <a:spcPct val="0"/>
            </a:spcBef>
            <a:spcAft>
              <a:spcPct val="15000"/>
            </a:spcAft>
            <a:buChar char="•"/>
          </a:pPr>
          <a:r>
            <a:rPr lang="pl-PL" sz="1400" kern="1200" dirty="0"/>
            <a:t>Por. postanowienie SN z dnia 28 października 2009 r., I KZP 21/09</a:t>
          </a:r>
        </a:p>
      </dsp:txBody>
      <dsp:txXfrm rot="5400000">
        <a:off x="5774" y="1095153"/>
        <a:ext cx="5554110" cy="3285461"/>
      </dsp:txXfrm>
    </dsp:sp>
    <dsp:sp modelId="{B14A96CF-C710-47AA-9D2E-9472CAF5CECD}">
      <dsp:nvSpPr>
        <dsp:cNvPr id="0" name=""/>
        <dsp:cNvSpPr/>
      </dsp:nvSpPr>
      <dsp:spPr>
        <a:xfrm rot="16200000">
          <a:off x="6015613" y="-39171"/>
          <a:ext cx="5475767" cy="5554110"/>
        </a:xfrm>
        <a:prstGeom prst="flowChartManualOperation">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6163" bIns="0" numCol="1" spcCol="1270" anchor="t" anchorCtr="0">
          <a:noAutofit/>
        </a:bodyPr>
        <a:lstStyle/>
        <a:p>
          <a:pPr marL="0" lvl="0" indent="0" algn="ctr" defTabSz="800100" rtl="0">
            <a:lnSpc>
              <a:spcPct val="90000"/>
            </a:lnSpc>
            <a:spcBef>
              <a:spcPct val="0"/>
            </a:spcBef>
            <a:spcAft>
              <a:spcPct val="35000"/>
            </a:spcAft>
            <a:buNone/>
          </a:pPr>
          <a:r>
            <a:rPr lang="pl-PL" sz="1800" b="1" u="sng" kern="1200" dirty="0"/>
            <a:t>Art. 339 § 3 pkt 2 </a:t>
          </a:r>
        </a:p>
        <a:p>
          <a:pPr marL="114300" lvl="1" indent="-114300" algn="just" defTabSz="622300" rtl="0">
            <a:lnSpc>
              <a:spcPct val="90000"/>
            </a:lnSpc>
            <a:spcBef>
              <a:spcPct val="0"/>
            </a:spcBef>
            <a:spcAft>
              <a:spcPct val="15000"/>
            </a:spcAft>
            <a:buChar char="•"/>
          </a:pPr>
          <a:r>
            <a:rPr lang="pl-PL" sz="1400" kern="1200"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a:p>
          <a:pPr marL="114300" lvl="1" indent="-114300" algn="just" defTabSz="622300" rtl="0">
            <a:lnSpc>
              <a:spcPct val="90000"/>
            </a:lnSpc>
            <a:spcBef>
              <a:spcPct val="0"/>
            </a:spcBef>
            <a:spcAft>
              <a:spcPct val="15000"/>
            </a:spcAft>
            <a:buChar char="•"/>
          </a:pPr>
          <a:r>
            <a:rPr lang="pl-PL" sz="1400" kern="1200" dirty="0"/>
            <a:t>Ocena przed rozprawą wartości dowodowej materiału przedłożonego przez oskarżyciela . </a:t>
          </a:r>
        </a:p>
        <a:p>
          <a:pPr marL="114300" lvl="1" indent="-114300" algn="just" defTabSz="622300" rtl="0">
            <a:lnSpc>
              <a:spcPct val="90000"/>
            </a:lnSpc>
            <a:spcBef>
              <a:spcPct val="0"/>
            </a:spcBef>
            <a:spcAft>
              <a:spcPct val="15000"/>
            </a:spcAft>
            <a:buChar char="•"/>
          </a:pPr>
          <a:r>
            <a:rPr lang="pl-PL" sz="1400" kern="1200" dirty="0"/>
            <a:t>Dotyczy wszystkich spraw i wszystkich trybów postępowania. </a:t>
          </a:r>
        </a:p>
        <a:p>
          <a:pPr marL="114300" lvl="1" indent="-114300" algn="just" defTabSz="622300" rtl="0">
            <a:lnSpc>
              <a:spcPct val="90000"/>
            </a:lnSpc>
            <a:spcBef>
              <a:spcPct val="0"/>
            </a:spcBef>
            <a:spcAft>
              <a:spcPct val="15000"/>
            </a:spcAft>
            <a:buChar char="•"/>
          </a:pPr>
          <a:r>
            <a:rPr lang="pl-PL" sz="1400" kern="1200" dirty="0"/>
            <a:t>Tylko wtedy gdy brak jest „oczywisty” i niewątpliwy – żaden z dowodów zebranych w postępowaniu przygotowawczym nie wskazuje na prawdopodobieństwo popełnienia czynu lub nie uzasadnia popełnienia go przez oskarżonego</a:t>
          </a:r>
        </a:p>
      </dsp:txBody>
      <dsp:txXfrm rot="5400000">
        <a:off x="5976442" y="1095153"/>
        <a:ext cx="5554110" cy="328546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pl-PL"/>
              <a:t>Kliknij, aby edytować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D349025-EA25-4E1C-82C9-A702B272EC6A}" type="datetimeFigureOut">
              <a:rPr lang="pl-PL" smtClean="0"/>
              <a:t>19.11.2023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2722244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D349025-EA25-4E1C-82C9-A702B272EC6A}" type="datetimeFigureOut">
              <a:rPr lang="pl-PL" smtClean="0"/>
              <a:t>19.11.2023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595716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pl-PL"/>
              <a:t>Kliknij, aby edytować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D349025-EA25-4E1C-82C9-A702B272EC6A}" type="datetimeFigureOut">
              <a:rPr lang="pl-PL" smtClean="0"/>
              <a:t>19.11.2023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3654105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pl-PL"/>
              <a:t>Kliknij, aby edytować styl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pl-PL"/>
              <a:t>Kliknij, aby edytować style wzorca tekstu</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D349025-EA25-4E1C-82C9-A702B272EC6A}" type="datetimeFigureOut">
              <a:rPr lang="pl-PL" smtClean="0"/>
              <a:t>19.11.2023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85823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D349025-EA25-4E1C-82C9-A702B272EC6A}" type="datetimeFigureOut">
              <a:rPr lang="pl-PL" smtClean="0"/>
              <a:t>19.11.2023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17457609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l-PL"/>
              <a:t>Kliknij, aby edytować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D349025-EA25-4E1C-82C9-A702B272EC6A}" type="datetimeFigureOut">
              <a:rPr lang="pl-PL" smtClean="0"/>
              <a:t>19.11.2023</a:t>
            </a:fld>
            <a:endParaRPr lang="pl-PL"/>
          </a:p>
        </p:txBody>
      </p:sp>
      <p:sp>
        <p:nvSpPr>
          <p:cNvPr id="4"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828145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l-PL"/>
              <a:t>Kliknij, aby edytować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D349025-EA25-4E1C-82C9-A702B272EC6A}" type="datetimeFigureOut">
              <a:rPr lang="pl-PL" smtClean="0"/>
              <a:t>19.11.2023</a:t>
            </a:fld>
            <a:endParaRPr lang="pl-PL"/>
          </a:p>
        </p:txBody>
      </p:sp>
      <p:sp>
        <p:nvSpPr>
          <p:cNvPr id="4"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646254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D349025-EA25-4E1C-82C9-A702B272EC6A}" type="datetimeFigureOut">
              <a:rPr lang="pl-PL" smtClean="0"/>
              <a:t>19.11.2023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19526104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D349025-EA25-4E1C-82C9-A702B272EC6A}" type="datetimeFigureOut">
              <a:rPr lang="pl-PL" smtClean="0"/>
              <a:t>19.11.2023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241755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3"/>
          <p:cNvSpPr>
            <a:spLocks noGrp="1"/>
          </p:cNvSpPr>
          <p:nvPr>
            <p:ph type="dt" sz="half" idx="10"/>
          </p:nvPr>
        </p:nvSpPr>
        <p:spPr/>
        <p:txBody>
          <a:bodyPr/>
          <a:lstStyle/>
          <a:p>
            <a:fld id="{4D349025-EA25-4E1C-82C9-A702B272EC6A}" type="datetimeFigureOut">
              <a:rPr lang="pl-PL" smtClean="0"/>
              <a:t>19.11.2023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2789408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D349025-EA25-4E1C-82C9-A702B272EC6A}" type="datetimeFigureOut">
              <a:rPr lang="pl-PL" smtClean="0"/>
              <a:t>19.11.2023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4026311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D349025-EA25-4E1C-82C9-A702B272EC6A}" type="datetimeFigureOut">
              <a:rPr lang="pl-PL" smtClean="0"/>
              <a:t>19.11.2023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1163137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D349025-EA25-4E1C-82C9-A702B272EC6A}" type="datetimeFigureOut">
              <a:rPr lang="pl-PL" smtClean="0"/>
              <a:t>19.11.2023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3577442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7" name="Date Placeholder 2"/>
          <p:cNvSpPr>
            <a:spLocks noGrp="1"/>
          </p:cNvSpPr>
          <p:nvPr>
            <p:ph type="dt" sz="half" idx="10"/>
          </p:nvPr>
        </p:nvSpPr>
        <p:spPr/>
        <p:txBody>
          <a:bodyPr/>
          <a:lstStyle/>
          <a:p>
            <a:fld id="{4D349025-EA25-4E1C-82C9-A702B272EC6A}" type="datetimeFigureOut">
              <a:rPr lang="pl-PL" smtClean="0"/>
              <a:t>19.11.2023</a:t>
            </a:fld>
            <a:endParaRPr lang="pl-PL"/>
          </a:p>
        </p:txBody>
      </p:sp>
      <p:sp>
        <p:nvSpPr>
          <p:cNvPr id="5" name="Footer Placeholder 3"/>
          <p:cNvSpPr>
            <a:spLocks noGrp="1"/>
          </p:cNvSpPr>
          <p:nvPr>
            <p:ph type="ftr" sz="quarter" idx="11"/>
          </p:nvPr>
        </p:nvSpPr>
        <p:spPr/>
        <p:txBody>
          <a:bodyPr/>
          <a:lstStyle/>
          <a:p>
            <a:endParaRPr lang="pl-PL"/>
          </a:p>
        </p:txBody>
      </p:sp>
      <p:sp>
        <p:nvSpPr>
          <p:cNvPr id="6" name="Slide Number Placeholder 4"/>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2361477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D349025-EA25-4E1C-82C9-A702B272EC6A}" type="datetimeFigureOut">
              <a:rPr lang="pl-PL" smtClean="0"/>
              <a:t>19.11.2023</a:t>
            </a:fld>
            <a:endParaRPr lang="pl-PL"/>
          </a:p>
        </p:txBody>
      </p:sp>
      <p:sp>
        <p:nvSpPr>
          <p:cNvPr id="5" name="Footer Placeholder 2"/>
          <p:cNvSpPr>
            <a:spLocks noGrp="1"/>
          </p:cNvSpPr>
          <p:nvPr>
            <p:ph type="ftr" sz="quarter" idx="11"/>
          </p:nvPr>
        </p:nvSpPr>
        <p:spPr/>
        <p:txBody>
          <a:bodyPr/>
          <a:lstStyle/>
          <a:p>
            <a:endParaRPr lang="pl-PL"/>
          </a:p>
        </p:txBody>
      </p:sp>
      <p:sp>
        <p:nvSpPr>
          <p:cNvPr id="6" name="Slide Number Placeholder 3"/>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2781974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7" name="Date Placeholder 4"/>
          <p:cNvSpPr>
            <a:spLocks noGrp="1"/>
          </p:cNvSpPr>
          <p:nvPr>
            <p:ph type="dt" sz="half" idx="10"/>
          </p:nvPr>
        </p:nvSpPr>
        <p:spPr/>
        <p:txBody>
          <a:bodyPr/>
          <a:lstStyle/>
          <a:p>
            <a:fld id="{4D349025-EA25-4E1C-82C9-A702B272EC6A}" type="datetimeFigureOut">
              <a:rPr lang="pl-PL" smtClean="0"/>
              <a:t>19.11.2023</a:t>
            </a:fld>
            <a:endParaRPr lang="pl-PL"/>
          </a:p>
        </p:txBody>
      </p:sp>
      <p:sp>
        <p:nvSpPr>
          <p:cNvPr id="5" name="Footer Placeholder 5"/>
          <p:cNvSpPr>
            <a:spLocks noGrp="1"/>
          </p:cNvSpPr>
          <p:nvPr>
            <p:ph type="ftr" sz="quarter" idx="11"/>
          </p:nvPr>
        </p:nvSpPr>
        <p:spPr/>
        <p:txBody>
          <a:bodyPr/>
          <a:lstStyle/>
          <a:p>
            <a:endParaRPr lang="pl-PL"/>
          </a:p>
        </p:txBody>
      </p:sp>
      <p:sp>
        <p:nvSpPr>
          <p:cNvPr id="6" name="Slide Number Placeholder 6"/>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3122194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pl-PL"/>
              <a:t>Kliknij, aby edytować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D349025-EA25-4E1C-82C9-A702B272EC6A}" type="datetimeFigureOut">
              <a:rPr lang="pl-PL" smtClean="0"/>
              <a:t>19.11.2023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D5848C8-5454-4A0E-9E20-1AD91D640D87}" type="slidenum">
              <a:rPr lang="pl-PL" smtClean="0"/>
              <a:t>‹#›</a:t>
            </a:fld>
            <a:endParaRPr lang="pl-PL"/>
          </a:p>
        </p:txBody>
      </p:sp>
    </p:spTree>
    <p:extLst>
      <p:ext uri="{BB962C8B-B14F-4D97-AF65-F5344CB8AC3E}">
        <p14:creationId xmlns:p14="http://schemas.microsoft.com/office/powerpoint/2010/main" val="2112766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pl-PL"/>
              <a:t>Kliknij, aby edytować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D349025-EA25-4E1C-82C9-A702B272EC6A}" type="datetimeFigureOut">
              <a:rPr lang="pl-PL" smtClean="0"/>
              <a:t>19.11.2023</a:t>
            </a:fld>
            <a:endParaRPr lang="pl-P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pl-P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D5848C8-5454-4A0E-9E20-1AD91D640D87}" type="slidenum">
              <a:rPr lang="pl-PL" smtClean="0"/>
              <a:t>‹#›</a:t>
            </a:fld>
            <a:endParaRPr lang="pl-PL"/>
          </a:p>
        </p:txBody>
      </p:sp>
    </p:spTree>
    <p:extLst>
      <p:ext uri="{BB962C8B-B14F-4D97-AF65-F5344CB8AC3E}">
        <p14:creationId xmlns:p14="http://schemas.microsoft.com/office/powerpoint/2010/main" val="1892690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sip.lex.pl/#/document/16798685?unitId=art(658)par(1)&amp;cm=DOCUMENT"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FF4DCE-D646-4805-8ACF-88DB4244FC61}"/>
              </a:ext>
            </a:extLst>
          </p:cNvPr>
          <p:cNvSpPr>
            <a:spLocks noGrp="1"/>
          </p:cNvSpPr>
          <p:nvPr>
            <p:ph type="title"/>
          </p:nvPr>
        </p:nvSpPr>
        <p:spPr>
          <a:xfrm>
            <a:off x="654807" y="-2397"/>
            <a:ext cx="9692640" cy="1397124"/>
          </a:xfrm>
        </p:spPr>
        <p:txBody>
          <a:bodyPr/>
          <a:lstStyle/>
          <a:p>
            <a:r>
              <a:rPr lang="pl-PL" dirty="0"/>
              <a:t>Przebieg postępowania karnego </a:t>
            </a:r>
            <a:endParaRPr lang="en-GB" dirty="0"/>
          </a:p>
        </p:txBody>
      </p:sp>
      <p:sp>
        <p:nvSpPr>
          <p:cNvPr id="4" name="Strzałka w prawo 3"/>
          <p:cNvSpPr/>
          <p:nvPr/>
        </p:nvSpPr>
        <p:spPr>
          <a:xfrm>
            <a:off x="446569" y="2367609"/>
            <a:ext cx="11745433" cy="3551274"/>
          </a:xfrm>
          <a:prstGeom prst="rightArrow">
            <a:avLst/>
          </a:prstGeom>
          <a:solidFill>
            <a:schemeClr val="accent5">
              <a:lumMod val="40000"/>
              <a:lumOff val="60000"/>
            </a:schemeClr>
          </a:solidFill>
          <a:ln>
            <a:solidFill>
              <a:schemeClr val="tx2">
                <a:lumMod val="10000"/>
                <a:lumOff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p:cNvSpPr txBox="1"/>
          <p:nvPr/>
        </p:nvSpPr>
        <p:spPr>
          <a:xfrm rot="5400000">
            <a:off x="9855012" y="3789303"/>
            <a:ext cx="2388358" cy="707886"/>
          </a:xfrm>
          <a:prstGeom prst="rect">
            <a:avLst/>
          </a:prstGeom>
          <a:noFill/>
        </p:spPr>
        <p:txBody>
          <a:bodyPr wrap="square" rtlCol="0">
            <a:spAutoFit/>
          </a:bodyPr>
          <a:lstStyle/>
          <a:p>
            <a:pPr algn="ctr"/>
            <a:r>
              <a:rPr lang="pl-PL" sz="2000" b="1" dirty="0"/>
              <a:t>Prawomocny wyrok </a:t>
            </a:r>
          </a:p>
        </p:txBody>
      </p:sp>
      <p:sp>
        <p:nvSpPr>
          <p:cNvPr id="7" name="Nawias klamrowy zamykający 6"/>
          <p:cNvSpPr/>
          <p:nvPr/>
        </p:nvSpPr>
        <p:spPr>
          <a:xfrm rot="16200000">
            <a:off x="2615612" y="512227"/>
            <a:ext cx="574158" cy="4912242"/>
          </a:xfrm>
          <a:prstGeom prst="rightBrace">
            <a:avLst>
              <a:gd name="adj1" fmla="val 39815"/>
              <a:gd name="adj2" fmla="val 50000"/>
            </a:avLst>
          </a:prstGeom>
          <a:ln w="19050"/>
        </p:spPr>
        <p:style>
          <a:lnRef idx="2">
            <a:schemeClr val="dk1"/>
          </a:lnRef>
          <a:fillRef idx="0">
            <a:schemeClr val="dk1"/>
          </a:fillRef>
          <a:effectRef idx="1">
            <a:schemeClr val="dk1"/>
          </a:effectRef>
          <a:fontRef idx="minor">
            <a:schemeClr val="tx1"/>
          </a:fontRef>
        </p:style>
        <p:txBody>
          <a:bodyPr rtlCol="0" anchor="ctr"/>
          <a:lstStyle/>
          <a:p>
            <a:pPr algn="ctr"/>
            <a:endParaRPr lang="pl-PL"/>
          </a:p>
        </p:txBody>
      </p:sp>
      <p:sp>
        <p:nvSpPr>
          <p:cNvPr id="8" name="Nawias klamrowy zamykający 7"/>
          <p:cNvSpPr/>
          <p:nvPr/>
        </p:nvSpPr>
        <p:spPr>
          <a:xfrm rot="16200000">
            <a:off x="7607597" y="432483"/>
            <a:ext cx="574158" cy="5071728"/>
          </a:xfrm>
          <a:prstGeom prst="rightBrace">
            <a:avLst>
              <a:gd name="adj1" fmla="val 39815"/>
              <a:gd name="adj2" fmla="val 50000"/>
            </a:avLst>
          </a:prstGeom>
          <a:ln w="19050"/>
        </p:spPr>
        <p:style>
          <a:lnRef idx="2">
            <a:schemeClr val="dk1"/>
          </a:lnRef>
          <a:fillRef idx="0">
            <a:schemeClr val="dk1"/>
          </a:fillRef>
          <a:effectRef idx="1">
            <a:schemeClr val="dk1"/>
          </a:effectRef>
          <a:fontRef idx="minor">
            <a:schemeClr val="tx1"/>
          </a:fontRef>
        </p:style>
        <p:txBody>
          <a:bodyPr rtlCol="0" anchor="ctr"/>
          <a:lstStyle/>
          <a:p>
            <a:pPr algn="ctr"/>
            <a:endParaRPr lang="pl-PL"/>
          </a:p>
        </p:txBody>
      </p:sp>
      <p:sp>
        <p:nvSpPr>
          <p:cNvPr id="10" name="pole tekstowe 9"/>
          <p:cNvSpPr txBox="1"/>
          <p:nvPr/>
        </p:nvSpPr>
        <p:spPr>
          <a:xfrm>
            <a:off x="1229779" y="1520412"/>
            <a:ext cx="3983308" cy="1077218"/>
          </a:xfrm>
          <a:prstGeom prst="rect">
            <a:avLst/>
          </a:prstGeom>
          <a:noFill/>
        </p:spPr>
        <p:txBody>
          <a:bodyPr wrap="square" rtlCol="0">
            <a:spAutoFit/>
          </a:bodyPr>
          <a:lstStyle/>
          <a:p>
            <a:pPr algn="ctr"/>
            <a:r>
              <a:rPr lang="pl-PL" b="1" dirty="0"/>
              <a:t>Postępowanie przygotowawcze </a:t>
            </a:r>
          </a:p>
          <a:p>
            <a:pPr algn="ctr"/>
            <a:endParaRPr lang="pl-PL" b="1" dirty="0"/>
          </a:p>
          <a:p>
            <a:pPr marL="285750" indent="-285750" algn="just">
              <a:buFontTx/>
              <a:buChar char="-"/>
            </a:pPr>
            <a:r>
              <a:rPr lang="pl-PL" sz="1400" dirty="0"/>
              <a:t>prowadzi prokurator</a:t>
            </a:r>
          </a:p>
          <a:p>
            <a:pPr marL="285750" indent="-285750" algn="just">
              <a:buFontTx/>
              <a:buChar char="-"/>
            </a:pPr>
            <a:r>
              <a:rPr lang="pl-PL" sz="1400" dirty="0"/>
              <a:t>Strony: podejrzany i pokrzywdzony  </a:t>
            </a:r>
          </a:p>
        </p:txBody>
      </p:sp>
      <p:sp>
        <p:nvSpPr>
          <p:cNvPr id="11" name="pole tekstowe 10"/>
          <p:cNvSpPr txBox="1"/>
          <p:nvPr/>
        </p:nvSpPr>
        <p:spPr>
          <a:xfrm>
            <a:off x="6175859" y="1231607"/>
            <a:ext cx="3437634" cy="1077218"/>
          </a:xfrm>
          <a:prstGeom prst="rect">
            <a:avLst/>
          </a:prstGeom>
          <a:noFill/>
        </p:spPr>
        <p:txBody>
          <a:bodyPr wrap="square" rtlCol="0">
            <a:spAutoFit/>
          </a:bodyPr>
          <a:lstStyle/>
          <a:p>
            <a:pPr algn="ctr"/>
            <a:r>
              <a:rPr lang="pl-PL" b="1" dirty="0"/>
              <a:t>Postępowanie sądowe</a:t>
            </a:r>
          </a:p>
          <a:p>
            <a:pPr algn="ctr"/>
            <a:endParaRPr lang="pl-PL" b="1" dirty="0"/>
          </a:p>
          <a:p>
            <a:pPr marL="285750" indent="-285750">
              <a:buFontTx/>
              <a:buChar char="-"/>
            </a:pPr>
            <a:r>
              <a:rPr lang="pl-PL" sz="1400" dirty="0"/>
              <a:t>Prowadzi sąd </a:t>
            </a:r>
          </a:p>
          <a:p>
            <a:pPr marL="285750" indent="-285750">
              <a:buFontTx/>
              <a:buChar char="-"/>
            </a:pPr>
            <a:r>
              <a:rPr lang="pl-PL" sz="1400" dirty="0"/>
              <a:t>Strony: oskarżyciel i oskarżony  </a:t>
            </a:r>
          </a:p>
        </p:txBody>
      </p:sp>
      <p:cxnSp>
        <p:nvCxnSpPr>
          <p:cNvPr id="13" name="Łącznik prosty 12"/>
          <p:cNvCxnSpPr/>
          <p:nvPr/>
        </p:nvCxnSpPr>
        <p:spPr>
          <a:xfrm>
            <a:off x="5358812" y="3413051"/>
            <a:ext cx="0" cy="329609"/>
          </a:xfrm>
          <a:prstGeom prst="line">
            <a:avLst/>
          </a:prstGeom>
          <a:ln w="19050"/>
        </p:spPr>
        <p:style>
          <a:lnRef idx="1">
            <a:schemeClr val="dk1"/>
          </a:lnRef>
          <a:fillRef idx="0">
            <a:schemeClr val="dk1"/>
          </a:fillRef>
          <a:effectRef idx="0">
            <a:schemeClr val="dk1"/>
          </a:effectRef>
          <a:fontRef idx="minor">
            <a:schemeClr val="tx1"/>
          </a:fontRef>
        </p:style>
      </p:cxnSp>
      <p:cxnSp>
        <p:nvCxnSpPr>
          <p:cNvPr id="14" name="Łącznik prosty 13"/>
          <p:cNvCxnSpPr/>
          <p:nvPr/>
        </p:nvCxnSpPr>
        <p:spPr>
          <a:xfrm>
            <a:off x="5358812" y="3813637"/>
            <a:ext cx="0" cy="329609"/>
          </a:xfrm>
          <a:prstGeom prst="line">
            <a:avLst/>
          </a:prstGeom>
          <a:ln w="19050"/>
        </p:spPr>
        <p:style>
          <a:lnRef idx="1">
            <a:schemeClr val="dk1"/>
          </a:lnRef>
          <a:fillRef idx="0">
            <a:schemeClr val="dk1"/>
          </a:fillRef>
          <a:effectRef idx="0">
            <a:schemeClr val="dk1"/>
          </a:effectRef>
          <a:fontRef idx="minor">
            <a:schemeClr val="tx1"/>
          </a:fontRef>
        </p:style>
      </p:cxnSp>
      <p:cxnSp>
        <p:nvCxnSpPr>
          <p:cNvPr id="15" name="Łącznik prosty 14"/>
          <p:cNvCxnSpPr/>
          <p:nvPr/>
        </p:nvCxnSpPr>
        <p:spPr>
          <a:xfrm>
            <a:off x="5358812" y="4245934"/>
            <a:ext cx="0" cy="329609"/>
          </a:xfrm>
          <a:prstGeom prst="line">
            <a:avLst/>
          </a:prstGeom>
          <a:ln w="19050"/>
        </p:spPr>
        <p:style>
          <a:lnRef idx="1">
            <a:schemeClr val="dk1"/>
          </a:lnRef>
          <a:fillRef idx="0">
            <a:schemeClr val="dk1"/>
          </a:fillRef>
          <a:effectRef idx="0">
            <a:schemeClr val="dk1"/>
          </a:effectRef>
          <a:fontRef idx="minor">
            <a:schemeClr val="tx1"/>
          </a:fontRef>
        </p:style>
      </p:cxnSp>
      <p:cxnSp>
        <p:nvCxnSpPr>
          <p:cNvPr id="16" name="Łącznik prosty 15"/>
          <p:cNvCxnSpPr/>
          <p:nvPr/>
        </p:nvCxnSpPr>
        <p:spPr>
          <a:xfrm>
            <a:off x="5372991" y="4681870"/>
            <a:ext cx="0" cy="329609"/>
          </a:xfrm>
          <a:prstGeom prst="line">
            <a:avLst/>
          </a:prstGeom>
          <a:ln w="19050"/>
        </p:spPr>
        <p:style>
          <a:lnRef idx="1">
            <a:schemeClr val="dk1"/>
          </a:lnRef>
          <a:fillRef idx="0">
            <a:schemeClr val="dk1"/>
          </a:fillRef>
          <a:effectRef idx="0">
            <a:schemeClr val="dk1"/>
          </a:effectRef>
          <a:fontRef idx="minor">
            <a:schemeClr val="tx1"/>
          </a:fontRef>
        </p:style>
      </p:cxnSp>
      <p:sp>
        <p:nvSpPr>
          <p:cNvPr id="17" name="pole tekstowe 16"/>
          <p:cNvSpPr txBox="1"/>
          <p:nvPr/>
        </p:nvSpPr>
        <p:spPr>
          <a:xfrm rot="16200000">
            <a:off x="-2371213" y="3747608"/>
            <a:ext cx="5167426" cy="461665"/>
          </a:xfrm>
          <a:prstGeom prst="rect">
            <a:avLst/>
          </a:prstGeom>
          <a:noFill/>
        </p:spPr>
        <p:txBody>
          <a:bodyPr wrap="square" rtlCol="0">
            <a:spAutoFit/>
          </a:bodyPr>
          <a:lstStyle/>
          <a:p>
            <a:pPr algn="ctr"/>
            <a:r>
              <a:rPr lang="pl-PL" sz="1200" dirty="0"/>
              <a:t>Czynności przed wszczęciem postępowania np. art. 307 </a:t>
            </a:r>
            <a:r>
              <a:rPr lang="pl-PL" sz="1200" dirty="0" err="1"/>
              <a:t>kpk</a:t>
            </a:r>
            <a:r>
              <a:rPr lang="pl-PL" sz="1200" dirty="0"/>
              <a:t>, czynności </a:t>
            </a:r>
            <a:r>
              <a:rPr lang="pl-PL" sz="1200" dirty="0" err="1"/>
              <a:t>operacyjno</a:t>
            </a:r>
            <a:r>
              <a:rPr lang="pl-PL" sz="1200" dirty="0"/>
              <a:t> - rozpoznawcze</a:t>
            </a:r>
          </a:p>
        </p:txBody>
      </p:sp>
      <p:sp>
        <p:nvSpPr>
          <p:cNvPr id="18" name="Elipsa 17"/>
          <p:cNvSpPr/>
          <p:nvPr/>
        </p:nvSpPr>
        <p:spPr>
          <a:xfrm>
            <a:off x="394221" y="4838968"/>
            <a:ext cx="344597" cy="3450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1" name="Elipsa 20"/>
          <p:cNvSpPr/>
          <p:nvPr/>
        </p:nvSpPr>
        <p:spPr>
          <a:xfrm>
            <a:off x="2315324" y="4838967"/>
            <a:ext cx="344597" cy="3450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2" name="pole tekstowe 21"/>
          <p:cNvSpPr txBox="1"/>
          <p:nvPr/>
        </p:nvSpPr>
        <p:spPr>
          <a:xfrm>
            <a:off x="239458" y="5265912"/>
            <a:ext cx="1504282"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pl-PL" sz="1200" dirty="0"/>
              <a:t>Wydanie postanowienie o wszczęciu postępowania przygotowawczego – art. 303 </a:t>
            </a:r>
          </a:p>
        </p:txBody>
      </p:sp>
      <p:sp>
        <p:nvSpPr>
          <p:cNvPr id="23" name="pole tekstowe 22"/>
          <p:cNvSpPr txBox="1"/>
          <p:nvPr/>
        </p:nvSpPr>
        <p:spPr>
          <a:xfrm>
            <a:off x="1874477" y="5265912"/>
            <a:ext cx="1304657"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pl-PL" sz="1200" dirty="0"/>
              <a:t>Przedstawienie zarzutów – art. 313 (wyjątkowo art. 308) </a:t>
            </a:r>
          </a:p>
        </p:txBody>
      </p:sp>
      <p:sp>
        <p:nvSpPr>
          <p:cNvPr id="24" name="Nawias klamrowy zamykający 23"/>
          <p:cNvSpPr/>
          <p:nvPr/>
        </p:nvSpPr>
        <p:spPr>
          <a:xfrm rot="16200000">
            <a:off x="1369517" y="3653327"/>
            <a:ext cx="340867" cy="1917405"/>
          </a:xfrm>
          <a:prstGeom prst="rightBrace">
            <a:avLst>
              <a:gd name="adj1" fmla="val 45764"/>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25" name="pole tekstowe 24"/>
          <p:cNvSpPr txBox="1"/>
          <p:nvPr/>
        </p:nvSpPr>
        <p:spPr>
          <a:xfrm>
            <a:off x="597845" y="3820080"/>
            <a:ext cx="1928960" cy="646331"/>
          </a:xfrm>
          <a:prstGeom prst="rect">
            <a:avLst/>
          </a:prstGeom>
          <a:noFill/>
        </p:spPr>
        <p:txBody>
          <a:bodyPr wrap="square" rtlCol="0">
            <a:spAutoFit/>
          </a:bodyPr>
          <a:lstStyle/>
          <a:p>
            <a:pPr algn="ctr"/>
            <a:r>
              <a:rPr lang="pl-PL" sz="1200" dirty="0"/>
              <a:t>Postępowanie in rem </a:t>
            </a:r>
          </a:p>
          <a:p>
            <a:pPr algn="ctr"/>
            <a:r>
              <a:rPr lang="pl-PL" sz="1200" dirty="0"/>
              <a:t>(w sprawie o jakieś przestępstwo)</a:t>
            </a:r>
          </a:p>
        </p:txBody>
      </p:sp>
      <p:sp>
        <p:nvSpPr>
          <p:cNvPr id="26" name="Nawias klamrowy zamykający 25"/>
          <p:cNvSpPr/>
          <p:nvPr/>
        </p:nvSpPr>
        <p:spPr>
          <a:xfrm rot="16200000">
            <a:off x="3764076" y="3191968"/>
            <a:ext cx="340867" cy="2848604"/>
          </a:xfrm>
          <a:prstGeom prst="rightBrace">
            <a:avLst>
              <a:gd name="adj1" fmla="val 45764"/>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27" name="pole tekstowe 26"/>
          <p:cNvSpPr txBox="1"/>
          <p:nvPr/>
        </p:nvSpPr>
        <p:spPr>
          <a:xfrm>
            <a:off x="2948664" y="3795265"/>
            <a:ext cx="1988289" cy="646331"/>
          </a:xfrm>
          <a:prstGeom prst="rect">
            <a:avLst/>
          </a:prstGeom>
          <a:noFill/>
        </p:spPr>
        <p:txBody>
          <a:bodyPr wrap="square" rtlCol="0">
            <a:spAutoFit/>
          </a:bodyPr>
          <a:lstStyle/>
          <a:p>
            <a:pPr algn="ctr"/>
            <a:r>
              <a:rPr lang="pl-PL" sz="1200" dirty="0"/>
              <a:t>Postępowanie in personam (przeciwko określonej osobie)</a:t>
            </a:r>
          </a:p>
        </p:txBody>
      </p:sp>
      <p:sp>
        <p:nvSpPr>
          <p:cNvPr id="28" name="Elipsa 27"/>
          <p:cNvSpPr/>
          <p:nvPr/>
        </p:nvSpPr>
        <p:spPr>
          <a:xfrm>
            <a:off x="3841373" y="4838966"/>
            <a:ext cx="344597" cy="3450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9" name="pole tekstowe 28"/>
          <p:cNvSpPr txBox="1"/>
          <p:nvPr/>
        </p:nvSpPr>
        <p:spPr>
          <a:xfrm>
            <a:off x="3262813" y="5265912"/>
            <a:ext cx="1674140" cy="101566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pl-PL" sz="1200" dirty="0"/>
              <a:t>Końcowe zaznajomienie z materiałami postępowania – art. 321 </a:t>
            </a:r>
          </a:p>
        </p:txBody>
      </p:sp>
      <p:sp>
        <p:nvSpPr>
          <p:cNvPr id="32" name="Elipsa 31"/>
          <p:cNvSpPr/>
          <p:nvPr/>
        </p:nvSpPr>
        <p:spPr>
          <a:xfrm>
            <a:off x="5089352" y="3894966"/>
            <a:ext cx="538015" cy="5188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34" name="Łącznik prosty ze strzałką 33"/>
          <p:cNvCxnSpPr>
            <a:cxnSpLocks/>
          </p:cNvCxnSpPr>
          <p:nvPr/>
        </p:nvCxnSpPr>
        <p:spPr>
          <a:xfrm>
            <a:off x="5347845" y="4339890"/>
            <a:ext cx="2029733" cy="19416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pole tekstowe 34"/>
          <p:cNvSpPr txBox="1"/>
          <p:nvPr/>
        </p:nvSpPr>
        <p:spPr>
          <a:xfrm>
            <a:off x="7255049" y="5294693"/>
            <a:ext cx="1967894" cy="1569660"/>
          </a:xfrm>
          <a:prstGeom prst="rect">
            <a:avLst/>
          </a:prstGeom>
          <a:noFill/>
        </p:spPr>
        <p:txBody>
          <a:bodyPr wrap="square" rtlCol="0">
            <a:spAutoFit/>
          </a:bodyPr>
          <a:lstStyle/>
          <a:p>
            <a:endParaRPr lang="pl-PL" sz="1200" dirty="0"/>
          </a:p>
          <a:p>
            <a:r>
              <a:rPr lang="pl-PL" sz="1200" dirty="0"/>
              <a:t>Zakończenie postępowania przygotowawczego:</a:t>
            </a:r>
          </a:p>
          <a:p>
            <a:pPr marL="285750" indent="-285750">
              <a:buFontTx/>
              <a:buChar char="-"/>
            </a:pPr>
            <a:r>
              <a:rPr lang="pl-PL" sz="1200" dirty="0"/>
              <a:t>Umorzenie postępowania </a:t>
            </a:r>
          </a:p>
          <a:p>
            <a:pPr marL="285750" indent="-285750">
              <a:buFontTx/>
              <a:buChar char="-"/>
            </a:pPr>
            <a:r>
              <a:rPr lang="pl-PL" sz="1200" dirty="0"/>
              <a:t>Skierowanie sprawy do sądu </a:t>
            </a:r>
          </a:p>
        </p:txBody>
      </p:sp>
      <p:sp>
        <p:nvSpPr>
          <p:cNvPr id="37" name="Elipsa 36"/>
          <p:cNvSpPr/>
          <p:nvPr/>
        </p:nvSpPr>
        <p:spPr>
          <a:xfrm>
            <a:off x="4846451" y="4838965"/>
            <a:ext cx="344597" cy="3450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8" name="pole tekstowe 37"/>
          <p:cNvSpPr txBox="1"/>
          <p:nvPr/>
        </p:nvSpPr>
        <p:spPr>
          <a:xfrm>
            <a:off x="4936953" y="5269156"/>
            <a:ext cx="1393845" cy="1015663"/>
          </a:xfrm>
          <a:prstGeom prst="rect">
            <a:avLst/>
          </a:prstGeom>
          <a:noFill/>
        </p:spPr>
        <p:txBody>
          <a:bodyPr wrap="square" rtlCol="0">
            <a:spAutoFit/>
          </a:bodyPr>
          <a:lstStyle/>
          <a:p>
            <a:r>
              <a:rPr lang="pl-PL" sz="1200" dirty="0"/>
              <a:t>Wydanie postanowienia o zamknięciu post. przygotowawczego - art. 321 § 6</a:t>
            </a:r>
          </a:p>
        </p:txBody>
      </p:sp>
      <p:sp>
        <p:nvSpPr>
          <p:cNvPr id="49" name="pole tekstowe 48"/>
          <p:cNvSpPr txBox="1"/>
          <p:nvPr/>
        </p:nvSpPr>
        <p:spPr>
          <a:xfrm>
            <a:off x="8947348" y="5447711"/>
            <a:ext cx="3711661" cy="1569660"/>
          </a:xfrm>
          <a:prstGeom prst="rect">
            <a:avLst/>
          </a:prstGeom>
          <a:noFill/>
        </p:spPr>
        <p:txBody>
          <a:bodyPr wrap="square" rtlCol="0">
            <a:spAutoFit/>
          </a:bodyPr>
          <a:lstStyle/>
          <a:p>
            <a:pPr marL="285750" indent="-285750">
              <a:buFontTx/>
              <a:buChar char="-"/>
            </a:pPr>
            <a:r>
              <a:rPr lang="pl-PL" sz="1200" dirty="0"/>
              <a:t>Akt oskarżenia </a:t>
            </a:r>
          </a:p>
          <a:p>
            <a:pPr marL="285750" indent="-285750">
              <a:buFontTx/>
              <a:buChar char="-"/>
            </a:pPr>
            <a:r>
              <a:rPr lang="pl-PL" sz="1200" dirty="0"/>
              <a:t>Wniosek o </a:t>
            </a:r>
            <a:r>
              <a:rPr lang="pl-PL" sz="1200" dirty="0" err="1"/>
              <a:t>w.um.p</a:t>
            </a:r>
            <a:r>
              <a:rPr lang="pl-PL" sz="1200" dirty="0"/>
              <a:t>.</a:t>
            </a:r>
          </a:p>
          <a:p>
            <a:pPr marL="285750" indent="-285750">
              <a:buFontTx/>
              <a:buChar char="-"/>
            </a:pPr>
            <a:r>
              <a:rPr lang="pl-PL" sz="1200" dirty="0"/>
              <a:t>Wniosek z art. 335 § 1</a:t>
            </a:r>
          </a:p>
          <a:p>
            <a:pPr marL="285750" indent="-285750">
              <a:buFontTx/>
              <a:buChar char="-"/>
            </a:pPr>
            <a:r>
              <a:rPr lang="pl-PL" sz="1200" dirty="0"/>
              <a:t>Wniosek o rozpoznanie sprawy w trybie </a:t>
            </a:r>
            <a:r>
              <a:rPr lang="pl-PL" sz="1200" dirty="0" err="1"/>
              <a:t>przysp</a:t>
            </a:r>
            <a:r>
              <a:rPr lang="pl-PL" sz="1200" dirty="0"/>
              <a:t>. </a:t>
            </a:r>
          </a:p>
          <a:p>
            <a:pPr marL="285750" indent="-285750">
              <a:buFontTx/>
              <a:buChar char="-"/>
            </a:pPr>
            <a:r>
              <a:rPr lang="pl-PL" sz="1200" dirty="0"/>
              <a:t>Wniosek o um. post. i </a:t>
            </a:r>
            <a:r>
              <a:rPr lang="pl-PL" sz="1200" dirty="0" err="1"/>
              <a:t>zast</a:t>
            </a:r>
            <a:r>
              <a:rPr lang="pl-PL" sz="1200" dirty="0"/>
              <a:t>. środków zabezpieczających  </a:t>
            </a:r>
          </a:p>
          <a:p>
            <a:endParaRPr lang="pl-PL" sz="1200" dirty="0"/>
          </a:p>
        </p:txBody>
      </p:sp>
      <p:sp>
        <p:nvSpPr>
          <p:cNvPr id="50" name="Elipsa 49"/>
          <p:cNvSpPr/>
          <p:nvPr/>
        </p:nvSpPr>
        <p:spPr>
          <a:xfrm>
            <a:off x="6321584" y="2584739"/>
            <a:ext cx="977538" cy="967250"/>
          </a:xfrm>
          <a:prstGeom prst="ellipse">
            <a:avLst/>
          </a:prstGeom>
          <a:ln w="12700"/>
        </p:spPr>
        <p:style>
          <a:lnRef idx="2">
            <a:schemeClr val="accent6"/>
          </a:lnRef>
          <a:fillRef idx="1">
            <a:schemeClr val="lt1"/>
          </a:fillRef>
          <a:effectRef idx="0">
            <a:schemeClr val="accent6"/>
          </a:effectRef>
          <a:fontRef idx="minor">
            <a:schemeClr val="dk1"/>
          </a:fontRef>
        </p:style>
        <p:txBody>
          <a:bodyPr rtlCol="0" anchor="ctr"/>
          <a:lstStyle/>
          <a:p>
            <a:pPr algn="ctr"/>
            <a:endParaRPr lang="pl-PL"/>
          </a:p>
        </p:txBody>
      </p:sp>
      <p:sp>
        <p:nvSpPr>
          <p:cNvPr id="51" name="Elipsa 50"/>
          <p:cNvSpPr/>
          <p:nvPr/>
        </p:nvSpPr>
        <p:spPr>
          <a:xfrm>
            <a:off x="7973003" y="3230078"/>
            <a:ext cx="344597" cy="3450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Elipsa 51"/>
          <p:cNvSpPr/>
          <p:nvPr/>
        </p:nvSpPr>
        <p:spPr>
          <a:xfrm>
            <a:off x="9387827" y="3230078"/>
            <a:ext cx="344597" cy="3450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3" name="Nawias klamrowy otwierający 52"/>
          <p:cNvSpPr/>
          <p:nvPr/>
        </p:nvSpPr>
        <p:spPr>
          <a:xfrm rot="16200000">
            <a:off x="5883399" y="2960463"/>
            <a:ext cx="340601" cy="141170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4" name="pole tekstowe 53"/>
          <p:cNvSpPr txBox="1"/>
          <p:nvPr/>
        </p:nvSpPr>
        <p:spPr>
          <a:xfrm>
            <a:off x="5089352" y="4037757"/>
            <a:ext cx="2897734" cy="1200329"/>
          </a:xfrm>
          <a:prstGeom prst="rect">
            <a:avLst/>
          </a:prstGeom>
          <a:noFill/>
        </p:spPr>
        <p:txBody>
          <a:bodyPr wrap="square" rtlCol="0">
            <a:spAutoFit/>
          </a:bodyPr>
          <a:lstStyle/>
          <a:p>
            <a:r>
              <a:rPr lang="pl-PL" sz="1200" b="1" dirty="0"/>
              <a:t>Postępowanie </a:t>
            </a:r>
            <a:r>
              <a:rPr lang="pl-PL" sz="1200" b="1" dirty="0" err="1"/>
              <a:t>międzyinstancyjne</a:t>
            </a:r>
            <a:r>
              <a:rPr lang="pl-PL" sz="1200" b="1" dirty="0"/>
              <a:t>:</a:t>
            </a:r>
          </a:p>
          <a:p>
            <a:pPr marL="285750" indent="-285750">
              <a:buFontTx/>
              <a:buChar char="-"/>
            </a:pPr>
            <a:r>
              <a:rPr lang="pl-PL" sz="1200" dirty="0"/>
              <a:t>Zwrot do post. </a:t>
            </a:r>
            <a:r>
              <a:rPr lang="pl-PL" sz="1200" dirty="0" err="1"/>
              <a:t>przyg</a:t>
            </a:r>
            <a:r>
              <a:rPr lang="pl-PL" sz="1200" dirty="0"/>
              <a:t>. </a:t>
            </a:r>
          </a:p>
          <a:p>
            <a:pPr marL="285750" indent="-285750">
              <a:buFontTx/>
              <a:buChar char="-"/>
            </a:pPr>
            <a:r>
              <a:rPr lang="pl-PL" sz="1200" dirty="0"/>
              <a:t>Zakończenie post. karnego (wyrok lub post. o umorzeniu) </a:t>
            </a:r>
          </a:p>
          <a:p>
            <a:pPr marL="285750" indent="-285750">
              <a:buFontTx/>
              <a:buChar char="-"/>
            </a:pPr>
            <a:r>
              <a:rPr lang="pl-PL" sz="1200" dirty="0"/>
              <a:t>Przygotowanie rozprawy głównej </a:t>
            </a:r>
          </a:p>
          <a:p>
            <a:endParaRPr lang="pl-PL" sz="1200" dirty="0"/>
          </a:p>
        </p:txBody>
      </p:sp>
      <p:sp>
        <p:nvSpPr>
          <p:cNvPr id="55" name="pole tekstowe 54"/>
          <p:cNvSpPr txBox="1"/>
          <p:nvPr/>
        </p:nvSpPr>
        <p:spPr>
          <a:xfrm>
            <a:off x="6115014" y="2773562"/>
            <a:ext cx="1390678" cy="523220"/>
          </a:xfrm>
          <a:prstGeom prst="rect">
            <a:avLst/>
          </a:prstGeom>
          <a:noFill/>
        </p:spPr>
        <p:txBody>
          <a:bodyPr wrap="square" rtlCol="0">
            <a:spAutoFit/>
          </a:bodyPr>
          <a:lstStyle/>
          <a:p>
            <a:pPr algn="ctr"/>
            <a:r>
              <a:rPr lang="pl-PL" sz="1400" b="1" dirty="0"/>
              <a:t>ROZPRAWA GŁÓWNA </a:t>
            </a:r>
          </a:p>
        </p:txBody>
      </p:sp>
      <p:sp>
        <p:nvSpPr>
          <p:cNvPr id="56" name="pole tekstowe 55"/>
          <p:cNvSpPr txBox="1"/>
          <p:nvPr/>
        </p:nvSpPr>
        <p:spPr>
          <a:xfrm>
            <a:off x="7619236" y="3559417"/>
            <a:ext cx="1084297" cy="646331"/>
          </a:xfrm>
          <a:prstGeom prst="rect">
            <a:avLst/>
          </a:prstGeom>
          <a:noFill/>
        </p:spPr>
        <p:txBody>
          <a:bodyPr wrap="square" rtlCol="0">
            <a:spAutoFit/>
          </a:bodyPr>
          <a:lstStyle/>
          <a:p>
            <a:pPr algn="ctr"/>
            <a:r>
              <a:rPr lang="pl-PL" sz="1200" b="1" dirty="0"/>
              <a:t>Wyrok sądu I instancji </a:t>
            </a:r>
          </a:p>
        </p:txBody>
      </p:sp>
      <p:cxnSp>
        <p:nvCxnSpPr>
          <p:cNvPr id="6" name="Łącznik prosty ze strzałką 5">
            <a:extLst>
              <a:ext uri="{FF2B5EF4-FFF2-40B4-BE49-F238E27FC236}">
                <a16:creationId xmlns:a16="http://schemas.microsoft.com/office/drawing/2014/main" id="{7C417091-0A7B-4700-B487-17588A9729EC}"/>
              </a:ext>
            </a:extLst>
          </p:cNvPr>
          <p:cNvCxnSpPr/>
          <p:nvPr/>
        </p:nvCxnSpPr>
        <p:spPr>
          <a:xfrm>
            <a:off x="8410353" y="4413853"/>
            <a:ext cx="2020187"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9" name="pole tekstowe 8">
            <a:extLst>
              <a:ext uri="{FF2B5EF4-FFF2-40B4-BE49-F238E27FC236}">
                <a16:creationId xmlns:a16="http://schemas.microsoft.com/office/drawing/2014/main" id="{312AA364-42F4-425F-B4FA-1EC0E5402F49}"/>
              </a:ext>
            </a:extLst>
          </p:cNvPr>
          <p:cNvSpPr txBox="1"/>
          <p:nvPr/>
        </p:nvSpPr>
        <p:spPr>
          <a:xfrm>
            <a:off x="8591107" y="4575543"/>
            <a:ext cx="1773626" cy="646331"/>
          </a:xfrm>
          <a:prstGeom prst="rect">
            <a:avLst/>
          </a:prstGeom>
          <a:noFill/>
        </p:spPr>
        <p:txBody>
          <a:bodyPr wrap="square" rtlCol="0">
            <a:spAutoFit/>
          </a:bodyPr>
          <a:lstStyle/>
          <a:p>
            <a:r>
              <a:rPr lang="pl-PL" sz="1200" dirty="0"/>
              <a:t>gdy wyrok nie został zaskarżony lub minął termin do zaskarżenia </a:t>
            </a:r>
            <a:endParaRPr lang="en-GB" sz="1200" dirty="0"/>
          </a:p>
        </p:txBody>
      </p:sp>
      <p:sp>
        <p:nvSpPr>
          <p:cNvPr id="12" name="pole tekstowe 11">
            <a:extLst>
              <a:ext uri="{FF2B5EF4-FFF2-40B4-BE49-F238E27FC236}">
                <a16:creationId xmlns:a16="http://schemas.microsoft.com/office/drawing/2014/main" id="{F50BB6E2-9E15-4ADE-82AC-77BA31BFB2B6}"/>
              </a:ext>
            </a:extLst>
          </p:cNvPr>
          <p:cNvSpPr txBox="1"/>
          <p:nvPr/>
        </p:nvSpPr>
        <p:spPr>
          <a:xfrm>
            <a:off x="8269774" y="2958259"/>
            <a:ext cx="1084297" cy="276999"/>
          </a:xfrm>
          <a:prstGeom prst="rect">
            <a:avLst/>
          </a:prstGeom>
          <a:noFill/>
        </p:spPr>
        <p:txBody>
          <a:bodyPr wrap="square" rtlCol="0">
            <a:spAutoFit/>
          </a:bodyPr>
          <a:lstStyle/>
          <a:p>
            <a:r>
              <a:rPr lang="pl-PL" sz="1200" dirty="0"/>
              <a:t>apelacja</a:t>
            </a:r>
            <a:endParaRPr lang="en-GB" dirty="0"/>
          </a:p>
        </p:txBody>
      </p:sp>
      <p:sp>
        <p:nvSpPr>
          <p:cNvPr id="19" name="Nawias klamrowy zamykający 18">
            <a:extLst>
              <a:ext uri="{FF2B5EF4-FFF2-40B4-BE49-F238E27FC236}">
                <a16:creationId xmlns:a16="http://schemas.microsoft.com/office/drawing/2014/main" id="{20D06678-A31B-4F91-9308-4DB9C3B65994}"/>
              </a:ext>
            </a:extLst>
          </p:cNvPr>
          <p:cNvSpPr/>
          <p:nvPr/>
        </p:nvSpPr>
        <p:spPr>
          <a:xfrm rot="5400000">
            <a:off x="6543709" y="3620858"/>
            <a:ext cx="479059" cy="2856342"/>
          </a:xfrm>
          <a:prstGeom prst="rightBrace">
            <a:avLst/>
          </a:prstGeom>
          <a:ln w="190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0" name="pole tekstowe 29">
            <a:extLst>
              <a:ext uri="{FF2B5EF4-FFF2-40B4-BE49-F238E27FC236}">
                <a16:creationId xmlns:a16="http://schemas.microsoft.com/office/drawing/2014/main" id="{3B2F2E1A-812F-44AC-A56C-E728CF8500B8}"/>
              </a:ext>
            </a:extLst>
          </p:cNvPr>
          <p:cNvSpPr txBox="1"/>
          <p:nvPr/>
        </p:nvSpPr>
        <p:spPr>
          <a:xfrm>
            <a:off x="4888059" y="5096418"/>
            <a:ext cx="3620655" cy="523220"/>
          </a:xfrm>
          <a:prstGeom prst="rect">
            <a:avLst/>
          </a:prstGeom>
          <a:noFill/>
        </p:spPr>
        <p:txBody>
          <a:bodyPr wrap="square" rtlCol="0">
            <a:spAutoFit/>
          </a:bodyPr>
          <a:lstStyle/>
          <a:p>
            <a:pPr algn="ctr"/>
            <a:r>
              <a:rPr lang="pl-PL" sz="1400" b="1" dirty="0"/>
              <a:t>Postępowanie przed sądem I instancji </a:t>
            </a:r>
            <a:endParaRPr lang="en-GB" sz="1400" b="1" dirty="0"/>
          </a:p>
        </p:txBody>
      </p:sp>
      <p:cxnSp>
        <p:nvCxnSpPr>
          <p:cNvPr id="33" name="Łącznik prosty 32">
            <a:extLst>
              <a:ext uri="{FF2B5EF4-FFF2-40B4-BE49-F238E27FC236}">
                <a16:creationId xmlns:a16="http://schemas.microsoft.com/office/drawing/2014/main" id="{E3EBB658-77D4-488C-8C9A-7FC641403222}"/>
              </a:ext>
            </a:extLst>
          </p:cNvPr>
          <p:cNvCxnSpPr/>
          <p:nvPr/>
        </p:nvCxnSpPr>
        <p:spPr>
          <a:xfrm>
            <a:off x="8211410" y="4466411"/>
            <a:ext cx="0" cy="257989"/>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7" name="Łącznik prosty 46">
            <a:extLst>
              <a:ext uri="{FF2B5EF4-FFF2-40B4-BE49-F238E27FC236}">
                <a16:creationId xmlns:a16="http://schemas.microsoft.com/office/drawing/2014/main" id="{15A82AC4-1462-4FCB-96AC-D4F68B1A6A26}"/>
              </a:ext>
            </a:extLst>
          </p:cNvPr>
          <p:cNvCxnSpPr/>
          <p:nvPr/>
        </p:nvCxnSpPr>
        <p:spPr>
          <a:xfrm>
            <a:off x="8213540" y="3728368"/>
            <a:ext cx="0" cy="257989"/>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6" name="Łącznik prosty 45">
            <a:extLst>
              <a:ext uri="{FF2B5EF4-FFF2-40B4-BE49-F238E27FC236}">
                <a16:creationId xmlns:a16="http://schemas.microsoft.com/office/drawing/2014/main" id="{E618531A-98A8-4EA0-9365-6A8140A4A956}"/>
              </a:ext>
            </a:extLst>
          </p:cNvPr>
          <p:cNvCxnSpPr/>
          <p:nvPr/>
        </p:nvCxnSpPr>
        <p:spPr>
          <a:xfrm>
            <a:off x="8203380" y="4116939"/>
            <a:ext cx="0" cy="257989"/>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6" name="pole tekstowe 35">
            <a:extLst>
              <a:ext uri="{FF2B5EF4-FFF2-40B4-BE49-F238E27FC236}">
                <a16:creationId xmlns:a16="http://schemas.microsoft.com/office/drawing/2014/main" id="{293B261B-D188-4A74-9FC5-FA0AEC3E3589}"/>
              </a:ext>
            </a:extLst>
          </p:cNvPr>
          <p:cNvSpPr txBox="1"/>
          <p:nvPr/>
        </p:nvSpPr>
        <p:spPr>
          <a:xfrm>
            <a:off x="8846769" y="3660432"/>
            <a:ext cx="1517959" cy="461665"/>
          </a:xfrm>
          <a:prstGeom prst="rect">
            <a:avLst/>
          </a:prstGeom>
          <a:noFill/>
        </p:spPr>
        <p:txBody>
          <a:bodyPr wrap="square" rtlCol="0">
            <a:spAutoFit/>
          </a:bodyPr>
          <a:lstStyle/>
          <a:p>
            <a:r>
              <a:rPr lang="pl-PL" sz="1200" dirty="0"/>
              <a:t>rozprawa przed sądem II instancji </a:t>
            </a:r>
            <a:endParaRPr lang="en-GB" sz="1200" dirty="0"/>
          </a:p>
        </p:txBody>
      </p:sp>
      <p:sp>
        <p:nvSpPr>
          <p:cNvPr id="39" name="Nawias klamrowy zamykający 38">
            <a:extLst>
              <a:ext uri="{FF2B5EF4-FFF2-40B4-BE49-F238E27FC236}">
                <a16:creationId xmlns:a16="http://schemas.microsoft.com/office/drawing/2014/main" id="{CB9320B8-5B4C-4A87-AF9E-6E807453DCEC}"/>
              </a:ext>
            </a:extLst>
          </p:cNvPr>
          <p:cNvSpPr/>
          <p:nvPr/>
        </p:nvSpPr>
        <p:spPr>
          <a:xfrm rot="16200000">
            <a:off x="9149217" y="1617673"/>
            <a:ext cx="293491" cy="2269158"/>
          </a:xfrm>
          <a:prstGeom prst="rightBrace">
            <a:avLst>
              <a:gd name="adj1" fmla="val 70645"/>
              <a:gd name="adj2" fmla="val 47256"/>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0" name="pole tekstowe 39">
            <a:extLst>
              <a:ext uri="{FF2B5EF4-FFF2-40B4-BE49-F238E27FC236}">
                <a16:creationId xmlns:a16="http://schemas.microsoft.com/office/drawing/2014/main" id="{F2C99A84-162A-491A-AF17-1A3A063CFCD7}"/>
              </a:ext>
            </a:extLst>
          </p:cNvPr>
          <p:cNvSpPr txBox="1"/>
          <p:nvPr/>
        </p:nvSpPr>
        <p:spPr>
          <a:xfrm>
            <a:off x="7831468" y="2165018"/>
            <a:ext cx="2736164" cy="523220"/>
          </a:xfrm>
          <a:prstGeom prst="rect">
            <a:avLst/>
          </a:prstGeom>
          <a:noFill/>
        </p:spPr>
        <p:txBody>
          <a:bodyPr wrap="square" rtlCol="0">
            <a:spAutoFit/>
          </a:bodyPr>
          <a:lstStyle/>
          <a:p>
            <a:pPr algn="ctr"/>
            <a:r>
              <a:rPr lang="pl-PL" sz="1400" b="1" dirty="0"/>
              <a:t>postępowanie przed sądem II instancji </a:t>
            </a:r>
            <a:endParaRPr lang="en-GB" sz="1400" b="1" dirty="0"/>
          </a:p>
        </p:txBody>
      </p:sp>
      <p:cxnSp>
        <p:nvCxnSpPr>
          <p:cNvPr id="57" name="Łącznik prosty ze strzałką 56">
            <a:extLst>
              <a:ext uri="{FF2B5EF4-FFF2-40B4-BE49-F238E27FC236}">
                <a16:creationId xmlns:a16="http://schemas.microsoft.com/office/drawing/2014/main" id="{B086521A-FB18-461D-8280-F5AF0113664B}"/>
              </a:ext>
            </a:extLst>
          </p:cNvPr>
          <p:cNvCxnSpPr>
            <a:cxnSpLocks/>
          </p:cNvCxnSpPr>
          <p:nvPr/>
        </p:nvCxnSpPr>
        <p:spPr>
          <a:xfrm>
            <a:off x="9793084" y="3442504"/>
            <a:ext cx="1010094"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2" name="Owal 41">
            <a:extLst>
              <a:ext uri="{FF2B5EF4-FFF2-40B4-BE49-F238E27FC236}">
                <a16:creationId xmlns:a16="http://schemas.microsoft.com/office/drawing/2014/main" id="{812A8F2A-A20B-48E1-9631-9C1CB478E584}"/>
              </a:ext>
            </a:extLst>
          </p:cNvPr>
          <p:cNvSpPr/>
          <p:nvPr/>
        </p:nvSpPr>
        <p:spPr>
          <a:xfrm>
            <a:off x="10433813" y="1120209"/>
            <a:ext cx="1758188" cy="1799466"/>
          </a:xfrm>
          <a:prstGeom prst="ellipse">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200" b="1" dirty="0">
                <a:solidFill>
                  <a:schemeClr val="tx1"/>
                </a:solidFill>
              </a:rPr>
              <a:t>Kasacja, wniosek o wznowienie postępowania </a:t>
            </a:r>
            <a:endParaRPr lang="en-GB" sz="1200" b="1" dirty="0">
              <a:solidFill>
                <a:schemeClr val="tx1"/>
              </a:solidFill>
            </a:endParaRPr>
          </a:p>
        </p:txBody>
      </p:sp>
    </p:spTree>
    <p:extLst>
      <p:ext uri="{BB962C8B-B14F-4D97-AF65-F5344CB8AC3E}">
        <p14:creationId xmlns:p14="http://schemas.microsoft.com/office/powerpoint/2010/main" val="1828510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Postępowanie sprawdzające art. 307</a:t>
            </a:r>
          </a:p>
        </p:txBody>
      </p:sp>
      <p:sp>
        <p:nvSpPr>
          <p:cNvPr id="3" name="Symbol zastępczy zawartości 2"/>
          <p:cNvSpPr>
            <a:spLocks noGrp="1"/>
          </p:cNvSpPr>
          <p:nvPr>
            <p:ph idx="1"/>
          </p:nvPr>
        </p:nvSpPr>
        <p:spPr/>
        <p:txBody>
          <a:bodyPr/>
          <a:lstStyle/>
          <a:p>
            <a:pPr algn="just"/>
            <a:r>
              <a:rPr lang="pl-PL" b="1" dirty="0"/>
              <a:t>W postępowaniu sprawdzającym nie przeprowadza się dowodu z opinii biegłego ani czynności wymagających spisania protokołu! </a:t>
            </a:r>
          </a:p>
          <a:p>
            <a:pPr lvl="1" algn="just"/>
            <a:r>
              <a:rPr lang="pl-PL" b="1" dirty="0"/>
              <a:t>Wyjątek! </a:t>
            </a:r>
            <a:r>
              <a:rPr lang="pl-PL" dirty="0"/>
              <a:t>Art. 307 § 2 i 3 </a:t>
            </a:r>
            <a:r>
              <a:rPr lang="pl-PL" dirty="0">
                <a:sym typeface="Wingdings" pitchFamily="2" charset="2"/>
              </a:rPr>
              <a:t> przyjęcie ustnego zawiadomienia o przestępstwie i przesłuchanie w charakterze świadka osoby zawiadamiającej utrwalane w formie protokołu </a:t>
            </a:r>
          </a:p>
          <a:p>
            <a:pPr lvl="1" algn="just"/>
            <a:r>
              <a:rPr lang="pl-PL" dirty="0">
                <a:sym typeface="Wingdings" pitchFamily="2" charset="2"/>
              </a:rPr>
              <a:t>Pozostałe czynności nie są protokołowane, nie mają charakteru czynności procesowych a ich wyniki nie nabierają mocy dowodowej w postępowaniu karnym </a:t>
            </a:r>
          </a:p>
          <a:p>
            <a:pPr lvl="1" algn="just"/>
            <a:r>
              <a:rPr lang="pl-PL" dirty="0">
                <a:sym typeface="Wingdings" pitchFamily="2" charset="2"/>
              </a:rPr>
              <a:t>Utrwala się je w formie notatek urzędowych (por. art. 143 </a:t>
            </a:r>
            <a:r>
              <a:rPr lang="pl-PL" dirty="0"/>
              <a:t>§ 2)</a:t>
            </a:r>
            <a:r>
              <a:rPr lang="pl-PL" dirty="0">
                <a:sym typeface="Wingdings" pitchFamily="2" charset="2"/>
              </a:rPr>
              <a:t> </a:t>
            </a:r>
          </a:p>
          <a:p>
            <a:pPr algn="just"/>
            <a:r>
              <a:rPr lang="pl-PL" dirty="0">
                <a:sym typeface="Wingdings" pitchFamily="2" charset="2"/>
              </a:rPr>
              <a:t>Postępowanie sprawdzające powinno być ukończone </a:t>
            </a:r>
            <a:r>
              <a:rPr lang="pl-PL" b="1" dirty="0">
                <a:sym typeface="Wingdings" pitchFamily="2" charset="2"/>
              </a:rPr>
              <a:t>w ciągu 30 dni (termin instrukcyjny!)</a:t>
            </a:r>
            <a:r>
              <a:rPr lang="pl-PL" dirty="0">
                <a:sym typeface="Wingdings" pitchFamily="2" charset="2"/>
              </a:rPr>
              <a:t>. Po tym okresie należy: </a:t>
            </a:r>
          </a:p>
          <a:p>
            <a:pPr lvl="1" algn="just"/>
            <a:r>
              <a:rPr lang="pl-PL" b="1" dirty="0">
                <a:sym typeface="Wingdings" pitchFamily="2" charset="2"/>
              </a:rPr>
              <a:t>albo wszcząć śledztwo (dochodzenie) albo odmówić wszczęcia </a:t>
            </a:r>
            <a:endParaRPr lang="pl-PL" dirty="0"/>
          </a:p>
          <a:p>
            <a:endParaRPr lang="pl-PL" dirty="0"/>
          </a:p>
        </p:txBody>
      </p:sp>
    </p:spTree>
    <p:extLst>
      <p:ext uri="{BB962C8B-B14F-4D97-AF65-F5344CB8AC3E}">
        <p14:creationId xmlns:p14="http://schemas.microsoft.com/office/powerpoint/2010/main" val="3707944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Czynności w niezbędnym zakresie (art. 308)</a:t>
            </a:r>
          </a:p>
        </p:txBody>
      </p:sp>
      <p:sp>
        <p:nvSpPr>
          <p:cNvPr id="3" name="Symbol zastępczy zawartości 2"/>
          <p:cNvSpPr>
            <a:spLocks noGrp="1"/>
          </p:cNvSpPr>
          <p:nvPr>
            <p:ph idx="1"/>
          </p:nvPr>
        </p:nvSpPr>
        <p:spPr/>
        <p:txBody>
          <a:bodyPr>
            <a:normAutofit/>
          </a:bodyPr>
          <a:lstStyle/>
          <a:p>
            <a:pPr marL="109728" indent="0" algn="just">
              <a:buNone/>
            </a:pPr>
            <a:r>
              <a:rPr lang="pl-PL" dirty="0"/>
              <a:t>Wtedy, gdy konieczne jest natychmiastowe wszczęcie postępowania, bezpośrednio po ujawnieniu przestępstwa a zwłoka może skutkować utratą lub zniekształceniem dowodów. </a:t>
            </a:r>
          </a:p>
          <a:p>
            <a:pPr marL="95250" indent="-95250" algn="just">
              <a:tabLst>
                <a:tab pos="95250" algn="l"/>
              </a:tabLst>
            </a:pPr>
            <a:r>
              <a:rPr lang="pl-PL" dirty="0"/>
              <a:t>Faktyczne wszczęcie postępowania przygotowawczego </a:t>
            </a:r>
            <a:r>
              <a:rPr lang="pl-PL" dirty="0">
                <a:sym typeface="Wingdings" pitchFamily="2" charset="2"/>
              </a:rPr>
              <a:t> </a:t>
            </a:r>
            <a:r>
              <a:rPr lang="pl-PL" dirty="0"/>
              <a:t>„papierek” czyli odpowiednie postanowienie zostanie wydane później</a:t>
            </a:r>
          </a:p>
          <a:p>
            <a:pPr marL="624078" indent="-514350" algn="just">
              <a:buFont typeface="+mj-lt"/>
              <a:buAutoNum type="arabicPeriod"/>
            </a:pPr>
            <a:r>
              <a:rPr lang="pl-PL" dirty="0"/>
              <a:t>W </a:t>
            </a:r>
            <a:r>
              <a:rPr lang="pl-PL" b="1" dirty="0"/>
              <a:t>wypadkach niecierpiących zwłoki</a:t>
            </a:r>
          </a:p>
          <a:p>
            <a:pPr marL="624078" indent="-514350" algn="just">
              <a:buFont typeface="+mj-lt"/>
              <a:buAutoNum type="arabicPeriod"/>
            </a:pPr>
            <a:r>
              <a:rPr lang="pl-PL" dirty="0"/>
              <a:t>W granicach koniecznych dla </a:t>
            </a:r>
            <a:r>
              <a:rPr lang="pl-PL" b="1" dirty="0"/>
              <a:t>zabezpieczenia śladów i dowodów </a:t>
            </a:r>
            <a:r>
              <a:rPr lang="pl-PL" dirty="0"/>
              <a:t>przestępstwa przed ich utratą, zniekształceniem lub zniszczeniem </a:t>
            </a:r>
          </a:p>
          <a:p>
            <a:pPr marL="109728" indent="0" algn="just">
              <a:buNone/>
            </a:pPr>
            <a:r>
              <a:rPr lang="pl-PL" dirty="0"/>
              <a:t>W przeciwieństwie do czynności sprawdzających, są częścią postępowania przygotowawczego </a:t>
            </a:r>
          </a:p>
        </p:txBody>
      </p:sp>
    </p:spTree>
    <p:extLst>
      <p:ext uri="{BB962C8B-B14F-4D97-AF65-F5344CB8AC3E}">
        <p14:creationId xmlns:p14="http://schemas.microsoft.com/office/powerpoint/2010/main" val="382034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Czynności w niezbędnym zakresie (art. 308)</a:t>
            </a:r>
          </a:p>
        </p:txBody>
      </p:sp>
      <p:sp>
        <p:nvSpPr>
          <p:cNvPr id="3" name="Symbol zastępczy zawartości 2"/>
          <p:cNvSpPr>
            <a:spLocks noGrp="1"/>
          </p:cNvSpPr>
          <p:nvPr>
            <p:ph idx="1"/>
          </p:nvPr>
        </p:nvSpPr>
        <p:spPr/>
        <p:txBody>
          <a:bodyPr>
            <a:normAutofit fontScale="92500" lnSpcReduction="20000"/>
          </a:bodyPr>
          <a:lstStyle/>
          <a:p>
            <a:pPr marL="109728" indent="0" algn="just">
              <a:buNone/>
            </a:pPr>
            <a:r>
              <a:rPr lang="pl-PL" b="1" dirty="0"/>
              <a:t>Prokurator lub Policja</a:t>
            </a:r>
            <a:r>
              <a:rPr lang="pl-PL" dirty="0"/>
              <a:t> może w każdej sprawie, przed wydaniem postanowienia o wszczęciu śledztwa lub dochodzenia, przeprowadzić w niezbędnym zakresie </a:t>
            </a:r>
            <a:r>
              <a:rPr lang="pl-PL" b="1" dirty="0"/>
              <a:t>czynności procesowe, </a:t>
            </a:r>
            <a:r>
              <a:rPr lang="pl-PL" dirty="0"/>
              <a:t>a zwłaszcza dokonać oględzin (w razie potrzeby z udziałem biegłego), przeszukania, czynności wymienionych w art. 74 § 2 pkt. 1 w stosunku do </a:t>
            </a:r>
            <a:r>
              <a:rPr lang="pl-PL" b="1" dirty="0"/>
              <a:t>osoby podejrzanej</a:t>
            </a:r>
            <a:r>
              <a:rPr lang="pl-PL" dirty="0"/>
              <a:t> a także przedsięwziąć wobec niej inne niezbędne czynności. </a:t>
            </a:r>
          </a:p>
          <a:p>
            <a:pPr marL="95250" indent="-95250" algn="just"/>
            <a:r>
              <a:rPr lang="pl-PL" dirty="0"/>
              <a:t> Można przesłuchać osobę podejrzaną w charakterze podejrzanego </a:t>
            </a:r>
          </a:p>
          <a:p>
            <a:pPr marL="171450" indent="-171450" algn="just"/>
            <a:r>
              <a:rPr lang="pl-PL" dirty="0"/>
              <a:t>Czynności w niezbędnym zakresie mogą być dokonywane tylko </a:t>
            </a:r>
            <a:r>
              <a:rPr lang="pl-PL" b="1" dirty="0"/>
              <a:t>w ciągu 5 dni od dnia pierwszej tego rodzaju czynności</a:t>
            </a:r>
            <a:r>
              <a:rPr lang="pl-PL" dirty="0"/>
              <a:t>. Czas trwania śledztwa lub dochodzenia liczy się od dnia pierwszej dokonanej czynności. </a:t>
            </a:r>
          </a:p>
          <a:p>
            <a:pPr marL="171450" indent="-171450" algn="just"/>
            <a:r>
              <a:rPr lang="pl-PL" dirty="0"/>
              <a:t>Mają pełną moc dowodową</a:t>
            </a:r>
          </a:p>
          <a:p>
            <a:pPr marL="171450" indent="-171450" algn="just"/>
            <a:r>
              <a:rPr lang="pl-PL" dirty="0"/>
              <a:t>Po upływie 5 dni należy wydać postanowienie o </a:t>
            </a:r>
            <a:r>
              <a:rPr lang="pl-PL" b="1" dirty="0"/>
              <a:t>wszczęciu śledztwa </a:t>
            </a:r>
            <a:r>
              <a:rPr lang="pl-PL" dirty="0"/>
              <a:t>albo o </a:t>
            </a:r>
            <a:r>
              <a:rPr lang="pl-PL" b="1" dirty="0"/>
              <a:t>umorzeniu</a:t>
            </a:r>
            <a:r>
              <a:rPr lang="pl-PL" dirty="0"/>
              <a:t> (jeżeli nie istnieje uzasadnione podejrzenie popełnienia przestępstwa). </a:t>
            </a:r>
          </a:p>
          <a:p>
            <a:endParaRPr lang="pl-PL" dirty="0"/>
          </a:p>
        </p:txBody>
      </p:sp>
    </p:spTree>
    <p:extLst>
      <p:ext uri="{BB962C8B-B14F-4D97-AF65-F5344CB8AC3E}">
        <p14:creationId xmlns:p14="http://schemas.microsoft.com/office/powerpoint/2010/main" val="4154028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normAutofit/>
          </a:bodyPr>
          <a:lstStyle/>
          <a:p>
            <a:r>
              <a:rPr lang="pl-PL" dirty="0"/>
              <a:t>Czynności sprawdzające a czynności w niezbędnym zakresie </a:t>
            </a:r>
          </a:p>
        </p:txBody>
      </p:sp>
      <p:sp>
        <p:nvSpPr>
          <p:cNvPr id="6" name="Symbol zastępczy zawartości 5"/>
          <p:cNvSpPr>
            <a:spLocks noGrp="1"/>
          </p:cNvSpPr>
          <p:nvPr>
            <p:ph sz="half" idx="1"/>
          </p:nvPr>
        </p:nvSpPr>
        <p:spPr>
          <a:xfrm>
            <a:off x="1261872" y="2320413"/>
            <a:ext cx="4480560" cy="4351337"/>
          </a:xfrm>
        </p:spPr>
        <p:txBody>
          <a:bodyPr>
            <a:normAutofit fontScale="92500" lnSpcReduction="20000"/>
          </a:bodyPr>
          <a:lstStyle/>
          <a:p>
            <a:pPr marL="566928" indent="-457200" algn="just">
              <a:buFont typeface="+mj-lt"/>
              <a:buAutoNum type="arabicPeriod"/>
            </a:pPr>
            <a:r>
              <a:rPr lang="pl-PL" dirty="0"/>
              <a:t>Organ nie wie czy wszcząć postępowanie czy nie; sprawdza posiadane informacje. </a:t>
            </a:r>
          </a:p>
          <a:p>
            <a:pPr marL="566928" indent="-457200" algn="just">
              <a:buFont typeface="+mj-lt"/>
              <a:buAutoNum type="arabicPeriod"/>
            </a:pPr>
            <a:r>
              <a:rPr lang="pl-PL" dirty="0"/>
              <a:t>Mogą trwać do 30 dni </a:t>
            </a:r>
          </a:p>
          <a:p>
            <a:pPr marL="109728" indent="0" algn="just">
              <a:buNone/>
            </a:pPr>
            <a:r>
              <a:rPr lang="pl-PL" dirty="0"/>
              <a:t>- Nie wlicza się do czasu trwania postępowania przygotowawczego</a:t>
            </a:r>
          </a:p>
          <a:p>
            <a:pPr marL="566928" indent="-457200" algn="just">
              <a:buFont typeface="+mj-lt"/>
              <a:buAutoNum type="arabicPeriod" startAt="3"/>
            </a:pPr>
            <a:r>
              <a:rPr lang="pl-PL" dirty="0"/>
              <a:t>Nie przeprowadza się czynności wymagających spisania protokołu </a:t>
            </a:r>
          </a:p>
          <a:p>
            <a:pPr marL="745236" lvl="1" indent="-342900" algn="just">
              <a:buFontTx/>
              <a:buChar char="-"/>
            </a:pPr>
            <a:r>
              <a:rPr lang="pl-PL" dirty="0"/>
              <a:t>wyjątki: art. 307 § 2 i 3 </a:t>
            </a:r>
          </a:p>
          <a:p>
            <a:pPr marL="566928" indent="-457200" algn="just">
              <a:buFont typeface="+mj-lt"/>
              <a:buAutoNum type="arabicPeriod" startAt="4"/>
            </a:pPr>
            <a:r>
              <a:rPr lang="pl-PL" dirty="0"/>
              <a:t>Nieformalne czynności, utrwalane w formie notatek urzędowych. </a:t>
            </a:r>
          </a:p>
          <a:p>
            <a:pPr marL="566928" indent="-457200" algn="just">
              <a:buFont typeface="+mj-lt"/>
              <a:buAutoNum type="arabicPeriod" startAt="4"/>
            </a:pPr>
            <a:r>
              <a:rPr lang="pl-PL" dirty="0"/>
              <a:t>Po zakończeniu czynności sprawdzających wydaje się postanowienie o wszczęciu śledztwa (dochodzenia) albo o odmowie wszczęcia </a:t>
            </a:r>
          </a:p>
        </p:txBody>
      </p:sp>
      <p:sp>
        <p:nvSpPr>
          <p:cNvPr id="8" name="Symbol zastępczy zawartości 7"/>
          <p:cNvSpPr>
            <a:spLocks noGrp="1"/>
          </p:cNvSpPr>
          <p:nvPr>
            <p:ph sz="half" idx="2"/>
          </p:nvPr>
        </p:nvSpPr>
        <p:spPr>
          <a:xfrm>
            <a:off x="6108192" y="2320413"/>
            <a:ext cx="4480560" cy="4351337"/>
          </a:xfrm>
        </p:spPr>
        <p:txBody>
          <a:bodyPr>
            <a:normAutofit fontScale="92500" lnSpcReduction="20000"/>
          </a:bodyPr>
          <a:lstStyle/>
          <a:p>
            <a:pPr marL="566928" indent="-457200" algn="just">
              <a:buAutoNum type="arabicPeriod"/>
            </a:pPr>
            <a:r>
              <a:rPr lang="pl-PL" dirty="0"/>
              <a:t>Faktyczne wszczęcie postępowania przygotowawczego. </a:t>
            </a:r>
          </a:p>
          <a:p>
            <a:pPr marL="566928" indent="-457200" algn="just">
              <a:buAutoNum type="arabicPeriod"/>
            </a:pPr>
            <a:r>
              <a:rPr lang="pl-PL" dirty="0"/>
              <a:t>Mogą trwać max. do 5 dni </a:t>
            </a:r>
          </a:p>
          <a:p>
            <a:pPr algn="just">
              <a:buFontTx/>
              <a:buChar char="-"/>
            </a:pPr>
            <a:r>
              <a:rPr lang="pl-PL" dirty="0"/>
              <a:t>Wlicza się do czasu trwania postępowania przygotowawczego</a:t>
            </a:r>
          </a:p>
          <a:p>
            <a:pPr marL="566928" indent="-457200" algn="just">
              <a:buFont typeface="+mj-lt"/>
              <a:buAutoNum type="arabicPeriod" startAt="3"/>
            </a:pPr>
            <a:r>
              <a:rPr lang="pl-PL" dirty="0"/>
              <a:t>Przeprowadza się czynności, które mają pełną wartość dowodową </a:t>
            </a:r>
          </a:p>
          <a:p>
            <a:pPr marL="859536" lvl="1" indent="-457200" algn="just"/>
            <a:r>
              <a:rPr lang="pl-PL" dirty="0"/>
              <a:t>art. 308 § 1 i 2 </a:t>
            </a:r>
          </a:p>
          <a:p>
            <a:pPr marL="566928" indent="-457200" algn="just">
              <a:buFont typeface="+mj-lt"/>
              <a:buAutoNum type="arabicPeriod" startAt="3"/>
            </a:pPr>
            <a:r>
              <a:rPr lang="pl-PL" dirty="0"/>
              <a:t>Po zakończeniu czynności w niezbędnym zakresie wydaje się postanowienie o wszczęciu śledztwa lub dochodzenia albo postanowienie o umorzeniu śledztwa (dochodzenia).</a:t>
            </a:r>
          </a:p>
          <a:p>
            <a:pPr marL="859536" lvl="1" indent="-457200" algn="just"/>
            <a:r>
              <a:rPr lang="pl-PL" dirty="0"/>
              <a:t>Umorzenie postępowania mimo że nie zostało ono formalnie wszczęte</a:t>
            </a:r>
          </a:p>
        </p:txBody>
      </p:sp>
      <p:sp>
        <p:nvSpPr>
          <p:cNvPr id="5" name="Symbol zastępczy tekstu 4"/>
          <p:cNvSpPr>
            <a:spLocks noGrp="1"/>
          </p:cNvSpPr>
          <p:nvPr>
            <p:ph type="body" idx="4294967295"/>
          </p:nvPr>
        </p:nvSpPr>
        <p:spPr>
          <a:xfrm>
            <a:off x="1261872" y="1777267"/>
            <a:ext cx="4041775" cy="457200"/>
          </a:xfrm>
        </p:spPr>
        <p:txBody>
          <a:bodyPr/>
          <a:lstStyle/>
          <a:p>
            <a:pPr algn="ctr"/>
            <a:r>
              <a:rPr lang="pl-PL" dirty="0"/>
              <a:t>Art. 307 k.p.k.</a:t>
            </a:r>
          </a:p>
        </p:txBody>
      </p:sp>
      <p:sp>
        <p:nvSpPr>
          <p:cNvPr id="7" name="Symbol zastępczy tekstu 6"/>
          <p:cNvSpPr>
            <a:spLocks noGrp="1"/>
          </p:cNvSpPr>
          <p:nvPr>
            <p:ph type="body" sz="half" idx="4294967295"/>
          </p:nvPr>
        </p:nvSpPr>
        <p:spPr>
          <a:xfrm>
            <a:off x="6546977" y="1695163"/>
            <a:ext cx="4041775" cy="457200"/>
          </a:xfrm>
        </p:spPr>
        <p:txBody>
          <a:bodyPr/>
          <a:lstStyle/>
          <a:p>
            <a:pPr algn="ctr"/>
            <a:r>
              <a:rPr lang="pl-PL" dirty="0"/>
              <a:t>Art. 308 k.p.k.</a:t>
            </a:r>
          </a:p>
        </p:txBody>
      </p:sp>
    </p:spTree>
    <p:extLst>
      <p:ext uri="{BB962C8B-B14F-4D97-AF65-F5344CB8AC3E}">
        <p14:creationId xmlns:p14="http://schemas.microsoft.com/office/powerpoint/2010/main" val="2661025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0997" y="1607809"/>
            <a:ext cx="9236026" cy="2876680"/>
          </a:xfrm>
        </p:spPr>
        <p:txBody>
          <a:bodyPr vert="horz" lIns="91440" tIns="45720" rIns="91440" bIns="45720" rtlCol="0" anchor="b">
            <a:normAutofit/>
          </a:bodyPr>
          <a:lstStyle/>
          <a:p>
            <a:r>
              <a:rPr lang="en-US" sz="6600" kern="1200">
                <a:solidFill>
                  <a:srgbClr val="FFFFFF"/>
                </a:solidFill>
                <a:latin typeface="+mj-lt"/>
                <a:ea typeface="+mj-ea"/>
                <a:cs typeface="+mj-cs"/>
              </a:rPr>
              <a:t>Przesłanki procesowe</a:t>
            </a:r>
          </a:p>
        </p:txBody>
      </p:sp>
    </p:spTree>
    <p:extLst>
      <p:ext uri="{BB962C8B-B14F-4D97-AF65-F5344CB8AC3E}">
        <p14:creationId xmlns:p14="http://schemas.microsoft.com/office/powerpoint/2010/main" val="106280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92640" y="213400"/>
            <a:ext cx="8352928" cy="5016758"/>
          </a:xfrm>
          <a:prstGeom prst="rect">
            <a:avLst/>
          </a:prstGeom>
          <a:noFill/>
        </p:spPr>
        <p:txBody>
          <a:bodyPr wrap="square" rtlCol="0">
            <a:spAutoFit/>
          </a:bodyPr>
          <a:lstStyle/>
          <a:p>
            <a:pPr algn="just"/>
            <a:r>
              <a:rPr lang="pl-PL" sz="2200" b="1" dirty="0"/>
              <a:t>Przesłanka procesowa</a:t>
            </a:r>
            <a:r>
              <a:rPr lang="pl-PL" sz="2200" dirty="0"/>
              <a:t> to stan prawny warunkujący dopuszczalność wszczęcia i toku procesu lub poszczególnej czynności procesowej.</a:t>
            </a:r>
          </a:p>
          <a:p>
            <a:pPr algn="just"/>
            <a:endParaRPr lang="pl-PL" sz="2200" dirty="0"/>
          </a:p>
          <a:p>
            <a:pPr algn="just"/>
            <a:r>
              <a:rPr lang="pl-PL" sz="2200" b="1" dirty="0"/>
              <a:t>Przesłanka procesu </a:t>
            </a:r>
            <a:r>
              <a:rPr lang="pl-PL" sz="2200" dirty="0"/>
              <a:t>to stan prawny warunkujący dopuszczalność bądź wszystkich stadiów procesu, bądź tylko niektórych.</a:t>
            </a:r>
          </a:p>
          <a:p>
            <a:pPr algn="just"/>
            <a:endParaRPr lang="pl-PL" sz="2200" dirty="0"/>
          </a:p>
          <a:p>
            <a:pPr algn="just"/>
            <a:r>
              <a:rPr lang="pl-PL" sz="2200" b="1" dirty="0"/>
              <a:t>Przesłanki czynności procesowych</a:t>
            </a:r>
            <a:r>
              <a:rPr lang="pl-PL" sz="2200" dirty="0"/>
              <a:t> to stany prawne, które warunkują dopuszczalność poszczególnych czynności procesowych, np. at. 258 § 1-3 k.p.k. (przesłanki stosowania środków zapobiegawczych).</a:t>
            </a:r>
          </a:p>
          <a:p>
            <a:pPr algn="just"/>
            <a:endParaRPr lang="pl-PL" sz="2200" dirty="0"/>
          </a:p>
          <a:p>
            <a:pPr algn="just"/>
            <a:r>
              <a:rPr lang="pl-PL" sz="2000" b="1" dirty="0"/>
              <a:t>Funkcja informacyjna – </a:t>
            </a:r>
            <a:r>
              <a:rPr lang="pl-PL" sz="2000" dirty="0"/>
              <a:t>porządkowanie wiedzy o dopuszczalności procesu.</a:t>
            </a:r>
          </a:p>
          <a:p>
            <a:pPr algn="just"/>
            <a:r>
              <a:rPr lang="pl-PL" sz="2000" b="1" dirty="0"/>
              <a:t>Funkcja gwarancyjna – </a:t>
            </a:r>
            <a:r>
              <a:rPr lang="pl-PL" sz="2000" dirty="0"/>
              <a:t>wyraziste kryterium dopuszczalności procesu; ochrona przed bezzasadnym „wciąganiem” ludzi w proces karny.</a:t>
            </a:r>
          </a:p>
          <a:p>
            <a:pPr algn="just"/>
            <a:r>
              <a:rPr lang="pl-PL" sz="2000" b="1" dirty="0"/>
              <a:t>Funkcja ekonomiczna- </a:t>
            </a:r>
            <a:r>
              <a:rPr lang="pl-PL" sz="2000" dirty="0"/>
              <a:t>umożliwiają zaoszczędzenie sił i środków oraz uniknięcie kosztów prowadzenia zbędnego procesu. </a:t>
            </a:r>
            <a:endParaRPr lang="pl-PL" sz="2000" b="1" dirty="0"/>
          </a:p>
        </p:txBody>
      </p:sp>
    </p:spTree>
    <p:extLst>
      <p:ext uri="{BB962C8B-B14F-4D97-AF65-F5344CB8AC3E}">
        <p14:creationId xmlns:p14="http://schemas.microsoft.com/office/powerpoint/2010/main" val="1068492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3467" y="321735"/>
            <a:ext cx="10905066" cy="780210"/>
          </a:xfrm>
        </p:spPr>
        <p:txBody>
          <a:bodyPr>
            <a:normAutofit/>
          </a:bodyPr>
          <a:lstStyle/>
          <a:p>
            <a:r>
              <a:rPr lang="pl-PL" sz="3600" dirty="0"/>
              <a:t>Art. 17 § 1 k.p.k.</a:t>
            </a:r>
          </a:p>
        </p:txBody>
      </p:sp>
      <p:sp>
        <p:nvSpPr>
          <p:cNvPr id="3" name="Symbol zastępczy zawartości 2"/>
          <p:cNvSpPr>
            <a:spLocks noGrp="1"/>
          </p:cNvSpPr>
          <p:nvPr>
            <p:ph idx="1"/>
          </p:nvPr>
        </p:nvSpPr>
        <p:spPr>
          <a:xfrm>
            <a:off x="643467" y="1222625"/>
            <a:ext cx="10905066" cy="4954338"/>
          </a:xfrm>
        </p:spPr>
        <p:txBody>
          <a:bodyPr>
            <a:normAutofit fontScale="92500" lnSpcReduction="20000"/>
          </a:bodyPr>
          <a:lstStyle/>
          <a:p>
            <a:pPr marL="0" indent="0">
              <a:buNone/>
            </a:pPr>
            <a:r>
              <a:rPr lang="pl-PL" sz="1800" b="1" dirty="0"/>
              <a:t>Nie wszczyna się</a:t>
            </a:r>
            <a:r>
              <a:rPr lang="pl-PL" sz="1800" dirty="0"/>
              <a:t> postępowania, a wszczęte </a:t>
            </a:r>
            <a:r>
              <a:rPr lang="pl-PL" sz="1800" b="1" dirty="0"/>
              <a:t>umarza</a:t>
            </a:r>
            <a:r>
              <a:rPr lang="pl-PL" sz="1800" dirty="0"/>
              <a:t>, gdy:</a:t>
            </a:r>
          </a:p>
          <a:p>
            <a:pPr marL="514350" indent="-514350">
              <a:buAutoNum type="arabicParenR"/>
            </a:pPr>
            <a:r>
              <a:rPr lang="pl-PL" sz="1800" dirty="0"/>
              <a:t>czynu nie popełniono, albo brak jest danych dostatecznie uzasadniających podejrzenie jego popełnienia;</a:t>
            </a:r>
          </a:p>
          <a:p>
            <a:pPr marL="514350" indent="-514350">
              <a:buAutoNum type="arabicParenR"/>
            </a:pPr>
            <a:r>
              <a:rPr lang="pl-PL" sz="1800" dirty="0"/>
              <a:t>czyn nie zawiera znamion czynu zabronionego albo ustawa stanowi, że sprawca nie popełnia przestępstwa;</a:t>
            </a:r>
          </a:p>
          <a:p>
            <a:pPr marL="514350" indent="-514350">
              <a:buAutoNum type="arabicParenR"/>
            </a:pPr>
            <a:r>
              <a:rPr lang="pl-PL" sz="1800" dirty="0"/>
              <a:t>społeczna szkodliwość czynu jest znikoma;</a:t>
            </a:r>
          </a:p>
          <a:p>
            <a:pPr marL="514350" indent="-514350">
              <a:buAutoNum type="arabicParenR"/>
            </a:pPr>
            <a:r>
              <a:rPr lang="pl-PL" sz="1800" dirty="0"/>
              <a:t>ustawa stanowi, że sprawca nie podlega karze;</a:t>
            </a:r>
          </a:p>
          <a:p>
            <a:pPr marL="514350" indent="-514350">
              <a:buAutoNum type="arabicParenR"/>
            </a:pPr>
            <a:r>
              <a:rPr lang="pl-PL" sz="1800" dirty="0"/>
              <a:t>oskarżony zmarł;</a:t>
            </a:r>
          </a:p>
          <a:p>
            <a:pPr marL="514350" indent="-514350">
              <a:buAutoNum type="arabicParenR"/>
            </a:pPr>
            <a:r>
              <a:rPr lang="pl-PL" sz="1800" dirty="0"/>
              <a:t>nastąpiło przedawnienie karalności;</a:t>
            </a:r>
          </a:p>
          <a:p>
            <a:pPr marL="514350" indent="-514350">
              <a:buAutoNum type="arabicParenR"/>
            </a:pPr>
            <a:r>
              <a:rPr lang="pl-PL" sz="1800" dirty="0"/>
              <a:t>postępowanie karne co do tego samego czynu tej samej osoby zostało prawomocnie zakończone albo wcześniej wszczęte toczy się;</a:t>
            </a:r>
          </a:p>
          <a:p>
            <a:pPr marL="514350" indent="-514350">
              <a:buAutoNum type="arabicParenR"/>
            </a:pPr>
            <a:r>
              <a:rPr lang="pl-PL" sz="1800" dirty="0"/>
              <a:t>sprawca nie podlega orzecznictwu polskich sądów karnych;</a:t>
            </a:r>
          </a:p>
          <a:p>
            <a:pPr marL="514350" indent="-514350">
              <a:buAutoNum type="arabicParenR"/>
            </a:pPr>
            <a:r>
              <a:rPr lang="pl-PL" sz="1800" dirty="0"/>
              <a:t>brak skargi uprawnionego oskarżyciela;</a:t>
            </a:r>
          </a:p>
          <a:p>
            <a:pPr marL="514350" indent="-514350">
              <a:buAutoNum type="arabicParenR"/>
            </a:pPr>
            <a:r>
              <a:rPr lang="pl-PL" sz="1800" dirty="0"/>
              <a:t>brak wymaganego zezwolenia na ściganie lub wniosku o ściganie pochodzącego od osoby uprawnionej, chyba że ustawa stanowi inaczej;</a:t>
            </a:r>
          </a:p>
          <a:p>
            <a:pPr marL="514350" indent="-514350">
              <a:buAutoNum type="arabicParenR"/>
            </a:pPr>
            <a:r>
              <a:rPr lang="pl-PL" sz="1800" dirty="0"/>
              <a:t>zachodzi inna okoliczność wyłączająca ściganie.</a:t>
            </a:r>
          </a:p>
        </p:txBody>
      </p:sp>
    </p:spTree>
    <p:extLst>
      <p:ext uri="{BB962C8B-B14F-4D97-AF65-F5344CB8AC3E}">
        <p14:creationId xmlns:p14="http://schemas.microsoft.com/office/powerpoint/2010/main" val="1764815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40B62A-8A3C-4737-AF8C-169017A50810}"/>
              </a:ext>
            </a:extLst>
          </p:cNvPr>
          <p:cNvSpPr>
            <a:spLocks noGrp="1"/>
          </p:cNvSpPr>
          <p:nvPr>
            <p:ph type="title"/>
          </p:nvPr>
        </p:nvSpPr>
        <p:spPr>
          <a:xfrm>
            <a:off x="958506" y="800392"/>
            <a:ext cx="10264697" cy="1212102"/>
          </a:xfrm>
        </p:spPr>
        <p:txBody>
          <a:bodyPr>
            <a:normAutofit fontScale="90000"/>
          </a:bodyPr>
          <a:lstStyle/>
          <a:p>
            <a:r>
              <a:rPr lang="pl-PL" sz="4000">
                <a:solidFill>
                  <a:srgbClr val="FFFFFF"/>
                </a:solidFill>
              </a:rPr>
              <a:t>Katalog z art. 17 k.p.k. a abolicja indywidualna</a:t>
            </a:r>
          </a:p>
        </p:txBody>
      </p:sp>
      <p:sp>
        <p:nvSpPr>
          <p:cNvPr id="3" name="Symbol zastępczy zawartości 2">
            <a:extLst>
              <a:ext uri="{FF2B5EF4-FFF2-40B4-BE49-F238E27FC236}">
                <a16:creationId xmlns:a16="http://schemas.microsoft.com/office/drawing/2014/main" id="{D41BFEE5-EF9A-4D76-B969-C6DE4E633859}"/>
              </a:ext>
            </a:extLst>
          </p:cNvPr>
          <p:cNvSpPr>
            <a:spLocks noGrp="1"/>
          </p:cNvSpPr>
          <p:nvPr>
            <p:ph idx="1"/>
          </p:nvPr>
        </p:nvSpPr>
        <p:spPr>
          <a:xfrm>
            <a:off x="1367624" y="2490436"/>
            <a:ext cx="9708995" cy="3567173"/>
          </a:xfrm>
        </p:spPr>
        <p:txBody>
          <a:bodyPr anchor="ctr">
            <a:normAutofit/>
          </a:bodyPr>
          <a:lstStyle/>
          <a:p>
            <a:pPr algn="just"/>
            <a:r>
              <a:rPr lang="pl-PL" sz="2400" dirty="0"/>
              <a:t>Trybunał Konstytucyjny wyrokiem z dnia 17 lipca 2018 r. sygn. akt K 9/17 (Dz.U.2018.1387), uznał art. 17 § 1 w zakresie, w jakim nie czyni aktu abolicji indywidualnej negatywną przesłanką prowadzenia - odpowiednio - postępowania karnego, postępowania w sprawach o wykroczenia albo postępowania karnego wykonawczego za niezgodny z art. 139 zdanie pierwsze Konstytucji RP.</a:t>
            </a:r>
          </a:p>
        </p:txBody>
      </p:sp>
    </p:spTree>
    <p:extLst>
      <p:ext uri="{BB962C8B-B14F-4D97-AF65-F5344CB8AC3E}">
        <p14:creationId xmlns:p14="http://schemas.microsoft.com/office/powerpoint/2010/main" val="1818710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9D84D0-BF30-44BA-ABC9-93480B76B88B}"/>
              </a:ext>
            </a:extLst>
          </p:cNvPr>
          <p:cNvSpPr>
            <a:spLocks noGrp="1"/>
          </p:cNvSpPr>
          <p:nvPr>
            <p:ph type="title"/>
          </p:nvPr>
        </p:nvSpPr>
        <p:spPr>
          <a:xfrm>
            <a:off x="958506" y="800392"/>
            <a:ext cx="10264697" cy="1212102"/>
          </a:xfrm>
        </p:spPr>
        <p:txBody>
          <a:bodyPr>
            <a:normAutofit/>
          </a:bodyPr>
          <a:lstStyle/>
          <a:p>
            <a:r>
              <a:rPr lang="pl-PL" sz="4000">
                <a:solidFill>
                  <a:srgbClr val="FFFFFF"/>
                </a:solidFill>
              </a:rPr>
              <a:t>KATALOG OTWARTY</a:t>
            </a:r>
          </a:p>
        </p:txBody>
      </p:sp>
      <p:sp>
        <p:nvSpPr>
          <p:cNvPr id="3" name="Symbol zastępczy zawartości 2">
            <a:extLst>
              <a:ext uri="{FF2B5EF4-FFF2-40B4-BE49-F238E27FC236}">
                <a16:creationId xmlns:a16="http://schemas.microsoft.com/office/drawing/2014/main" id="{14205167-A9C9-41D7-9AE4-15041902990F}"/>
              </a:ext>
            </a:extLst>
          </p:cNvPr>
          <p:cNvSpPr>
            <a:spLocks noGrp="1"/>
          </p:cNvSpPr>
          <p:nvPr>
            <p:ph idx="1"/>
          </p:nvPr>
        </p:nvSpPr>
        <p:spPr>
          <a:xfrm>
            <a:off x="1367624" y="2490436"/>
            <a:ext cx="9708995" cy="3567173"/>
          </a:xfrm>
        </p:spPr>
        <p:txBody>
          <a:bodyPr anchor="ctr">
            <a:normAutofit lnSpcReduction="10000"/>
          </a:bodyPr>
          <a:lstStyle/>
          <a:p>
            <a:pPr algn="just"/>
            <a:r>
              <a:rPr lang="pl-PL" sz="2400" dirty="0"/>
              <a:t>Katalog z art. 17 § 1 k.p.k. ma charakter otwarty. Oznacza to, że zawiera jedynie najważniejsze, najbardziej typowe przesłanki. Pozostałe przesłanki (art. 17 § 1 pkt 11 k.p.k.) określone są przykładowo w ustawach amnestyjnych (np. abolicja). W postępowaniu w sprawach podlegających orzecznictwu sądów wojskowych – zakaz wszczynania przez prokuratora wojskowego postępowania o przestępstwo ścigane na wniosek dowódcy jednostki wojskowej, jeżeli wobec sprawcy zastosowano już środki przewidziane w wojskowych przepisach dyscyplinarnych (</a:t>
            </a:r>
            <a:r>
              <a:rPr lang="pl-PL" sz="2400" dirty="0">
                <a:hlinkClick r:id="rId2">
                  <a:extLst>
                    <a:ext uri="{A12FA001-AC4F-418D-AE19-62706E023703}">
                      <ahyp:hlinkClr xmlns:ahyp="http://schemas.microsoft.com/office/drawing/2018/hyperlinkcolor" val="tx"/>
                    </a:ext>
                  </a:extLst>
                </a:hlinkClick>
              </a:rPr>
              <a:t>art. 658 § 1</a:t>
            </a:r>
            <a:r>
              <a:rPr lang="pl-PL" sz="2400" dirty="0"/>
              <a:t> k.p.k.).</a:t>
            </a:r>
          </a:p>
        </p:txBody>
      </p:sp>
    </p:spTree>
    <p:extLst>
      <p:ext uri="{BB962C8B-B14F-4D97-AF65-F5344CB8AC3E}">
        <p14:creationId xmlns:p14="http://schemas.microsoft.com/office/powerpoint/2010/main" val="30768083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1325563"/>
          </a:xfrm>
        </p:spPr>
        <p:txBody>
          <a:bodyPr>
            <a:normAutofit/>
          </a:bodyPr>
          <a:lstStyle/>
          <a:p>
            <a:r>
              <a:rPr lang="pl-PL" sz="5400" dirty="0"/>
              <a:t>KLASYFIKACJA PRZESŁANEK</a:t>
            </a:r>
          </a:p>
        </p:txBody>
      </p:sp>
      <p:sp>
        <p:nvSpPr>
          <p:cNvPr id="3" name="Symbol zastępczy zawartości 2"/>
          <p:cNvSpPr>
            <a:spLocks noGrp="1"/>
          </p:cNvSpPr>
          <p:nvPr>
            <p:ph idx="1"/>
          </p:nvPr>
        </p:nvSpPr>
        <p:spPr>
          <a:xfrm>
            <a:off x="838200" y="1929384"/>
            <a:ext cx="10515600" cy="4251960"/>
          </a:xfrm>
        </p:spPr>
        <p:txBody>
          <a:bodyPr>
            <a:normAutofit fontScale="92500" lnSpcReduction="10000"/>
          </a:bodyPr>
          <a:lstStyle/>
          <a:p>
            <a:pPr algn="just"/>
            <a:r>
              <a:rPr lang="pl-PL" sz="2000" b="1" dirty="0"/>
              <a:t>Przesłanki (warunki) pozytywne </a:t>
            </a:r>
            <a:r>
              <a:rPr lang="pl-PL" sz="2000" dirty="0"/>
              <a:t>to takie stany prawne, które muszą zachodzić, aby proces mógł się toczyć, a więc aby był </a:t>
            </a:r>
            <a:r>
              <a:rPr lang="pl-PL" sz="2000" b="1" dirty="0"/>
              <a:t>dopuszczalny</a:t>
            </a:r>
            <a:r>
              <a:rPr lang="pl-PL" sz="2000" dirty="0"/>
              <a:t>.</a:t>
            </a:r>
          </a:p>
          <a:p>
            <a:pPr algn="just"/>
            <a:r>
              <a:rPr lang="pl-PL" sz="2000" b="1" dirty="0"/>
              <a:t>Przesłanki (warunki) negatywne </a:t>
            </a:r>
            <a:r>
              <a:rPr lang="pl-PL" sz="2000" dirty="0"/>
              <a:t>(tzw. </a:t>
            </a:r>
            <a:r>
              <a:rPr lang="pl-PL" sz="2000" b="1" dirty="0"/>
              <a:t>przeszkody procesowe</a:t>
            </a:r>
            <a:r>
              <a:rPr lang="pl-PL" sz="2000" dirty="0"/>
              <a:t>) to stany, które wyłączają możliwość dopuszczalności wszczęcia i dalszego biegu procesu.</a:t>
            </a:r>
            <a:endParaRPr lang="pl-PL" sz="2000" b="1" dirty="0"/>
          </a:p>
          <a:p>
            <a:pPr algn="just"/>
            <a:endParaRPr lang="pl-PL" sz="2000" dirty="0"/>
          </a:p>
          <a:p>
            <a:pPr algn="just"/>
            <a:r>
              <a:rPr lang="pl-PL" sz="2000" b="1" dirty="0"/>
              <a:t>Przesłanki ogólne</a:t>
            </a:r>
            <a:r>
              <a:rPr lang="pl-PL" sz="2000" dirty="0"/>
              <a:t> to takie stany prawne, które warunkują proces w trybie zwyczajnym.</a:t>
            </a:r>
          </a:p>
          <a:p>
            <a:pPr algn="just"/>
            <a:r>
              <a:rPr lang="pl-PL" sz="2000" b="1" dirty="0"/>
              <a:t>Przesłanki szczególne </a:t>
            </a:r>
            <a:r>
              <a:rPr lang="pl-PL" sz="2000" dirty="0"/>
              <a:t>to takie stany prawne, które warunkują szczególny tryb procesu (z reguły występują jako dodatkowe, obok przesłanek ogólnych). Warunkiem wszczęcia każdego procesu, zarówno w trybie ogólnym, jak i szczególnym, jest brak wystąpienia przesłanek ogólnych z art. 17 § 1 k.p.k. W wypadku prowadzenia postępowania w jednym z trybów szczególnych, dodatkowo muszą wystąpić przesłanki szczególne (np. prowadzenie postępowania w formie dochodzenia dla postępowania nakazowego – art. 500 KPK)</a:t>
            </a:r>
          </a:p>
          <a:p>
            <a:endParaRPr lang="pl-PL" sz="2000" dirty="0"/>
          </a:p>
        </p:txBody>
      </p:sp>
    </p:spTree>
    <p:extLst>
      <p:ext uri="{BB962C8B-B14F-4D97-AF65-F5344CB8AC3E}">
        <p14:creationId xmlns:p14="http://schemas.microsoft.com/office/powerpoint/2010/main" val="4089088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308259-18F0-47A2-879F-FDFDDACDC85B}"/>
              </a:ext>
            </a:extLst>
          </p:cNvPr>
          <p:cNvSpPr>
            <a:spLocks noGrp="1"/>
          </p:cNvSpPr>
          <p:nvPr>
            <p:ph type="title"/>
          </p:nvPr>
        </p:nvSpPr>
        <p:spPr>
          <a:xfrm>
            <a:off x="646111" y="390525"/>
            <a:ext cx="9631364" cy="1462723"/>
          </a:xfrm>
        </p:spPr>
        <p:txBody>
          <a:bodyPr/>
          <a:lstStyle/>
          <a:p>
            <a:pPr algn="just"/>
            <a:r>
              <a:rPr lang="pl-PL" b="1" dirty="0"/>
              <a:t>Rozpoczęcie postępowania przygotowawczego</a:t>
            </a:r>
          </a:p>
        </p:txBody>
      </p:sp>
      <p:sp>
        <p:nvSpPr>
          <p:cNvPr id="3" name="Symbol zastępczy zawartości 2">
            <a:extLst>
              <a:ext uri="{FF2B5EF4-FFF2-40B4-BE49-F238E27FC236}">
                <a16:creationId xmlns:a16="http://schemas.microsoft.com/office/drawing/2014/main" id="{5EA6D6F5-CAE7-4227-9F22-3CED2FF390FA}"/>
              </a:ext>
            </a:extLst>
          </p:cNvPr>
          <p:cNvSpPr>
            <a:spLocks noGrp="1"/>
          </p:cNvSpPr>
          <p:nvPr>
            <p:ph idx="1"/>
          </p:nvPr>
        </p:nvSpPr>
        <p:spPr>
          <a:xfrm>
            <a:off x="771526" y="2066925"/>
            <a:ext cx="9278328" cy="4181474"/>
          </a:xfrm>
        </p:spPr>
        <p:txBody>
          <a:bodyPr>
            <a:normAutofit/>
          </a:bodyPr>
          <a:lstStyle/>
          <a:p>
            <a:pPr marL="0" indent="0">
              <a:buNone/>
            </a:pPr>
            <a:r>
              <a:rPr lang="pl-PL" sz="3000" dirty="0"/>
              <a:t> - zawiadomienie o uzasadnionym podejrzeniu popełnienia przestępstwa</a:t>
            </a:r>
          </a:p>
          <a:p>
            <a:pPr>
              <a:buFontTx/>
              <a:buChar char="-"/>
            </a:pPr>
            <a:r>
              <a:rPr lang="pl-PL" sz="3000" dirty="0"/>
              <a:t>postępowanie sprawdzające</a:t>
            </a:r>
          </a:p>
          <a:p>
            <a:pPr>
              <a:buFontTx/>
              <a:buChar char="-"/>
            </a:pPr>
            <a:r>
              <a:rPr lang="pl-PL" sz="3000" dirty="0"/>
              <a:t>czynności w niezbędnym zakresie</a:t>
            </a:r>
          </a:p>
          <a:p>
            <a:pPr>
              <a:buFontTx/>
              <a:buChar char="-"/>
            </a:pPr>
            <a:r>
              <a:rPr lang="pl-PL" sz="3000" dirty="0"/>
              <a:t>odmowa wszczęcia postępowania karnego</a:t>
            </a:r>
          </a:p>
          <a:p>
            <a:pPr>
              <a:buFontTx/>
              <a:buChar char="-"/>
            </a:pPr>
            <a:r>
              <a:rPr lang="pl-PL" sz="3000" dirty="0"/>
              <a:t>wszczęcie postępowania karnego</a:t>
            </a:r>
          </a:p>
        </p:txBody>
      </p:sp>
    </p:spTree>
    <p:extLst>
      <p:ext uri="{BB962C8B-B14F-4D97-AF65-F5344CB8AC3E}">
        <p14:creationId xmlns:p14="http://schemas.microsoft.com/office/powerpoint/2010/main" val="25965661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1325563"/>
          </a:xfrm>
        </p:spPr>
        <p:txBody>
          <a:bodyPr>
            <a:normAutofit fontScale="90000"/>
          </a:bodyPr>
          <a:lstStyle/>
          <a:p>
            <a:pPr algn="ctr"/>
            <a:r>
              <a:rPr lang="pl-PL" sz="5400" dirty="0"/>
              <a:t>Przesłanki (warunki) materialne i formalne</a:t>
            </a:r>
          </a:p>
        </p:txBody>
      </p:sp>
      <p:sp>
        <p:nvSpPr>
          <p:cNvPr id="3" name="Symbol zastępczy zawartości 2"/>
          <p:cNvSpPr>
            <a:spLocks noGrp="1"/>
          </p:cNvSpPr>
          <p:nvPr>
            <p:ph idx="1"/>
          </p:nvPr>
        </p:nvSpPr>
        <p:spPr>
          <a:xfrm>
            <a:off x="838200" y="1929384"/>
            <a:ext cx="10515600" cy="4251960"/>
          </a:xfrm>
        </p:spPr>
        <p:txBody>
          <a:bodyPr>
            <a:normAutofit fontScale="92500" lnSpcReduction="20000"/>
          </a:bodyPr>
          <a:lstStyle/>
          <a:p>
            <a:r>
              <a:rPr lang="pl-PL" sz="1700" b="1" dirty="0"/>
              <a:t>Przesłanki materialne </a:t>
            </a:r>
            <a:r>
              <a:rPr lang="pl-PL" sz="1700" dirty="0"/>
              <a:t>warunkują nie tylko dopuszczalność „uruchomienia” samego procesu, ale warunkują równocześnie samą odpowiedzialność karną określoną przepisami prawa materialnego (np. popełnienie czynu, który wypełnia znamiona czynu zabronionego):</a:t>
            </a:r>
          </a:p>
          <a:p>
            <a:pPr lvl="1"/>
            <a:r>
              <a:rPr lang="pl-PL" sz="1700" b="1" dirty="0"/>
              <a:t>przesłanki uniewinnienia </a:t>
            </a:r>
            <a:r>
              <a:rPr lang="pl-PL" sz="1700" dirty="0"/>
              <a:t>(art. 17 § 1 pkt 1, pkt 2 k.p.k.);</a:t>
            </a:r>
            <a:endParaRPr lang="pl-PL" sz="1700" b="1" dirty="0"/>
          </a:p>
          <a:p>
            <a:pPr lvl="1"/>
            <a:r>
              <a:rPr lang="pl-PL" sz="1700" b="1" dirty="0"/>
              <a:t>przesłanki umorzenia </a:t>
            </a:r>
            <a:r>
              <a:rPr lang="pl-PL" sz="1700" dirty="0"/>
              <a:t>(art. 17 § 1 pkt 3, pkt 4) </a:t>
            </a:r>
          </a:p>
          <a:p>
            <a:pPr lvl="1"/>
            <a:r>
              <a:rPr lang="pl-PL" sz="1700" b="1" dirty="0"/>
              <a:t>Przesłanki mieszane: </a:t>
            </a:r>
            <a:r>
              <a:rPr lang="pl-PL" sz="1700" dirty="0"/>
              <a:t>pkt 6, abolicja, immunitety materialne, art. 111 § 1 k.k.</a:t>
            </a:r>
          </a:p>
          <a:p>
            <a:pPr lvl="1"/>
            <a:endParaRPr lang="pl-PL" sz="1700" b="1" dirty="0"/>
          </a:p>
          <a:p>
            <a:r>
              <a:rPr lang="pl-PL" sz="1700" dirty="0"/>
              <a:t>Skutkiem procesowym stwierdzenia przeszkody procesowej o charakterze materialnym w postępowaniu przygotowawczym jest zawsze umorzenie tego postępowania. </a:t>
            </a:r>
          </a:p>
          <a:p>
            <a:pPr marL="0" indent="0">
              <a:buNone/>
            </a:pPr>
            <a:endParaRPr lang="pl-PL" sz="1700" dirty="0"/>
          </a:p>
          <a:p>
            <a:pPr algn="just"/>
            <a:r>
              <a:rPr lang="pl-PL" sz="1700" dirty="0"/>
              <a:t>W postępowaniu sądowym, stwierdzenie negatywnego warunku materialnego określonego w </a:t>
            </a:r>
            <a:r>
              <a:rPr lang="pl-PL" sz="1700" b="1" dirty="0"/>
              <a:t>art. 17 § 1 pkt 1 i 2</a:t>
            </a:r>
            <a:r>
              <a:rPr lang="pl-PL" sz="1700" dirty="0"/>
              <a:t> k.p.k. </a:t>
            </a:r>
            <a:r>
              <a:rPr lang="pl-PL" sz="1700" b="1" dirty="0"/>
              <a:t>przed rozpoczęciem przewodu sądowego </a:t>
            </a:r>
            <a:r>
              <a:rPr lang="pl-PL" sz="1700" dirty="0"/>
              <a:t>powoduje umorzenie postępowania, natomiast  po rozpoczęciu przewodu sądowego powoduje wydanie wyroku uniewinniającego chyba, że sprawca w chwili czynu był niepoczytalny, co stanowi przesłankę do wydania wyroku umarzającego (art. 414§1 k.p.k.). </a:t>
            </a:r>
          </a:p>
          <a:p>
            <a:pPr marL="0" indent="0">
              <a:buNone/>
            </a:pPr>
            <a:endParaRPr lang="pl-PL" sz="1700" dirty="0"/>
          </a:p>
          <a:p>
            <a:pPr marL="0" indent="0">
              <a:buNone/>
            </a:pPr>
            <a:endParaRPr lang="pl-PL" sz="1700" b="1" dirty="0"/>
          </a:p>
          <a:p>
            <a:endParaRPr lang="pl-PL" sz="1700" dirty="0"/>
          </a:p>
        </p:txBody>
      </p:sp>
    </p:spTree>
    <p:extLst>
      <p:ext uri="{BB962C8B-B14F-4D97-AF65-F5344CB8AC3E}">
        <p14:creationId xmlns:p14="http://schemas.microsoft.com/office/powerpoint/2010/main" val="1750662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0" y="1222625"/>
            <a:ext cx="9465564" cy="4577443"/>
          </a:xfrm>
          <a:prstGeom prst="rect">
            <a:avLst/>
          </a:prstGeom>
        </p:spPr>
        <p:txBody>
          <a:bodyPr vert="horz" lIns="91440" tIns="45720" rIns="91440" bIns="45720" rtlCol="0">
            <a:normAutofit lnSpcReduction="10000"/>
          </a:bodyPr>
          <a:lstStyle/>
          <a:p>
            <a:pPr indent="-228600">
              <a:lnSpc>
                <a:spcPct val="90000"/>
              </a:lnSpc>
              <a:spcAft>
                <a:spcPts val="600"/>
              </a:spcAft>
              <a:buFont typeface="Arial" panose="020B0604020202020204" pitchFamily="34" charset="0"/>
              <a:buChar char="•"/>
            </a:pPr>
            <a:r>
              <a:rPr lang="en-US" b="1" dirty="0" err="1"/>
              <a:t>Przesłanki</a:t>
            </a:r>
            <a:r>
              <a:rPr lang="en-US" b="1" dirty="0"/>
              <a:t> </a:t>
            </a:r>
            <a:r>
              <a:rPr lang="en-US" b="1" dirty="0" err="1"/>
              <a:t>formalne</a:t>
            </a:r>
            <a:r>
              <a:rPr lang="en-US" b="1" dirty="0"/>
              <a:t> </a:t>
            </a:r>
            <a:r>
              <a:rPr lang="en-US" dirty="0" err="1"/>
              <a:t>charakteryzują</a:t>
            </a:r>
            <a:r>
              <a:rPr lang="en-US" dirty="0"/>
              <a:t> </a:t>
            </a:r>
            <a:r>
              <a:rPr lang="en-US" dirty="0" err="1"/>
              <a:t>się</a:t>
            </a:r>
            <a:r>
              <a:rPr lang="en-US" dirty="0"/>
              <a:t> </a:t>
            </a:r>
            <a:r>
              <a:rPr lang="en-US" dirty="0" err="1"/>
              <a:t>tym</a:t>
            </a:r>
            <a:r>
              <a:rPr lang="en-US" dirty="0"/>
              <a:t>, </a:t>
            </a:r>
            <a:r>
              <a:rPr lang="en-US" dirty="0" err="1"/>
              <a:t>że</a:t>
            </a:r>
            <a:r>
              <a:rPr lang="en-US" dirty="0"/>
              <a:t> </a:t>
            </a:r>
            <a:r>
              <a:rPr lang="en-US" dirty="0" err="1"/>
              <a:t>nie</a:t>
            </a:r>
            <a:r>
              <a:rPr lang="en-US" dirty="0"/>
              <a:t> </a:t>
            </a:r>
            <a:r>
              <a:rPr lang="en-US" dirty="0" err="1"/>
              <a:t>przesądzają</a:t>
            </a:r>
            <a:r>
              <a:rPr lang="en-US" dirty="0"/>
              <a:t> </a:t>
            </a:r>
            <a:r>
              <a:rPr lang="en-US" dirty="0" err="1"/>
              <a:t>braku</a:t>
            </a:r>
            <a:r>
              <a:rPr lang="en-US" dirty="0"/>
              <a:t> </a:t>
            </a:r>
            <a:r>
              <a:rPr lang="en-US" dirty="0" err="1"/>
              <a:t>odpowiedzialności</a:t>
            </a:r>
            <a:r>
              <a:rPr lang="en-US" dirty="0"/>
              <a:t> </a:t>
            </a:r>
            <a:r>
              <a:rPr lang="en-US" dirty="0" err="1"/>
              <a:t>karnej</a:t>
            </a:r>
            <a:r>
              <a:rPr lang="en-US" dirty="0"/>
              <a:t> w </a:t>
            </a:r>
            <a:r>
              <a:rPr lang="en-US" dirty="0" err="1"/>
              <a:t>razie</a:t>
            </a:r>
            <a:r>
              <a:rPr lang="en-US" dirty="0"/>
              <a:t> ich </a:t>
            </a:r>
            <a:r>
              <a:rPr lang="en-US" dirty="0" err="1"/>
              <a:t>niezaistnienia</a:t>
            </a:r>
            <a:r>
              <a:rPr lang="en-US" dirty="0"/>
              <a:t>, </a:t>
            </a:r>
            <a:r>
              <a:rPr lang="en-US" dirty="0" err="1"/>
              <a:t>natomiast</a:t>
            </a:r>
            <a:r>
              <a:rPr lang="en-US" dirty="0"/>
              <a:t> </a:t>
            </a:r>
            <a:r>
              <a:rPr lang="en-US" u="sng" dirty="0" err="1"/>
              <a:t>warunkują</a:t>
            </a:r>
            <a:r>
              <a:rPr lang="en-US" u="sng" dirty="0"/>
              <a:t> </a:t>
            </a:r>
            <a:r>
              <a:rPr lang="en-US" u="sng" dirty="0" err="1"/>
              <a:t>jedynie</a:t>
            </a:r>
            <a:r>
              <a:rPr lang="en-US" u="sng" dirty="0"/>
              <a:t> </a:t>
            </a:r>
            <a:r>
              <a:rPr lang="en-US" u="sng" dirty="0" err="1"/>
              <a:t>sam</a:t>
            </a:r>
            <a:r>
              <a:rPr lang="en-US" u="sng" dirty="0"/>
              <a:t> </a:t>
            </a:r>
            <a:r>
              <a:rPr lang="en-US" u="sng" dirty="0" err="1"/>
              <a:t>proces</a:t>
            </a:r>
            <a:r>
              <a:rPr lang="en-US" u="sng" dirty="0"/>
              <a:t> </a:t>
            </a:r>
            <a:r>
              <a:rPr lang="en-US" u="sng" dirty="0" err="1"/>
              <a:t>karny</a:t>
            </a:r>
            <a:r>
              <a:rPr lang="en-US" dirty="0"/>
              <a:t>:</a:t>
            </a:r>
          </a:p>
          <a:p>
            <a:pPr marL="742950" lvl="1" indent="-228600">
              <a:lnSpc>
                <a:spcPct val="90000"/>
              </a:lnSpc>
              <a:spcAft>
                <a:spcPts val="600"/>
              </a:spcAft>
              <a:buFont typeface="Arial" panose="020B0604020202020204" pitchFamily="34" charset="0"/>
              <a:buChar char="•"/>
            </a:pPr>
            <a:r>
              <a:rPr lang="en-US" b="1" dirty="0" err="1"/>
              <a:t>bezwzględne</a:t>
            </a:r>
            <a:r>
              <a:rPr lang="en-US" b="1" dirty="0"/>
              <a:t>: </a:t>
            </a:r>
            <a:r>
              <a:rPr lang="en-US" dirty="0" err="1"/>
              <a:t>takie</a:t>
            </a:r>
            <a:r>
              <a:rPr lang="en-US" dirty="0"/>
              <a:t> </a:t>
            </a:r>
            <a:r>
              <a:rPr lang="en-US" dirty="0" err="1"/>
              <a:t>stany</a:t>
            </a:r>
            <a:r>
              <a:rPr lang="en-US" dirty="0"/>
              <a:t> </a:t>
            </a:r>
            <a:r>
              <a:rPr lang="en-US" dirty="0" err="1"/>
              <a:t>prawne</a:t>
            </a:r>
            <a:r>
              <a:rPr lang="en-US" dirty="0"/>
              <a:t>, </a:t>
            </a:r>
            <a:r>
              <a:rPr lang="en-US" dirty="0" err="1"/>
              <a:t>które</a:t>
            </a:r>
            <a:r>
              <a:rPr lang="en-US" dirty="0"/>
              <a:t> </a:t>
            </a:r>
            <a:r>
              <a:rPr lang="en-US" dirty="0" err="1"/>
              <a:t>warunkują</a:t>
            </a:r>
            <a:r>
              <a:rPr lang="en-US" dirty="0"/>
              <a:t> </a:t>
            </a:r>
            <a:r>
              <a:rPr lang="en-US" dirty="0" err="1"/>
              <a:t>proces</a:t>
            </a:r>
            <a:r>
              <a:rPr lang="en-US" dirty="0"/>
              <a:t> </a:t>
            </a:r>
            <a:r>
              <a:rPr lang="en-US" dirty="0" err="1"/>
              <a:t>przeciwko</a:t>
            </a:r>
            <a:r>
              <a:rPr lang="en-US" dirty="0"/>
              <a:t> </a:t>
            </a:r>
            <a:r>
              <a:rPr lang="en-US" dirty="0" err="1"/>
              <a:t>określonej</a:t>
            </a:r>
            <a:r>
              <a:rPr lang="en-US" dirty="0"/>
              <a:t> </a:t>
            </a:r>
            <a:r>
              <a:rPr lang="en-US" dirty="0" err="1"/>
              <a:t>osobie</a:t>
            </a:r>
            <a:r>
              <a:rPr lang="en-US" dirty="0"/>
              <a:t> w </a:t>
            </a:r>
            <a:r>
              <a:rPr lang="en-US" dirty="0" err="1"/>
              <a:t>każdym</a:t>
            </a:r>
            <a:r>
              <a:rPr lang="en-US" dirty="0"/>
              <a:t> </a:t>
            </a:r>
            <a:r>
              <a:rPr lang="en-US" dirty="0" err="1"/>
              <a:t>układzie</a:t>
            </a:r>
            <a:r>
              <a:rPr lang="en-US" dirty="0"/>
              <a:t> </a:t>
            </a:r>
            <a:r>
              <a:rPr lang="en-US" dirty="0" err="1"/>
              <a:t>procesowym</a:t>
            </a:r>
            <a:r>
              <a:rPr lang="en-US" dirty="0"/>
              <a:t>, np. </a:t>
            </a:r>
            <a:r>
              <a:rPr lang="en-US" i="1" dirty="0"/>
              <a:t>res </a:t>
            </a:r>
            <a:r>
              <a:rPr lang="en-US" i="1" dirty="0" err="1"/>
              <a:t>iudicata</a:t>
            </a:r>
            <a:r>
              <a:rPr lang="en-US" dirty="0"/>
              <a:t>;</a:t>
            </a:r>
          </a:p>
          <a:p>
            <a:pPr marL="742950" lvl="1" indent="-228600">
              <a:lnSpc>
                <a:spcPct val="90000"/>
              </a:lnSpc>
              <a:spcAft>
                <a:spcPts val="600"/>
              </a:spcAft>
              <a:buFont typeface="Arial" panose="020B0604020202020204" pitchFamily="34" charset="0"/>
              <a:buChar char="•"/>
            </a:pPr>
            <a:r>
              <a:rPr lang="en-US" b="1" dirty="0" err="1"/>
              <a:t>względne</a:t>
            </a:r>
            <a:r>
              <a:rPr lang="en-US" b="1" dirty="0"/>
              <a:t>: </a:t>
            </a:r>
            <a:r>
              <a:rPr lang="en-US" dirty="0" err="1"/>
              <a:t>takie</a:t>
            </a:r>
            <a:r>
              <a:rPr lang="en-US" dirty="0"/>
              <a:t> </a:t>
            </a:r>
            <a:r>
              <a:rPr lang="en-US" dirty="0" err="1"/>
              <a:t>stany</a:t>
            </a:r>
            <a:r>
              <a:rPr lang="en-US" dirty="0"/>
              <a:t> </a:t>
            </a:r>
            <a:r>
              <a:rPr lang="en-US" dirty="0" err="1"/>
              <a:t>prawne</a:t>
            </a:r>
            <a:r>
              <a:rPr lang="en-US" dirty="0"/>
              <a:t>, </a:t>
            </a:r>
            <a:r>
              <a:rPr lang="en-US" dirty="0" err="1"/>
              <a:t>które</a:t>
            </a:r>
            <a:r>
              <a:rPr lang="en-US" dirty="0"/>
              <a:t> </a:t>
            </a:r>
            <a:r>
              <a:rPr lang="en-US" dirty="0" err="1"/>
              <a:t>warunkują</a:t>
            </a:r>
            <a:r>
              <a:rPr lang="en-US" dirty="0"/>
              <a:t> </a:t>
            </a:r>
            <a:r>
              <a:rPr lang="en-US" dirty="0" err="1"/>
              <a:t>dopuszczalność</a:t>
            </a:r>
            <a:r>
              <a:rPr lang="en-US" dirty="0"/>
              <a:t> </a:t>
            </a:r>
            <a:r>
              <a:rPr lang="en-US" dirty="0" err="1"/>
              <a:t>procesu</a:t>
            </a:r>
            <a:r>
              <a:rPr lang="en-US" dirty="0"/>
              <a:t> </a:t>
            </a:r>
            <a:r>
              <a:rPr lang="en-US" dirty="0" err="1"/>
              <a:t>przeciwko</a:t>
            </a:r>
            <a:r>
              <a:rPr lang="en-US" dirty="0"/>
              <a:t> </a:t>
            </a:r>
            <a:r>
              <a:rPr lang="en-US" dirty="0" err="1"/>
              <a:t>określonej</a:t>
            </a:r>
            <a:r>
              <a:rPr lang="en-US" dirty="0"/>
              <a:t> </a:t>
            </a:r>
            <a:r>
              <a:rPr lang="en-US" dirty="0" err="1"/>
              <a:t>osobie</a:t>
            </a:r>
            <a:r>
              <a:rPr lang="en-US" dirty="0"/>
              <a:t> </a:t>
            </a:r>
            <a:r>
              <a:rPr lang="en-US" dirty="0" err="1"/>
              <a:t>tylko</a:t>
            </a:r>
            <a:r>
              <a:rPr lang="en-US" dirty="0"/>
              <a:t> w </a:t>
            </a:r>
            <a:r>
              <a:rPr lang="en-US" dirty="0" err="1"/>
              <a:t>pewnym</a:t>
            </a:r>
            <a:r>
              <a:rPr lang="en-US" dirty="0"/>
              <a:t> </a:t>
            </a:r>
            <a:r>
              <a:rPr lang="en-US" dirty="0" err="1"/>
              <a:t>układzie</a:t>
            </a:r>
            <a:r>
              <a:rPr lang="en-US" dirty="0"/>
              <a:t> </a:t>
            </a:r>
            <a:r>
              <a:rPr lang="en-US" dirty="0" err="1"/>
              <a:t>procesowym</a:t>
            </a:r>
            <a:r>
              <a:rPr lang="en-US" dirty="0"/>
              <a:t>, co </a:t>
            </a:r>
            <a:r>
              <a:rPr lang="en-US" dirty="0" err="1"/>
              <a:t>nie</a:t>
            </a:r>
            <a:r>
              <a:rPr lang="en-US" dirty="0"/>
              <a:t> </a:t>
            </a:r>
            <a:r>
              <a:rPr lang="en-US" dirty="0" err="1"/>
              <a:t>wyłącza</a:t>
            </a:r>
            <a:r>
              <a:rPr lang="en-US" dirty="0"/>
              <a:t> </a:t>
            </a:r>
            <a:r>
              <a:rPr lang="en-US" dirty="0" err="1"/>
              <a:t>dopuszczalności</a:t>
            </a:r>
            <a:r>
              <a:rPr lang="en-US" dirty="0"/>
              <a:t> </a:t>
            </a:r>
            <a:r>
              <a:rPr lang="en-US" dirty="0" err="1"/>
              <a:t>procesu</a:t>
            </a:r>
            <a:r>
              <a:rPr lang="en-US" dirty="0"/>
              <a:t> o ten </a:t>
            </a:r>
            <a:r>
              <a:rPr lang="en-US" dirty="0" err="1"/>
              <a:t>sam</a:t>
            </a:r>
            <a:r>
              <a:rPr lang="en-US" dirty="0"/>
              <a:t> </a:t>
            </a:r>
            <a:r>
              <a:rPr lang="en-US" dirty="0" err="1"/>
              <a:t>czyn</a:t>
            </a:r>
            <a:r>
              <a:rPr lang="en-US" dirty="0"/>
              <a:t> </a:t>
            </a:r>
            <a:r>
              <a:rPr lang="en-US" dirty="0" err="1"/>
              <a:t>przeciwko</a:t>
            </a:r>
            <a:r>
              <a:rPr lang="en-US" dirty="0"/>
              <a:t> </a:t>
            </a:r>
            <a:r>
              <a:rPr lang="en-US" dirty="0" err="1"/>
              <a:t>temu</a:t>
            </a:r>
            <a:r>
              <a:rPr lang="en-US" dirty="0"/>
              <a:t> </a:t>
            </a:r>
            <a:r>
              <a:rPr lang="en-US" dirty="0" err="1"/>
              <a:t>samemu</a:t>
            </a:r>
            <a:r>
              <a:rPr lang="en-US" dirty="0"/>
              <a:t> </a:t>
            </a:r>
            <a:r>
              <a:rPr lang="en-US" dirty="0" err="1"/>
              <a:t>oskarżonemu</a:t>
            </a:r>
            <a:r>
              <a:rPr lang="en-US" dirty="0"/>
              <a:t> w </a:t>
            </a:r>
            <a:r>
              <a:rPr lang="en-US" dirty="0" err="1"/>
              <a:t>innym</a:t>
            </a:r>
            <a:r>
              <a:rPr lang="en-US" dirty="0"/>
              <a:t> </a:t>
            </a:r>
            <a:r>
              <a:rPr lang="en-US" dirty="0" err="1"/>
              <a:t>układzie</a:t>
            </a:r>
            <a:r>
              <a:rPr lang="en-US" dirty="0"/>
              <a:t>, np. </a:t>
            </a:r>
            <a:r>
              <a:rPr lang="en-US" dirty="0" err="1"/>
              <a:t>brak</a:t>
            </a:r>
            <a:r>
              <a:rPr lang="en-US" dirty="0"/>
              <a:t> </a:t>
            </a:r>
            <a:r>
              <a:rPr lang="en-US" dirty="0" err="1"/>
              <a:t>wniosku</a:t>
            </a:r>
            <a:r>
              <a:rPr lang="en-US" dirty="0"/>
              <a:t> o </a:t>
            </a:r>
            <a:r>
              <a:rPr lang="en-US" dirty="0" err="1"/>
              <a:t>ściganie</a:t>
            </a:r>
            <a:r>
              <a:rPr lang="en-US" dirty="0"/>
              <a:t>.</a:t>
            </a:r>
          </a:p>
          <a:p>
            <a:pPr lvl="1" indent="-228600">
              <a:lnSpc>
                <a:spcPct val="90000"/>
              </a:lnSpc>
              <a:spcAft>
                <a:spcPts val="600"/>
              </a:spcAft>
              <a:buFont typeface="Arial" panose="020B0604020202020204" pitchFamily="34" charset="0"/>
              <a:buChar char="•"/>
            </a:pPr>
            <a:endParaRPr lang="en-US" b="1" dirty="0"/>
          </a:p>
          <a:p>
            <a:pPr lvl="1" indent="-228600">
              <a:lnSpc>
                <a:spcPct val="90000"/>
              </a:lnSpc>
              <a:spcAft>
                <a:spcPts val="600"/>
              </a:spcAft>
              <a:buFont typeface="Arial" panose="020B0604020202020204" pitchFamily="34" charset="0"/>
              <a:buChar char="•"/>
            </a:pPr>
            <a:r>
              <a:rPr lang="en-US" b="1" dirty="0" err="1"/>
              <a:t>Przykłady</a:t>
            </a:r>
            <a:r>
              <a:rPr lang="en-US" b="1" dirty="0"/>
              <a:t> </a:t>
            </a:r>
            <a:r>
              <a:rPr lang="en-US" b="1" dirty="0" err="1"/>
              <a:t>przesłanek</a:t>
            </a:r>
            <a:r>
              <a:rPr lang="en-US" b="1" dirty="0"/>
              <a:t> </a:t>
            </a:r>
            <a:r>
              <a:rPr lang="en-US" b="1" dirty="0" err="1"/>
              <a:t>formalnych</a:t>
            </a:r>
            <a:r>
              <a:rPr lang="en-US" b="1" dirty="0"/>
              <a:t>:</a:t>
            </a:r>
            <a:r>
              <a:rPr lang="en-US" dirty="0"/>
              <a:t> </a:t>
            </a:r>
            <a:r>
              <a:rPr lang="en-US" dirty="0" err="1"/>
              <a:t>powaga</a:t>
            </a:r>
            <a:r>
              <a:rPr lang="en-US" dirty="0"/>
              <a:t> </a:t>
            </a:r>
            <a:r>
              <a:rPr lang="en-US" dirty="0" err="1"/>
              <a:t>rzeczy</a:t>
            </a:r>
            <a:r>
              <a:rPr lang="en-US" dirty="0"/>
              <a:t> </a:t>
            </a:r>
            <a:r>
              <a:rPr lang="en-US" dirty="0" err="1"/>
              <a:t>osądzonej</a:t>
            </a:r>
            <a:r>
              <a:rPr lang="en-US" dirty="0"/>
              <a:t>, </a:t>
            </a:r>
            <a:r>
              <a:rPr lang="en-US" dirty="0" err="1"/>
              <a:t>podsądność</a:t>
            </a:r>
            <a:r>
              <a:rPr lang="en-US" dirty="0"/>
              <a:t> </a:t>
            </a:r>
            <a:r>
              <a:rPr lang="en-US" dirty="0" err="1"/>
              <a:t>sądom</a:t>
            </a:r>
            <a:r>
              <a:rPr lang="en-US" dirty="0"/>
              <a:t> </a:t>
            </a:r>
            <a:r>
              <a:rPr lang="en-US" dirty="0" err="1"/>
              <a:t>karnym</a:t>
            </a:r>
            <a:r>
              <a:rPr lang="en-US" dirty="0"/>
              <a:t>, </a:t>
            </a:r>
            <a:r>
              <a:rPr lang="en-US" dirty="0" err="1"/>
              <a:t>właściwość</a:t>
            </a:r>
            <a:r>
              <a:rPr lang="en-US" dirty="0"/>
              <a:t> </a:t>
            </a:r>
            <a:r>
              <a:rPr lang="en-US" dirty="0" err="1"/>
              <a:t>sądu</a:t>
            </a:r>
            <a:r>
              <a:rPr lang="en-US" dirty="0"/>
              <a:t>, </a:t>
            </a:r>
            <a:r>
              <a:rPr lang="en-US" dirty="0" err="1"/>
              <a:t>skarga</a:t>
            </a:r>
            <a:r>
              <a:rPr lang="en-US" dirty="0"/>
              <a:t> </a:t>
            </a:r>
            <a:r>
              <a:rPr lang="en-US" dirty="0" err="1"/>
              <a:t>uprawnionego</a:t>
            </a:r>
            <a:r>
              <a:rPr lang="en-US" dirty="0"/>
              <a:t> </a:t>
            </a:r>
            <a:r>
              <a:rPr lang="en-US" dirty="0" err="1"/>
              <a:t>oskarżyciela</a:t>
            </a:r>
            <a:r>
              <a:rPr lang="en-US" dirty="0"/>
              <a:t>, </a:t>
            </a:r>
            <a:r>
              <a:rPr lang="en-US" dirty="0" err="1"/>
              <a:t>warunkowe</a:t>
            </a:r>
            <a:r>
              <a:rPr lang="en-US" dirty="0"/>
              <a:t> </a:t>
            </a:r>
            <a:r>
              <a:rPr lang="en-US" dirty="0" err="1"/>
              <a:t>zawieszenie</a:t>
            </a:r>
            <a:r>
              <a:rPr lang="en-US" dirty="0"/>
              <a:t> </a:t>
            </a:r>
            <a:r>
              <a:rPr lang="en-US" dirty="0" err="1"/>
              <a:t>wykonania</a:t>
            </a:r>
            <a:r>
              <a:rPr lang="en-US" dirty="0"/>
              <a:t> </a:t>
            </a:r>
            <a:r>
              <a:rPr lang="en-US" dirty="0" err="1"/>
              <a:t>kary</a:t>
            </a:r>
            <a:r>
              <a:rPr lang="en-US" dirty="0"/>
              <a:t> </a:t>
            </a:r>
            <a:r>
              <a:rPr lang="en-US" dirty="0" err="1"/>
              <a:t>przez</a:t>
            </a:r>
            <a:r>
              <a:rPr lang="en-US" dirty="0"/>
              <a:t> </a:t>
            </a:r>
            <a:r>
              <a:rPr lang="en-US" dirty="0" err="1"/>
              <a:t>sąd</a:t>
            </a:r>
            <a:r>
              <a:rPr lang="en-US" dirty="0"/>
              <a:t>, </a:t>
            </a:r>
            <a:r>
              <a:rPr lang="en-US" dirty="0" err="1"/>
              <a:t>prawo</a:t>
            </a:r>
            <a:r>
              <a:rPr lang="en-US" dirty="0"/>
              <a:t> </a:t>
            </a:r>
            <a:r>
              <a:rPr lang="en-US" dirty="0" err="1"/>
              <a:t>łaski</a:t>
            </a:r>
            <a:r>
              <a:rPr lang="en-US" dirty="0"/>
              <a:t>.</a:t>
            </a:r>
            <a:endParaRPr lang="en-US" b="1" dirty="0"/>
          </a:p>
          <a:p>
            <a:pPr indent="-228600">
              <a:lnSpc>
                <a:spcPct val="90000"/>
              </a:lnSpc>
              <a:spcAft>
                <a:spcPts val="600"/>
              </a:spcAft>
              <a:buFont typeface="Arial" panose="020B0604020202020204" pitchFamily="34" charset="0"/>
              <a:buChar char="•"/>
            </a:pPr>
            <a:endParaRPr lang="en-US" dirty="0"/>
          </a:p>
          <a:p>
            <a:pPr marL="285750" indent="-228600">
              <a:lnSpc>
                <a:spcPct val="90000"/>
              </a:lnSpc>
              <a:spcAft>
                <a:spcPts val="600"/>
              </a:spcAft>
              <a:buFont typeface="Arial" panose="020B0604020202020204" pitchFamily="34" charset="0"/>
              <a:buChar char="•"/>
            </a:pPr>
            <a:r>
              <a:rPr lang="en-US" dirty="0" err="1"/>
              <a:t>Różnica</a:t>
            </a:r>
            <a:r>
              <a:rPr lang="en-US" dirty="0"/>
              <a:t> </a:t>
            </a:r>
            <a:r>
              <a:rPr lang="en-US" dirty="0" err="1"/>
              <a:t>między</a:t>
            </a:r>
            <a:r>
              <a:rPr lang="en-US" dirty="0"/>
              <a:t> </a:t>
            </a:r>
            <a:r>
              <a:rPr lang="en-US" dirty="0" err="1"/>
              <a:t>przesłankami</a:t>
            </a:r>
            <a:r>
              <a:rPr lang="en-US" dirty="0"/>
              <a:t> </a:t>
            </a:r>
            <a:r>
              <a:rPr lang="en-US" b="1" dirty="0" err="1"/>
              <a:t>bezwzględnymi</a:t>
            </a:r>
            <a:r>
              <a:rPr lang="en-US" b="1" dirty="0"/>
              <a:t> </a:t>
            </a:r>
            <a:r>
              <a:rPr lang="en-US" dirty="0"/>
              <a:t>a </a:t>
            </a:r>
            <a:r>
              <a:rPr lang="en-US" b="1" dirty="0" err="1"/>
              <a:t>względnymi</a:t>
            </a:r>
            <a:r>
              <a:rPr lang="en-US" dirty="0"/>
              <a:t> </a:t>
            </a:r>
            <a:r>
              <a:rPr lang="en-US" dirty="0" err="1"/>
              <a:t>polega</a:t>
            </a:r>
            <a:r>
              <a:rPr lang="en-US" dirty="0"/>
              <a:t> </a:t>
            </a:r>
            <a:r>
              <a:rPr lang="en-US" dirty="0" err="1"/>
              <a:t>na</a:t>
            </a:r>
            <a:r>
              <a:rPr lang="en-US" dirty="0"/>
              <a:t> </a:t>
            </a:r>
            <a:r>
              <a:rPr lang="en-US" dirty="0" err="1"/>
              <a:t>braku</a:t>
            </a:r>
            <a:r>
              <a:rPr lang="en-US" dirty="0"/>
              <a:t> </a:t>
            </a:r>
            <a:r>
              <a:rPr lang="en-US" dirty="0" err="1"/>
              <a:t>możliwości</a:t>
            </a:r>
            <a:r>
              <a:rPr lang="en-US" dirty="0"/>
              <a:t> </a:t>
            </a:r>
            <a:r>
              <a:rPr lang="en-US" dirty="0" err="1"/>
              <a:t>konwalidowania</a:t>
            </a:r>
            <a:r>
              <a:rPr lang="en-US" dirty="0"/>
              <a:t> </a:t>
            </a:r>
            <a:r>
              <a:rPr lang="en-US" dirty="0" err="1"/>
              <a:t>negatywnej</a:t>
            </a:r>
            <a:r>
              <a:rPr lang="en-US" dirty="0"/>
              <a:t> </a:t>
            </a:r>
            <a:r>
              <a:rPr lang="en-US" dirty="0" err="1"/>
              <a:t>przesłanki</a:t>
            </a:r>
            <a:r>
              <a:rPr lang="en-US" dirty="0"/>
              <a:t> </a:t>
            </a:r>
            <a:r>
              <a:rPr lang="en-US" dirty="0" err="1"/>
              <a:t>bezwzględnej</a:t>
            </a:r>
            <a:r>
              <a:rPr lang="en-US" dirty="0"/>
              <a:t>, </a:t>
            </a:r>
            <a:r>
              <a:rPr lang="en-US" dirty="0" err="1"/>
              <a:t>gdy</a:t>
            </a:r>
            <a:r>
              <a:rPr lang="en-US" dirty="0"/>
              <a:t> w </a:t>
            </a:r>
            <a:r>
              <a:rPr lang="en-US" dirty="0" err="1"/>
              <a:t>wypadku</a:t>
            </a:r>
            <a:r>
              <a:rPr lang="en-US" dirty="0"/>
              <a:t> </a:t>
            </a:r>
            <a:r>
              <a:rPr lang="en-US" dirty="0" err="1"/>
              <a:t>przesłanek</a:t>
            </a:r>
            <a:r>
              <a:rPr lang="en-US" dirty="0"/>
              <a:t> o </a:t>
            </a:r>
            <a:r>
              <a:rPr lang="en-US" dirty="0" err="1"/>
              <a:t>charakterze</a:t>
            </a:r>
            <a:r>
              <a:rPr lang="en-US" dirty="0"/>
              <a:t> </a:t>
            </a:r>
            <a:r>
              <a:rPr lang="en-US" dirty="0" err="1"/>
              <a:t>względnym</a:t>
            </a:r>
            <a:r>
              <a:rPr lang="en-US" dirty="0"/>
              <a:t>, jest to </a:t>
            </a:r>
            <a:r>
              <a:rPr lang="en-US" dirty="0" err="1"/>
              <a:t>możliwe</a:t>
            </a:r>
            <a:r>
              <a:rPr lang="en-US" dirty="0"/>
              <a:t>.</a:t>
            </a:r>
          </a:p>
          <a:p>
            <a:pPr indent="-228600">
              <a:lnSpc>
                <a:spcPct val="90000"/>
              </a:lnSpc>
              <a:spcAft>
                <a:spcPts val="600"/>
              </a:spcAft>
              <a:buFont typeface="Arial" panose="020B0604020202020204" pitchFamily="34" charset="0"/>
              <a:buChar char="•"/>
            </a:pPr>
            <a:endParaRPr lang="en-US" sz="1500" dirty="0"/>
          </a:p>
          <a:p>
            <a:pPr indent="-228600">
              <a:lnSpc>
                <a:spcPct val="90000"/>
              </a:lnSpc>
              <a:spcAft>
                <a:spcPts val="600"/>
              </a:spcAft>
              <a:buFont typeface="Arial" panose="020B0604020202020204" pitchFamily="34" charset="0"/>
              <a:buChar char="•"/>
            </a:pPr>
            <a:endParaRPr lang="en-US" sz="1500" dirty="0"/>
          </a:p>
        </p:txBody>
      </p:sp>
      <p:sp>
        <p:nvSpPr>
          <p:cNvPr id="2" name="TextBox 1"/>
          <p:cNvSpPr txBox="1"/>
          <p:nvPr/>
        </p:nvSpPr>
        <p:spPr>
          <a:xfrm>
            <a:off x="2279576" y="1052736"/>
            <a:ext cx="7632848" cy="369332"/>
          </a:xfrm>
          <a:prstGeom prst="rect">
            <a:avLst/>
          </a:prstGeom>
          <a:noFill/>
        </p:spPr>
        <p:txBody>
          <a:bodyPr wrap="square" rtlCol="0">
            <a:spAutoFit/>
          </a:bodyPr>
          <a:lstStyle/>
          <a:p>
            <a:endParaRPr lang="pl-PL" dirty="0"/>
          </a:p>
        </p:txBody>
      </p:sp>
    </p:spTree>
    <p:extLst>
      <p:ext uri="{BB962C8B-B14F-4D97-AF65-F5344CB8AC3E}">
        <p14:creationId xmlns:p14="http://schemas.microsoft.com/office/powerpoint/2010/main" val="23912263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6160" y="1027416"/>
            <a:ext cx="9623404" cy="3914453"/>
          </a:xfrm>
        </p:spPr>
        <p:txBody>
          <a:bodyPr vert="horz" lIns="91440" tIns="45720" rIns="91440" bIns="45720" rtlCol="0" anchor="b">
            <a:normAutofit fontScale="90000"/>
          </a:bodyPr>
          <a:lstStyle/>
          <a:p>
            <a:br>
              <a:rPr lang="en-US" sz="2200" kern="1200">
                <a:solidFill>
                  <a:schemeClr val="tx1"/>
                </a:solidFill>
                <a:latin typeface="+mj-lt"/>
                <a:ea typeface="+mj-ea"/>
                <a:cs typeface="+mj-cs"/>
              </a:rPr>
            </a:br>
            <a:br>
              <a:rPr lang="en-US" sz="2200" kern="1200">
                <a:solidFill>
                  <a:schemeClr val="tx1"/>
                </a:solidFill>
                <a:latin typeface="+mj-lt"/>
                <a:ea typeface="+mj-ea"/>
                <a:cs typeface="+mj-cs"/>
              </a:rPr>
            </a:br>
            <a:r>
              <a:rPr lang="en-US" sz="2200" kern="1200">
                <a:solidFill>
                  <a:schemeClr val="tx1"/>
                </a:solidFill>
                <a:latin typeface="+mj-lt"/>
                <a:ea typeface="+mj-ea"/>
                <a:cs typeface="+mj-cs"/>
              </a:rPr>
              <a:t>Przesłanki procesowe można podzielić również na takie, które dotyczą </a:t>
            </a:r>
            <a:r>
              <a:rPr lang="en-US" sz="2200" b="1" kern="1200">
                <a:solidFill>
                  <a:schemeClr val="tx1"/>
                </a:solidFill>
                <a:latin typeface="+mj-lt"/>
                <a:ea typeface="+mj-ea"/>
                <a:cs typeface="+mj-cs"/>
              </a:rPr>
              <a:t>całego postępowania</a:t>
            </a:r>
            <a:r>
              <a:rPr lang="en-US" sz="2200" kern="1200">
                <a:solidFill>
                  <a:schemeClr val="tx1"/>
                </a:solidFill>
                <a:latin typeface="+mj-lt"/>
                <a:ea typeface="+mj-ea"/>
                <a:cs typeface="+mj-cs"/>
              </a:rPr>
              <a:t> oraz takie, które wstępują w </a:t>
            </a:r>
            <a:r>
              <a:rPr lang="en-US" sz="2200" b="1" kern="1200">
                <a:solidFill>
                  <a:schemeClr val="tx1"/>
                </a:solidFill>
                <a:latin typeface="+mj-lt"/>
                <a:ea typeface="+mj-ea"/>
                <a:cs typeface="+mj-cs"/>
              </a:rPr>
              <a:t>poszczególnych stadiach procesowych</a:t>
            </a:r>
            <a:r>
              <a:rPr lang="en-US" sz="2200" kern="1200">
                <a:solidFill>
                  <a:schemeClr val="tx1"/>
                </a:solidFill>
                <a:latin typeface="+mj-lt"/>
                <a:ea typeface="+mj-ea"/>
                <a:cs typeface="+mj-cs"/>
              </a:rPr>
              <a:t>. </a:t>
            </a:r>
            <a:br>
              <a:rPr lang="en-US" sz="2200" kern="1200">
                <a:solidFill>
                  <a:schemeClr val="tx1"/>
                </a:solidFill>
                <a:latin typeface="+mj-lt"/>
                <a:ea typeface="+mj-ea"/>
                <a:cs typeface="+mj-cs"/>
              </a:rPr>
            </a:br>
            <a:br>
              <a:rPr lang="en-US" sz="2200" kern="1200">
                <a:solidFill>
                  <a:schemeClr val="tx1"/>
                </a:solidFill>
                <a:latin typeface="+mj-lt"/>
                <a:ea typeface="+mj-ea"/>
                <a:cs typeface="+mj-cs"/>
              </a:rPr>
            </a:br>
            <a:r>
              <a:rPr lang="en-US" sz="2200" kern="1200">
                <a:solidFill>
                  <a:schemeClr val="tx1"/>
                </a:solidFill>
                <a:latin typeface="+mj-lt"/>
                <a:ea typeface="+mj-ea"/>
                <a:cs typeface="+mj-cs"/>
              </a:rPr>
              <a:t>W ramach tego podziału można wyróżnić przesłanki odnoszące się do:</a:t>
            </a:r>
            <a:br>
              <a:rPr lang="en-US" sz="2200" kern="1200">
                <a:solidFill>
                  <a:schemeClr val="tx1"/>
                </a:solidFill>
                <a:latin typeface="+mj-lt"/>
                <a:ea typeface="+mj-ea"/>
                <a:cs typeface="+mj-cs"/>
              </a:rPr>
            </a:br>
            <a:r>
              <a:rPr lang="en-US" sz="2200" kern="1200">
                <a:solidFill>
                  <a:schemeClr val="tx1"/>
                </a:solidFill>
                <a:latin typeface="+mj-lt"/>
                <a:ea typeface="+mj-ea"/>
                <a:cs typeface="+mj-cs"/>
              </a:rPr>
              <a:t>1. </a:t>
            </a:r>
            <a:r>
              <a:rPr lang="en-US" sz="2200" b="1" kern="1200">
                <a:solidFill>
                  <a:schemeClr val="tx1"/>
                </a:solidFill>
                <a:latin typeface="+mj-lt"/>
                <a:ea typeface="+mj-ea"/>
                <a:cs typeface="+mj-cs"/>
              </a:rPr>
              <a:t>wszystkich stadiów procesu</a:t>
            </a:r>
            <a:r>
              <a:rPr lang="en-US" sz="2200" kern="1200">
                <a:solidFill>
                  <a:schemeClr val="tx1"/>
                </a:solidFill>
                <a:latin typeface="+mj-lt"/>
                <a:ea typeface="+mj-ea"/>
                <a:cs typeface="+mj-cs"/>
              </a:rPr>
              <a:t>, np. </a:t>
            </a:r>
            <a:r>
              <a:rPr lang="en-US" sz="2200" i="1" kern="1200">
                <a:solidFill>
                  <a:schemeClr val="tx1"/>
                </a:solidFill>
                <a:latin typeface="+mj-lt"/>
                <a:ea typeface="+mj-ea"/>
                <a:cs typeface="+mj-cs"/>
              </a:rPr>
              <a:t>res iudicata</a:t>
            </a:r>
            <a:r>
              <a:rPr lang="en-US" sz="2200" kern="1200">
                <a:solidFill>
                  <a:schemeClr val="tx1"/>
                </a:solidFill>
                <a:latin typeface="+mj-lt"/>
                <a:ea typeface="+mj-ea"/>
                <a:cs typeface="+mj-cs"/>
              </a:rPr>
              <a:t>, </a:t>
            </a:r>
            <a:r>
              <a:rPr lang="en-US" sz="2200" i="1" kern="1200">
                <a:solidFill>
                  <a:schemeClr val="tx1"/>
                </a:solidFill>
                <a:latin typeface="+mj-lt"/>
                <a:ea typeface="+mj-ea"/>
                <a:cs typeface="+mj-cs"/>
              </a:rPr>
              <a:t>lis pendens</a:t>
            </a:r>
            <a:r>
              <a:rPr lang="en-US" sz="2200" kern="1200">
                <a:solidFill>
                  <a:schemeClr val="tx1"/>
                </a:solidFill>
                <a:latin typeface="+mj-lt"/>
                <a:ea typeface="+mj-ea"/>
                <a:cs typeface="+mj-cs"/>
              </a:rPr>
              <a:t>, istnienie strony, śmierć oskarżonego;</a:t>
            </a:r>
            <a:br>
              <a:rPr lang="en-US" sz="2200" kern="1200">
                <a:solidFill>
                  <a:schemeClr val="tx1"/>
                </a:solidFill>
                <a:latin typeface="+mj-lt"/>
                <a:ea typeface="+mj-ea"/>
                <a:cs typeface="+mj-cs"/>
              </a:rPr>
            </a:br>
            <a:r>
              <a:rPr lang="en-US" sz="2200" kern="1200">
                <a:solidFill>
                  <a:schemeClr val="tx1"/>
                </a:solidFill>
                <a:latin typeface="+mj-lt"/>
                <a:ea typeface="+mj-ea"/>
                <a:cs typeface="+mj-cs"/>
              </a:rPr>
              <a:t>2. </a:t>
            </a:r>
            <a:r>
              <a:rPr lang="en-US" sz="2200" b="1" kern="1200">
                <a:solidFill>
                  <a:schemeClr val="tx1"/>
                </a:solidFill>
                <a:latin typeface="+mj-lt"/>
                <a:ea typeface="+mj-ea"/>
                <a:cs typeface="+mj-cs"/>
              </a:rPr>
              <a:t>postępowania przygotowawczego i sądowego</a:t>
            </a:r>
            <a:r>
              <a:rPr lang="en-US" sz="2200" kern="1200">
                <a:solidFill>
                  <a:schemeClr val="tx1"/>
                </a:solidFill>
                <a:latin typeface="+mj-lt"/>
                <a:ea typeface="+mj-ea"/>
                <a:cs typeface="+mj-cs"/>
              </a:rPr>
              <a:t>, np. abolicja, amnestia, przedawnienie karalności, wniosek o ściganie, znikoma społeczna szkodliwość czynu;</a:t>
            </a:r>
            <a:br>
              <a:rPr lang="en-US" sz="2200" kern="1200">
                <a:solidFill>
                  <a:schemeClr val="tx1"/>
                </a:solidFill>
                <a:latin typeface="+mj-lt"/>
                <a:ea typeface="+mj-ea"/>
                <a:cs typeface="+mj-cs"/>
              </a:rPr>
            </a:br>
            <a:r>
              <a:rPr lang="en-US" sz="2200" kern="1200">
                <a:solidFill>
                  <a:schemeClr val="tx1"/>
                </a:solidFill>
                <a:latin typeface="+mj-lt"/>
                <a:ea typeface="+mj-ea"/>
                <a:cs typeface="+mj-cs"/>
              </a:rPr>
              <a:t>3. </a:t>
            </a:r>
            <a:r>
              <a:rPr lang="en-US" sz="2200" b="1" kern="1200">
                <a:solidFill>
                  <a:schemeClr val="tx1"/>
                </a:solidFill>
                <a:latin typeface="+mj-lt"/>
                <a:ea typeface="+mj-ea"/>
                <a:cs typeface="+mj-cs"/>
              </a:rPr>
              <a:t>postępowania sądowego</a:t>
            </a:r>
            <a:r>
              <a:rPr lang="en-US" sz="2200" kern="1200">
                <a:solidFill>
                  <a:schemeClr val="tx1"/>
                </a:solidFill>
                <a:latin typeface="+mj-lt"/>
                <a:ea typeface="+mj-ea"/>
                <a:cs typeface="+mj-cs"/>
              </a:rPr>
              <a:t>, np. skarga uprawnionego oskarżyciela;</a:t>
            </a:r>
            <a:br>
              <a:rPr lang="en-US" sz="2200" kern="1200">
                <a:solidFill>
                  <a:schemeClr val="tx1"/>
                </a:solidFill>
                <a:latin typeface="+mj-lt"/>
                <a:ea typeface="+mj-ea"/>
                <a:cs typeface="+mj-cs"/>
              </a:rPr>
            </a:br>
            <a:r>
              <a:rPr lang="en-US" sz="2200" kern="1200">
                <a:solidFill>
                  <a:schemeClr val="tx1"/>
                </a:solidFill>
                <a:latin typeface="+mj-lt"/>
                <a:ea typeface="+mj-ea"/>
                <a:cs typeface="+mj-cs"/>
              </a:rPr>
              <a:t>4. </a:t>
            </a:r>
            <a:r>
              <a:rPr lang="en-US" sz="2200" b="1" kern="1200">
                <a:solidFill>
                  <a:schemeClr val="tx1"/>
                </a:solidFill>
                <a:latin typeface="+mj-lt"/>
                <a:ea typeface="+mj-ea"/>
                <a:cs typeface="+mj-cs"/>
              </a:rPr>
              <a:t>postępowania wykonawczego</a:t>
            </a:r>
            <a:r>
              <a:rPr lang="en-US" sz="2200" kern="1200">
                <a:solidFill>
                  <a:schemeClr val="tx1"/>
                </a:solidFill>
                <a:latin typeface="+mj-lt"/>
                <a:ea typeface="+mj-ea"/>
                <a:cs typeface="+mj-cs"/>
              </a:rPr>
              <a:t>, np. amnestia, przedawnienie wykonania kary, indywidualny akt łaski.</a:t>
            </a:r>
            <a:br>
              <a:rPr lang="en-US" sz="2200" kern="1200">
                <a:solidFill>
                  <a:schemeClr val="tx1"/>
                </a:solidFill>
                <a:latin typeface="+mj-lt"/>
                <a:ea typeface="+mj-ea"/>
                <a:cs typeface="+mj-cs"/>
              </a:rPr>
            </a:br>
            <a:endParaRPr lang="en-US" sz="2200" kern="1200">
              <a:solidFill>
                <a:schemeClr val="tx1"/>
              </a:solidFill>
              <a:latin typeface="+mj-lt"/>
              <a:ea typeface="+mj-ea"/>
              <a:cs typeface="+mj-cs"/>
            </a:endParaRPr>
          </a:p>
        </p:txBody>
      </p:sp>
    </p:spTree>
    <p:extLst>
      <p:ext uri="{BB962C8B-B14F-4D97-AF65-F5344CB8AC3E}">
        <p14:creationId xmlns:p14="http://schemas.microsoft.com/office/powerpoint/2010/main" val="12567709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4019D9-7FF4-4A15-95B9-136C2AA78FDE}"/>
              </a:ext>
            </a:extLst>
          </p:cNvPr>
          <p:cNvSpPr>
            <a:spLocks noGrp="1"/>
          </p:cNvSpPr>
          <p:nvPr>
            <p:ph type="title"/>
          </p:nvPr>
        </p:nvSpPr>
        <p:spPr/>
        <p:txBody>
          <a:bodyPr>
            <a:normAutofit/>
          </a:bodyPr>
          <a:lstStyle/>
          <a:p>
            <a:r>
              <a:rPr lang="pl-PL" dirty="0"/>
              <a:t>Kolizja przesłanek procesowych</a:t>
            </a:r>
          </a:p>
        </p:txBody>
      </p:sp>
      <p:sp>
        <p:nvSpPr>
          <p:cNvPr id="3" name="Symbol zastępczy zawartości 2">
            <a:extLst>
              <a:ext uri="{FF2B5EF4-FFF2-40B4-BE49-F238E27FC236}">
                <a16:creationId xmlns:a16="http://schemas.microsoft.com/office/drawing/2014/main" id="{745A17A5-739D-4178-AB67-31A31D977AEC}"/>
              </a:ext>
            </a:extLst>
          </p:cNvPr>
          <p:cNvSpPr>
            <a:spLocks noGrp="1"/>
          </p:cNvSpPr>
          <p:nvPr>
            <p:ph idx="1"/>
          </p:nvPr>
        </p:nvSpPr>
        <p:spPr/>
        <p:txBody>
          <a:bodyPr>
            <a:normAutofit fontScale="92500" lnSpcReduction="20000"/>
          </a:bodyPr>
          <a:lstStyle/>
          <a:p>
            <a:pPr algn="just"/>
            <a:r>
              <a:rPr lang="pl-PL" dirty="0"/>
              <a:t>1) </a:t>
            </a:r>
            <a:r>
              <a:rPr lang="pl-PL" b="1" dirty="0"/>
              <a:t>zbieg przesłanki formalnej z formalną </a:t>
            </a:r>
            <a:r>
              <a:rPr lang="pl-PL" dirty="0"/>
              <a:t>– wszystkie przesłanki stanowią podstawę rozstrzygnięcia; zbieg przesłanki materialnej z materialną jest obiektywnie trudny do zrealizowania (ale teoretycznie możliwy);  </a:t>
            </a:r>
          </a:p>
          <a:p>
            <a:pPr algn="just"/>
            <a:r>
              <a:rPr lang="pl-PL" dirty="0"/>
              <a:t>2) </a:t>
            </a:r>
            <a:r>
              <a:rPr lang="pl-PL" b="1" dirty="0"/>
              <a:t>w wypadku zbiegu przesłanki formalnej i materialnej, postępowanie umarza się na podstawie przesłanki formalnej; </a:t>
            </a:r>
            <a:r>
              <a:rPr lang="pl-PL" dirty="0"/>
              <a:t>w razie zbiegu przesłanki uniewinnienia z przesłanką powodującą umorzenie należy umorzyć postępowanie, albowiem o winie oskarżonego wolno rozstrzygać tylko w procesie dopuszczalnym, </a:t>
            </a:r>
            <a:r>
              <a:rPr lang="pl-PL" b="1" i="1" dirty="0"/>
              <a:t>ale:</a:t>
            </a:r>
            <a:r>
              <a:rPr lang="pl-PL" dirty="0"/>
              <a:t> </a:t>
            </a:r>
          </a:p>
          <a:p>
            <a:pPr algn="just"/>
            <a:r>
              <a:rPr lang="pl-PL" dirty="0"/>
              <a:t>gdy zbieg tych przesłanek zostanie stwierdzony dopiero </a:t>
            </a:r>
            <a:r>
              <a:rPr lang="pl-PL" b="1" dirty="0"/>
              <a:t>po przeprowadzeniu dowodów i wyjaśnieniu wszystkich okoliczności faktycznych</a:t>
            </a:r>
            <a:r>
              <a:rPr lang="pl-PL" dirty="0"/>
              <a:t>, doszło wówczas do zbadania odpowiedzialności oskarżonego i w takiej sytuacji sąd powinien podjąć decyzję odnoszącą się do braku tych podstaw, a więc wydać </a:t>
            </a:r>
            <a:r>
              <a:rPr lang="pl-PL" b="1" dirty="0"/>
              <a:t>wyrok uniewinniający</a:t>
            </a:r>
            <a:r>
              <a:rPr lang="pl-PL" dirty="0"/>
              <a:t>, a nie umarzający postępowanie z powodu przedawnienia (post. SN z 3.4.2002 r., V KKN 484/00, </a:t>
            </a:r>
            <a:r>
              <a:rPr lang="pl-PL" dirty="0" err="1"/>
              <a:t>Legalis</a:t>
            </a:r>
            <a:r>
              <a:rPr lang="pl-PL" dirty="0"/>
              <a:t>)</a:t>
            </a:r>
          </a:p>
        </p:txBody>
      </p:sp>
    </p:spTree>
    <p:extLst>
      <p:ext uri="{BB962C8B-B14F-4D97-AF65-F5344CB8AC3E}">
        <p14:creationId xmlns:p14="http://schemas.microsoft.com/office/powerpoint/2010/main" val="35706947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44A047-BF61-4F68-8C3E-FCD1BE4FF709}"/>
              </a:ext>
            </a:extLst>
          </p:cNvPr>
          <p:cNvSpPr>
            <a:spLocks noGrp="1"/>
          </p:cNvSpPr>
          <p:nvPr>
            <p:ph type="title"/>
          </p:nvPr>
        </p:nvSpPr>
        <p:spPr/>
        <p:txBody>
          <a:bodyPr/>
          <a:lstStyle/>
          <a:p>
            <a:r>
              <a:rPr lang="pl-PL" dirty="0"/>
              <a:t>Kolizja przesłanek procesowych</a:t>
            </a:r>
          </a:p>
        </p:txBody>
      </p:sp>
      <p:sp>
        <p:nvSpPr>
          <p:cNvPr id="3" name="Symbol zastępczy zawartości 2">
            <a:extLst>
              <a:ext uri="{FF2B5EF4-FFF2-40B4-BE49-F238E27FC236}">
                <a16:creationId xmlns:a16="http://schemas.microsoft.com/office/drawing/2014/main" id="{DCA553EB-83F1-4693-AC84-6C5954939848}"/>
              </a:ext>
            </a:extLst>
          </p:cNvPr>
          <p:cNvSpPr>
            <a:spLocks noGrp="1"/>
          </p:cNvSpPr>
          <p:nvPr>
            <p:ph idx="1"/>
          </p:nvPr>
        </p:nvSpPr>
        <p:spPr/>
        <p:txBody>
          <a:bodyPr/>
          <a:lstStyle/>
          <a:p>
            <a:pPr marL="0" indent="0" algn="just">
              <a:buNone/>
            </a:pPr>
            <a:r>
              <a:rPr lang="pl-PL" dirty="0"/>
              <a:t>3) zbieg negatywnych przesłanek względnych i bezwzględnych powoduje zawsze umorzenie na podstawie tych drugich przesłanek, albowiem dotyczą one dopuszczalności procesu w każdym układzie procesowym.</a:t>
            </a:r>
          </a:p>
          <a:p>
            <a:endParaRPr lang="pl-PL" dirty="0"/>
          </a:p>
        </p:txBody>
      </p:sp>
    </p:spTree>
    <p:extLst>
      <p:ext uri="{BB962C8B-B14F-4D97-AF65-F5344CB8AC3E}">
        <p14:creationId xmlns:p14="http://schemas.microsoft.com/office/powerpoint/2010/main" val="21831499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4B5D72-E60A-4ACB-8B63-FA4E56F36572}"/>
              </a:ext>
            </a:extLst>
          </p:cNvPr>
          <p:cNvSpPr>
            <a:spLocks noGrp="1"/>
          </p:cNvSpPr>
          <p:nvPr>
            <p:ph type="title"/>
          </p:nvPr>
        </p:nvSpPr>
        <p:spPr/>
        <p:txBody>
          <a:bodyPr>
            <a:normAutofit/>
          </a:bodyPr>
          <a:lstStyle/>
          <a:p>
            <a:pPr algn="ctr"/>
            <a:r>
              <a:rPr lang="pl-PL" dirty="0"/>
              <a:t>Czyn ciągły a powaga rzeczy osądzonej</a:t>
            </a:r>
          </a:p>
        </p:txBody>
      </p:sp>
      <p:sp>
        <p:nvSpPr>
          <p:cNvPr id="3" name="Symbol zastępczy zawartości 2">
            <a:extLst>
              <a:ext uri="{FF2B5EF4-FFF2-40B4-BE49-F238E27FC236}">
                <a16:creationId xmlns:a16="http://schemas.microsoft.com/office/drawing/2014/main" id="{34079BC7-D920-4D4F-8444-013B63013FE9}"/>
              </a:ext>
            </a:extLst>
          </p:cNvPr>
          <p:cNvSpPr>
            <a:spLocks noGrp="1"/>
          </p:cNvSpPr>
          <p:nvPr>
            <p:ph idx="1"/>
          </p:nvPr>
        </p:nvSpPr>
        <p:spPr/>
        <p:txBody>
          <a:bodyPr>
            <a:normAutofit/>
          </a:bodyPr>
          <a:lstStyle/>
          <a:p>
            <a:pPr algn="just"/>
            <a:r>
              <a:rPr lang="pl-PL" b="1" dirty="0"/>
              <a:t>Uchwała Sądu Najwyższego z dnia 15 czerwca 2007 r. I KZP 15/07 </a:t>
            </a:r>
          </a:p>
          <a:p>
            <a:pPr marL="0" indent="0" algn="just">
              <a:buNone/>
            </a:pPr>
            <a:r>
              <a:rPr lang="pl-PL" i="1" dirty="0"/>
              <a:t>Prawomocne skazanie rodzi powagę rzeczy osądzonej tylko w takim zakresie, w jakim sąd orzekł o odpowiedzialności karnej za zachowania będące przedmiotem zarzutu. Jedynie wówczas, gdy sąd uznał, że objęte jednolitym zamiarem zachowania oskarżonego stanowią jeden czyn zabroniony w rozumieniu art. 12 k.k., zakres powagi rzeczy osądzonej wyznaczony jest ustalonym w wyroku skazującym lub warunkowo umarzającym czasem jego popełnienia.</a:t>
            </a:r>
          </a:p>
          <a:p>
            <a:endParaRPr lang="pl-PL" dirty="0"/>
          </a:p>
        </p:txBody>
      </p:sp>
    </p:spTree>
    <p:extLst>
      <p:ext uri="{BB962C8B-B14F-4D97-AF65-F5344CB8AC3E}">
        <p14:creationId xmlns:p14="http://schemas.microsoft.com/office/powerpoint/2010/main" val="15364373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48788" y="-34076"/>
            <a:ext cx="11643212" cy="933340"/>
          </a:xfrm>
        </p:spPr>
        <p:txBody>
          <a:bodyPr>
            <a:noAutofit/>
          </a:bodyPr>
          <a:lstStyle/>
          <a:p>
            <a:r>
              <a:rPr lang="pl-PL" sz="3000" dirty="0"/>
              <a:t>Sposoby zakończenia postępowania przygotowawczego </a:t>
            </a:r>
          </a:p>
        </p:txBody>
      </p:sp>
      <p:sp>
        <p:nvSpPr>
          <p:cNvPr id="4" name="Prostokąt zaokrąglony 3"/>
          <p:cNvSpPr/>
          <p:nvPr/>
        </p:nvSpPr>
        <p:spPr>
          <a:xfrm>
            <a:off x="674895" y="761940"/>
            <a:ext cx="2952328"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b="1" dirty="0"/>
              <a:t>UMORZENIE</a:t>
            </a:r>
            <a:endParaRPr lang="pl-PL" b="1" dirty="0"/>
          </a:p>
        </p:txBody>
      </p:sp>
      <p:sp>
        <p:nvSpPr>
          <p:cNvPr id="5" name="Prostokąt zaokrąglony 4"/>
          <p:cNvSpPr/>
          <p:nvPr/>
        </p:nvSpPr>
        <p:spPr>
          <a:xfrm>
            <a:off x="5974227" y="860754"/>
            <a:ext cx="3816424"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SKIEROWANIE SPRAWY DO SĄDU</a:t>
            </a:r>
          </a:p>
        </p:txBody>
      </p:sp>
      <p:sp>
        <p:nvSpPr>
          <p:cNvPr id="6" name="pole tekstowe 5"/>
          <p:cNvSpPr txBox="1"/>
          <p:nvPr/>
        </p:nvSpPr>
        <p:spPr>
          <a:xfrm>
            <a:off x="674895" y="1482020"/>
            <a:ext cx="2952328" cy="5016758"/>
          </a:xfrm>
          <a:prstGeom prst="rect">
            <a:avLst/>
          </a:prstGeom>
          <a:noFill/>
        </p:spPr>
        <p:txBody>
          <a:bodyPr wrap="square" rtlCol="0">
            <a:spAutoFit/>
          </a:bodyPr>
          <a:lstStyle/>
          <a:p>
            <a:pPr marL="285750" indent="-285750" algn="just">
              <a:buFont typeface="Arial" panose="020B0604020202020204" pitchFamily="34" charset="0"/>
              <a:buChar char="•"/>
            </a:pPr>
            <a:r>
              <a:rPr lang="pl-PL" sz="1600" dirty="0"/>
              <a:t>Umorzenie „zwykłe” na podstawie art. 17 § 1 k.p.k. (negatywna przesłanka procesowa)</a:t>
            </a:r>
          </a:p>
          <a:p>
            <a:pPr marL="285750" indent="-285750" algn="just">
              <a:buFont typeface="Arial" panose="020B0604020202020204" pitchFamily="34" charset="0"/>
              <a:buChar char="•"/>
            </a:pPr>
            <a:r>
              <a:rPr lang="pl-PL" sz="1600" dirty="0"/>
              <a:t>Umorzenie z art. 322 § 1 k.p.k. – niewykrycie sprawcy, czynu nie popełniła dana osoba, brak interesu społecznego w ściganiu z urzędu</a:t>
            </a:r>
          </a:p>
          <a:p>
            <a:pPr marL="285750" indent="-285750" algn="just">
              <a:buFont typeface="Arial" panose="020B0604020202020204" pitchFamily="34" charset="0"/>
              <a:buChar char="•"/>
            </a:pPr>
            <a:r>
              <a:rPr lang="pl-PL" sz="1600" dirty="0"/>
              <a:t>Umorzenie absorpcyjne (art. 11 k.p.k.)</a:t>
            </a:r>
          </a:p>
          <a:p>
            <a:pPr marL="285750" indent="-285750" algn="just">
              <a:buFont typeface="Arial" panose="020B0604020202020204" pitchFamily="34" charset="0"/>
              <a:buChar char="•"/>
            </a:pPr>
            <a:r>
              <a:rPr lang="pl-PL" sz="1600" dirty="0"/>
              <a:t>Umorzenie rejestrowe – art. 325f</a:t>
            </a:r>
          </a:p>
          <a:p>
            <a:pPr marL="285750" indent="-285750" algn="just">
              <a:buFont typeface="Arial" panose="020B0604020202020204" pitchFamily="34" charset="0"/>
              <a:buChar char="•"/>
            </a:pPr>
            <a:r>
              <a:rPr lang="pl-PL" sz="1600" dirty="0"/>
              <a:t>Inne umorzenia (np. z UŚK, z art. 62a ustawy o przeciwdziałaniu narkomanii)</a:t>
            </a:r>
          </a:p>
          <a:p>
            <a:pPr algn="just"/>
            <a:r>
              <a:rPr lang="pl-PL" sz="1600" dirty="0"/>
              <a:t>.</a:t>
            </a:r>
          </a:p>
          <a:p>
            <a:pPr algn="just"/>
            <a:endParaRPr lang="pl-PL" sz="1600" dirty="0"/>
          </a:p>
        </p:txBody>
      </p:sp>
      <p:sp>
        <p:nvSpPr>
          <p:cNvPr id="7" name="pole tekstowe 6"/>
          <p:cNvSpPr txBox="1"/>
          <p:nvPr/>
        </p:nvSpPr>
        <p:spPr>
          <a:xfrm>
            <a:off x="5810612" y="1732867"/>
            <a:ext cx="4464496" cy="2554545"/>
          </a:xfrm>
          <a:prstGeom prst="rect">
            <a:avLst/>
          </a:prstGeom>
          <a:noFill/>
        </p:spPr>
        <p:txBody>
          <a:bodyPr wrap="square" rtlCol="0">
            <a:spAutoFit/>
          </a:bodyPr>
          <a:lstStyle/>
          <a:p>
            <a:pPr marL="285750" indent="-285750" algn="just">
              <a:buFont typeface="Arial" panose="020B0604020202020204" pitchFamily="34" charset="0"/>
              <a:buChar char="•"/>
            </a:pPr>
            <a:r>
              <a:rPr lang="pl-PL" sz="1600" dirty="0"/>
              <a:t>Akt oskarżenia </a:t>
            </a:r>
          </a:p>
          <a:p>
            <a:pPr marL="285750" indent="-285750" algn="just">
              <a:buFont typeface="Arial" panose="020B0604020202020204" pitchFamily="34" charset="0"/>
              <a:buChar char="•"/>
            </a:pPr>
            <a:r>
              <a:rPr lang="pl-PL" sz="1600" dirty="0"/>
              <a:t>AO wraz z wnioskiem z art. 335 § 2 k.p.k.</a:t>
            </a:r>
          </a:p>
          <a:p>
            <a:pPr marL="285750" indent="-285750" algn="just">
              <a:buFont typeface="Arial" panose="020B0604020202020204" pitchFamily="34" charset="0"/>
              <a:buChar char="•"/>
            </a:pPr>
            <a:r>
              <a:rPr lang="pl-PL" sz="1600" dirty="0"/>
              <a:t>Wniosek z art. 335 § 1 k.p.k.</a:t>
            </a:r>
          </a:p>
          <a:p>
            <a:pPr marL="285750" indent="-285750" algn="just">
              <a:buFont typeface="Arial" panose="020B0604020202020204" pitchFamily="34" charset="0"/>
              <a:buChar char="•"/>
            </a:pPr>
            <a:r>
              <a:rPr lang="pl-PL" sz="1600" dirty="0"/>
              <a:t>Wniosek o umorzenie postępowania i zastosowanie środków zabezpieczających </a:t>
            </a:r>
          </a:p>
          <a:p>
            <a:pPr marL="285750" indent="-285750" algn="just">
              <a:buFont typeface="Arial" panose="020B0604020202020204" pitchFamily="34" charset="0"/>
              <a:buChar char="•"/>
            </a:pPr>
            <a:r>
              <a:rPr lang="pl-PL" sz="1600" dirty="0"/>
              <a:t>Wniosek o warunkowe umorzenie postępowania</a:t>
            </a:r>
          </a:p>
          <a:p>
            <a:pPr marL="285750" indent="-285750" algn="just">
              <a:buFont typeface="Arial" panose="020B0604020202020204" pitchFamily="34" charset="0"/>
              <a:buChar char="•"/>
            </a:pPr>
            <a:r>
              <a:rPr lang="pl-PL" sz="1600" dirty="0"/>
              <a:t>W trybie przyspieszonym – wniosek o rozpoznanie sprawy w trybie przyspieszonym </a:t>
            </a:r>
          </a:p>
        </p:txBody>
      </p:sp>
      <p:sp>
        <p:nvSpPr>
          <p:cNvPr id="9" name="pole tekstowe 8"/>
          <p:cNvSpPr txBox="1"/>
          <p:nvPr/>
        </p:nvSpPr>
        <p:spPr>
          <a:xfrm>
            <a:off x="4151784" y="4887530"/>
            <a:ext cx="4680520" cy="646331"/>
          </a:xfrm>
          <a:prstGeom prst="rect">
            <a:avLst/>
          </a:prstGeom>
          <a:noFill/>
        </p:spPr>
        <p:txBody>
          <a:bodyPr wrap="square" rtlCol="0">
            <a:spAutoFit/>
          </a:bodyPr>
          <a:lstStyle/>
          <a:p>
            <a:r>
              <a:rPr lang="pl-PL" b="1" dirty="0"/>
              <a:t>Rozwiązanie pośrednie</a:t>
            </a:r>
          </a:p>
          <a:p>
            <a:endParaRPr lang="pl-PL" b="1" dirty="0"/>
          </a:p>
        </p:txBody>
      </p:sp>
      <p:graphicFrame>
        <p:nvGraphicFramePr>
          <p:cNvPr id="10" name="Diagram 9"/>
          <p:cNvGraphicFramePr/>
          <p:nvPr>
            <p:extLst>
              <p:ext uri="{D42A27DB-BD31-4B8C-83A1-F6EECF244321}">
                <p14:modId xmlns:p14="http://schemas.microsoft.com/office/powerpoint/2010/main" val="1191630163"/>
              </p:ext>
            </p:extLst>
          </p:nvPr>
        </p:nvGraphicFramePr>
        <p:xfrm>
          <a:off x="3486936" y="4082566"/>
          <a:ext cx="852954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7299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a:t>Umorzenie postępowania przygotowawczego – art. 322 k.p.k.</a:t>
            </a:r>
          </a:p>
        </p:txBody>
      </p:sp>
      <p:sp>
        <p:nvSpPr>
          <p:cNvPr id="3" name="Symbol zastępczy zawartości 2"/>
          <p:cNvSpPr>
            <a:spLocks noGrp="1"/>
          </p:cNvSpPr>
          <p:nvPr>
            <p:ph idx="1"/>
          </p:nvPr>
        </p:nvSpPr>
        <p:spPr/>
        <p:txBody>
          <a:bodyPr>
            <a:normAutofit fontScale="85000" lnSpcReduction="10000"/>
          </a:bodyPr>
          <a:lstStyle/>
          <a:p>
            <a:pPr marL="109728" indent="0" algn="just">
              <a:buNone/>
            </a:pPr>
            <a:r>
              <a:rPr lang="pl-PL" dirty="0"/>
              <a:t>jeżeli postępowanie nie dostarczyło podstaw do wniesienia aktu oskarżenia i nie zachodzą warunki określone w art. 324 (skierowanie do sądu wniosku o umorzenie postępowania wobec sprawcy, który popełnił przestępstwo w stanie niepoczytalności i orzeczenie środków zabezpieczających) </a:t>
            </a:r>
            <a:r>
              <a:rPr lang="pl-PL" b="1" dirty="0"/>
              <a:t>umarza się śledztwo (lub dochodzenie) </a:t>
            </a:r>
            <a:r>
              <a:rPr lang="pl-PL" dirty="0"/>
              <a:t>bez konieczności uprzedniego zapoznania z materiałami postępowania i jego zamknięcia. </a:t>
            </a:r>
          </a:p>
          <a:p>
            <a:pPr marL="109728" indent="0" algn="just">
              <a:buNone/>
            </a:pPr>
            <a:endParaRPr lang="pl-PL" dirty="0"/>
          </a:p>
          <a:p>
            <a:pPr algn="just"/>
            <a:r>
              <a:rPr lang="pl-PL" dirty="0">
                <a:sym typeface="Wingdings" panose="05000000000000000000" pitchFamily="2" charset="2"/>
              </a:rPr>
              <a:t>Postanowienie o umorzeniu musi zawierać:</a:t>
            </a:r>
          </a:p>
          <a:p>
            <a:pPr marL="916686" lvl="1" indent="-514350" algn="just">
              <a:buFont typeface="+mj-lt"/>
              <a:buAutoNum type="arabicPeriod"/>
            </a:pPr>
            <a:r>
              <a:rPr lang="pl-PL" dirty="0"/>
              <a:t>określenie czynu, którego postępowanie dotyczyło,</a:t>
            </a:r>
          </a:p>
          <a:p>
            <a:pPr marL="916686" lvl="1" indent="-514350" algn="just">
              <a:buFont typeface="+mj-lt"/>
              <a:buAutoNum type="arabicPeriod"/>
            </a:pPr>
            <a:r>
              <a:rPr lang="pl-PL" dirty="0"/>
              <a:t>określenie kwalifikacji prawnej czynu,</a:t>
            </a:r>
          </a:p>
          <a:p>
            <a:pPr marL="916686" lvl="1" indent="-514350" algn="just">
              <a:buFont typeface="+mj-lt"/>
              <a:buAutoNum type="arabicPeriod"/>
            </a:pPr>
            <a:r>
              <a:rPr lang="pl-PL" dirty="0"/>
              <a:t>określenie podstawy i przyczyny umorzenia, a więc wskazanie przepisu prawnego, na podstawie którego dochodzi do umorzenia, </a:t>
            </a:r>
          </a:p>
          <a:p>
            <a:pPr marL="916686" lvl="1" indent="-514350" algn="just">
              <a:buFont typeface="+mj-lt"/>
              <a:buAutoNum type="arabicPeriod"/>
            </a:pPr>
            <a:r>
              <a:rPr lang="pl-PL" dirty="0"/>
              <a:t>a jeżeli następuje w postępowaniu, w którym występuje już podejrzany, także  imię i nazwisko podejrzanego oraz - w razie potrzeby - inne dane o jego osobie o charakterze indentyfikacyjnym. </a:t>
            </a:r>
          </a:p>
          <a:p>
            <a:pPr algn="just"/>
            <a:endParaRPr lang="pl-PL" dirty="0"/>
          </a:p>
          <a:p>
            <a:pPr marL="411480" lvl="1" indent="0" algn="just">
              <a:buNone/>
            </a:pPr>
            <a:endParaRPr lang="pl-PL" dirty="0">
              <a:sym typeface="Wingdings" panose="05000000000000000000" pitchFamily="2" charset="2"/>
            </a:endParaRPr>
          </a:p>
        </p:txBody>
      </p:sp>
    </p:spTree>
    <p:extLst>
      <p:ext uri="{BB962C8B-B14F-4D97-AF65-F5344CB8AC3E}">
        <p14:creationId xmlns:p14="http://schemas.microsoft.com/office/powerpoint/2010/main" val="19916586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03512" y="260648"/>
            <a:ext cx="8964488" cy="1066800"/>
          </a:xfrm>
        </p:spPr>
        <p:txBody>
          <a:bodyPr>
            <a:normAutofit/>
          </a:bodyPr>
          <a:lstStyle/>
          <a:p>
            <a:pPr algn="ctr"/>
            <a:r>
              <a:rPr lang="pl-PL" sz="3200" dirty="0"/>
              <a:t>Umorzenie postępowania przygotowawczego</a:t>
            </a:r>
          </a:p>
        </p:txBody>
      </p:sp>
      <p:graphicFrame>
        <p:nvGraphicFramePr>
          <p:cNvPr id="4" name="Diagram 3"/>
          <p:cNvGraphicFramePr/>
          <p:nvPr/>
        </p:nvGraphicFramePr>
        <p:xfrm>
          <a:off x="1775520" y="177281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7427640" y="1484787"/>
            <a:ext cx="3240360" cy="2031325"/>
          </a:xfrm>
          <a:prstGeom prst="rect">
            <a:avLst/>
          </a:prstGeom>
          <a:noFill/>
        </p:spPr>
        <p:txBody>
          <a:bodyPr wrap="square" rtlCol="0">
            <a:spAutoFit/>
          </a:bodyPr>
          <a:lstStyle/>
          <a:p>
            <a:pPr marL="342900" indent="-342900" algn="just">
              <a:buAutoNum type="arabicPeriod"/>
            </a:pPr>
            <a:r>
              <a:rPr lang="pl-PL" dirty="0"/>
              <a:t>Prokurator </a:t>
            </a:r>
          </a:p>
          <a:p>
            <a:pPr marL="342900" indent="-342900" algn="just">
              <a:buAutoNum type="arabicPeriod"/>
            </a:pPr>
            <a:r>
              <a:rPr lang="pl-PL" dirty="0"/>
              <a:t>Inny organ prowadzący postępowanie</a:t>
            </a:r>
          </a:p>
          <a:p>
            <a:pPr marL="800100" lvl="1" indent="-342900" algn="just">
              <a:buFont typeface="Arial" panose="020B0604020202020204" pitchFamily="34" charset="0"/>
              <a:buChar char="•"/>
            </a:pPr>
            <a:r>
              <a:rPr lang="pl-PL" dirty="0"/>
              <a:t>Postanowienie wymaga wtedy </a:t>
            </a:r>
            <a:r>
              <a:rPr lang="pl-PL" b="1" dirty="0"/>
              <a:t>zatwierdzenia przez prokuratora </a:t>
            </a:r>
            <a:r>
              <a:rPr lang="pl-PL" dirty="0"/>
              <a:t> </a:t>
            </a:r>
          </a:p>
        </p:txBody>
      </p:sp>
      <p:sp>
        <p:nvSpPr>
          <p:cNvPr id="6" name="pole tekstowe 5"/>
          <p:cNvSpPr txBox="1"/>
          <p:nvPr/>
        </p:nvSpPr>
        <p:spPr>
          <a:xfrm>
            <a:off x="7176122" y="4139317"/>
            <a:ext cx="3236007" cy="1477328"/>
          </a:xfrm>
          <a:prstGeom prst="rect">
            <a:avLst/>
          </a:prstGeom>
          <a:noFill/>
        </p:spPr>
        <p:txBody>
          <a:bodyPr wrap="square" rtlCol="0">
            <a:spAutoFit/>
          </a:bodyPr>
          <a:lstStyle/>
          <a:p>
            <a:pPr marL="342900" indent="-342900" algn="just">
              <a:buAutoNum type="arabicPeriod"/>
            </a:pPr>
            <a:r>
              <a:rPr lang="pl-PL" dirty="0"/>
              <a:t>Prokurator – jeżeli prowadzi dochodzenie </a:t>
            </a:r>
          </a:p>
          <a:p>
            <a:pPr marL="342900" indent="-342900" algn="just">
              <a:buAutoNum type="arabicPeriod"/>
            </a:pPr>
            <a:r>
              <a:rPr lang="pl-PL" dirty="0"/>
              <a:t>Policja (inny uprawniony organ)</a:t>
            </a:r>
          </a:p>
          <a:p>
            <a:pPr algn="just"/>
            <a:endParaRPr lang="pl-PL" dirty="0"/>
          </a:p>
        </p:txBody>
      </p:sp>
      <p:cxnSp>
        <p:nvCxnSpPr>
          <p:cNvPr id="10" name="Łącznik prosty ze strzałką 9"/>
          <p:cNvCxnSpPr/>
          <p:nvPr/>
        </p:nvCxnSpPr>
        <p:spPr>
          <a:xfrm>
            <a:off x="8794123" y="5101559"/>
            <a:ext cx="0" cy="515089"/>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2" name="pole tekstowe 11"/>
          <p:cNvSpPr txBox="1"/>
          <p:nvPr/>
        </p:nvSpPr>
        <p:spPr>
          <a:xfrm>
            <a:off x="7013104" y="5547859"/>
            <a:ext cx="3672408" cy="584775"/>
          </a:xfrm>
          <a:prstGeom prst="rect">
            <a:avLst/>
          </a:prstGeom>
          <a:noFill/>
        </p:spPr>
        <p:txBody>
          <a:bodyPr wrap="square" rtlCol="0">
            <a:spAutoFit/>
          </a:bodyPr>
          <a:lstStyle/>
          <a:p>
            <a:pPr algn="just"/>
            <a:r>
              <a:rPr lang="pl-PL" sz="1600" dirty="0"/>
              <a:t>Wymagane zatwierdzenie przez prokuratora </a:t>
            </a:r>
          </a:p>
        </p:txBody>
      </p:sp>
    </p:spTree>
    <p:extLst>
      <p:ext uri="{BB962C8B-B14F-4D97-AF65-F5344CB8AC3E}">
        <p14:creationId xmlns:p14="http://schemas.microsoft.com/office/powerpoint/2010/main" val="26815805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7488" y="188640"/>
            <a:ext cx="9036496" cy="1066800"/>
          </a:xfrm>
        </p:spPr>
        <p:txBody>
          <a:bodyPr>
            <a:normAutofit fontScale="90000"/>
          </a:bodyPr>
          <a:lstStyle/>
          <a:p>
            <a:r>
              <a:rPr lang="pl-PL" dirty="0"/>
              <a:t>Umorzenie postępowania przygotowawczego – „zwykłe”</a:t>
            </a:r>
          </a:p>
        </p:txBody>
      </p:sp>
      <p:sp>
        <p:nvSpPr>
          <p:cNvPr id="3" name="Symbol zastępczy zawartości 2"/>
          <p:cNvSpPr>
            <a:spLocks noGrp="1"/>
          </p:cNvSpPr>
          <p:nvPr>
            <p:ph idx="1"/>
          </p:nvPr>
        </p:nvSpPr>
        <p:spPr>
          <a:xfrm>
            <a:off x="719403" y="1844824"/>
            <a:ext cx="10753195" cy="5013176"/>
          </a:xfrm>
        </p:spPr>
        <p:txBody>
          <a:bodyPr>
            <a:normAutofit/>
          </a:bodyPr>
          <a:lstStyle/>
          <a:p>
            <a:pPr marL="109728" indent="0" algn="ctr">
              <a:buNone/>
            </a:pPr>
            <a:r>
              <a:rPr lang="pl-PL" b="1" u="sng" dirty="0"/>
              <a:t>Przesłanki umorzenia: </a:t>
            </a:r>
          </a:p>
          <a:p>
            <a:pPr marL="109728" indent="0" algn="just">
              <a:buNone/>
            </a:pPr>
            <a:r>
              <a:rPr lang="pl-PL" sz="1900" dirty="0"/>
              <a:t>Postępowanie nie dostarczyło podstaw do wniesienia aktu oskarżenia i nie istnieją podstawy do zastosowania środków zabezpieczających. </a:t>
            </a:r>
          </a:p>
          <a:p>
            <a:pPr marL="109728" indent="0" algn="just">
              <a:buNone/>
            </a:pPr>
            <a:endParaRPr lang="pl-PL" dirty="0"/>
          </a:p>
          <a:p>
            <a:pPr marL="624078" indent="-514350" algn="just">
              <a:buFont typeface="+mj-lt"/>
              <a:buAutoNum type="arabicPeriod"/>
            </a:pPr>
            <a:r>
              <a:rPr lang="pl-PL" dirty="0"/>
              <a:t>Zachodzi negatywna przesłanka procesowa – art. 17 § 1 k.p.k.</a:t>
            </a:r>
          </a:p>
          <a:p>
            <a:pPr marL="624078" indent="-514350" algn="just">
              <a:buFont typeface="+mj-lt"/>
              <a:buAutoNum type="arabicPeriod"/>
            </a:pPr>
            <a:r>
              <a:rPr lang="pl-PL" dirty="0"/>
              <a:t>Art. 11 § 1 – tzw. umorzenie absorpcyjne </a:t>
            </a:r>
          </a:p>
          <a:p>
            <a:pPr marL="624078" indent="-514350" algn="just">
              <a:buFont typeface="+mj-lt"/>
              <a:buAutoNum type="arabicPeriod"/>
            </a:pPr>
            <a:r>
              <a:rPr lang="pl-PL" dirty="0"/>
              <a:t>Inna podstawa np. abolicja, art. 62a ustawy o przeciwdziałaniu narkomanii</a:t>
            </a:r>
          </a:p>
          <a:p>
            <a:pPr marL="109728" indent="0" algn="just">
              <a:buNone/>
            </a:pPr>
            <a:endParaRPr lang="pl-PL" dirty="0"/>
          </a:p>
          <a:p>
            <a:pPr marL="109728" indent="0" algn="just">
              <a:buNone/>
            </a:pPr>
            <a:r>
              <a:rPr lang="pl-PL" dirty="0"/>
              <a:t>Umorzenie postępowania może nastąpić zarówno w fazie </a:t>
            </a:r>
            <a:r>
              <a:rPr lang="pl-PL" i="1" dirty="0"/>
              <a:t>in rem </a:t>
            </a:r>
            <a:r>
              <a:rPr lang="pl-PL" dirty="0"/>
              <a:t>jak i </a:t>
            </a:r>
            <a:r>
              <a:rPr lang="pl-PL" i="1" dirty="0"/>
              <a:t>in personam </a:t>
            </a:r>
          </a:p>
          <a:p>
            <a:pPr marL="402336" lvl="1" indent="0" algn="just">
              <a:buNone/>
            </a:pPr>
            <a:r>
              <a:rPr lang="pl-PL" dirty="0"/>
              <a:t>Istotne konsekwencje prawne w zależności od stadium postępowania, w którym doszło do umorzenia </a:t>
            </a:r>
          </a:p>
          <a:p>
            <a:pPr marL="402336" lvl="1" indent="0" algn="just">
              <a:buNone/>
            </a:pPr>
            <a:r>
              <a:rPr lang="pl-PL" dirty="0"/>
              <a:t>Por. art. 327 § 1 i 2 oraz 328 </a:t>
            </a:r>
          </a:p>
        </p:txBody>
      </p:sp>
    </p:spTree>
    <p:extLst>
      <p:ext uri="{BB962C8B-B14F-4D97-AF65-F5344CB8AC3E}">
        <p14:creationId xmlns:p14="http://schemas.microsoft.com/office/powerpoint/2010/main" val="3666823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Porządek czynności w śledztwie i dochodzeniu </a:t>
            </a:r>
          </a:p>
        </p:txBody>
      </p:sp>
      <p:sp>
        <p:nvSpPr>
          <p:cNvPr id="3" name="Symbol zastępczy zawartości 2"/>
          <p:cNvSpPr>
            <a:spLocks noGrp="1"/>
          </p:cNvSpPr>
          <p:nvPr>
            <p:ph idx="1"/>
          </p:nvPr>
        </p:nvSpPr>
        <p:spPr/>
        <p:txBody>
          <a:bodyPr>
            <a:normAutofit/>
          </a:bodyPr>
          <a:lstStyle/>
          <a:p>
            <a:pPr marL="355600" indent="-355600" algn="just">
              <a:buAutoNum type="arabicPeriod"/>
            </a:pPr>
            <a:r>
              <a:rPr lang="pl-PL" dirty="0"/>
              <a:t>Czynności poprzedzające formalne wszczęcie postępowania przygotowawczego </a:t>
            </a:r>
          </a:p>
          <a:p>
            <a:pPr marL="916686" lvl="1" indent="-514350" algn="just"/>
            <a:r>
              <a:rPr lang="pl-PL" dirty="0"/>
              <a:t>postępowanie sprawdzające (art. 307)</a:t>
            </a:r>
          </a:p>
          <a:p>
            <a:pPr marL="916686" lvl="1" indent="-514350" algn="just"/>
            <a:r>
              <a:rPr lang="pl-PL" dirty="0"/>
              <a:t>czynności w niezbędnym zakresie (art. 308)</a:t>
            </a:r>
          </a:p>
          <a:p>
            <a:pPr marL="355600" indent="-355600" algn="just">
              <a:buAutoNum type="arabicPeriod"/>
            </a:pPr>
            <a:r>
              <a:rPr lang="pl-PL" dirty="0"/>
              <a:t>Formalne wszczęcie śledztwa/dochodzenia w sprawie (faza </a:t>
            </a:r>
            <a:r>
              <a:rPr lang="pl-PL" i="1" dirty="0"/>
              <a:t>in rem</a:t>
            </a:r>
            <a:r>
              <a:rPr lang="pl-PL" dirty="0"/>
              <a:t>) </a:t>
            </a:r>
          </a:p>
          <a:p>
            <a:pPr marL="355600" indent="-355600" algn="just">
              <a:buAutoNum type="arabicPeriod"/>
            </a:pPr>
            <a:r>
              <a:rPr lang="pl-PL" dirty="0"/>
              <a:t>Przedstawienie zarzutów (faza </a:t>
            </a:r>
            <a:r>
              <a:rPr lang="pl-PL" i="1" dirty="0"/>
              <a:t>ad personam</a:t>
            </a:r>
            <a:r>
              <a:rPr lang="pl-PL" dirty="0"/>
              <a:t>) i modyfikacja zarzutów </a:t>
            </a:r>
          </a:p>
          <a:p>
            <a:pPr marL="355600" indent="-355600" algn="just">
              <a:buAutoNum type="arabicPeriod"/>
            </a:pPr>
            <a:r>
              <a:rPr lang="pl-PL" dirty="0"/>
              <a:t>Czynności dowodowe </a:t>
            </a:r>
          </a:p>
          <a:p>
            <a:pPr marL="355600" indent="-355600" algn="just">
              <a:buAutoNum type="arabicPeriod"/>
            </a:pPr>
            <a:r>
              <a:rPr lang="pl-PL" dirty="0"/>
              <a:t>Zakończenie postępowania przygotowawczego</a:t>
            </a:r>
          </a:p>
          <a:p>
            <a:pPr marL="355600" indent="-355600" algn="just">
              <a:buAutoNum type="arabicPeriod"/>
            </a:pPr>
            <a:r>
              <a:rPr lang="pl-PL" dirty="0"/>
              <a:t>Sposoby zakończenia postępowania przygotowawczego </a:t>
            </a:r>
            <a:r>
              <a:rPr lang="pl-PL" dirty="0">
                <a:sym typeface="Wingdings" panose="05000000000000000000" pitchFamily="2" charset="2"/>
              </a:rPr>
              <a:t> umorzenie (różne wersje) albo skierowanie sprawy do sądu</a:t>
            </a:r>
            <a:endParaRPr lang="pl-PL" dirty="0"/>
          </a:p>
        </p:txBody>
      </p:sp>
    </p:spTree>
    <p:extLst>
      <p:ext uri="{BB962C8B-B14F-4D97-AF65-F5344CB8AC3E}">
        <p14:creationId xmlns:p14="http://schemas.microsoft.com/office/powerpoint/2010/main" val="25718089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Umorzenie postępowania</a:t>
            </a:r>
          </a:p>
        </p:txBody>
      </p:sp>
      <p:sp>
        <p:nvSpPr>
          <p:cNvPr id="3" name="Symbol zastępczy zawartości 2"/>
          <p:cNvSpPr>
            <a:spLocks noGrp="1"/>
          </p:cNvSpPr>
          <p:nvPr>
            <p:ph idx="1"/>
          </p:nvPr>
        </p:nvSpPr>
        <p:spPr/>
        <p:txBody>
          <a:bodyPr>
            <a:normAutofit lnSpcReduction="10000"/>
          </a:bodyPr>
          <a:lstStyle/>
          <a:p>
            <a:pPr algn="just"/>
            <a:r>
              <a:rPr lang="pl-PL" dirty="0"/>
              <a:t>W razie umorzenia śledztwa prokurator wydaje postanowienie co do dowodów rzeczowych. </a:t>
            </a:r>
          </a:p>
          <a:p>
            <a:pPr lvl="1" algn="just"/>
            <a:r>
              <a:rPr lang="pl-PL" dirty="0"/>
              <a:t>Por. art. 230 – 233 k.p.k.</a:t>
            </a:r>
          </a:p>
          <a:p>
            <a:pPr algn="just"/>
            <a:r>
              <a:rPr lang="pl-PL" dirty="0"/>
              <a:t>Na postanowienie co do dowodów rzeczowych przysługuje zażalenie podejrzanemu, pokrzywdzonemu i osobie, której określone przedmioty odebrano lub która zgłosiła do nich roszczenie.</a:t>
            </a:r>
          </a:p>
          <a:p>
            <a:pPr algn="just"/>
            <a:r>
              <a:rPr lang="pl-PL" dirty="0"/>
              <a:t>Po uprawomocnieniu się postanowienia o umorzeniu, w razie istnienia podstaw określonych w art. 45a k.k. lub art. 43 § 1 i § 2 k.k. oraz art. 47 § 4 </a:t>
            </a:r>
            <a:r>
              <a:rPr lang="pl-PL" dirty="0" err="1"/>
              <a:t>k.k.s</a:t>
            </a:r>
            <a:r>
              <a:rPr lang="pl-PL" dirty="0"/>
              <a:t>. </a:t>
            </a:r>
            <a:r>
              <a:rPr lang="pl-PL" b="1" dirty="0"/>
              <a:t>występuje do sądu z wnioskiem o orzeczenie przepadku. </a:t>
            </a:r>
          </a:p>
          <a:p>
            <a:pPr algn="just"/>
            <a:r>
              <a:rPr lang="pl-PL" dirty="0"/>
              <a:t>Jeżeli umorzenie następuje z powodu </a:t>
            </a:r>
            <a:r>
              <a:rPr lang="pl-PL" b="1" dirty="0"/>
              <a:t>niewykrycia sprawcy</a:t>
            </a:r>
            <a:r>
              <a:rPr lang="pl-PL" dirty="0"/>
              <a:t> wniosek o orzeczenie przepadku może być skierowany tylko wtedy, gdy przepis szczególny dopuszcza taką możliwość.  </a:t>
            </a:r>
          </a:p>
        </p:txBody>
      </p:sp>
    </p:spTree>
    <p:extLst>
      <p:ext uri="{BB962C8B-B14F-4D97-AF65-F5344CB8AC3E}">
        <p14:creationId xmlns:p14="http://schemas.microsoft.com/office/powerpoint/2010/main" val="39529781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76463"/>
            <a:ext cx="11612879" cy="1713297"/>
          </a:xfrm>
        </p:spPr>
        <p:txBody>
          <a:bodyPr>
            <a:noAutofit/>
          </a:bodyPr>
          <a:lstStyle/>
          <a:p>
            <a:pPr algn="ctr"/>
            <a:r>
              <a:rPr lang="pl-PL" sz="2800" dirty="0"/>
              <a:t>Postępowanie z dowodami rzeczowymi</a:t>
            </a:r>
            <a:br>
              <a:rPr lang="pl-PL" sz="2800" dirty="0"/>
            </a:br>
            <a:r>
              <a:rPr lang="pl-PL" sz="2800" dirty="0"/>
              <a:t>(katalog wg k.p.k.):</a:t>
            </a:r>
            <a:br>
              <a:rPr lang="pl-PL" sz="2800" dirty="0"/>
            </a:br>
            <a:r>
              <a:rPr lang="pl-PL" sz="2800" dirty="0"/>
              <a:t>art. 230-233 k.p.k.</a:t>
            </a:r>
          </a:p>
        </p:txBody>
      </p:sp>
      <p:sp>
        <p:nvSpPr>
          <p:cNvPr id="3" name="Symbol zastępczy zawartości 2"/>
          <p:cNvSpPr>
            <a:spLocks noGrp="1"/>
          </p:cNvSpPr>
          <p:nvPr>
            <p:ph idx="1"/>
          </p:nvPr>
        </p:nvSpPr>
        <p:spPr>
          <a:xfrm>
            <a:off x="786063" y="1556084"/>
            <a:ext cx="10186737" cy="5301916"/>
          </a:xfrm>
        </p:spPr>
        <p:txBody>
          <a:bodyPr>
            <a:normAutofit/>
          </a:bodyPr>
          <a:lstStyle/>
          <a:p>
            <a:pPr algn="just"/>
            <a:r>
              <a:rPr lang="pl-PL" dirty="0"/>
              <a:t>zabranie lub oddanie rzeczy wydanej, odebranej lub odnalezionej na przechowanie osobie godnej zaufania;</a:t>
            </a:r>
          </a:p>
          <a:p>
            <a:pPr algn="just"/>
            <a:r>
              <a:rPr lang="pl-PL" dirty="0"/>
              <a:t>zwrot osobie uprawnionej zatrzymanych rzeczy po stwierdzeniu ich zbędności dla postępowania karnego </a:t>
            </a:r>
          </a:p>
          <a:p>
            <a:pPr algn="just"/>
            <a:r>
              <a:rPr lang="pl-PL" dirty="0"/>
              <a:t>przekazanie właściwemu urzędowi lub instytucji rzeczy, których posiadanie jest zabronione</a:t>
            </a:r>
          </a:p>
          <a:p>
            <a:pPr algn="just"/>
            <a:r>
              <a:rPr lang="pl-PL" dirty="0"/>
              <a:t>złożenie rzeczy do depozytu sądowego albo oddanie go osobie godnej zaufania aż do wyjaśnienia uprawnienia do odbioru;</a:t>
            </a:r>
          </a:p>
          <a:p>
            <a:pPr algn="just"/>
            <a:r>
              <a:rPr lang="pl-PL" dirty="0"/>
              <a:t>sprzedaż przedmiotów ulegających szybkiemu zniszczeniu lub takich, których przechowywanie byłoby połączone z niewspółmiernymi kosztami lub nadmiernymi trudnościami albo powodowałoby znaczne obniżenie wartości rzeczy, według trybu określonego dla właściwych organów postępowania wykonawczego;</a:t>
            </a:r>
          </a:p>
          <a:p>
            <a:pPr algn="just"/>
            <a:r>
              <a:rPr lang="pl-PL" dirty="0"/>
              <a:t>zarządzenie zniszczenia w całości lub w części przedmiotów lub substancji zbędnych do przeprowadzenia badań</a:t>
            </a:r>
          </a:p>
          <a:p>
            <a:pPr algn="just"/>
            <a:endParaRPr lang="pl-PL" dirty="0"/>
          </a:p>
        </p:txBody>
      </p:sp>
    </p:spTree>
    <p:extLst>
      <p:ext uri="{BB962C8B-B14F-4D97-AF65-F5344CB8AC3E}">
        <p14:creationId xmlns:p14="http://schemas.microsoft.com/office/powerpoint/2010/main" val="7264113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2150" y="-176464"/>
            <a:ext cx="10972800" cy="1143000"/>
          </a:xfrm>
        </p:spPr>
        <p:txBody>
          <a:bodyPr/>
          <a:lstStyle/>
          <a:p>
            <a:r>
              <a:rPr lang="pl-PL" dirty="0"/>
              <a:t>Tzw. umorzenie rejestrowe </a:t>
            </a:r>
          </a:p>
        </p:txBody>
      </p:sp>
      <p:sp>
        <p:nvSpPr>
          <p:cNvPr id="3" name="Symbol zastępczy zawartości 2"/>
          <p:cNvSpPr>
            <a:spLocks noGrp="1"/>
          </p:cNvSpPr>
          <p:nvPr>
            <p:ph idx="1"/>
          </p:nvPr>
        </p:nvSpPr>
        <p:spPr>
          <a:xfrm>
            <a:off x="288758" y="900881"/>
            <a:ext cx="11760629" cy="5589239"/>
          </a:xfrm>
        </p:spPr>
        <p:txBody>
          <a:bodyPr>
            <a:noAutofit/>
          </a:bodyPr>
          <a:lstStyle/>
          <a:p>
            <a:pPr algn="just"/>
            <a:r>
              <a:rPr lang="pl-PL" sz="1600" dirty="0"/>
              <a:t>Szczególny sposób zakończenia </a:t>
            </a:r>
            <a:r>
              <a:rPr lang="pl-PL" sz="1600" b="1" dirty="0"/>
              <a:t>dochodzenia </a:t>
            </a:r>
            <a:r>
              <a:rPr lang="pl-PL" sz="1600" dirty="0">
                <a:sym typeface="Wingdings" panose="05000000000000000000" pitchFamily="2" charset="2"/>
              </a:rPr>
              <a:t> </a:t>
            </a:r>
            <a:r>
              <a:rPr lang="pl-PL" sz="1600" b="1" dirty="0">
                <a:solidFill>
                  <a:srgbClr val="FF0000"/>
                </a:solidFill>
                <a:sym typeface="Wingdings" panose="05000000000000000000" pitchFamily="2" charset="2"/>
              </a:rPr>
              <a:t>niedopuszczalny w śledztwie</a:t>
            </a:r>
          </a:p>
          <a:p>
            <a:pPr algn="just"/>
            <a:r>
              <a:rPr lang="pl-PL" sz="1600" dirty="0">
                <a:sym typeface="Wingdings" panose="05000000000000000000" pitchFamily="2" charset="2"/>
              </a:rPr>
              <a:t>Art. 325f </a:t>
            </a:r>
          </a:p>
          <a:p>
            <a:pPr algn="just"/>
            <a:r>
              <a:rPr lang="pl-PL" sz="1600" dirty="0">
                <a:sym typeface="Wingdings" panose="05000000000000000000" pitchFamily="2" charset="2"/>
              </a:rPr>
              <a:t>Jeżeli dane uzyskane w toku czynności w niezbędnym zakresie (art. 308 </a:t>
            </a:r>
            <a:r>
              <a:rPr lang="pl-PL" sz="1600" dirty="0"/>
              <a:t>§ 1) lub dochodzenia prowadzonego przez okres co najmniej 5 dni nie stwarzają </a:t>
            </a:r>
            <a:r>
              <a:rPr lang="pl-PL" sz="1600" u="sng" dirty="0"/>
              <a:t>dostatecznych podstaw do wykrycia sprawcy w drodze dalszych czynności procesowych</a:t>
            </a:r>
            <a:r>
              <a:rPr lang="pl-PL" sz="1600" dirty="0"/>
              <a:t>, można wydać postanowienie o </a:t>
            </a:r>
            <a:r>
              <a:rPr lang="pl-PL" sz="1600" b="1" dirty="0"/>
              <a:t>umorzeniu dochodzeniu i wpisaniu sprawy do rejestru przestępstw. </a:t>
            </a:r>
          </a:p>
          <a:p>
            <a:pPr marL="411480" lvl="1" indent="0" algn="just">
              <a:buNone/>
            </a:pPr>
            <a:r>
              <a:rPr lang="pl-PL" sz="1600" b="1" dirty="0"/>
              <a:t>Postanowienie nie wymaga zatwierdzenia prokuratora </a:t>
            </a:r>
          </a:p>
          <a:p>
            <a:pPr algn="just"/>
            <a:r>
              <a:rPr lang="pl-PL" sz="1600" dirty="0"/>
              <a:t>Po wydaniu postanowienia o umorzeniu rejestrowym Policja prowadzi dalsze czynności w celu wykrycia sprawcy i uzyskania dowodów </a:t>
            </a:r>
          </a:p>
          <a:p>
            <a:pPr lvl="2" algn="just"/>
            <a:r>
              <a:rPr lang="pl-PL" dirty="0"/>
              <a:t>Czynności pozaprocesowe, prowadzone na podstawie odrębnych przepisów (m.in. ustawy o Policji)</a:t>
            </a:r>
          </a:p>
          <a:p>
            <a:pPr algn="just"/>
            <a:r>
              <a:rPr lang="pl-PL" sz="1600" dirty="0"/>
              <a:t>Jeżeli zostaną ujawnione dane pozwalające na wykrycie sprawcy, </a:t>
            </a:r>
            <a:r>
              <a:rPr lang="pl-PL" sz="1600" b="1" dirty="0"/>
              <a:t>Policja wydaje postanowienie o podjęciu na nowo dochodzenia</a:t>
            </a:r>
            <a:r>
              <a:rPr lang="pl-PL" sz="1600" dirty="0"/>
              <a:t>. </a:t>
            </a:r>
          </a:p>
          <a:p>
            <a:pPr lvl="1" algn="just"/>
            <a:r>
              <a:rPr lang="pl-PL" sz="1600" dirty="0"/>
              <a:t>Zawiadamia się osoby, instytucje państwowe, samorządowe lub społeczne, które złożyły zawiadomienie o popełnieniu przestępstwa oraz ujawnionego pokrzywdzonego. </a:t>
            </a:r>
          </a:p>
          <a:p>
            <a:pPr lvl="1" algn="just"/>
            <a:r>
              <a:rPr lang="pl-PL" sz="1600" dirty="0"/>
              <a:t>Nie trzeba zawiadamiać prokuratora o podjęciu na nowo „rejestrowo” umorzonego dochodzenia </a:t>
            </a:r>
          </a:p>
          <a:p>
            <a:pPr lvl="1" algn="just"/>
            <a:r>
              <a:rPr lang="pl-PL" sz="1600" dirty="0"/>
              <a:t>Art. 325f § 3 </a:t>
            </a:r>
            <a:r>
              <a:rPr lang="pl-PL" sz="1600" dirty="0">
                <a:sym typeface="Wingdings" panose="05000000000000000000" pitchFamily="2" charset="2"/>
              </a:rPr>
              <a:t> nie stosuje się art. 327 </a:t>
            </a:r>
            <a:r>
              <a:rPr lang="pl-PL" sz="1600" dirty="0"/>
              <a:t>§ 1 </a:t>
            </a:r>
          </a:p>
          <a:p>
            <a:pPr lvl="2" algn="just"/>
            <a:r>
              <a:rPr lang="pl-PL" dirty="0"/>
              <a:t>Podjęcie na nowo rejestrowo umorzonego dochodzenia to wyjątek od zasad dotyczących podejmowania na nowo postępowania przygotowawczego określonych w art. 327 § 1 </a:t>
            </a:r>
          </a:p>
        </p:txBody>
      </p:sp>
    </p:spTree>
    <p:extLst>
      <p:ext uri="{BB962C8B-B14F-4D97-AF65-F5344CB8AC3E}">
        <p14:creationId xmlns:p14="http://schemas.microsoft.com/office/powerpoint/2010/main" val="37055468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6111" y="452718"/>
            <a:ext cx="9404723" cy="1248090"/>
          </a:xfrm>
        </p:spPr>
        <p:txBody>
          <a:bodyPr>
            <a:normAutofit/>
          </a:bodyPr>
          <a:lstStyle/>
          <a:p>
            <a:r>
              <a:rPr lang="pl-PL" sz="3600" dirty="0"/>
              <a:t>Umorzenie </a:t>
            </a:r>
            <a:r>
              <a:rPr lang="pl-PL" sz="3200" dirty="0"/>
              <a:t>postępowania</a:t>
            </a:r>
            <a:r>
              <a:rPr lang="pl-PL" sz="3600" dirty="0"/>
              <a:t> – uprawnienia stron (i innych osób)</a:t>
            </a:r>
          </a:p>
        </p:txBody>
      </p:sp>
      <p:sp>
        <p:nvSpPr>
          <p:cNvPr id="3" name="Symbol zastępczy zawartości 2"/>
          <p:cNvSpPr>
            <a:spLocks noGrp="1"/>
          </p:cNvSpPr>
          <p:nvPr>
            <p:ph idx="1"/>
          </p:nvPr>
        </p:nvSpPr>
        <p:spPr>
          <a:xfrm>
            <a:off x="527381" y="1700808"/>
            <a:ext cx="11664619" cy="4968552"/>
          </a:xfrm>
        </p:spPr>
        <p:txBody>
          <a:bodyPr>
            <a:normAutofit fontScale="92500"/>
          </a:bodyPr>
          <a:lstStyle/>
          <a:p>
            <a:pPr algn="just"/>
            <a:r>
              <a:rPr lang="pl-PL" dirty="0"/>
              <a:t>O umorzeniu zawiadamia się osobę lub instytucję państwową, samorządową lub społeczną, która złożyła zawiadomienie o przestępstwie, ujawnionego pokrzywdzonego oraz podejrzanego  </a:t>
            </a:r>
          </a:p>
          <a:p>
            <a:pPr marL="109728" indent="0" algn="just">
              <a:buNone/>
            </a:pPr>
            <a:r>
              <a:rPr lang="pl-PL" dirty="0"/>
              <a:t>Na postanowienie o umorzeniu śledztwa (dochodzenia) przysługuje </a:t>
            </a:r>
            <a:r>
              <a:rPr lang="pl-PL" b="1" u="sng" dirty="0"/>
              <a:t>zażalenie:</a:t>
            </a:r>
            <a:endParaRPr lang="pl-PL" dirty="0"/>
          </a:p>
          <a:p>
            <a:pPr marL="624078" indent="-514350" algn="just">
              <a:buFont typeface="+mj-lt"/>
              <a:buAutoNum type="arabicPeriod"/>
            </a:pPr>
            <a:r>
              <a:rPr lang="pl-PL" dirty="0"/>
              <a:t>Stronom </a:t>
            </a:r>
          </a:p>
          <a:p>
            <a:pPr marL="624078" indent="-514350" algn="just">
              <a:buFont typeface="+mj-lt"/>
              <a:buAutoNum type="arabicPeriod"/>
            </a:pPr>
            <a:r>
              <a:rPr lang="pl-PL" dirty="0"/>
              <a:t>Instytucji państwowej lub samorządowej, która złożyła zawiadomienie o przestępstwie </a:t>
            </a:r>
          </a:p>
          <a:p>
            <a:pPr marL="624078" indent="-514350" algn="just">
              <a:buFont typeface="+mj-lt"/>
              <a:buAutoNum type="arabicPeriod"/>
            </a:pPr>
            <a:r>
              <a:rPr lang="pl-PL" dirty="0"/>
              <a:t>Osobie, która złożyła zawiadomienie o przestępstwie określonym m.in. w art. 228 – 231, 233, 235, 236, 245, 270 – 277, 278 – 294 k.k. lub art. 296 – 306 k.k. </a:t>
            </a:r>
            <a:r>
              <a:rPr lang="pl-PL" b="1" dirty="0"/>
              <a:t>jeżeli postępowanie karne wszczęto w wyniku jej zawiadomienia a wskutek przestępstwa doszło do naruszenia jej praw</a:t>
            </a:r>
          </a:p>
          <a:p>
            <a:pPr marL="916686" lvl="1" indent="-514350" algn="just"/>
            <a:r>
              <a:rPr lang="pl-PL" dirty="0"/>
              <a:t>M.in. Przestępstwa przeciwko wiarygodności dokumentów, składanie fałszywych zeznań, przestępstwa korupcyjne </a:t>
            </a:r>
          </a:p>
          <a:p>
            <a:pPr marL="916686" lvl="1" indent="-514350" algn="just"/>
            <a:r>
              <a:rPr lang="pl-PL" dirty="0"/>
              <a:t>„pośrednio pokrzywdzony” </a:t>
            </a:r>
          </a:p>
          <a:p>
            <a:pPr marL="624078" indent="-514350" algn="just"/>
            <a:r>
              <a:rPr lang="pl-PL" dirty="0"/>
              <a:t>Osobom uprawnionym do wniesienia zażalenia przysługuje prawo przejrzenia akt postępowania (art. 306 § 1b </a:t>
            </a:r>
            <a:r>
              <a:rPr lang="pl-PL" dirty="0">
                <a:sym typeface="Wingdings" panose="05000000000000000000" pitchFamily="2" charset="2"/>
              </a:rPr>
              <a:t> nie ma ograniczeń z art. 156 </a:t>
            </a:r>
            <a:r>
              <a:rPr lang="pl-PL" dirty="0"/>
              <a:t>§ 5) </a:t>
            </a:r>
          </a:p>
        </p:txBody>
      </p:sp>
    </p:spTree>
    <p:extLst>
      <p:ext uri="{BB962C8B-B14F-4D97-AF65-F5344CB8AC3E}">
        <p14:creationId xmlns:p14="http://schemas.microsoft.com/office/powerpoint/2010/main" val="33389932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1240" y="0"/>
            <a:ext cx="9692640" cy="1397124"/>
          </a:xfrm>
        </p:spPr>
        <p:txBody>
          <a:bodyPr>
            <a:normAutofit/>
          </a:bodyPr>
          <a:lstStyle/>
          <a:p>
            <a:r>
              <a:rPr lang="pl-PL" dirty="0"/>
              <a:t>Skierowanie sprawy do sądu</a:t>
            </a:r>
          </a:p>
        </p:txBody>
      </p:sp>
      <p:sp>
        <p:nvSpPr>
          <p:cNvPr id="3" name="Symbol zastępczy zawartości 2"/>
          <p:cNvSpPr>
            <a:spLocks noGrp="1"/>
          </p:cNvSpPr>
          <p:nvPr>
            <p:ph idx="1"/>
          </p:nvPr>
        </p:nvSpPr>
        <p:spPr/>
        <p:txBody>
          <a:bodyPr>
            <a:normAutofit fontScale="85000" lnSpcReduction="10000"/>
          </a:bodyPr>
          <a:lstStyle/>
          <a:p>
            <a:pPr algn="just"/>
            <a:r>
              <a:rPr lang="pl-PL" dirty="0"/>
              <a:t>Skarga oskarżyciela  </a:t>
            </a:r>
          </a:p>
          <a:p>
            <a:pPr algn="just"/>
            <a:r>
              <a:rPr lang="pl-PL" dirty="0"/>
              <a:t>Zasada skargowości – art. 14 § 1 </a:t>
            </a:r>
            <a:r>
              <a:rPr lang="pl-PL" dirty="0">
                <a:sym typeface="Wingdings" panose="05000000000000000000" pitchFamily="2" charset="2"/>
              </a:rPr>
              <a:t> wszczęcie postępowania sądowego następuje na żądanie uprawnionego oskarżyciela publicznego lub innego uprawnionego podmiotu</a:t>
            </a:r>
            <a:endParaRPr lang="pl-PL" dirty="0"/>
          </a:p>
          <a:p>
            <a:pPr algn="just"/>
            <a:r>
              <a:rPr lang="pl-PL" dirty="0"/>
              <a:t>Obowiązek oskarżyciela publicznego – art. 10 § 1 k.k. (zasada legalizmu)</a:t>
            </a:r>
          </a:p>
          <a:p>
            <a:pPr lvl="1" algn="just"/>
            <a:r>
              <a:rPr lang="pl-PL" dirty="0"/>
              <a:t>Oskarżycielem przed wszystkimi sądami jest prokurator </a:t>
            </a:r>
          </a:p>
          <a:p>
            <a:pPr lvl="1" algn="just"/>
            <a:r>
              <a:rPr lang="pl-PL" dirty="0"/>
              <a:t>Inny organ może być uprawniony do pełnienia funkcji oskarżyciela publicznego na mocy przepisów szczególnych – konieczne dokładne określenie zakresu uprawnień nieprokuratorskich organów upoważnionych do wniesienia aktu oskarżenia </a:t>
            </a:r>
          </a:p>
          <a:p>
            <a:pPr lvl="2" algn="just"/>
            <a:r>
              <a:rPr lang="pl-PL" dirty="0"/>
              <a:t>M.in. Inspekcja Handlowa, Państwowa Inspekcja Sanitarna, urzędy skarbowe i inspektorzy kontroli skarbowej, Prezes Urzędu Komunikacji Elektronicznej</a:t>
            </a:r>
          </a:p>
          <a:p>
            <a:pPr algn="just"/>
            <a:r>
              <a:rPr lang="pl-PL" dirty="0"/>
              <a:t>Inne uprawnione podmioty to m.in. pokrzywdzony, który wnosi subsydiarny akt oskarżenia</a:t>
            </a:r>
          </a:p>
          <a:p>
            <a:pPr lvl="2" algn="just"/>
            <a:r>
              <a:rPr lang="pl-PL" dirty="0"/>
              <a:t> subsydiarny akt oskarżenia </a:t>
            </a:r>
            <a:r>
              <a:rPr lang="pl-PL" dirty="0">
                <a:sym typeface="Wingdings" panose="05000000000000000000" pitchFamily="2" charset="2"/>
              </a:rPr>
              <a:t> wcześniejsze slajdy </a:t>
            </a:r>
          </a:p>
          <a:p>
            <a:pPr marL="109728" indent="0" algn="just">
              <a:buNone/>
            </a:pPr>
            <a:endParaRPr lang="pl-PL" dirty="0"/>
          </a:p>
        </p:txBody>
      </p:sp>
    </p:spTree>
    <p:extLst>
      <p:ext uri="{BB962C8B-B14F-4D97-AF65-F5344CB8AC3E}">
        <p14:creationId xmlns:p14="http://schemas.microsoft.com/office/powerpoint/2010/main" val="2808109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Skierowanie sprawy do sądu </a:t>
            </a:r>
          </a:p>
        </p:txBody>
      </p:sp>
      <p:sp>
        <p:nvSpPr>
          <p:cNvPr id="3" name="Symbol zastępczy zawartości 2"/>
          <p:cNvSpPr>
            <a:spLocks noGrp="1"/>
          </p:cNvSpPr>
          <p:nvPr>
            <p:ph idx="1"/>
          </p:nvPr>
        </p:nvSpPr>
        <p:spPr/>
        <p:txBody>
          <a:bodyPr>
            <a:normAutofit/>
          </a:bodyPr>
          <a:lstStyle/>
          <a:p>
            <a:pPr algn="just"/>
            <a:r>
              <a:rPr lang="pl-PL" dirty="0"/>
              <a:t>Podstawową formą jest wniesienie przez oskarżyciela publicznego </a:t>
            </a:r>
            <a:r>
              <a:rPr lang="pl-PL" b="1" dirty="0"/>
              <a:t>aktu oskarżenia </a:t>
            </a:r>
            <a:endParaRPr lang="pl-PL" dirty="0"/>
          </a:p>
          <a:p>
            <a:pPr algn="just"/>
            <a:r>
              <a:rPr lang="pl-PL" dirty="0"/>
              <a:t>Inne skargi to: </a:t>
            </a:r>
          </a:p>
          <a:p>
            <a:pPr lvl="1" algn="just"/>
            <a:r>
              <a:rPr lang="pl-PL" dirty="0"/>
              <a:t>Wniesienie wniosku z art. 335 § 1 (samoistny wniosek o skazanie bez rozprawy)</a:t>
            </a:r>
          </a:p>
          <a:p>
            <a:pPr lvl="1" algn="just"/>
            <a:r>
              <a:rPr lang="pl-PL" dirty="0"/>
              <a:t>Wniesienie wniosku o warunkowe umorzenie postępowania </a:t>
            </a:r>
          </a:p>
          <a:p>
            <a:pPr lvl="1" algn="just"/>
            <a:r>
              <a:rPr lang="pl-PL" dirty="0"/>
              <a:t>Wniesienie wniosku o umorzenie postępowania i zastosowanie środków zabezpieczających </a:t>
            </a:r>
          </a:p>
          <a:p>
            <a:pPr lvl="1" algn="just"/>
            <a:r>
              <a:rPr lang="pl-PL" dirty="0"/>
              <a:t>Wniosek o rozpoznanie sprawy w trybie przyspieszonym </a:t>
            </a:r>
          </a:p>
        </p:txBody>
      </p:sp>
    </p:spTree>
    <p:extLst>
      <p:ext uri="{BB962C8B-B14F-4D97-AF65-F5344CB8AC3E}">
        <p14:creationId xmlns:p14="http://schemas.microsoft.com/office/powerpoint/2010/main" val="3346491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 oskarżenia </a:t>
            </a:r>
          </a:p>
        </p:txBody>
      </p:sp>
      <p:sp>
        <p:nvSpPr>
          <p:cNvPr id="3" name="Symbol zastępczy zawartości 2"/>
          <p:cNvSpPr>
            <a:spLocks noGrp="1"/>
          </p:cNvSpPr>
          <p:nvPr>
            <p:ph idx="1"/>
          </p:nvPr>
        </p:nvSpPr>
        <p:spPr/>
        <p:txBody>
          <a:bodyPr>
            <a:normAutofit/>
          </a:bodyPr>
          <a:lstStyle/>
          <a:p>
            <a:pPr algn="just"/>
            <a:r>
              <a:rPr lang="pl-PL" dirty="0"/>
              <a:t>W ciągu 14 dni od daty zamknięcia śledztwa lub od dnia otrzymania aktu oskarżenia sporządzonego przez Policję w dochodzeniu, prokurator sporządza akt oskarżenia lub zatwierdza akt oskarżenia sporządzony przez Policję i wnosi go do sądu </a:t>
            </a:r>
          </a:p>
          <a:p>
            <a:pPr lvl="1" algn="just"/>
            <a:r>
              <a:rPr lang="pl-PL" dirty="0"/>
              <a:t>Chyba że podejmuje inną decyzję i sam wydaje postanowienie o umorzeniu, zawieszeniu albo uzupełnieniu śledztwa lub dochodzenia</a:t>
            </a:r>
          </a:p>
          <a:p>
            <a:pPr lvl="1" algn="just"/>
            <a:r>
              <a:rPr lang="pl-PL" dirty="0"/>
              <a:t>Organy z art. 325d mogą wnieść akt oskarżenia bezpośrednio do sądu</a:t>
            </a:r>
          </a:p>
          <a:p>
            <a:pPr algn="just"/>
            <a:r>
              <a:rPr lang="pl-PL" dirty="0"/>
              <a:t>Gdy podejrzany jest tymczasowo aresztowany </a:t>
            </a:r>
            <a:r>
              <a:rPr lang="pl-PL" dirty="0">
                <a:sym typeface="Wingdings" panose="05000000000000000000" pitchFamily="2" charset="2"/>
              </a:rPr>
              <a:t> akt oskarżenia wnosi się w terminie 7 dni </a:t>
            </a:r>
          </a:p>
          <a:p>
            <a:pPr algn="just"/>
            <a:r>
              <a:rPr lang="pl-PL" dirty="0">
                <a:sym typeface="Wingdings" panose="05000000000000000000" pitchFamily="2" charset="2"/>
              </a:rPr>
              <a:t>Terminy instrukcyjne, ale powinny zostać zachowane ze względu na sprawny tok postępowania. </a:t>
            </a:r>
            <a:endParaRPr lang="pl-PL" dirty="0"/>
          </a:p>
        </p:txBody>
      </p:sp>
    </p:spTree>
    <p:extLst>
      <p:ext uri="{BB962C8B-B14F-4D97-AF65-F5344CB8AC3E}">
        <p14:creationId xmlns:p14="http://schemas.microsoft.com/office/powerpoint/2010/main" val="5321241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44778" y="0"/>
            <a:ext cx="9692640" cy="1397124"/>
          </a:xfrm>
        </p:spPr>
        <p:txBody>
          <a:bodyPr/>
          <a:lstStyle/>
          <a:p>
            <a:r>
              <a:rPr lang="pl-PL" dirty="0"/>
              <a:t>Akt oskarżenia </a:t>
            </a:r>
          </a:p>
        </p:txBody>
      </p:sp>
      <p:sp>
        <p:nvSpPr>
          <p:cNvPr id="3" name="Symbol zastępczy zawartości 2"/>
          <p:cNvSpPr>
            <a:spLocks noGrp="1"/>
          </p:cNvSpPr>
          <p:nvPr>
            <p:ph idx="1"/>
          </p:nvPr>
        </p:nvSpPr>
        <p:spPr>
          <a:xfrm>
            <a:off x="239349" y="1412776"/>
            <a:ext cx="11617291" cy="5256584"/>
          </a:xfrm>
        </p:spPr>
        <p:txBody>
          <a:bodyPr>
            <a:normAutofit fontScale="92500" lnSpcReduction="10000"/>
          </a:bodyPr>
          <a:lstStyle/>
          <a:p>
            <a:pPr algn="just"/>
            <a:r>
              <a:rPr lang="pl-PL" dirty="0"/>
              <a:t>Warunki formalne </a:t>
            </a:r>
            <a:r>
              <a:rPr lang="pl-PL" dirty="0">
                <a:sym typeface="Wingdings" panose="05000000000000000000" pitchFamily="2" charset="2"/>
              </a:rPr>
              <a:t> 119 + 332 + 333</a:t>
            </a:r>
          </a:p>
          <a:p>
            <a:pPr algn="just"/>
            <a:r>
              <a:rPr lang="pl-PL" dirty="0">
                <a:sym typeface="Wingdings" panose="05000000000000000000" pitchFamily="2" charset="2"/>
              </a:rPr>
              <a:t>Oprócz ogólnych warunków pisma procesowego (art. 119) akt oskarżenia powinien zawierać (art. 332):</a:t>
            </a:r>
          </a:p>
          <a:p>
            <a:pPr marL="925830" lvl="1" indent="-514350" algn="just">
              <a:buFont typeface="+mj-lt"/>
              <a:buAutoNum type="arabicPeriod"/>
            </a:pPr>
            <a:r>
              <a:rPr lang="pl-PL" dirty="0">
                <a:sym typeface="Wingdings" panose="05000000000000000000" pitchFamily="2" charset="2"/>
              </a:rPr>
              <a:t>Imię i nazwisko oskarżonego, inne dane o jego osobie, </a:t>
            </a:r>
            <a:r>
              <a:rPr lang="pl-PL" b="1" dirty="0">
                <a:sym typeface="Wingdings" panose="05000000000000000000" pitchFamily="2" charset="2"/>
              </a:rPr>
              <a:t>w tym numer telefonu, telefaksu i adres poczty elektronicznej lub informację o ich nieposiadaniu przez oskarżonego lub niemożności ich ustalenia</a:t>
            </a:r>
            <a:r>
              <a:rPr lang="pl-PL" dirty="0">
                <a:sym typeface="Wingdings" panose="05000000000000000000" pitchFamily="2" charset="2"/>
              </a:rPr>
              <a:t>, dane o zastosowaniu środka zapobiegawczego oraz zabezpieczenia majątkowego </a:t>
            </a:r>
          </a:p>
          <a:p>
            <a:pPr marL="925830" lvl="1" indent="-514350" algn="just">
              <a:buFont typeface="+mj-lt"/>
              <a:buAutoNum type="arabicPeriod"/>
            </a:pPr>
            <a:r>
              <a:rPr lang="pl-PL" dirty="0">
                <a:sym typeface="Wingdings" panose="05000000000000000000" pitchFamily="2" charset="2"/>
              </a:rPr>
              <a:t>Dokładne określenie zarzucanego oskarżonemu czynu ze wskazaniem czasu, miejsca, sposobu i okoliczności jego popełnienia oraz skutków, a zwłaszcza wysokości powstałej szkody</a:t>
            </a:r>
          </a:p>
          <a:p>
            <a:pPr marL="925830" lvl="1" indent="-514350" algn="just">
              <a:buFont typeface="+mj-lt"/>
              <a:buAutoNum type="arabicPeriod"/>
            </a:pPr>
            <a:r>
              <a:rPr lang="pl-PL" dirty="0">
                <a:sym typeface="Wingdings" panose="05000000000000000000" pitchFamily="2" charset="2"/>
              </a:rPr>
              <a:t>Wskazanie, że czyn został popełniony w warunkach wymienionych w art. 64 lub 65 k.k. albo 37 </a:t>
            </a:r>
            <a:r>
              <a:rPr lang="pl-PL" dirty="0"/>
              <a:t>§ 1 </a:t>
            </a:r>
            <a:r>
              <a:rPr lang="pl-PL" dirty="0" err="1"/>
              <a:t>k.k.s</a:t>
            </a:r>
            <a:r>
              <a:rPr lang="pl-PL" dirty="0"/>
              <a:t>. (recydywa) </a:t>
            </a:r>
          </a:p>
          <a:p>
            <a:pPr marL="925830" lvl="1" indent="-514350" algn="just">
              <a:buFont typeface="+mj-lt"/>
              <a:buAutoNum type="arabicPeriod"/>
            </a:pPr>
            <a:r>
              <a:rPr lang="pl-PL" dirty="0"/>
              <a:t>Wskazanie przepisów ustawy karnej, pod które zarzucany czyn podpada</a:t>
            </a:r>
          </a:p>
          <a:p>
            <a:pPr marL="925830" lvl="1" indent="-514350" algn="just">
              <a:buFont typeface="+mj-lt"/>
              <a:buAutoNum type="arabicPeriod"/>
            </a:pPr>
            <a:r>
              <a:rPr lang="pl-PL" dirty="0"/>
              <a:t>Wskazanie sądu właściwego do rozpoznania sprawy i trybu postępowania</a:t>
            </a:r>
          </a:p>
          <a:p>
            <a:pPr marL="355600" indent="-238125" algn="just"/>
            <a:r>
              <a:rPr lang="pl-PL" dirty="0"/>
              <a:t>Do aktu oskarżenia </a:t>
            </a:r>
            <a:r>
              <a:rPr lang="pl-PL" b="1" u="sng" dirty="0"/>
              <a:t>należy dołączyć </a:t>
            </a:r>
            <a:r>
              <a:rPr lang="pl-PL" dirty="0"/>
              <a:t>uzasadnienie, gdzie wskazuje się fakty i dowody, na których opiera się oskarżenie oraz podstawę prawną oskarżenia a także – okoliczności, na które powołuje się oskarżony w swojej obronie. </a:t>
            </a:r>
          </a:p>
          <a:p>
            <a:pPr marL="355600" indent="-238125" algn="just"/>
            <a:r>
              <a:rPr lang="pl-PL" dirty="0"/>
              <a:t>W dochodzeniu – uzasadnienie aktu oskarżenia </a:t>
            </a:r>
            <a:r>
              <a:rPr lang="pl-PL" b="1" u="sng" dirty="0"/>
              <a:t>fakultatywne.</a:t>
            </a:r>
            <a:endParaRPr lang="pl-PL" dirty="0"/>
          </a:p>
        </p:txBody>
      </p:sp>
    </p:spTree>
    <p:extLst>
      <p:ext uri="{BB962C8B-B14F-4D97-AF65-F5344CB8AC3E}">
        <p14:creationId xmlns:p14="http://schemas.microsoft.com/office/powerpoint/2010/main" val="7961623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 oskarżenia </a:t>
            </a:r>
          </a:p>
        </p:txBody>
      </p:sp>
      <p:sp>
        <p:nvSpPr>
          <p:cNvPr id="3" name="Symbol zastępczy zawartości 2"/>
          <p:cNvSpPr>
            <a:spLocks noGrp="1"/>
          </p:cNvSpPr>
          <p:nvPr>
            <p:ph idx="1"/>
          </p:nvPr>
        </p:nvSpPr>
        <p:spPr/>
        <p:txBody>
          <a:bodyPr>
            <a:normAutofit fontScale="92500"/>
          </a:bodyPr>
          <a:lstStyle/>
          <a:p>
            <a:pPr algn="just"/>
            <a:r>
              <a:rPr lang="pl-PL" dirty="0"/>
              <a:t>Akt oskarżenia powinien także zawierać:</a:t>
            </a:r>
          </a:p>
          <a:p>
            <a:pPr algn="just"/>
            <a:r>
              <a:rPr lang="pl-PL" dirty="0"/>
              <a:t>1) listę osób, których wezwania oskarżyciel żąda;</a:t>
            </a:r>
          </a:p>
          <a:p>
            <a:pPr algn="just"/>
            <a:r>
              <a:rPr lang="pl-PL" dirty="0"/>
              <a:t>2) wykaz innych dowodów, których przeprowadzenia na rozprawie głównej domaga się oskarżyciel.</a:t>
            </a:r>
          </a:p>
          <a:p>
            <a:pPr algn="just"/>
            <a:r>
              <a:rPr lang="pl-PL" dirty="0"/>
              <a:t>§  2. Prokurator może wnieść o zaniechanie wezwania i odczytanie na rozprawie zeznań świadków, o których mowa w art. </a:t>
            </a:r>
            <a:r>
              <a:rPr lang="pl-PL" b="1" dirty="0"/>
              <a:t>350a k.p.k.</a:t>
            </a:r>
            <a:r>
              <a:rPr lang="pl-PL" dirty="0"/>
              <a:t>, tj.:</a:t>
            </a:r>
          </a:p>
          <a:p>
            <a:pPr lvl="1" algn="just"/>
            <a:r>
              <a:rPr lang="pl-PL" dirty="0"/>
              <a:t>którzy zostali przesłuchani:</a:t>
            </a:r>
          </a:p>
          <a:p>
            <a:pPr lvl="2" algn="just"/>
            <a:r>
              <a:rPr lang="pl-PL" dirty="0"/>
              <a:t>Przebywających za granicą;</a:t>
            </a:r>
          </a:p>
          <a:p>
            <a:pPr lvl="2" algn="just"/>
            <a:r>
              <a:rPr lang="pl-PL" dirty="0"/>
              <a:t>Lub mających stwierdzić okoliczności, które nie są tak doniosłe, aby konieczne było bezpośrednie przesłuchanie świadków na rozprawie, w szczególności takie, którym oskarżony w wyjaśnieniach swych nie zaprzeczył</a:t>
            </a:r>
          </a:p>
          <a:p>
            <a:pPr marL="548640" lvl="2" indent="0" algn="just">
              <a:buNone/>
            </a:pPr>
            <a:r>
              <a:rPr lang="pl-PL" b="1" dirty="0"/>
              <a:t>Nie dotyczy to osób wymienionych w art. 182 k.p.k.</a:t>
            </a:r>
          </a:p>
        </p:txBody>
      </p:sp>
    </p:spTree>
    <p:extLst>
      <p:ext uri="{BB962C8B-B14F-4D97-AF65-F5344CB8AC3E}">
        <p14:creationId xmlns:p14="http://schemas.microsoft.com/office/powerpoint/2010/main" val="1295133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 oskarżenia</a:t>
            </a:r>
          </a:p>
        </p:txBody>
      </p:sp>
      <p:sp>
        <p:nvSpPr>
          <p:cNvPr id="3" name="Symbol zastępczy zawartości 2"/>
          <p:cNvSpPr>
            <a:spLocks noGrp="1"/>
          </p:cNvSpPr>
          <p:nvPr>
            <p:ph idx="1"/>
          </p:nvPr>
        </p:nvSpPr>
        <p:spPr>
          <a:xfrm>
            <a:off x="719403" y="1556793"/>
            <a:ext cx="10972800" cy="4525963"/>
          </a:xfrm>
        </p:spPr>
        <p:txBody>
          <a:bodyPr>
            <a:normAutofit/>
          </a:bodyPr>
          <a:lstStyle/>
          <a:p>
            <a:pPr marL="0" indent="0" algn="just">
              <a:buNone/>
            </a:pPr>
            <a:r>
              <a:rPr lang="pl-PL" dirty="0"/>
              <a:t>Do AO dołącza się także:</a:t>
            </a:r>
          </a:p>
          <a:p>
            <a:pPr marL="457200" indent="-457200" algn="just">
              <a:buAutoNum type="alphaLcParenR"/>
            </a:pPr>
            <a:r>
              <a:rPr lang="pl-PL" dirty="0"/>
              <a:t>listę ujawnionych pokrzywdzonych z podaniem ich adresów;</a:t>
            </a:r>
          </a:p>
          <a:p>
            <a:pPr marL="457200" indent="-457200" algn="just">
              <a:buAutoNum type="alphaLcParenR"/>
            </a:pPr>
            <a:r>
              <a:rPr lang="pl-PL" dirty="0"/>
              <a:t>adresy osób, o których mowa w art. 333 § 1 pkt 1 k.p.k. – tj. osób, których wezwania oskarżyciel żąda (a zatem nie tylko świadków, ale też np. podejrzanego, biegłych).</a:t>
            </a:r>
          </a:p>
          <a:p>
            <a:pPr marL="0" indent="0" algn="just">
              <a:buNone/>
            </a:pPr>
            <a:r>
              <a:rPr lang="pl-PL" b="1" dirty="0"/>
              <a:t>Należy też podać numery telefonów, telefaksów i adresy poczty elektronicznej ww. osób, chyba że informacji tych nie można ustalić.</a:t>
            </a:r>
          </a:p>
          <a:p>
            <a:pPr marL="0" indent="0" algn="ctr">
              <a:buNone/>
            </a:pPr>
            <a:r>
              <a:rPr lang="pl-PL" dirty="0"/>
              <a:t>*</a:t>
            </a:r>
          </a:p>
        </p:txBody>
      </p:sp>
    </p:spTree>
    <p:extLst>
      <p:ext uri="{BB962C8B-B14F-4D97-AF65-F5344CB8AC3E}">
        <p14:creationId xmlns:p14="http://schemas.microsoft.com/office/powerpoint/2010/main" val="2184757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2700" dirty="0"/>
              <a:t>Źródła informacji o przestępstwie</a:t>
            </a:r>
            <a:endParaRPr lang="pl-PL" sz="3100" dirty="0"/>
          </a:p>
        </p:txBody>
      </p:sp>
      <p:sp>
        <p:nvSpPr>
          <p:cNvPr id="3" name="Symbol zastępczy zawartości 2"/>
          <p:cNvSpPr>
            <a:spLocks noGrp="1"/>
          </p:cNvSpPr>
          <p:nvPr>
            <p:ph idx="1"/>
          </p:nvPr>
        </p:nvSpPr>
        <p:spPr/>
        <p:txBody>
          <a:bodyPr>
            <a:normAutofit/>
          </a:bodyPr>
          <a:lstStyle/>
          <a:p>
            <a:pPr algn="just"/>
            <a:r>
              <a:rPr lang="pl-PL" dirty="0"/>
              <a:t>Informacje własne organów procesowych („spostrzeżenia własne”)</a:t>
            </a:r>
          </a:p>
          <a:p>
            <a:pPr algn="just"/>
            <a:r>
              <a:rPr lang="pl-PL" dirty="0"/>
              <a:t>Zawiadomienie o możliwości popełnienia przestępstwa</a:t>
            </a:r>
          </a:p>
          <a:p>
            <a:pPr algn="just"/>
            <a:r>
              <a:rPr lang="pl-PL" dirty="0"/>
              <a:t>Samooskarżenie</a:t>
            </a:r>
          </a:p>
          <a:p>
            <a:pPr algn="just"/>
            <a:r>
              <a:rPr lang="pl-PL" dirty="0"/>
              <a:t>Wiadomości z radia, prasy, telewizji</a:t>
            </a:r>
          </a:p>
          <a:p>
            <a:pPr algn="just"/>
            <a:r>
              <a:rPr lang="pl-PL" dirty="0"/>
              <a:t>Wyniki działań operacyjnych </a:t>
            </a:r>
          </a:p>
          <a:p>
            <a:pPr algn="just"/>
            <a:r>
              <a:rPr lang="pl-PL" dirty="0"/>
              <a:t>Anonim </a:t>
            </a:r>
          </a:p>
          <a:p>
            <a:pPr lvl="1" algn="just"/>
            <a:r>
              <a:rPr lang="pl-PL" dirty="0"/>
              <a:t>w przypadku anonimu konieczne jest szczególnie dokładne zweryfikowanie jego treści, jeżeli informacje w nim zawarte w ogóle wydają się wiarygodne</a:t>
            </a:r>
          </a:p>
          <a:p>
            <a:pPr lvl="1" algn="just"/>
            <a:r>
              <a:rPr lang="pl-PL" dirty="0"/>
              <a:t>Najmniej „pewne” źródło informacji</a:t>
            </a:r>
          </a:p>
        </p:txBody>
      </p:sp>
    </p:spTree>
    <p:extLst>
      <p:ext uri="{BB962C8B-B14F-4D97-AF65-F5344CB8AC3E}">
        <p14:creationId xmlns:p14="http://schemas.microsoft.com/office/powerpoint/2010/main" val="30209631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Akt oskarżenia </a:t>
            </a:r>
          </a:p>
        </p:txBody>
      </p:sp>
      <p:sp>
        <p:nvSpPr>
          <p:cNvPr id="3" name="Symbol zastępczy zawartości 2"/>
          <p:cNvSpPr>
            <a:spLocks noGrp="1"/>
          </p:cNvSpPr>
          <p:nvPr>
            <p:ph idx="1"/>
          </p:nvPr>
        </p:nvSpPr>
        <p:spPr>
          <a:xfrm>
            <a:off x="1328546" y="1933575"/>
            <a:ext cx="9168003" cy="4227512"/>
          </a:xfrm>
        </p:spPr>
        <p:txBody>
          <a:bodyPr>
            <a:normAutofit/>
          </a:bodyPr>
          <a:lstStyle/>
          <a:p>
            <a:r>
              <a:rPr lang="pl-PL" dirty="0"/>
              <a:t>Wraz z aktem oskarżenia do sądu przesyła się materiały zebrane w postępowaniu przygotowawczym wraz z załącznikami – całość akt</a:t>
            </a:r>
          </a:p>
          <a:p>
            <a:pPr lvl="1"/>
            <a:r>
              <a:rPr lang="pl-PL" dirty="0"/>
              <a:t>1) załącznik adresowy do akt sprawy;</a:t>
            </a:r>
          </a:p>
          <a:p>
            <a:pPr lvl="1"/>
            <a:r>
              <a:rPr lang="pl-PL" dirty="0"/>
              <a:t>2) po jednym odpisie tego aktu dla każdego oskarżonego, a w przypadku określonym w art. 335 § 2 także dla każdego pokrzywdzonego.</a:t>
            </a:r>
          </a:p>
          <a:p>
            <a:pPr algn="just"/>
            <a:r>
              <a:rPr lang="pl-PL" dirty="0"/>
              <a:t>Art. 334 §  3. O przesłaniu aktu oskarżenia do sądu oraz o treści przepisów art. 343, art. 343a i art. 378a oskarżyciel publiczny zawiadamia oskarżonego i ujawnionego pokrzywdzonego, a także osobę lub instytucję, która złożyła zawiadomienie o przestępstwie. Pokrzywdzonego należy pouczyć o treści przepisu art. 49a, a także o prawie do złożenia oświadczenia o działaniu w charakterze oskarżyciela posiłkowego.</a:t>
            </a:r>
          </a:p>
          <a:p>
            <a:pPr algn="just"/>
            <a:endParaRPr lang="pl-PL" dirty="0"/>
          </a:p>
        </p:txBody>
      </p:sp>
    </p:spTree>
    <p:extLst>
      <p:ext uri="{BB962C8B-B14F-4D97-AF65-F5344CB8AC3E}">
        <p14:creationId xmlns:p14="http://schemas.microsoft.com/office/powerpoint/2010/main" val="41954827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89156" y="149819"/>
            <a:ext cx="9692640" cy="1397124"/>
          </a:xfrm>
        </p:spPr>
        <p:txBody>
          <a:bodyPr/>
          <a:lstStyle/>
          <a:p>
            <a:r>
              <a:rPr lang="pl-PL" dirty="0"/>
              <a:t>Akt oskarżenia</a:t>
            </a:r>
          </a:p>
        </p:txBody>
      </p:sp>
      <p:sp>
        <p:nvSpPr>
          <p:cNvPr id="3" name="Symbol zastępczy zawartości 2"/>
          <p:cNvSpPr>
            <a:spLocks noGrp="1"/>
          </p:cNvSpPr>
          <p:nvPr>
            <p:ph idx="1"/>
          </p:nvPr>
        </p:nvSpPr>
        <p:spPr>
          <a:xfrm>
            <a:off x="527381" y="1412776"/>
            <a:ext cx="11329259" cy="5328592"/>
          </a:xfrm>
        </p:spPr>
        <p:txBody>
          <a:bodyPr>
            <a:normAutofit/>
          </a:bodyPr>
          <a:lstStyle/>
          <a:p>
            <a:pPr algn="just"/>
            <a:r>
              <a:rPr lang="pl-PL" dirty="0"/>
              <a:t>Do aktu oskarżenia </a:t>
            </a:r>
            <a:r>
              <a:rPr lang="pl-PL" b="1" dirty="0"/>
              <a:t>można dołączyć wniosek z art. 335 § 2 – wniosek o skazanie bez rozprawy. </a:t>
            </a:r>
          </a:p>
          <a:p>
            <a:pPr algn="just"/>
            <a:r>
              <a:rPr lang="pl-PL" dirty="0"/>
              <a:t>Prokurator może dołączyć do aktu oskarżenia wniosek o wydanie na posiedzeniu wyroku skazującego i orzeczenie uzgodnionych z oskarżonym kar lub innych środków przewidzianych za zarzucany mu występek, uwzględniających też prawnie chronione interesy pokrzywdzonego. </a:t>
            </a:r>
          </a:p>
          <a:p>
            <a:pPr algn="just"/>
            <a:r>
              <a:rPr lang="pl-PL" dirty="0"/>
              <a:t>Przesłanki: </a:t>
            </a:r>
          </a:p>
          <a:p>
            <a:pPr lvl="1" algn="just"/>
            <a:r>
              <a:rPr lang="pl-PL" dirty="0"/>
              <a:t>okoliczności popełnienia przestępstwa i wina oskarżonego nie budzą wątpliwości,</a:t>
            </a:r>
          </a:p>
          <a:p>
            <a:pPr lvl="1" algn="just"/>
            <a:r>
              <a:rPr lang="pl-PL" dirty="0"/>
              <a:t>oświadczenia dowodowe złożone przez oskarżonego </a:t>
            </a:r>
            <a:r>
              <a:rPr lang="pl-PL" b="1" dirty="0"/>
              <a:t>nie są sprzeczne z dokonanymi ustaleniami</a:t>
            </a:r>
            <a:r>
              <a:rPr lang="pl-PL" dirty="0"/>
              <a:t>, </a:t>
            </a:r>
          </a:p>
          <a:p>
            <a:pPr lvl="1" algn="just"/>
            <a:r>
              <a:rPr lang="pl-PL" dirty="0"/>
              <a:t>postawa oskarżonego wskazuje, że cele postępowania zostaną osiągnięte. </a:t>
            </a:r>
          </a:p>
          <a:p>
            <a:pPr algn="just"/>
            <a:r>
              <a:rPr lang="pl-PL" dirty="0"/>
              <a:t>Do wniosku stosuje się odpowiednio przepisy § 1 zdanie piąte i § 3 zdanie drugie. Do aktu oskarżenia nie stosuje się przepisów art. 333 § 1 i 2.</a:t>
            </a:r>
          </a:p>
        </p:txBody>
      </p:sp>
    </p:spTree>
    <p:extLst>
      <p:ext uri="{BB962C8B-B14F-4D97-AF65-F5344CB8AC3E}">
        <p14:creationId xmlns:p14="http://schemas.microsoft.com/office/powerpoint/2010/main" val="22803576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97717" y="0"/>
            <a:ext cx="9692640" cy="1397124"/>
          </a:xfrm>
        </p:spPr>
        <p:txBody>
          <a:bodyPr>
            <a:normAutofit/>
          </a:bodyPr>
          <a:lstStyle/>
          <a:p>
            <a:r>
              <a:rPr lang="pl-PL" sz="3600" dirty="0"/>
              <a:t>Art. 335 § 1 k.p.k.– samoistny wniosek o skazanie bez rozprawy </a:t>
            </a:r>
          </a:p>
        </p:txBody>
      </p:sp>
      <p:sp>
        <p:nvSpPr>
          <p:cNvPr id="3" name="Symbol zastępczy zawartości 2"/>
          <p:cNvSpPr>
            <a:spLocks noGrp="1"/>
          </p:cNvSpPr>
          <p:nvPr>
            <p:ph idx="1"/>
          </p:nvPr>
        </p:nvSpPr>
        <p:spPr>
          <a:xfrm>
            <a:off x="127298" y="1424304"/>
            <a:ext cx="11905323" cy="5540476"/>
          </a:xfrm>
        </p:spPr>
        <p:txBody>
          <a:bodyPr>
            <a:normAutofit fontScale="92500" lnSpcReduction="20000"/>
          </a:bodyPr>
          <a:lstStyle/>
          <a:p>
            <a:pPr marL="452628" indent="-342900" algn="just"/>
            <a:r>
              <a:rPr lang="pl-PL" dirty="0"/>
              <a:t>oskarżony przyznaje się do winy</a:t>
            </a:r>
          </a:p>
          <a:p>
            <a:pPr marL="452628" indent="-342900" algn="just"/>
            <a:r>
              <a:rPr lang="pl-PL" dirty="0"/>
              <a:t>w świetle jego wyjaśnień okoliczności popełnienia przestępstwa i wina nie budzą wątpliwości,</a:t>
            </a:r>
          </a:p>
          <a:p>
            <a:pPr marL="452628" indent="-342900" algn="just"/>
            <a:r>
              <a:rPr lang="pl-PL" dirty="0"/>
              <a:t>jego postawa oskarżonego wskazuje, że cele postępowania zostaną osiągnięte, </a:t>
            </a:r>
          </a:p>
          <a:p>
            <a:pPr marL="109728" indent="0" algn="just">
              <a:buNone/>
            </a:pPr>
            <a:r>
              <a:rPr lang="pl-PL" dirty="0"/>
              <a:t>można zaniechać przeprowadzenia dalszych czynności. </a:t>
            </a:r>
          </a:p>
          <a:p>
            <a:pPr marL="109728" indent="0" algn="just">
              <a:buNone/>
            </a:pPr>
            <a:r>
              <a:rPr lang="pl-PL" dirty="0"/>
              <a:t>Jeżeli zachodzi potrzeba oceny wiarygodności złożonych wyjaśnień, </a:t>
            </a:r>
            <a:r>
              <a:rPr lang="pl-PL" b="1" dirty="0"/>
              <a:t>czynności dowodowych dokonuje się jedynie w niezbędnym do tego zakresie</a:t>
            </a:r>
            <a:r>
              <a:rPr lang="pl-PL" dirty="0"/>
              <a:t>. </a:t>
            </a:r>
          </a:p>
          <a:p>
            <a:pPr marL="109728" indent="0" algn="just">
              <a:buNone/>
            </a:pPr>
            <a:r>
              <a:rPr lang="pl-PL" dirty="0"/>
              <a:t>W każdym jednak wypadku, jeżeli jest to konieczne dla zabezpieczenia śladów i dowodów przestępstwa przed ich utratą, zniekształceniem lub zniszczeniem, </a:t>
            </a:r>
            <a:r>
              <a:rPr lang="pl-PL" b="1" dirty="0"/>
              <a:t>należy przeprowadzić w niezbędnym zakresie czynności procesowe</a:t>
            </a:r>
            <a:r>
              <a:rPr lang="pl-PL" dirty="0"/>
              <a:t>, a zwłaszcza dokonać oględzin, w razie potrzeby z udziałem biegłego, przeszukania lub czynności wymienionych w art. 74 § 2 pkt 1 w stosunku do osoby podejrzanej, a także przedsięwziąć wobec niej inne niezbędne czynności, nie wyłączając pobrania krwi, włosów i wydzielin organizmu. </a:t>
            </a:r>
          </a:p>
          <a:p>
            <a:pPr marL="109728" indent="0" algn="just">
              <a:buNone/>
            </a:pPr>
            <a:r>
              <a:rPr lang="pl-PL" dirty="0"/>
              <a:t>Prokurator, </a:t>
            </a:r>
            <a:r>
              <a:rPr lang="pl-PL" b="1" u="sng" dirty="0">
                <a:solidFill>
                  <a:srgbClr val="FF0000"/>
                </a:solidFill>
              </a:rPr>
              <a:t>zamiast z aktem oskarżenia</a:t>
            </a:r>
            <a:r>
              <a:rPr lang="pl-PL" dirty="0"/>
              <a:t>, występuje do sądu z wnioskiem o wydanie na posiedzeniu wyroku skazującego i orzeczenie uzgodnionych z oskarżonym kar lub innych środków przewidzianych za zarzucany mu występek, uwzględniających również prawnie chronione interesy pokrzywdzonego. </a:t>
            </a:r>
          </a:p>
          <a:p>
            <a:pPr marL="109728" indent="0" algn="just">
              <a:buNone/>
            </a:pPr>
            <a:r>
              <a:rPr lang="pl-PL" dirty="0"/>
              <a:t>Uzgodnienie może obejmować także wydanie określonego rozstrzygnięcia w przedmiocie poniesienia kosztów procesu.</a:t>
            </a:r>
          </a:p>
        </p:txBody>
      </p:sp>
      <p:sp>
        <p:nvSpPr>
          <p:cNvPr id="4" name="pole tekstowe 3"/>
          <p:cNvSpPr txBox="1"/>
          <p:nvPr/>
        </p:nvSpPr>
        <p:spPr>
          <a:xfrm>
            <a:off x="6590515" y="698562"/>
            <a:ext cx="3503712" cy="1015663"/>
          </a:xfrm>
          <a:prstGeom prst="rect">
            <a:avLst/>
          </a:prstGeom>
          <a:ln w="28575"/>
        </p:spPr>
        <p:style>
          <a:lnRef idx="2">
            <a:schemeClr val="accent2"/>
          </a:lnRef>
          <a:fillRef idx="1">
            <a:schemeClr val="lt1"/>
          </a:fillRef>
          <a:effectRef idx="0">
            <a:schemeClr val="accent2"/>
          </a:effectRef>
          <a:fontRef idx="minor">
            <a:schemeClr val="dk1"/>
          </a:fontRef>
        </p:style>
        <p:txBody>
          <a:bodyPr wrap="square" rtlCol="0">
            <a:spAutoFit/>
          </a:bodyPr>
          <a:lstStyle/>
          <a:p>
            <a:r>
              <a:rPr lang="pl-PL" sz="2000" dirty="0"/>
              <a:t>pamiętać o trybie rozpoznaniu wniosku –  art. 343 k.p.k.! </a:t>
            </a:r>
          </a:p>
        </p:txBody>
      </p:sp>
    </p:spTree>
    <p:extLst>
      <p:ext uri="{BB962C8B-B14F-4D97-AF65-F5344CB8AC3E}">
        <p14:creationId xmlns:p14="http://schemas.microsoft.com/office/powerpoint/2010/main" val="24082409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7488" y="404664"/>
            <a:ext cx="9036496" cy="1066800"/>
          </a:xfrm>
        </p:spPr>
        <p:txBody>
          <a:bodyPr>
            <a:normAutofit/>
          </a:bodyPr>
          <a:lstStyle/>
          <a:p>
            <a:r>
              <a:rPr lang="pl-PL" sz="3200" dirty="0"/>
              <a:t>Skierowanie wniosku z art. 335 § 1 </a:t>
            </a:r>
            <a:r>
              <a:rPr lang="pl-PL" sz="3200" u="sng" dirty="0"/>
              <a:t>zamiast</a:t>
            </a:r>
            <a:r>
              <a:rPr lang="pl-PL" sz="3200" dirty="0"/>
              <a:t> aktu oskarżenia – skazanie bez rozprawy </a:t>
            </a:r>
          </a:p>
        </p:txBody>
      </p:sp>
      <p:sp>
        <p:nvSpPr>
          <p:cNvPr id="3" name="Symbol zastępczy zawartości 2"/>
          <p:cNvSpPr>
            <a:spLocks noGrp="1"/>
          </p:cNvSpPr>
          <p:nvPr>
            <p:ph idx="1"/>
          </p:nvPr>
        </p:nvSpPr>
        <p:spPr>
          <a:xfrm>
            <a:off x="527382" y="1700808"/>
            <a:ext cx="11137237" cy="4873728"/>
          </a:xfrm>
        </p:spPr>
        <p:txBody>
          <a:bodyPr>
            <a:normAutofit/>
          </a:bodyPr>
          <a:lstStyle/>
          <a:p>
            <a:pPr marL="0" indent="0" algn="just">
              <a:buNone/>
            </a:pPr>
            <a:endParaRPr lang="pl-PL" dirty="0"/>
          </a:p>
          <a:p>
            <a:pPr algn="just"/>
            <a:r>
              <a:rPr lang="pl-PL" sz="2800" dirty="0"/>
              <a:t>Przesłanki: </a:t>
            </a:r>
          </a:p>
          <a:p>
            <a:pPr lvl="1" algn="just"/>
            <a:r>
              <a:rPr lang="pl-PL" sz="2400" dirty="0"/>
              <a:t>Przyznanie się; </a:t>
            </a:r>
          </a:p>
          <a:p>
            <a:pPr lvl="1" algn="just"/>
            <a:r>
              <a:rPr lang="pl-PL" sz="2400" dirty="0"/>
              <a:t>Oświadczenia w świetle ustalonych okoliczności sprawy nie budzą wątpliwości;</a:t>
            </a:r>
          </a:p>
          <a:p>
            <a:pPr lvl="1" algn="just"/>
            <a:r>
              <a:rPr lang="pl-PL" sz="2400" dirty="0"/>
              <a:t>Postawa oskarżonego wskazuje, że cele postępowania zostaną osiągnięte. </a:t>
            </a:r>
          </a:p>
          <a:p>
            <a:pPr algn="just"/>
            <a:endParaRPr lang="pl-PL" dirty="0"/>
          </a:p>
        </p:txBody>
      </p:sp>
    </p:spTree>
    <p:extLst>
      <p:ext uri="{BB962C8B-B14F-4D97-AF65-F5344CB8AC3E}">
        <p14:creationId xmlns:p14="http://schemas.microsoft.com/office/powerpoint/2010/main" val="21003815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41971" y="-564249"/>
            <a:ext cx="9692640" cy="1397124"/>
          </a:xfrm>
        </p:spPr>
        <p:txBody>
          <a:bodyPr>
            <a:normAutofit/>
          </a:bodyPr>
          <a:lstStyle/>
          <a:p>
            <a:r>
              <a:rPr lang="pl-PL" sz="2800" dirty="0"/>
              <a:t>Wniosek o warunkowe umorzenie postępowania </a:t>
            </a:r>
          </a:p>
        </p:txBody>
      </p:sp>
      <p:sp>
        <p:nvSpPr>
          <p:cNvPr id="3" name="Symbol zastępczy zawartości 2"/>
          <p:cNvSpPr>
            <a:spLocks noGrp="1"/>
          </p:cNvSpPr>
          <p:nvPr>
            <p:ph idx="1"/>
          </p:nvPr>
        </p:nvSpPr>
        <p:spPr>
          <a:xfrm>
            <a:off x="239350" y="386080"/>
            <a:ext cx="11713301" cy="6787336"/>
          </a:xfrm>
        </p:spPr>
        <p:txBody>
          <a:bodyPr>
            <a:normAutofit fontScale="92500" lnSpcReduction="20000"/>
          </a:bodyPr>
          <a:lstStyle/>
          <a:p>
            <a:pPr algn="just"/>
            <a:r>
              <a:rPr lang="pl-PL" dirty="0"/>
              <a:t>Art. 336 k.p.k. </a:t>
            </a:r>
          </a:p>
          <a:p>
            <a:pPr algn="just"/>
            <a:r>
              <a:rPr lang="pl-PL" dirty="0"/>
              <a:t>Wniosek o warunkowe umorzenie postępowania zastępuje akt oskarżenia </a:t>
            </a:r>
          </a:p>
          <a:p>
            <a:pPr algn="just"/>
            <a:r>
              <a:rPr lang="pl-PL" dirty="0"/>
              <a:t>Przesłanki warunkowego umorzenia postępowania – art. 66 k.k. </a:t>
            </a:r>
          </a:p>
          <a:p>
            <a:pPr algn="just"/>
            <a:r>
              <a:rPr lang="pl-PL" dirty="0"/>
              <a:t>Warunki formalne wniosku – 119 + 332 §  1 pkt. 1, 2 i 4 -6. </a:t>
            </a:r>
          </a:p>
          <a:p>
            <a:pPr marL="925830" lvl="1" indent="-514350" algn="just">
              <a:buFont typeface="+mj-lt"/>
              <a:buAutoNum type="arabicPeriod"/>
            </a:pPr>
            <a:r>
              <a:rPr lang="pl-PL" dirty="0">
                <a:sym typeface="Wingdings" panose="05000000000000000000" pitchFamily="2" charset="2"/>
              </a:rPr>
              <a:t>Imię i nazwisko oskarżonego, inne dane o jego osobie, dane o zastosowaniu środka zapobiegawczego oraz zabezpieczenia majątkowego </a:t>
            </a:r>
          </a:p>
          <a:p>
            <a:pPr marL="925830" lvl="1" indent="-514350" algn="just">
              <a:buFont typeface="+mj-lt"/>
              <a:buAutoNum type="arabicPeriod"/>
            </a:pPr>
            <a:r>
              <a:rPr lang="pl-PL" dirty="0">
                <a:sym typeface="Wingdings" panose="05000000000000000000" pitchFamily="2" charset="2"/>
              </a:rPr>
              <a:t>Dokładne określenie zarzucanego oskarżonemu czynu ze wskazaniem czasu, miejsca, sposobu i okoliczności jego popełnienia oraz skutków, a zwłaszcza wysokości powstałej szkody</a:t>
            </a:r>
          </a:p>
          <a:p>
            <a:pPr marL="925830" lvl="1" indent="-514350" algn="just">
              <a:buFont typeface="+mj-lt"/>
              <a:buAutoNum type="arabicPeriod"/>
            </a:pPr>
            <a:r>
              <a:rPr lang="pl-PL" dirty="0"/>
              <a:t>Wskazanie przepisów ustawy karnej, pod które zarzucany czyn podpada</a:t>
            </a:r>
          </a:p>
          <a:p>
            <a:pPr marL="925830" lvl="1" indent="-514350" algn="just">
              <a:buFont typeface="+mj-lt"/>
              <a:buAutoNum type="arabicPeriod"/>
            </a:pPr>
            <a:r>
              <a:rPr lang="pl-PL" dirty="0"/>
              <a:t>Wskazanie sądu właściwego do rozpoznania sprawy i trybu postępowania</a:t>
            </a:r>
          </a:p>
          <a:p>
            <a:pPr algn="just"/>
            <a:r>
              <a:rPr lang="pl-PL" dirty="0"/>
              <a:t>Uzasadnienie można ograniczyć do wskazania dowodów świadczących o tym, że wina oskarżonego nie budzi wątpliwości oraz wskazać na okoliczności, które przemawiają za warunkowym umorzeniem. </a:t>
            </a:r>
          </a:p>
          <a:p>
            <a:pPr algn="just"/>
            <a:r>
              <a:rPr lang="pl-PL" dirty="0"/>
              <a:t>Prokurator może wskazać proponowany okres próby, obowiązki, które należy nałożyć na oskarżonego i stosownie do okoliczności wnioski co do dozoru</a:t>
            </a:r>
          </a:p>
          <a:p>
            <a:pPr algn="just"/>
            <a:r>
              <a:rPr lang="pl-PL" dirty="0"/>
              <a:t>Dołącza się listę ujawnionych osób pokrzywdzonych </a:t>
            </a:r>
          </a:p>
          <a:p>
            <a:pPr algn="just"/>
            <a:r>
              <a:rPr lang="pl-PL" dirty="0"/>
              <a:t>Wniosek o warunkowe umorzenie można złożyć bez wiedzy oskarżonego. Z perspektywy ekonomii postępowania zasadne byłoby jednak poinformować go o chęci warunkowego umorzenia postępowania. </a:t>
            </a:r>
            <a:r>
              <a:rPr lang="pl-PL" dirty="0">
                <a:solidFill>
                  <a:schemeClr val="tx1"/>
                </a:solidFill>
              </a:rPr>
              <a:t>Oskarżony może nie zgodzić się na warunkowe umorzenie, wtedy prokurator musi uzupełnić wniosek o warunkowe umorzenie m.in. o listę dowodów, których przeprowadzenia domaga się na rozprawie. </a:t>
            </a:r>
          </a:p>
        </p:txBody>
      </p:sp>
    </p:spTree>
    <p:extLst>
      <p:ext uri="{BB962C8B-B14F-4D97-AF65-F5344CB8AC3E}">
        <p14:creationId xmlns:p14="http://schemas.microsoft.com/office/powerpoint/2010/main" val="9623719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831850" y="1709738"/>
            <a:ext cx="10515600" cy="1500187"/>
          </a:xfrm>
        </p:spPr>
        <p:txBody>
          <a:bodyPr/>
          <a:lstStyle/>
          <a:p>
            <a:r>
              <a:rPr lang="pl-PL" dirty="0"/>
              <a:t>Postępowanie przejściowe </a:t>
            </a:r>
          </a:p>
        </p:txBody>
      </p:sp>
      <p:sp>
        <p:nvSpPr>
          <p:cNvPr id="5" name="Symbol zastępczy tekstu 4"/>
          <p:cNvSpPr>
            <a:spLocks noGrp="1"/>
          </p:cNvSpPr>
          <p:nvPr>
            <p:ph type="body" idx="1"/>
          </p:nvPr>
        </p:nvSpPr>
        <p:spPr>
          <a:xfrm>
            <a:off x="838200" y="3561671"/>
            <a:ext cx="10515600" cy="472394"/>
          </a:xfrm>
        </p:spPr>
        <p:txBody>
          <a:bodyPr/>
          <a:lstStyle/>
          <a:p>
            <a:r>
              <a:rPr lang="pl-PL" dirty="0"/>
              <a:t>Kontrola formalna i merytoryczna, posiedzenia wyrokowe</a:t>
            </a:r>
          </a:p>
        </p:txBody>
      </p:sp>
    </p:spTree>
    <p:extLst>
      <p:ext uri="{BB962C8B-B14F-4D97-AF65-F5344CB8AC3E}">
        <p14:creationId xmlns:p14="http://schemas.microsoft.com/office/powerpoint/2010/main" val="9806678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Kontrola formalna skargi oskarżyciela</a:t>
            </a:r>
          </a:p>
        </p:txBody>
      </p:sp>
      <p:sp>
        <p:nvSpPr>
          <p:cNvPr id="8" name="Symbol zastępczy zawartości 7"/>
          <p:cNvSpPr>
            <a:spLocks noGrp="1"/>
          </p:cNvSpPr>
          <p:nvPr>
            <p:ph idx="1"/>
          </p:nvPr>
        </p:nvSpPr>
        <p:spPr/>
        <p:txBody>
          <a:bodyPr>
            <a:normAutofit fontScale="85000" lnSpcReduction="10000"/>
          </a:bodyPr>
          <a:lstStyle/>
          <a:p>
            <a:pPr algn="just"/>
            <a:r>
              <a:rPr lang="pl-PL" dirty="0"/>
              <a:t>Niezwłocznie po wpłynięciu aktu oskarżenia (wniosku o warunkowe umorzenie postępowania, wniosku o rozpoznanie sprawy w trybie przyspieszonym, wniosku o umorzenie postępowania i zastosowanie środków zabezpieczających, wniosku z art. 335 § 1). </a:t>
            </a:r>
          </a:p>
          <a:p>
            <a:pPr algn="just"/>
            <a:r>
              <a:rPr lang="pl-PL" dirty="0"/>
              <a:t>Dokonywana przez </a:t>
            </a:r>
            <a:r>
              <a:rPr lang="pl-PL" b="1" u="sng" dirty="0"/>
              <a:t>prezesa sądu</a:t>
            </a:r>
            <a:r>
              <a:rPr lang="pl-PL" dirty="0"/>
              <a:t> (przewodniczącego wydziału lub upoważnionego sędziego). </a:t>
            </a:r>
          </a:p>
          <a:p>
            <a:pPr algn="just"/>
            <a:r>
              <a:rPr lang="pl-PL" dirty="0"/>
              <a:t>Polega na sprawdzeniu, czy skarga wniesiona przez oskarżyciela spełnia ogólne warunki pisma procesowego (art. 119) oraz te określone w przepisach szczególnych (art. 332, 333, 335) + dokonanie czynności z art. 334 (przesłanie akt postępowania wraz z załącznikami, zawiadomienie oskarżonego i pokrzywdzonego o przesłaniu aktu oskarżenia)</a:t>
            </a:r>
          </a:p>
          <a:p>
            <a:pPr marL="0" indent="0" algn="just">
              <a:buNone/>
            </a:pPr>
            <a:endParaRPr lang="pl-PL" dirty="0"/>
          </a:p>
          <a:p>
            <a:pPr marL="0" indent="0" algn="just">
              <a:buNone/>
            </a:pPr>
            <a:r>
              <a:rPr lang="pl-PL" dirty="0"/>
              <a:t>Chodzi wyłącznie o zbadanie, czy akt oskarżenia (lub inne pismo) zawiera wszystkie wymagane przez ustawę elementy. Nie ocenia się czy odpowiadają one materiałom sprawy. </a:t>
            </a:r>
          </a:p>
          <a:p>
            <a:pPr marL="0" indent="0" algn="just">
              <a:buNone/>
            </a:pPr>
            <a:endParaRPr lang="pl-PL" dirty="0">
              <a:sym typeface="Wingdings" panose="05000000000000000000" pitchFamily="2" charset="2"/>
            </a:endParaRPr>
          </a:p>
        </p:txBody>
      </p:sp>
    </p:spTree>
    <p:extLst>
      <p:ext uri="{BB962C8B-B14F-4D97-AF65-F5344CB8AC3E}">
        <p14:creationId xmlns:p14="http://schemas.microsoft.com/office/powerpoint/2010/main" val="2332450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413" y="-213361"/>
            <a:ext cx="12123174" cy="1619373"/>
          </a:xfrm>
        </p:spPr>
        <p:txBody>
          <a:bodyPr>
            <a:normAutofit/>
          </a:bodyPr>
          <a:lstStyle/>
          <a:p>
            <a:br>
              <a:rPr lang="pl-PL" dirty="0"/>
            </a:br>
            <a:r>
              <a:rPr lang="pl-PL" dirty="0"/>
              <a:t>Kontrola formalna skargi oskarżyciela</a:t>
            </a:r>
          </a:p>
        </p:txBody>
      </p:sp>
      <p:sp>
        <p:nvSpPr>
          <p:cNvPr id="3" name="Symbol zastępczy zawartości 2"/>
          <p:cNvSpPr>
            <a:spLocks noGrp="1"/>
          </p:cNvSpPr>
          <p:nvPr>
            <p:ph idx="1"/>
          </p:nvPr>
        </p:nvSpPr>
        <p:spPr>
          <a:xfrm>
            <a:off x="294968" y="1238865"/>
            <a:ext cx="11602064" cy="5329083"/>
          </a:xfrm>
        </p:spPr>
        <p:txBody>
          <a:bodyPr>
            <a:normAutofit fontScale="92500" lnSpcReduction="20000"/>
          </a:bodyPr>
          <a:lstStyle/>
          <a:p>
            <a:pPr algn="just">
              <a:buAutoNum type="arabicPeriod"/>
            </a:pPr>
            <a:r>
              <a:rPr lang="pl-PL" b="1" dirty="0"/>
              <a:t>KONTROLA FORMALNA AKTU OSKARŻENIA OSKARŻYCIELA PUBLICZNEGO, WNIOSKU O WARUNKOWE UMORZENIE POSTĘPOWANIA, WNIOSKU Z 335 § 1</a:t>
            </a:r>
          </a:p>
          <a:p>
            <a:pPr lvl="1" algn="just"/>
            <a:r>
              <a:rPr lang="pl-PL" dirty="0"/>
              <a:t>Dokonywana w oparciu o art. 337 k.p.k. Jest to norma szczególna względem art. 120 k.p.k., który w tym przypadku nie znajduje zastosowania. </a:t>
            </a:r>
          </a:p>
          <a:p>
            <a:pPr lvl="1" algn="just"/>
            <a:r>
              <a:rPr lang="pl-PL" dirty="0"/>
              <a:t>Warunki formalne aktu oskarżenia – art. 119, 332, 333, 334, 335</a:t>
            </a:r>
            <a:endParaRPr lang="pl-PL" b="1" dirty="0"/>
          </a:p>
          <a:p>
            <a:pPr algn="just">
              <a:buFont typeface="+mj-lt"/>
              <a:buAutoNum type="arabicPeriod"/>
            </a:pPr>
            <a:r>
              <a:rPr lang="pl-PL" b="1" dirty="0"/>
              <a:t>KONTROLA FORMALNA WNIOSKU O UMORZENIE POSTĘPOWANIA I ZASTOSOWANIE ŚRODKA ZABEZPIECZAJĄCEGO </a:t>
            </a:r>
          </a:p>
          <a:p>
            <a:pPr marL="800100" lvl="1" algn="just"/>
            <a:r>
              <a:rPr lang="pl-PL" dirty="0"/>
              <a:t>Wniosek powinien zawierać analogiczne informacje co akt oskarżenia – art. 324 § 1a </a:t>
            </a:r>
          </a:p>
          <a:p>
            <a:pPr marL="800100" lvl="1" algn="just"/>
            <a:r>
              <a:rPr lang="pl-PL" dirty="0"/>
              <a:t>Kontrola formalna w oparciu o art. 120 k.p.k.</a:t>
            </a:r>
          </a:p>
          <a:p>
            <a:pPr algn="just">
              <a:buFont typeface="+mj-lt"/>
              <a:buAutoNum type="arabicPeriod"/>
            </a:pPr>
            <a:r>
              <a:rPr lang="pl-PL" b="1" dirty="0"/>
              <a:t>KONTROLA FORMALNA SUBSYDIARNEGO AKTU OSKARŻENIA </a:t>
            </a:r>
          </a:p>
          <a:p>
            <a:pPr lvl="1" algn="just"/>
            <a:r>
              <a:rPr lang="pl-PL" dirty="0"/>
              <a:t>Dokonywana w oparciu o art. 337 (co do warunków formalnych aktu oskarżenia) a także w oparciu o art. 120, gdy chodzi o spełnienie dwóch warunków formalnych – przymusu adwokacko – radcowskiego oraz załączenia dowodu wpłaty zryczałtowanej równowartości wydatków sądowych (300 zł)</a:t>
            </a:r>
          </a:p>
          <a:p>
            <a:pPr algn="just">
              <a:buFont typeface="+mj-lt"/>
              <a:buAutoNum type="arabicPeriod"/>
            </a:pPr>
            <a:r>
              <a:rPr lang="pl-PL" b="1" dirty="0"/>
              <a:t>KONTROLA FORMALNA PRYWATNEGO AKTU OSKARŻENIA </a:t>
            </a:r>
          </a:p>
          <a:p>
            <a:pPr lvl="1" algn="just"/>
            <a:r>
              <a:rPr lang="pl-PL" dirty="0"/>
              <a:t>Prywatny akt oskarżenia musi spełniać warunki z art. 119 oraz 487</a:t>
            </a:r>
          </a:p>
          <a:p>
            <a:pPr lvl="1" algn="just"/>
            <a:r>
              <a:rPr lang="pl-PL" dirty="0"/>
              <a:t>Kontrola dokonywana w oparciu o art. 120. </a:t>
            </a:r>
          </a:p>
        </p:txBody>
      </p:sp>
    </p:spTree>
    <p:extLst>
      <p:ext uri="{BB962C8B-B14F-4D97-AF65-F5344CB8AC3E}">
        <p14:creationId xmlns:p14="http://schemas.microsoft.com/office/powerpoint/2010/main" val="11008586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Kontrola formalna skargi oskarżyciela</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Art. 337 § 1</a:t>
            </a:r>
          </a:p>
          <a:p>
            <a:pPr algn="just"/>
            <a:r>
              <a:rPr lang="pl-PL" dirty="0"/>
              <a:t>Jeżeli akt oskarżenia nie odpowiada warunkom formalnym wymienionym w art. 119, 332, 333 lub art. 335, a także, gdy nie zostały spełnione warunki wymienione w art. 334, prezes sądu </a:t>
            </a:r>
            <a:r>
              <a:rPr lang="pl-PL" b="1" dirty="0"/>
              <a:t>zwraca go oskarżycielowi w celu usunięcia braków w terminie 7 dni od dnia jego doręczenia.</a:t>
            </a:r>
          </a:p>
          <a:p>
            <a:pPr marL="0" indent="0" algn="just">
              <a:buNone/>
            </a:pPr>
            <a:endParaRPr lang="pl-PL" dirty="0"/>
          </a:p>
          <a:p>
            <a:pPr marL="0" indent="0" algn="just">
              <a:buNone/>
            </a:pPr>
            <a:r>
              <a:rPr lang="pl-PL" dirty="0"/>
              <a:t>Prezes sądu wydaje </a:t>
            </a:r>
            <a:r>
              <a:rPr lang="pl-PL" b="1" dirty="0"/>
              <a:t>ZARZĄDZENIE </a:t>
            </a:r>
            <a:r>
              <a:rPr lang="pl-PL" dirty="0"/>
              <a:t>w sprawie zwrotu aktu oskarżenia oskarżycielowi. Na zarządzenie przysługuje </a:t>
            </a:r>
            <a:r>
              <a:rPr lang="pl-PL" u="sng" dirty="0"/>
              <a:t>zażalenie do sądu właściwego do rozpoznania sprawy</a:t>
            </a:r>
            <a:r>
              <a:rPr lang="pl-PL" dirty="0"/>
              <a:t>.</a:t>
            </a:r>
          </a:p>
          <a:p>
            <a:pPr marL="0" indent="0" algn="just">
              <a:buNone/>
            </a:pPr>
            <a:endParaRPr lang="pl-PL" dirty="0"/>
          </a:p>
          <a:p>
            <a:pPr algn="just"/>
            <a:r>
              <a:rPr lang="pl-PL" dirty="0"/>
              <a:t>Oskarżyciel, który nie wnosi zażalenia, ma obowiązek w terminie 7 dni wnieść poprawiony lub uzupełniony akt oskarżenia. </a:t>
            </a:r>
          </a:p>
          <a:p>
            <a:pPr algn="just"/>
            <a:r>
              <a:rPr lang="pl-PL" dirty="0"/>
              <a:t>Zwrot aktu oskarżenia nie oznacza zwrotu sprawy i nie uchyla stanu zawisłości sprawy. </a:t>
            </a:r>
          </a:p>
          <a:p>
            <a:pPr lvl="1" algn="just"/>
            <a:r>
              <a:rPr lang="pl-PL" dirty="0"/>
              <a:t>Prokurator nie może np. umorzyć postępowania, ale może cofnąć akt oskarżenia (art. 14 § 2) </a:t>
            </a:r>
          </a:p>
        </p:txBody>
      </p:sp>
    </p:spTree>
    <p:extLst>
      <p:ext uri="{BB962C8B-B14F-4D97-AF65-F5344CB8AC3E}">
        <p14:creationId xmlns:p14="http://schemas.microsoft.com/office/powerpoint/2010/main" val="3339398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8977" y="624110"/>
            <a:ext cx="11536325" cy="1280890"/>
          </a:xfrm>
        </p:spPr>
        <p:txBody>
          <a:bodyPr/>
          <a:lstStyle/>
          <a:p>
            <a:r>
              <a:rPr lang="pl-PL" dirty="0"/>
              <a:t>Kontrola formalna skargi oskarżyciela</a:t>
            </a:r>
          </a:p>
        </p:txBody>
      </p:sp>
      <p:sp>
        <p:nvSpPr>
          <p:cNvPr id="3" name="Symbol zastępczy zawartości 2"/>
          <p:cNvSpPr>
            <a:spLocks noGrp="1"/>
          </p:cNvSpPr>
          <p:nvPr>
            <p:ph idx="1"/>
          </p:nvPr>
        </p:nvSpPr>
        <p:spPr>
          <a:xfrm>
            <a:off x="318977" y="2133600"/>
            <a:ext cx="11536325" cy="4160874"/>
          </a:xfrm>
        </p:spPr>
        <p:txBody>
          <a:bodyPr>
            <a:normAutofit/>
          </a:bodyPr>
          <a:lstStyle/>
          <a:p>
            <a:pPr algn="just"/>
            <a:r>
              <a:rPr lang="pl-PL" dirty="0"/>
              <a:t>Gdy prokurator mimo zwrócenia aktu oskarżenia w trybie art. 337 k.p.k. ponownie przekaże go w tej samej postaci, prezes sądu może zmienić swoją poprzednią decyzję i dokonać czynności z art. 338 albo powinien wnieść sprawę na posiedzenie – art. 339 § 3 k.p.k. </a:t>
            </a:r>
          </a:p>
          <a:p>
            <a:pPr algn="just"/>
            <a:r>
              <a:rPr lang="pl-PL" dirty="0"/>
              <a:t>Jeżeli na posiedzeniu </a:t>
            </a:r>
            <a:r>
              <a:rPr lang="pl-PL" b="1" dirty="0"/>
              <a:t>sąd</a:t>
            </a:r>
            <a:r>
              <a:rPr lang="pl-PL" dirty="0"/>
              <a:t> stwierdzi, że braki formalne nie występują albo występują, ale nie pozbawiają skuteczności skargi oskarżyciela, powinien skierować sprawę do rozpoznania na rozprawie. W przeciwnym razie możliwe jest umorzenie postępowania ze względu na </a:t>
            </a:r>
            <a:r>
              <a:rPr lang="pl-PL" b="1" dirty="0"/>
              <a:t>brak skutecznej skargi uprawnionego oskarżyciela</a:t>
            </a:r>
            <a:r>
              <a:rPr lang="pl-PL" dirty="0"/>
              <a:t>. </a:t>
            </a:r>
          </a:p>
          <a:p>
            <a:pPr algn="just"/>
            <a:r>
              <a:rPr lang="pl-PL" dirty="0"/>
              <a:t>Decyzja sądu uzależniona od rangi braków formalnych aktu oskarżenia. </a:t>
            </a:r>
          </a:p>
          <a:p>
            <a:pPr algn="just"/>
            <a:r>
              <a:rPr lang="pl-PL" dirty="0"/>
              <a:t>Por. uchwała SN z dnia 31 sierpnia 1994 r., I KZP 19/94. </a:t>
            </a:r>
          </a:p>
          <a:p>
            <a:pPr algn="just"/>
            <a:r>
              <a:rPr lang="pl-PL" dirty="0"/>
              <a:t>Jeżeli nie uzupełniono braków z wniosku z art. 335 § 2 </a:t>
            </a:r>
            <a:r>
              <a:rPr lang="pl-PL" dirty="0">
                <a:sym typeface="Wingdings" panose="05000000000000000000" pitchFamily="2" charset="2"/>
              </a:rPr>
              <a:t> sprawę kieruje się na rozprawę </a:t>
            </a:r>
            <a:endParaRPr lang="pl-PL" dirty="0"/>
          </a:p>
        </p:txBody>
      </p:sp>
    </p:spTree>
    <p:extLst>
      <p:ext uri="{BB962C8B-B14F-4D97-AF65-F5344CB8AC3E}">
        <p14:creationId xmlns:p14="http://schemas.microsoft.com/office/powerpoint/2010/main" val="4035540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a:bodyPr>
          <a:lstStyle/>
          <a:p>
            <a:r>
              <a:rPr lang="pl-PL" dirty="0"/>
              <a:t>Zawiadomienie o przestępstwie</a:t>
            </a:r>
          </a:p>
        </p:txBody>
      </p:sp>
      <p:sp>
        <p:nvSpPr>
          <p:cNvPr id="8" name="Symbol zastępczy zawartości 7"/>
          <p:cNvSpPr>
            <a:spLocks noGrp="1"/>
          </p:cNvSpPr>
          <p:nvPr>
            <p:ph idx="1"/>
          </p:nvPr>
        </p:nvSpPr>
        <p:spPr>
          <a:xfrm>
            <a:off x="484187" y="1152983"/>
            <a:ext cx="8946541" cy="4195481"/>
          </a:xfrm>
        </p:spPr>
        <p:txBody>
          <a:bodyPr>
            <a:normAutofit/>
          </a:bodyPr>
          <a:lstStyle/>
          <a:p>
            <a:pPr marL="109728" indent="0" algn="just">
              <a:buNone/>
            </a:pPr>
            <a:r>
              <a:rPr lang="pl-PL" sz="2400" dirty="0"/>
              <a:t>Niezwłocznie po otrzymaniu zawiadomienia o przestępstwie organ powołany do prowadzenia postępowania przygotowawczego jest obowiązany wydać postanowienie o: </a:t>
            </a:r>
          </a:p>
        </p:txBody>
      </p:sp>
      <p:cxnSp>
        <p:nvCxnSpPr>
          <p:cNvPr id="10" name="Łącznik prosty ze strzałką 9"/>
          <p:cNvCxnSpPr/>
          <p:nvPr/>
        </p:nvCxnSpPr>
        <p:spPr>
          <a:xfrm flipH="1">
            <a:off x="3719737" y="2636913"/>
            <a:ext cx="556845" cy="72223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Łącznik prosty ze strzałką 11"/>
          <p:cNvCxnSpPr/>
          <p:nvPr/>
        </p:nvCxnSpPr>
        <p:spPr>
          <a:xfrm>
            <a:off x="7464152" y="2636913"/>
            <a:ext cx="720080" cy="72223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4" name="pole tekstowe 13"/>
          <p:cNvSpPr txBox="1"/>
          <p:nvPr/>
        </p:nvSpPr>
        <p:spPr>
          <a:xfrm>
            <a:off x="2173333" y="3311294"/>
            <a:ext cx="2592288" cy="400110"/>
          </a:xfrm>
          <a:prstGeom prst="rect">
            <a:avLst/>
          </a:prstGeom>
          <a:noFill/>
        </p:spPr>
        <p:txBody>
          <a:bodyPr wrap="square" rtlCol="0">
            <a:spAutoFit/>
          </a:bodyPr>
          <a:lstStyle/>
          <a:p>
            <a:pPr algn="ctr"/>
            <a:r>
              <a:rPr lang="pl-PL" sz="2000" b="1" dirty="0"/>
              <a:t>wszczęciu</a:t>
            </a:r>
            <a:endParaRPr lang="pl-PL" sz="1600" b="1" dirty="0"/>
          </a:p>
        </p:txBody>
      </p:sp>
      <p:sp>
        <p:nvSpPr>
          <p:cNvPr id="15" name="pole tekstowe 14"/>
          <p:cNvSpPr txBox="1"/>
          <p:nvPr/>
        </p:nvSpPr>
        <p:spPr>
          <a:xfrm>
            <a:off x="7600431" y="3072939"/>
            <a:ext cx="2448272" cy="707886"/>
          </a:xfrm>
          <a:prstGeom prst="rect">
            <a:avLst/>
          </a:prstGeom>
          <a:noFill/>
        </p:spPr>
        <p:txBody>
          <a:bodyPr wrap="square" rtlCol="0">
            <a:spAutoFit/>
          </a:bodyPr>
          <a:lstStyle/>
          <a:p>
            <a:pPr algn="ctr"/>
            <a:r>
              <a:rPr lang="pl-PL" sz="2000" b="1" dirty="0"/>
              <a:t>Odmowie wszczęcia </a:t>
            </a:r>
          </a:p>
        </p:txBody>
      </p:sp>
      <p:sp>
        <p:nvSpPr>
          <p:cNvPr id="18" name="pole tekstowe 17"/>
          <p:cNvSpPr txBox="1"/>
          <p:nvPr/>
        </p:nvSpPr>
        <p:spPr>
          <a:xfrm>
            <a:off x="5051884" y="3035982"/>
            <a:ext cx="1944216" cy="646331"/>
          </a:xfrm>
          <a:prstGeom prst="rect">
            <a:avLst/>
          </a:prstGeom>
          <a:noFill/>
        </p:spPr>
        <p:txBody>
          <a:bodyPr wrap="square" rtlCol="0">
            <a:spAutoFit/>
          </a:bodyPr>
          <a:lstStyle/>
          <a:p>
            <a:pPr algn="ctr"/>
            <a:r>
              <a:rPr lang="pl-PL" sz="3600" b="1" u="sng" dirty="0"/>
              <a:t>LUB</a:t>
            </a:r>
          </a:p>
        </p:txBody>
      </p:sp>
      <p:sp>
        <p:nvSpPr>
          <p:cNvPr id="20" name="pole tekstowe 19"/>
          <p:cNvSpPr txBox="1"/>
          <p:nvPr/>
        </p:nvSpPr>
        <p:spPr>
          <a:xfrm>
            <a:off x="484187" y="3871136"/>
            <a:ext cx="10183813" cy="1200329"/>
          </a:xfrm>
          <a:prstGeom prst="rect">
            <a:avLst/>
          </a:prstGeom>
          <a:noFill/>
          <a:ln w="28575">
            <a:solidFill>
              <a:schemeClr val="accent3"/>
            </a:solidFill>
          </a:ln>
        </p:spPr>
        <p:txBody>
          <a:bodyPr wrap="square" rtlCol="0">
            <a:spAutoFit/>
          </a:bodyPr>
          <a:lstStyle/>
          <a:p>
            <a:pPr algn="just"/>
            <a:r>
              <a:rPr lang="pl-PL" dirty="0"/>
              <a:t>Jeżeli organ procesowy nie znajduje dostatecznej podstawy (w świetle wymagań z art. 303) do wszczęcia postępowania, ale jednocześnie możliwość popełnienia przestępstwa nie jest wykluczona, k.p.k. dla takich sytuacji przewiduje instytucję </a:t>
            </a:r>
            <a:r>
              <a:rPr lang="pl-PL" b="1" dirty="0"/>
              <a:t>postępowania sprawdzającego </a:t>
            </a:r>
            <a:r>
              <a:rPr lang="pl-PL" dirty="0"/>
              <a:t>– art. 307 k.p.k. </a:t>
            </a:r>
          </a:p>
        </p:txBody>
      </p:sp>
      <p:sp>
        <p:nvSpPr>
          <p:cNvPr id="25" name="pole tekstowe 24"/>
          <p:cNvSpPr txBox="1"/>
          <p:nvPr/>
        </p:nvSpPr>
        <p:spPr>
          <a:xfrm>
            <a:off x="333376" y="5140358"/>
            <a:ext cx="10317174" cy="1477328"/>
          </a:xfrm>
          <a:prstGeom prst="rect">
            <a:avLst/>
          </a:prstGeom>
          <a:noFill/>
          <a:ln w="28575">
            <a:solidFill>
              <a:schemeClr val="accent1"/>
            </a:solidFill>
          </a:ln>
        </p:spPr>
        <p:txBody>
          <a:bodyPr wrap="square" rtlCol="0">
            <a:spAutoFit/>
          </a:bodyPr>
          <a:lstStyle/>
          <a:p>
            <a:pPr algn="just"/>
            <a:r>
              <a:rPr lang="pl-PL" dirty="0"/>
              <a:t>O wszczęciu lub odmowie wszczęcia zawiadamia się osobę lub instytucję państwową, samorządową lub społeczną, która złożyła zawiadomienie o przestępstwie. Jeżeli nie zostaną oni w ciągu 6 tygodni powiadomieni o wydaniu odpowiedniego postanowienia, mogą wnieść </a:t>
            </a:r>
            <a:r>
              <a:rPr lang="pl-PL" b="1" dirty="0"/>
              <a:t>zażalenie </a:t>
            </a:r>
            <a:r>
              <a:rPr lang="pl-PL" dirty="0"/>
              <a:t>do </a:t>
            </a:r>
            <a:r>
              <a:rPr lang="pl-PL" u="sng" dirty="0"/>
              <a:t>prokuratora nadrzędnego albo powołanego do nadzoru nad organem, któremu złożono zawiadomienie. </a:t>
            </a:r>
            <a:r>
              <a:rPr lang="pl-PL" dirty="0">
                <a:sym typeface="Wingdings" pitchFamily="2" charset="2"/>
              </a:rPr>
              <a:t> tzw. </a:t>
            </a:r>
            <a:r>
              <a:rPr lang="pl-PL" b="1" u="sng" dirty="0">
                <a:sym typeface="Wingdings" pitchFamily="2" charset="2"/>
              </a:rPr>
              <a:t>skarga na bezczynność</a:t>
            </a:r>
            <a:endParaRPr lang="pl-PL" dirty="0"/>
          </a:p>
        </p:txBody>
      </p:sp>
    </p:spTree>
    <p:extLst>
      <p:ext uri="{BB962C8B-B14F-4D97-AF65-F5344CB8AC3E}">
        <p14:creationId xmlns:p14="http://schemas.microsoft.com/office/powerpoint/2010/main" val="6008492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Co jeżeli prokurator nie uzupełni braków formalnych aktu oskarżenia?</a:t>
            </a:r>
          </a:p>
        </p:txBody>
      </p:sp>
      <p:sp>
        <p:nvSpPr>
          <p:cNvPr id="3" name="Symbol zastępczy zawartości 2"/>
          <p:cNvSpPr>
            <a:spLocks noGrp="1"/>
          </p:cNvSpPr>
          <p:nvPr>
            <p:ph idx="1"/>
          </p:nvPr>
        </p:nvSpPr>
        <p:spPr/>
        <p:txBody>
          <a:bodyPr>
            <a:normAutofit/>
          </a:bodyPr>
          <a:lstStyle/>
          <a:p>
            <a:pPr marL="0" indent="0" algn="ctr">
              <a:buNone/>
            </a:pPr>
            <a:r>
              <a:rPr lang="pl-PL" b="1" u="sng" dirty="0"/>
              <a:t>Uchwała SN z 31.08.1994 r., I KZP 19/94 </a:t>
            </a:r>
          </a:p>
          <a:p>
            <a:pPr marL="0" indent="0" algn="just">
              <a:buNone/>
            </a:pPr>
            <a:r>
              <a:rPr lang="pl-PL" dirty="0"/>
              <a:t>Jeżeli prokurator, mimo zwrócenia mu aktu oskarżenia w trybie art. 298 (</a:t>
            </a:r>
            <a:r>
              <a:rPr lang="pl-PL" i="1" dirty="0"/>
              <a:t>obecnie 337</a:t>
            </a:r>
            <a:r>
              <a:rPr lang="pl-PL" dirty="0"/>
              <a:t>) k.p.k. w celu uzupełnienia braków formalnych, ponownie przekaże go w tej samej postaci, prezes sądu może sam zmienić swoją poprzednią decyzję, wykonując czynności przewidziane w art. 302 § 1 (</a:t>
            </a:r>
            <a:r>
              <a:rPr lang="pl-PL" i="1" dirty="0"/>
              <a:t>obecnie 338 §1</a:t>
            </a:r>
            <a:r>
              <a:rPr lang="pl-PL" dirty="0"/>
              <a:t>)</a:t>
            </a:r>
            <a:r>
              <a:rPr lang="pl-PL" i="1" dirty="0"/>
              <a:t> </a:t>
            </a:r>
            <a:r>
              <a:rPr lang="pl-PL" dirty="0"/>
              <a:t>k.p.k., albo powinien wnieść sprawę na posiedzenie sądu, który podejmuje stosowne postanowienie w ramach uprawnień przewidzianych w art. 299 § 1 (</a:t>
            </a:r>
            <a:r>
              <a:rPr lang="pl-PL" i="1" dirty="0"/>
              <a:t>obecnie 339 § 3</a:t>
            </a:r>
            <a:r>
              <a:rPr lang="pl-PL" dirty="0"/>
              <a:t>)k.p.k.</a:t>
            </a:r>
          </a:p>
          <a:p>
            <a:pPr marL="0" indent="0" algn="just">
              <a:buNone/>
            </a:pPr>
            <a:endParaRPr lang="pl-PL" dirty="0"/>
          </a:p>
          <a:p>
            <a:pPr marL="0" indent="0" algn="just">
              <a:buNone/>
            </a:pPr>
            <a:r>
              <a:rPr lang="pl-PL" dirty="0"/>
              <a:t>Sąd może umorzyć postępowanie na posiedzeniu na podstawie art. 17 § 1 pkt 9, jeżeli nad brakami formalnymi skargi oskarżyciela nie można przejść „do porządku dziennego”. </a:t>
            </a:r>
          </a:p>
        </p:txBody>
      </p:sp>
    </p:spTree>
    <p:extLst>
      <p:ext uri="{BB962C8B-B14F-4D97-AF65-F5344CB8AC3E}">
        <p14:creationId xmlns:p14="http://schemas.microsoft.com/office/powerpoint/2010/main" val="42172985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5858" y="0"/>
            <a:ext cx="11515725" cy="1280890"/>
          </a:xfrm>
        </p:spPr>
        <p:txBody>
          <a:bodyPr/>
          <a:lstStyle/>
          <a:p>
            <a:r>
              <a:rPr lang="pl-PL" dirty="0"/>
              <a:t>Doręczenie aktu oskarżenia </a:t>
            </a:r>
          </a:p>
        </p:txBody>
      </p:sp>
      <p:sp>
        <p:nvSpPr>
          <p:cNvPr id="3" name="Symbol zastępczy zawartości 2"/>
          <p:cNvSpPr>
            <a:spLocks noGrp="1"/>
          </p:cNvSpPr>
          <p:nvPr>
            <p:ph idx="1"/>
          </p:nvPr>
        </p:nvSpPr>
        <p:spPr>
          <a:xfrm>
            <a:off x="138223" y="1244009"/>
            <a:ext cx="11950996" cy="5528931"/>
          </a:xfrm>
        </p:spPr>
        <p:txBody>
          <a:bodyPr>
            <a:normAutofit fontScale="70000" lnSpcReduction="20000"/>
          </a:bodyPr>
          <a:lstStyle/>
          <a:p>
            <a:pPr marL="0" indent="0" algn="just">
              <a:buNone/>
            </a:pPr>
            <a:r>
              <a:rPr lang="pl-PL" dirty="0"/>
              <a:t>Jeżeli akt oskarżenia odpowiada warunkom formalnym, </a:t>
            </a:r>
            <a:r>
              <a:rPr lang="pl-PL" b="1" dirty="0"/>
              <a:t>prezes sądu lub referendarz sądowy</a:t>
            </a:r>
            <a:r>
              <a:rPr lang="pl-PL" dirty="0"/>
              <a:t> zarządza doręczenie jego odpisu oskarżonemu, wzywając </a:t>
            </a:r>
            <a:r>
              <a:rPr lang="pl-PL" u="sng" dirty="0"/>
              <a:t>do składania wniosków dowodowych w terminie 7 dni </a:t>
            </a:r>
            <a:r>
              <a:rPr lang="pl-PL" dirty="0"/>
              <a:t>od dnia doręczenia mu aktu oskarżenia, a także pouczając o prawie do złożenia wniosku o </a:t>
            </a:r>
            <a:r>
              <a:rPr lang="pl-PL" u="sng" dirty="0"/>
              <a:t>zobowiązanie prokuratora do uzupełnienia materiałów postępowania przygotowawczego dołączonych do aktu oskarżenia</a:t>
            </a:r>
            <a:r>
              <a:rPr lang="pl-PL" dirty="0"/>
              <a:t> o określone dokumenty zawarte w aktach tego postępowania, gdy ma to znaczenie dla interesu oskarżonego. </a:t>
            </a:r>
          </a:p>
          <a:p>
            <a:pPr algn="just"/>
            <a:r>
              <a:rPr lang="pl-PL" dirty="0"/>
              <a:t>Oskarżonego poucza się o treści przepisów:</a:t>
            </a:r>
          </a:p>
          <a:p>
            <a:pPr lvl="1" algn="just">
              <a:buFont typeface="+mj-lt"/>
              <a:buAutoNum type="arabicPeriod"/>
            </a:pPr>
            <a:r>
              <a:rPr lang="pl-PL" dirty="0"/>
              <a:t>Art. 291 § 3 – zabezpieczenie  kosztów postępowania  </a:t>
            </a:r>
          </a:p>
          <a:p>
            <a:pPr lvl="1" algn="just">
              <a:buFont typeface="+mj-lt"/>
              <a:buAutoNum type="arabicPeriod"/>
            </a:pPr>
            <a:r>
              <a:rPr lang="pl-PL" dirty="0"/>
              <a:t>Art. 338a – prawo do złożenia wniosku o wydanie wyroku skazującego i wymierzenie mu określonej kary lub środka karnego, przepadku lub środka kompensacyjnego bez przeprowadzenia postępowania dowodowego </a:t>
            </a:r>
            <a:r>
              <a:rPr lang="pl-PL" dirty="0">
                <a:sym typeface="Wingdings" panose="05000000000000000000" pitchFamily="2" charset="2"/>
              </a:rPr>
              <a:t> tzw. dobrowolne poddanie się odpowiedzialności karnej na posiedzeniu</a:t>
            </a:r>
            <a:r>
              <a:rPr lang="pl-PL" dirty="0"/>
              <a:t> </a:t>
            </a:r>
          </a:p>
          <a:p>
            <a:pPr lvl="1" algn="just">
              <a:buFont typeface="+mj-lt"/>
              <a:buAutoNum type="arabicPeriod"/>
            </a:pPr>
            <a:r>
              <a:rPr lang="pl-PL" dirty="0"/>
              <a:t>Art. 341 § 1 – prawo do udziału w posiedzeniu w przedmiocie warunkowego umorzenia postępowania </a:t>
            </a:r>
          </a:p>
          <a:p>
            <a:pPr lvl="1" algn="just">
              <a:buFont typeface="+mj-lt"/>
              <a:buAutoNum type="arabicPeriod"/>
            </a:pPr>
            <a:r>
              <a:rPr lang="pl-PL" dirty="0"/>
              <a:t>Art. 349 § 8 – dot. posiedzenia przygotowawczego przed rozprawą; ogłoszenie zarządzenia o wyznaczeniu terminów rozprawy ma skutek równoznaczny z </a:t>
            </a:r>
            <a:r>
              <a:rPr lang="pl-PL" u="sng" dirty="0"/>
              <a:t>wezwaniem obecnych uczestników postępowania</a:t>
            </a:r>
            <a:r>
              <a:rPr lang="pl-PL" dirty="0"/>
              <a:t> do udziału w rozprawie albo zawiadomieniem o jej terminach</a:t>
            </a:r>
          </a:p>
          <a:p>
            <a:pPr lvl="1" algn="just">
              <a:buFont typeface="+mj-lt"/>
              <a:buAutoNum type="arabicPeriod"/>
            </a:pPr>
            <a:r>
              <a:rPr lang="pl-PL" dirty="0"/>
              <a:t>Art. 374 </a:t>
            </a:r>
          </a:p>
          <a:p>
            <a:pPr lvl="1" algn="just">
              <a:buFont typeface="+mj-lt"/>
              <a:buAutoNum type="arabicPeriod"/>
            </a:pPr>
            <a:r>
              <a:rPr lang="pl-PL" dirty="0"/>
              <a:t>Art. 376</a:t>
            </a:r>
          </a:p>
          <a:p>
            <a:pPr lvl="1" algn="just">
              <a:buFont typeface="+mj-lt"/>
              <a:buAutoNum type="arabicPeriod"/>
            </a:pPr>
            <a:r>
              <a:rPr lang="pl-PL" dirty="0"/>
              <a:t>Art. 377</a:t>
            </a:r>
          </a:p>
          <a:p>
            <a:pPr lvl="1" algn="just">
              <a:buFont typeface="+mj-lt"/>
              <a:buAutoNum type="arabicPeriod"/>
            </a:pPr>
            <a:r>
              <a:rPr lang="pl-PL" dirty="0"/>
              <a:t>Art. 422 – wniosek o uzasadnienie wyroku </a:t>
            </a:r>
          </a:p>
          <a:p>
            <a:pPr lvl="1" algn="just">
              <a:buFont typeface="+mj-lt"/>
              <a:buAutoNum type="arabicPeriod"/>
            </a:pPr>
            <a:r>
              <a:rPr lang="pl-PL" dirty="0"/>
              <a:t>o prawie do złożenia wniosku o wyznaczenie obrońcy z urzędu w terminie 7 dni od daty doręczenia wezwania (zawiadomienia) o terminie rozprawy (posiedzenia)</a:t>
            </a:r>
          </a:p>
          <a:p>
            <a:pPr algn="just"/>
            <a:r>
              <a:rPr lang="pl-PL" dirty="0"/>
              <a:t>Oraz o prawie wniesienia pisemnej odpowiedzi na akt oskarżenia – art. 338 § 2 </a:t>
            </a:r>
          </a:p>
          <a:p>
            <a:pPr algn="just"/>
            <a:r>
              <a:rPr lang="pl-PL" dirty="0"/>
              <a:t>Gdy złożono wniosek z art. 335 § 1 albo akt oskarżenia zawiera wniosek z art. 335 § 2 jego odpis doręcza się ujawnionemu pokrzywdzonemu</a:t>
            </a:r>
          </a:p>
        </p:txBody>
      </p:sp>
      <p:sp>
        <p:nvSpPr>
          <p:cNvPr id="4" name="Nawias klamrowy zamykający 3"/>
          <p:cNvSpPr/>
          <p:nvPr/>
        </p:nvSpPr>
        <p:spPr>
          <a:xfrm>
            <a:off x="1757294" y="4070675"/>
            <a:ext cx="121601" cy="780282"/>
          </a:xfrm>
          <a:prstGeom prst="rightBrace">
            <a:avLst>
              <a:gd name="adj1" fmla="val 40808"/>
              <a:gd name="adj2" fmla="val 4750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2599928" y="4306928"/>
            <a:ext cx="5451434" cy="307777"/>
          </a:xfrm>
          <a:prstGeom prst="rect">
            <a:avLst/>
          </a:prstGeom>
          <a:noFill/>
        </p:spPr>
        <p:txBody>
          <a:bodyPr wrap="square" rtlCol="0">
            <a:spAutoFit/>
          </a:bodyPr>
          <a:lstStyle/>
          <a:p>
            <a:r>
              <a:rPr lang="pl-PL" sz="1400" dirty="0"/>
              <a:t>Uczestnictwo oskarżonego w rozprawie głównej</a:t>
            </a:r>
          </a:p>
        </p:txBody>
      </p:sp>
    </p:spTree>
    <p:extLst>
      <p:ext uri="{BB962C8B-B14F-4D97-AF65-F5344CB8AC3E}">
        <p14:creationId xmlns:p14="http://schemas.microsoft.com/office/powerpoint/2010/main" val="2575369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Skierowanie sprawy na posiedzenie</a:t>
            </a:r>
          </a:p>
        </p:txBody>
      </p:sp>
      <p:sp>
        <p:nvSpPr>
          <p:cNvPr id="3" name="Symbol zastępczy zawartości 2"/>
          <p:cNvSpPr>
            <a:spLocks noGrp="1"/>
          </p:cNvSpPr>
          <p:nvPr>
            <p:ph idx="1"/>
          </p:nvPr>
        </p:nvSpPr>
        <p:spPr/>
        <p:txBody>
          <a:bodyPr>
            <a:normAutofit fontScale="85000" lnSpcReduction="20000"/>
          </a:bodyPr>
          <a:lstStyle/>
          <a:p>
            <a:pPr algn="just"/>
            <a:r>
              <a:rPr lang="pl-PL" dirty="0"/>
              <a:t>Poza kontrolą formalną aktu oskarżenia, </a:t>
            </a:r>
            <a:r>
              <a:rPr lang="pl-PL" b="1" dirty="0"/>
              <a:t>prezes sądu</a:t>
            </a:r>
            <a:r>
              <a:rPr lang="pl-PL" dirty="0"/>
              <a:t> ma obowiązek zbadać, czy przed skierowaniem sprawy do rozpoznania na rozprawie nie zachodzi potrzeba wniesienia jej z urzędu (lub na wniosek strony) </a:t>
            </a:r>
            <a:r>
              <a:rPr lang="pl-PL" b="1" dirty="0"/>
              <a:t>na posiedzenie w celu podjęcia rozstrzygnięcia przekraczającego jego uprawnienia. </a:t>
            </a:r>
          </a:p>
          <a:p>
            <a:pPr algn="just"/>
            <a:r>
              <a:rPr lang="pl-PL" dirty="0"/>
              <a:t>Możliwość orzekania co do </a:t>
            </a:r>
            <a:r>
              <a:rPr lang="pl-PL" i="1" dirty="0"/>
              <a:t>meritum </a:t>
            </a:r>
            <a:r>
              <a:rPr lang="pl-PL" dirty="0"/>
              <a:t>jest uzależniona od weryfikacji zagadnień incydentalnych np. trzeba rozstrzygnąć o właściwości sądu albo wybrać optymalny tryb postępowania (przyspieszony czy nakazowy). </a:t>
            </a:r>
          </a:p>
          <a:p>
            <a:pPr algn="just"/>
            <a:r>
              <a:rPr lang="pl-PL" dirty="0"/>
              <a:t>Dwa cele posiedzenia sądowego przed rozprawą:</a:t>
            </a:r>
          </a:p>
          <a:p>
            <a:pPr marL="800100" lvl="1" indent="-342900" algn="just">
              <a:buFont typeface="+mj-lt"/>
              <a:buAutoNum type="arabicPeriod"/>
            </a:pPr>
            <a:r>
              <a:rPr lang="pl-PL" dirty="0"/>
              <a:t>Kontrola podstaw oskarżenia i sprawdzenie czy nie zachodzą przeszkody do przeprowadzenia rozprawy</a:t>
            </a:r>
          </a:p>
          <a:p>
            <a:pPr marL="800100" lvl="1" indent="-342900" algn="just">
              <a:buFont typeface="+mj-lt"/>
              <a:buAutoNum type="arabicPeriod"/>
            </a:pPr>
            <a:r>
              <a:rPr lang="pl-PL" dirty="0"/>
              <a:t>Organizacyjne przygotowanie rozprawy (posiedzenie przygotowawcze – art. 349) </a:t>
            </a:r>
          </a:p>
          <a:p>
            <a:pPr algn="just"/>
            <a:r>
              <a:rPr lang="pl-PL" dirty="0"/>
              <a:t>Art. 339 § 4a </a:t>
            </a:r>
            <a:r>
              <a:rPr lang="pl-PL" dirty="0">
                <a:sym typeface="Wingdings" panose="05000000000000000000" pitchFamily="2" charset="2"/>
              </a:rPr>
              <a:t> jeżeli akt oskarżenia odpowiada warunkom formalnym sprawę kieruje się na posiedzenie przed rozprawą w terminie 30 dni od dnia wniesienia aktu oskarżenia</a:t>
            </a:r>
          </a:p>
          <a:p>
            <a:pPr lvl="1" algn="just"/>
            <a:r>
              <a:rPr lang="pl-PL" dirty="0">
                <a:sym typeface="Wingdings" panose="05000000000000000000" pitchFamily="2" charset="2"/>
              </a:rPr>
              <a:t>Termin instrukcyjny </a:t>
            </a:r>
            <a:endParaRPr lang="pl-PL" dirty="0"/>
          </a:p>
        </p:txBody>
      </p:sp>
    </p:spTree>
    <p:extLst>
      <p:ext uri="{BB962C8B-B14F-4D97-AF65-F5344CB8AC3E}">
        <p14:creationId xmlns:p14="http://schemas.microsoft.com/office/powerpoint/2010/main" val="402288855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624110"/>
            <a:ext cx="11525693" cy="1280890"/>
          </a:xfrm>
        </p:spPr>
        <p:txBody>
          <a:bodyPr/>
          <a:lstStyle/>
          <a:p>
            <a:r>
              <a:rPr lang="pl-PL" dirty="0"/>
              <a:t>Skierowanie sprawy na posiedzenie</a:t>
            </a:r>
          </a:p>
        </p:txBody>
      </p:sp>
      <p:graphicFrame>
        <p:nvGraphicFramePr>
          <p:cNvPr id="4" name="Symbol zastępczy zawartości 3"/>
          <p:cNvGraphicFramePr>
            <a:graphicFrameLocks noGrp="1"/>
          </p:cNvGraphicFramePr>
          <p:nvPr>
            <p:ph idx="1"/>
          </p:nvPr>
        </p:nvGraphicFramePr>
        <p:xfrm>
          <a:off x="361508" y="1905000"/>
          <a:ext cx="8448195" cy="47416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9173497" y="3088340"/>
            <a:ext cx="2812026" cy="3046988"/>
          </a:xfrm>
          <a:prstGeom prst="rect">
            <a:avLst/>
          </a:prstGeom>
          <a:noFill/>
          <a:ln>
            <a:noFill/>
          </a:ln>
        </p:spPr>
        <p:style>
          <a:lnRef idx="0">
            <a:scrgbClr r="0" g="0" b="0"/>
          </a:lnRef>
          <a:fillRef idx="0">
            <a:scrgbClr r="0" g="0" b="0"/>
          </a:fillRef>
          <a:effectRef idx="0">
            <a:scrgbClr r="0" g="0" b="0"/>
          </a:effectRef>
          <a:fontRef idx="minor">
            <a:schemeClr val="accent6"/>
          </a:fontRef>
        </p:style>
        <p:txBody>
          <a:bodyPr wrap="square" rtlCol="0">
            <a:spAutoFit/>
          </a:bodyPr>
          <a:lstStyle/>
          <a:p>
            <a:pPr algn="just"/>
            <a:r>
              <a:rPr lang="pl-PL" sz="2400" dirty="0"/>
              <a:t>art. 339 § 3a – prezes sądu </a:t>
            </a:r>
            <a:r>
              <a:rPr lang="pl-PL" sz="2400" b="1" dirty="0"/>
              <a:t>może skierować </a:t>
            </a:r>
            <a:r>
              <a:rPr lang="pl-PL" sz="2400" dirty="0"/>
              <a:t>sprawę na posiedzenie, jeżeli oskarżony złożył wniosek z art. 338a </a:t>
            </a:r>
          </a:p>
        </p:txBody>
      </p:sp>
    </p:spTree>
    <p:extLst>
      <p:ext uri="{BB962C8B-B14F-4D97-AF65-F5344CB8AC3E}">
        <p14:creationId xmlns:p14="http://schemas.microsoft.com/office/powerpoint/2010/main" val="33182209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8190" y="613478"/>
            <a:ext cx="11527112" cy="1280890"/>
          </a:xfrm>
        </p:spPr>
        <p:txBody>
          <a:bodyPr/>
          <a:lstStyle/>
          <a:p>
            <a:r>
              <a:rPr lang="pl-PL" dirty="0"/>
              <a:t>Skierowanie sprawy na posiedzenie</a:t>
            </a:r>
          </a:p>
        </p:txBody>
      </p:sp>
      <p:graphicFrame>
        <p:nvGraphicFramePr>
          <p:cNvPr id="5" name="Symbol zastępczy zawartości 4"/>
          <p:cNvGraphicFramePr>
            <a:graphicFrameLocks noGrp="1"/>
          </p:cNvGraphicFramePr>
          <p:nvPr>
            <p:ph idx="1"/>
          </p:nvPr>
        </p:nvGraphicFramePr>
        <p:xfrm>
          <a:off x="328190" y="1531088"/>
          <a:ext cx="10229743" cy="5092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Nawias klamrowy zamykający 5"/>
          <p:cNvSpPr/>
          <p:nvPr/>
        </p:nvSpPr>
        <p:spPr>
          <a:xfrm>
            <a:off x="10761667" y="1531088"/>
            <a:ext cx="311533" cy="1626781"/>
          </a:xfrm>
          <a:prstGeom prst="rightBrace">
            <a:avLst>
              <a:gd name="adj1" fmla="val 69767"/>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a:off x="11176337" y="1403543"/>
            <a:ext cx="1015663" cy="1754326"/>
          </a:xfrm>
          <a:prstGeom prst="rect">
            <a:avLst/>
          </a:prstGeom>
          <a:noFill/>
        </p:spPr>
        <p:txBody>
          <a:bodyPr vert="vert" wrap="square" rtlCol="0">
            <a:spAutoFit/>
          </a:bodyPr>
          <a:lstStyle/>
          <a:p>
            <a:pPr algn="ctr"/>
            <a:r>
              <a:rPr lang="pl-PL" dirty="0"/>
              <a:t>Merytoryczna kontrola aktu oskarżenia </a:t>
            </a:r>
          </a:p>
        </p:txBody>
      </p:sp>
    </p:spTree>
    <p:extLst>
      <p:ext uri="{BB962C8B-B14F-4D97-AF65-F5344CB8AC3E}">
        <p14:creationId xmlns:p14="http://schemas.microsoft.com/office/powerpoint/2010/main" val="41118185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9609" y="329142"/>
            <a:ext cx="11536326" cy="1280890"/>
          </a:xfrm>
        </p:spPr>
        <p:txBody>
          <a:bodyPr>
            <a:normAutofit/>
          </a:bodyPr>
          <a:lstStyle/>
          <a:p>
            <a:r>
              <a:rPr lang="pl-PL" dirty="0"/>
              <a:t>Merytoryczna kontrola aktu oskarżenia </a:t>
            </a:r>
          </a:p>
        </p:txBody>
      </p:sp>
      <p:graphicFrame>
        <p:nvGraphicFramePr>
          <p:cNvPr id="4" name="Symbol zastępczy zawartości 3"/>
          <p:cNvGraphicFramePr>
            <a:graphicFrameLocks noGrp="1"/>
          </p:cNvGraphicFramePr>
          <p:nvPr>
            <p:ph idx="1"/>
          </p:nvPr>
        </p:nvGraphicFramePr>
        <p:xfrm>
          <a:off x="329609" y="1382233"/>
          <a:ext cx="11536326" cy="54757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573619" y="5901070"/>
            <a:ext cx="9388548" cy="646331"/>
          </a:xfrm>
          <a:prstGeom prst="rect">
            <a:avLst/>
          </a:prstGeom>
          <a:noFill/>
        </p:spPr>
        <p:txBody>
          <a:bodyPr wrap="square" rtlCol="0">
            <a:spAutoFit/>
          </a:bodyPr>
          <a:lstStyle/>
          <a:p>
            <a:pPr algn="ctr"/>
            <a:r>
              <a:rPr lang="pl-PL" b="1" dirty="0"/>
              <a:t>Umorzenie postępowania </a:t>
            </a:r>
            <a:r>
              <a:rPr lang="pl-PL" b="1" dirty="0">
                <a:sym typeface="Wingdings" panose="05000000000000000000" pitchFamily="2" charset="2"/>
              </a:rPr>
              <a:t> sąd wydaje </a:t>
            </a:r>
            <a:r>
              <a:rPr lang="pl-PL" b="1" u="sng" dirty="0">
                <a:sym typeface="Wingdings" panose="05000000000000000000" pitchFamily="2" charset="2"/>
              </a:rPr>
              <a:t>postanowienie</a:t>
            </a:r>
            <a:r>
              <a:rPr lang="pl-PL" b="1" dirty="0">
                <a:sym typeface="Wingdings" panose="05000000000000000000" pitchFamily="2" charset="2"/>
              </a:rPr>
              <a:t>. Na postanowienie przysługuje zażalenie</a:t>
            </a:r>
            <a:endParaRPr lang="pl-PL" b="1" dirty="0"/>
          </a:p>
        </p:txBody>
      </p:sp>
    </p:spTree>
    <p:extLst>
      <p:ext uri="{BB962C8B-B14F-4D97-AF65-F5344CB8AC3E}">
        <p14:creationId xmlns:p14="http://schemas.microsoft.com/office/powerpoint/2010/main" val="17889710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29640" y="222885"/>
            <a:ext cx="10515600" cy="854075"/>
          </a:xfrm>
        </p:spPr>
        <p:txBody>
          <a:bodyPr>
            <a:normAutofit fontScale="90000"/>
          </a:bodyPr>
          <a:lstStyle/>
          <a:p>
            <a:r>
              <a:rPr lang="pl-PL" sz="4000" dirty="0"/>
              <a:t>Merytoryczna kontrola aktu oskarżenia – art. 344a </a:t>
            </a:r>
          </a:p>
        </p:txBody>
      </p:sp>
      <p:sp>
        <p:nvSpPr>
          <p:cNvPr id="3" name="Symbol zastępczy zawartości 2"/>
          <p:cNvSpPr>
            <a:spLocks noGrp="1"/>
          </p:cNvSpPr>
          <p:nvPr>
            <p:ph idx="1"/>
          </p:nvPr>
        </p:nvSpPr>
        <p:spPr>
          <a:xfrm>
            <a:off x="1069847" y="1645920"/>
            <a:ext cx="10837017" cy="4705719"/>
          </a:xfrm>
        </p:spPr>
        <p:txBody>
          <a:bodyPr>
            <a:normAutofit lnSpcReduction="10000"/>
          </a:bodyPr>
          <a:lstStyle/>
          <a:p>
            <a:pPr algn="just"/>
            <a:r>
              <a:rPr lang="pl-PL" dirty="0"/>
              <a:t>Zwrot sprawy prokuratorowi w celu uzupełnienia istotnych braków postępowania przygotowawczego.</a:t>
            </a:r>
          </a:p>
          <a:p>
            <a:pPr lvl="1" algn="just"/>
            <a:r>
              <a:rPr lang="pl-PL" dirty="0"/>
              <a:t>sprawa znowu jest w postępowaniu przygotowawczym, a prokurator może podjąć </a:t>
            </a:r>
            <a:r>
              <a:rPr lang="pl-PL" b="1" dirty="0"/>
              <a:t>każdą</a:t>
            </a:r>
            <a:r>
              <a:rPr lang="pl-PL" dirty="0"/>
              <a:t> decyzję co do jej dalszego biegu. Por.: art. 344b</a:t>
            </a:r>
          </a:p>
          <a:p>
            <a:pPr algn="just"/>
            <a:r>
              <a:rPr lang="pl-PL" dirty="0"/>
              <a:t>Przesłanki:</a:t>
            </a:r>
          </a:p>
          <a:p>
            <a:pPr lvl="1" algn="just"/>
            <a:r>
              <a:rPr lang="pl-PL" dirty="0"/>
              <a:t>akta postępowania wskazują na istotne braki tego postępowania, zwłaszcza potrzebę poszukiwania dowodów </a:t>
            </a:r>
          </a:p>
          <a:p>
            <a:pPr lvl="1" algn="just"/>
            <a:r>
              <a:rPr lang="pl-PL" dirty="0"/>
              <a:t>chodzi także o naruszenie przepisów postępowania o charakterze gwarancyjnym dla stron (zwłaszcza podejrzanego; np. niewydanie postanowienia o zmianie zarzutów w okolicznościach z art. 314) </a:t>
            </a:r>
          </a:p>
          <a:p>
            <a:pPr lvl="1" algn="just"/>
            <a:r>
              <a:rPr lang="pl-PL" dirty="0"/>
              <a:t>przesłanki zwrotu sprawy prokuratorowi muszą być wąsko interpretowane</a:t>
            </a:r>
          </a:p>
          <a:p>
            <a:pPr algn="just"/>
            <a:r>
              <a:rPr lang="pl-PL" dirty="0"/>
              <a:t>Ocena zupełności i prawidłowości czynności procesowych. Zwrot sprawy możliwy tylko wtedy, gdy dokonanie niezbędnych czynności przez sąd powodowałoby </a:t>
            </a:r>
            <a:r>
              <a:rPr lang="pl-PL" b="1" dirty="0"/>
              <a:t>znaczne trudności. </a:t>
            </a:r>
          </a:p>
        </p:txBody>
      </p:sp>
    </p:spTree>
    <p:extLst>
      <p:ext uri="{BB962C8B-B14F-4D97-AF65-F5344CB8AC3E}">
        <p14:creationId xmlns:p14="http://schemas.microsoft.com/office/powerpoint/2010/main" val="35166638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Merytoryczna kontrola aktu oskarżenia – art. 344a </a:t>
            </a:r>
          </a:p>
        </p:txBody>
      </p:sp>
      <p:sp>
        <p:nvSpPr>
          <p:cNvPr id="3" name="Symbol zastępczy zawartości 2"/>
          <p:cNvSpPr>
            <a:spLocks noGrp="1"/>
          </p:cNvSpPr>
          <p:nvPr>
            <p:ph idx="1"/>
          </p:nvPr>
        </p:nvSpPr>
        <p:spPr/>
        <p:txBody>
          <a:bodyPr>
            <a:normAutofit lnSpcReduction="10000"/>
          </a:bodyPr>
          <a:lstStyle/>
          <a:p>
            <a:pPr algn="just"/>
            <a:r>
              <a:rPr lang="pl-PL" dirty="0"/>
              <a:t>Sąd w postanowieniu wskazuje kierunek uzupełnienia postępowania przygotowawczego. </a:t>
            </a:r>
          </a:p>
          <a:p>
            <a:pPr algn="just"/>
            <a:r>
              <a:rPr lang="pl-PL" b="1" dirty="0"/>
              <a:t>Stronom</a:t>
            </a:r>
            <a:r>
              <a:rPr lang="pl-PL" dirty="0"/>
              <a:t> (oskarżycielowi – publicznemu, posiłkowemu, oskarżonemu) przysługuje prawo do złożenia zażalenia na </a:t>
            </a:r>
            <a:r>
              <a:rPr lang="pl-PL" b="1" dirty="0"/>
              <a:t>postanowienia </a:t>
            </a:r>
            <a:r>
              <a:rPr lang="pl-PL" dirty="0"/>
              <a:t>o zwrocie sprawy prokuratorowi. </a:t>
            </a:r>
          </a:p>
          <a:p>
            <a:pPr algn="just"/>
            <a:r>
              <a:rPr lang="pl-PL" dirty="0"/>
              <a:t>Celem instytucji z art. 344a jest przyspieszenie postępowania. Ma ona charakter wyjątkowy, a przesłanki pozwalające na „cofnięcie sprawy” do postępowania przygotowawczego nie mogą być interpretowane rozszerzająco. Dla oceny, czy należy zwrócić sprawę prokuratorowi, czy sąd powinien sam np. zebrać materiał dowodowy, konieczne jest porównanie czasu niezbędnego na uzupełnienie braków postępowania przygotowawczego w trakcie postępowania sądowego z czasem, jaki jest potrzebny na ich uzupełnienie w trybie art. 344a </a:t>
            </a:r>
          </a:p>
          <a:p>
            <a:pPr algn="just"/>
            <a:endParaRPr lang="pl-PL" dirty="0"/>
          </a:p>
        </p:txBody>
      </p:sp>
    </p:spTree>
    <p:extLst>
      <p:ext uri="{BB962C8B-B14F-4D97-AF65-F5344CB8AC3E}">
        <p14:creationId xmlns:p14="http://schemas.microsoft.com/office/powerpoint/2010/main" val="29486204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Zwrot sprawy prokuratorowi</a:t>
            </a:r>
          </a:p>
        </p:txBody>
      </p:sp>
      <p:sp>
        <p:nvSpPr>
          <p:cNvPr id="3" name="Symbol zastępczy zawartości 2"/>
          <p:cNvSpPr>
            <a:spLocks noGrp="1"/>
          </p:cNvSpPr>
          <p:nvPr>
            <p:ph idx="1"/>
          </p:nvPr>
        </p:nvSpPr>
        <p:spPr/>
        <p:txBody>
          <a:bodyPr>
            <a:normAutofit fontScale="92500" lnSpcReduction="10000"/>
          </a:bodyPr>
          <a:lstStyle/>
          <a:p>
            <a:pPr marL="0" indent="0" algn="ctr">
              <a:buNone/>
            </a:pPr>
            <a:r>
              <a:rPr lang="pl-PL" b="1" dirty="0"/>
              <a:t>Postanowienie SA w Katowicach z 19.08.2009 r. </a:t>
            </a:r>
          </a:p>
          <a:p>
            <a:pPr marL="0" indent="0" algn="just">
              <a:buNone/>
            </a:pPr>
            <a:r>
              <a:rPr lang="pl-PL" dirty="0"/>
              <a:t>Sąd I instancji decydując się na zwrot sprawy w trybie przepisu art. 345 § 1 k.p.k. powinien czuwać, czy takie </a:t>
            </a:r>
            <a:r>
              <a:rPr lang="pl-PL" b="1" dirty="0"/>
              <a:t>działanie, z natury mające charakter wyjątkowego</a:t>
            </a:r>
            <a:r>
              <a:rPr lang="pl-PL" dirty="0"/>
              <a:t>, zapobiegnie istotnie przewlekłości całego postępowania karnego, a co za tym idzie, jeżeli sąd ten nawet dostrzeże istotne braki postępowania przygotowawczego, a ich uzupełnienie głównie w zakresie dowodów, które nie wymagają poszukiwania, możliwe jest w postępowaniu rozpoznawczym, niezbędne jest przy podejmowaniu decyzji kierowanie się zdrowym rozsądkiem, mającym na celu realizowanie zasady, o jakiej mowa w przepisie art. 2 § 1 pkt 4 k.p.k. Jeżeli zatem decyzja o cofnięciu postępowania do fazy śledztwa ma charakter wyjątkowy w odniesieniu do reguły rozstrzygnięcia sprawy w rozsądnym terminie, to przesłanki wynikające z art. 345 § 1 k.p.k. nie mogą być interpretowane rozszerzająco.</a:t>
            </a:r>
          </a:p>
        </p:txBody>
      </p:sp>
    </p:spTree>
    <p:extLst>
      <p:ext uri="{BB962C8B-B14F-4D97-AF65-F5344CB8AC3E}">
        <p14:creationId xmlns:p14="http://schemas.microsoft.com/office/powerpoint/2010/main" val="36985852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30519" y="-75807"/>
            <a:ext cx="10058400" cy="1609344"/>
          </a:xfrm>
        </p:spPr>
        <p:txBody>
          <a:bodyPr/>
          <a:lstStyle/>
          <a:p>
            <a:r>
              <a:rPr lang="pl-PL" dirty="0"/>
              <a:t>art. 337 a art. 334a </a:t>
            </a:r>
          </a:p>
        </p:txBody>
      </p:sp>
      <p:sp>
        <p:nvSpPr>
          <p:cNvPr id="3" name="Symbol zastępczy zawartości 2"/>
          <p:cNvSpPr>
            <a:spLocks noGrp="1"/>
          </p:cNvSpPr>
          <p:nvPr>
            <p:ph idx="1"/>
          </p:nvPr>
        </p:nvSpPr>
        <p:spPr>
          <a:xfrm>
            <a:off x="589935" y="1248697"/>
            <a:ext cx="11208775" cy="5181599"/>
          </a:xfrm>
        </p:spPr>
        <p:txBody>
          <a:bodyPr>
            <a:normAutofit fontScale="92500" lnSpcReduction="10000"/>
          </a:bodyPr>
          <a:lstStyle/>
          <a:p>
            <a:pPr marL="0" indent="0" algn="ctr">
              <a:buNone/>
            </a:pPr>
            <a:r>
              <a:rPr lang="pl-PL" b="1" u="sng" dirty="0"/>
              <a:t>Postanowienie SA w Katowicach z 21.01.2009 r., II </a:t>
            </a:r>
            <a:r>
              <a:rPr lang="pl-PL" b="1" u="sng" dirty="0" err="1"/>
              <a:t>AKz</a:t>
            </a:r>
            <a:r>
              <a:rPr lang="pl-PL" b="1" u="sng" dirty="0"/>
              <a:t> 9/09 </a:t>
            </a:r>
          </a:p>
          <a:p>
            <a:pPr marL="0" indent="0" algn="just">
              <a:buNone/>
            </a:pPr>
            <a:r>
              <a:rPr lang="pl-PL" dirty="0"/>
              <a:t>Zwrot sprawy przez sąd w trybie art. 345 § 1 k.p.k. w celu uzupełnienia śledztwa lub dochodzenia powinien mieć miejsce jedynie wtedy, gdy wadliwie przeprowadzone lub wręcz pominięte czynności tej fazy procesu uzasadniają tezę o nie wypełnieniu przez oskarżyciela ustawowych celów postępowania przygotowawczego. Wyznacza je treść normy art. 297 § 1 k.p.k., stanowiąc, że jest nim, obok ustalenia popełnienia czynu i wykrycia sprawcy, również wyjaśnienie okoliczności sprawy, zebranie, zabezpieczenie i w niezbędnym zakresie utrwalenie dowodów dla sądu. Niezbędny zakres materiału dowodowego określają zaś granice kognicji sądu opisane treścią postawionego zarzutu aktu oskarżenia. (...) </a:t>
            </a:r>
            <a:r>
              <a:rPr lang="pl-PL" b="1" dirty="0"/>
              <a:t>Decyzja o zwrocie sprawy prokuratorowi w trybie art. 345 § 1 k.p.k. zapaść może bowiem jedynie w sytuacji, gdy wstępna kontrola akt sprawy dokonana przez sąd </a:t>
            </a:r>
            <a:r>
              <a:rPr lang="pl-PL" b="1" dirty="0" err="1"/>
              <a:t>meriti</a:t>
            </a:r>
            <a:r>
              <a:rPr lang="pl-PL" b="1" dirty="0"/>
              <a:t> prowadzi do wniosku zupełności postępowania w zakresie wymagań formalnych skargi, jaką jest akt oskarżenia</a:t>
            </a:r>
            <a:r>
              <a:rPr lang="pl-PL" dirty="0"/>
              <a:t>. W sytuacji natomiast, gdy sąd powołany do rozpoznania sprawy uznaje akt oskarżenia za niepełny i dotknięty brakami formalnymi, czynnością podstawową i wstępną jest podjęcie decyzji o zwrocie skargi - celem ich uzupełnienia w trybie art. 337 § 1 k.p.k. (...) Przepisy procedury karnej nie przewidują możliwości łącznego - w trybie wydania jednego tylko orzeczenia - wycofania sprawy do etapu postępowania przygotowawczego jednocześnie z powodu uchybień formalnych aktu oskarżenia oraz merytorycznych braków postępowania.</a:t>
            </a:r>
          </a:p>
        </p:txBody>
      </p:sp>
    </p:spTree>
    <p:extLst>
      <p:ext uri="{BB962C8B-B14F-4D97-AF65-F5344CB8AC3E}">
        <p14:creationId xmlns:p14="http://schemas.microsoft.com/office/powerpoint/2010/main" val="2753444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216025"/>
            <a:ext cx="9144000" cy="1160112"/>
          </a:xfrm>
        </p:spPr>
        <p:txBody>
          <a:bodyPr>
            <a:noAutofit/>
          </a:bodyPr>
          <a:lstStyle/>
          <a:p>
            <a:pPr algn="ctr"/>
            <a:r>
              <a:rPr lang="pl-PL" sz="3600" dirty="0"/>
              <a:t>Obowiązek zawiadomienia o przestępstwie </a:t>
            </a:r>
          </a:p>
        </p:txBody>
      </p:sp>
      <p:sp>
        <p:nvSpPr>
          <p:cNvPr id="4" name="Symbol zastępczy tekstu 3"/>
          <p:cNvSpPr>
            <a:spLocks noGrp="1"/>
          </p:cNvSpPr>
          <p:nvPr>
            <p:ph type="body" idx="1"/>
          </p:nvPr>
        </p:nvSpPr>
        <p:spPr>
          <a:xfrm>
            <a:off x="1560004" y="1499592"/>
            <a:ext cx="3851920" cy="457200"/>
          </a:xfrm>
        </p:spPr>
        <p:txBody>
          <a:bodyPr/>
          <a:lstStyle/>
          <a:p>
            <a:pPr algn="ctr"/>
            <a:r>
              <a:rPr lang="pl-PL" sz="2400" dirty="0"/>
              <a:t>SPOŁECZNY</a:t>
            </a:r>
            <a:endParaRPr lang="pl-PL" dirty="0"/>
          </a:p>
        </p:txBody>
      </p:sp>
      <p:sp>
        <p:nvSpPr>
          <p:cNvPr id="6" name="Symbol zastępczy tekstu 5"/>
          <p:cNvSpPr>
            <a:spLocks noGrp="1"/>
          </p:cNvSpPr>
          <p:nvPr>
            <p:ph type="body" sz="half" idx="3"/>
          </p:nvPr>
        </p:nvSpPr>
        <p:spPr>
          <a:xfrm>
            <a:off x="5915472" y="1499592"/>
            <a:ext cx="4329807" cy="457200"/>
          </a:xfrm>
        </p:spPr>
        <p:txBody>
          <a:bodyPr/>
          <a:lstStyle/>
          <a:p>
            <a:pPr algn="ctr"/>
            <a:r>
              <a:rPr lang="pl-PL" sz="2400" dirty="0"/>
              <a:t>PRAWNY</a:t>
            </a:r>
          </a:p>
        </p:txBody>
      </p:sp>
      <p:sp>
        <p:nvSpPr>
          <p:cNvPr id="5" name="Symbol zastępczy zawartości 4"/>
          <p:cNvSpPr>
            <a:spLocks noGrp="1"/>
          </p:cNvSpPr>
          <p:nvPr>
            <p:ph sz="quarter" idx="2"/>
          </p:nvPr>
        </p:nvSpPr>
        <p:spPr>
          <a:xfrm>
            <a:off x="1320552" y="1903140"/>
            <a:ext cx="3923928" cy="2664296"/>
          </a:xfrm>
        </p:spPr>
        <p:txBody>
          <a:bodyPr>
            <a:normAutofit lnSpcReduction="10000"/>
          </a:bodyPr>
          <a:lstStyle/>
          <a:p>
            <a:pPr marL="171450" indent="-171450" algn="just"/>
            <a:r>
              <a:rPr lang="pl-PL" sz="1700" dirty="0"/>
              <a:t>Art. 304 § 1 – każdy dowiedziawszy się o popełnieniu przestępstwa </a:t>
            </a:r>
            <a:r>
              <a:rPr lang="pl-PL" sz="1700" b="1" dirty="0"/>
              <a:t>ściganego z urzędu</a:t>
            </a:r>
            <a:r>
              <a:rPr lang="pl-PL" sz="1700" dirty="0"/>
              <a:t> ma społeczny obowiązek zawiadomić o tym prokuratora lub Policję </a:t>
            </a:r>
          </a:p>
          <a:p>
            <a:pPr marL="171450" indent="-171450" algn="just"/>
            <a:r>
              <a:rPr lang="pl-PL" sz="1700" dirty="0"/>
              <a:t>Za naruszenie społecznego obowiązku zawiadomienia o przestępstwie nie ponosi się odpowiedzialności prawnej </a:t>
            </a:r>
          </a:p>
        </p:txBody>
      </p:sp>
      <p:sp>
        <p:nvSpPr>
          <p:cNvPr id="7" name="Symbol zastępczy zawartości 6"/>
          <p:cNvSpPr>
            <a:spLocks noGrp="1"/>
          </p:cNvSpPr>
          <p:nvPr>
            <p:ph sz="quarter" idx="4"/>
          </p:nvPr>
        </p:nvSpPr>
        <p:spPr>
          <a:xfrm>
            <a:off x="5614355" y="2002532"/>
            <a:ext cx="4932040" cy="4581128"/>
          </a:xfrm>
        </p:spPr>
        <p:txBody>
          <a:bodyPr>
            <a:noAutofit/>
          </a:bodyPr>
          <a:lstStyle/>
          <a:p>
            <a:pPr marL="271463" indent="-176213" algn="just"/>
            <a:r>
              <a:rPr lang="pl-PL" sz="1400" dirty="0"/>
              <a:t>Szczególna postać obowiązku zawiadomienia o przestępstwie; naruszenie wiąże się z ponoszeniem odpowiedzialności karnej (lub dyscyplinarnej).</a:t>
            </a:r>
          </a:p>
          <a:p>
            <a:pPr marL="271463" indent="-176213" algn="just"/>
            <a:r>
              <a:rPr lang="pl-PL" sz="1400" dirty="0"/>
              <a:t>Dotyczy: </a:t>
            </a:r>
          </a:p>
          <a:p>
            <a:pPr marL="536575" lvl="1" indent="-268288" algn="just">
              <a:buFont typeface="+mj-lt"/>
              <a:buAutoNum type="arabicPeriod"/>
            </a:pPr>
            <a:r>
              <a:rPr lang="pl-PL" sz="1400" dirty="0"/>
              <a:t>art. 304 § 2 –</a:t>
            </a:r>
            <a:r>
              <a:rPr lang="pl-PL" sz="1400" b="1" dirty="0"/>
              <a:t>instytucji państwowych i samorządowych, które </a:t>
            </a:r>
            <a:r>
              <a:rPr lang="pl-PL" sz="1400" b="1" u="sng" dirty="0"/>
              <a:t>w związku ze swoją działalnością </a:t>
            </a:r>
            <a:r>
              <a:rPr lang="pl-PL" sz="1400" b="1" dirty="0"/>
              <a:t>dowiedziały się o popełnieniu przestępstwa </a:t>
            </a:r>
          </a:p>
          <a:p>
            <a:pPr marL="536575" lvl="1" indent="-269875" algn="just">
              <a:buFont typeface="+mj-lt"/>
              <a:buAutoNum type="arabicPeriod"/>
            </a:pPr>
            <a:r>
              <a:rPr lang="pl-PL" sz="1400" dirty="0"/>
              <a:t>art. 240 § 1 k.k. – każdy ma </a:t>
            </a:r>
            <a:r>
              <a:rPr lang="pl-PL" sz="1400" b="1" dirty="0"/>
              <a:t>prawny obowiązek </a:t>
            </a:r>
            <a:r>
              <a:rPr lang="pl-PL" sz="1400" dirty="0"/>
              <a:t>zawiadomić o przestępstwach wyliczonych w tym przepisie. Są to m.in. ludobójstwo, zdrada, zamach stanu, zabójstwo, bezprawne pozbawienie wolności, przestępstwa o charakterze terrorystycznym</a:t>
            </a:r>
          </a:p>
          <a:p>
            <a:pPr marL="0" lvl="1" indent="0" algn="just">
              <a:buNone/>
              <a:tabLst>
                <a:tab pos="0" algn="l"/>
              </a:tabLst>
            </a:pPr>
            <a:r>
              <a:rPr lang="pl-PL" sz="1400" b="1" dirty="0">
                <a:solidFill>
                  <a:schemeClr val="accent4"/>
                </a:solidFill>
              </a:rPr>
              <a:t>   </a:t>
            </a:r>
            <a:r>
              <a:rPr lang="pl-PL" sz="1400" b="1" u="sng" dirty="0">
                <a:solidFill>
                  <a:schemeClr val="accent4"/>
                </a:solidFill>
              </a:rPr>
              <a:t>UWAGA NA:</a:t>
            </a:r>
          </a:p>
          <a:p>
            <a:pPr marL="630238" lvl="2" indent="-192088" algn="just"/>
            <a:r>
              <a:rPr lang="pl-PL" sz="1200" dirty="0">
                <a:solidFill>
                  <a:schemeClr val="accent4"/>
                </a:solidFill>
              </a:rPr>
              <a:t>Art. 240 § 2 – kontratyp „nie popełnia przestępstwa” </a:t>
            </a:r>
          </a:p>
          <a:p>
            <a:pPr marL="627063" lvl="2" indent="-185738" algn="just"/>
            <a:r>
              <a:rPr lang="pl-PL" sz="1200" dirty="0">
                <a:solidFill>
                  <a:schemeClr val="accent4"/>
                </a:solidFill>
              </a:rPr>
              <a:t>Art. 240 § 3 – klauzula niekaralności „nie podlega karze”</a:t>
            </a:r>
          </a:p>
          <a:p>
            <a:pPr marL="630238" lvl="2" indent="-188913" algn="just"/>
            <a:r>
              <a:rPr lang="pl-PL" sz="1200" dirty="0">
                <a:solidFill>
                  <a:schemeClr val="accent4"/>
                </a:solidFill>
              </a:rPr>
              <a:t>Prawny obowiązek z art. 240 § 1 nie dotyczy także osób z art. 178 k.p.k. </a:t>
            </a:r>
            <a:endParaRPr lang="pl-PL" sz="1200" dirty="0"/>
          </a:p>
        </p:txBody>
      </p:sp>
      <p:cxnSp>
        <p:nvCxnSpPr>
          <p:cNvPr id="9" name="Łącznik prosty ze strzałką 8"/>
          <p:cNvCxnSpPr/>
          <p:nvPr/>
        </p:nvCxnSpPr>
        <p:spPr>
          <a:xfrm flipH="1">
            <a:off x="4727848" y="3717032"/>
            <a:ext cx="1512168" cy="1152128"/>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11" name="Prostokąt 10"/>
          <p:cNvSpPr/>
          <p:nvPr/>
        </p:nvSpPr>
        <p:spPr>
          <a:xfrm>
            <a:off x="882216" y="4792960"/>
            <a:ext cx="4283968" cy="198884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l-PL" sz="1600" dirty="0">
                <a:solidFill>
                  <a:schemeClr val="accent4"/>
                </a:solidFill>
              </a:rPr>
              <a:t>Oprócz niezwłocznego zawiadomienia, instytucje z art. 304 § 2 są obowiązane przedsięwziąć niezbędne czynności do czasu przybycia organu powołanego do ścigania przestępstw lub wydania przez ten organ zarządzenia, aby nie dopuścić do zatarcia śladów i dowodów przestępstwa </a:t>
            </a:r>
          </a:p>
        </p:txBody>
      </p:sp>
    </p:spTree>
    <p:extLst>
      <p:ext uri="{BB962C8B-B14F-4D97-AF65-F5344CB8AC3E}">
        <p14:creationId xmlns:p14="http://schemas.microsoft.com/office/powerpoint/2010/main" val="4909061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8788FD-C92D-459B-8B60-55E3BABEC88A}"/>
              </a:ext>
            </a:extLst>
          </p:cNvPr>
          <p:cNvSpPr>
            <a:spLocks noGrp="1"/>
          </p:cNvSpPr>
          <p:nvPr>
            <p:ph type="title"/>
          </p:nvPr>
        </p:nvSpPr>
        <p:spPr/>
        <p:txBody>
          <a:bodyPr/>
          <a:lstStyle/>
          <a:p>
            <a:pPr algn="ctr"/>
            <a:r>
              <a:rPr lang="pl-PL" dirty="0"/>
              <a:t>Kontrola stosowania środków zapobiegawczych na etapie sądowym</a:t>
            </a:r>
          </a:p>
        </p:txBody>
      </p:sp>
      <p:sp>
        <p:nvSpPr>
          <p:cNvPr id="3" name="Symbol zastępczy zawartości 2">
            <a:extLst>
              <a:ext uri="{FF2B5EF4-FFF2-40B4-BE49-F238E27FC236}">
                <a16:creationId xmlns:a16="http://schemas.microsoft.com/office/drawing/2014/main" id="{D7A8BC41-1F6D-4C5F-B9DC-CA2CA2FBEA01}"/>
              </a:ext>
            </a:extLst>
          </p:cNvPr>
          <p:cNvSpPr>
            <a:spLocks noGrp="1"/>
          </p:cNvSpPr>
          <p:nvPr>
            <p:ph idx="1"/>
          </p:nvPr>
        </p:nvSpPr>
        <p:spPr/>
        <p:txBody>
          <a:bodyPr/>
          <a:lstStyle/>
          <a:p>
            <a:pPr algn="just"/>
            <a:r>
              <a:rPr lang="pl-PL" dirty="0"/>
              <a:t>Art.  344 k.p.k. Jeżeli oskarżony jest tymczasowo aresztowany, sąd z urzędu rozstrzyga o utrzymaniu, zmianie lub uchyleniu tego środka. W razie potrzeby orzeka także o innych środkach zapobiegawczych.</a:t>
            </a:r>
          </a:p>
          <a:p>
            <a:endParaRPr lang="pl-PL" dirty="0"/>
          </a:p>
        </p:txBody>
      </p:sp>
    </p:spTree>
    <p:extLst>
      <p:ext uri="{BB962C8B-B14F-4D97-AF65-F5344CB8AC3E}">
        <p14:creationId xmlns:p14="http://schemas.microsoft.com/office/powerpoint/2010/main" val="37589690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7A3128-4A1A-4F89-9CF8-BF2A6EA3D6D5}"/>
              </a:ext>
            </a:extLst>
          </p:cNvPr>
          <p:cNvSpPr>
            <a:spLocks noGrp="1"/>
          </p:cNvSpPr>
          <p:nvPr>
            <p:ph type="title"/>
          </p:nvPr>
        </p:nvSpPr>
        <p:spPr/>
        <p:txBody>
          <a:bodyPr/>
          <a:lstStyle/>
          <a:p>
            <a:pPr algn="ctr"/>
            <a:r>
              <a:rPr lang="pl-PL" dirty="0"/>
              <a:t>Kontrola stosowania środków zapobiegawczych na etapie sądowym</a:t>
            </a:r>
          </a:p>
        </p:txBody>
      </p:sp>
      <p:sp>
        <p:nvSpPr>
          <p:cNvPr id="3" name="Symbol zastępczy zawartości 2">
            <a:extLst>
              <a:ext uri="{FF2B5EF4-FFF2-40B4-BE49-F238E27FC236}">
                <a16:creationId xmlns:a16="http://schemas.microsoft.com/office/drawing/2014/main" id="{ECC5AA71-28FE-4B13-9519-D66407BE6DC2}"/>
              </a:ext>
            </a:extLst>
          </p:cNvPr>
          <p:cNvSpPr>
            <a:spLocks noGrp="1"/>
          </p:cNvSpPr>
          <p:nvPr>
            <p:ph idx="1"/>
          </p:nvPr>
        </p:nvSpPr>
        <p:spPr/>
        <p:txBody>
          <a:bodyPr>
            <a:normAutofit lnSpcReduction="10000"/>
          </a:bodyPr>
          <a:lstStyle/>
          <a:p>
            <a:pPr algn="just"/>
            <a:r>
              <a:rPr lang="pl-PL" dirty="0"/>
              <a:t>Ponowna ocena zasadności dalszego stosowania tymczasowego aresztowania w kontekście przesłanki ogólnej, szczególnej oraz celu stosowania środków zapobiegawczych. </a:t>
            </a:r>
          </a:p>
          <a:p>
            <a:pPr algn="just"/>
            <a:r>
              <a:rPr lang="pl-PL" dirty="0"/>
              <a:t>W przepisie mowa jest jedynie o ewentualnym utrzymaniu w mocy stosowania tymczasowego aresztowania, ale w praktyce sąd jednocześnie orzeka o przedłużeniu stosowania tego środka. </a:t>
            </a:r>
          </a:p>
          <a:p>
            <a:pPr algn="just"/>
            <a:r>
              <a:rPr lang="pl-PL" dirty="0"/>
              <a:t>O ile rozstrzygnięcie przez sąd po wpłynięciu aktu oskarżenia o dalszym stosowaniu tymczasowego aresztowania, zważywszy na treść komentowanego przepisu, jest obligatoryjne, to rozstrzygnięcie o potrzebie dalszego stosowania </a:t>
            </a:r>
            <a:r>
              <a:rPr lang="pl-PL" dirty="0" err="1"/>
              <a:t>nieizolacyjnych</a:t>
            </a:r>
            <a:r>
              <a:rPr lang="pl-PL" dirty="0"/>
              <a:t> środków zapobiegawczych ma charakter fakultatywny i sąd czyni to jedynie w sytuacji, gdy istnieje taka potrzeba (K. </a:t>
            </a:r>
            <a:r>
              <a:rPr lang="pl-PL" dirty="0" err="1"/>
              <a:t>Eichstaedt</a:t>
            </a:r>
            <a:r>
              <a:rPr lang="pl-PL" dirty="0"/>
              <a:t>, w: Dariusz Świecki (red.), </a:t>
            </a:r>
            <a:r>
              <a:rPr lang="pl-PL" i="1" dirty="0"/>
              <a:t>Kodeks postępowania karnego. Komentarz, </a:t>
            </a:r>
            <a:r>
              <a:rPr lang="pl-PL" dirty="0"/>
              <a:t>art. 344, LEX/el.2022)</a:t>
            </a:r>
          </a:p>
          <a:p>
            <a:endParaRPr lang="pl-PL" dirty="0"/>
          </a:p>
        </p:txBody>
      </p:sp>
    </p:spTree>
    <p:extLst>
      <p:ext uri="{BB962C8B-B14F-4D97-AF65-F5344CB8AC3E}">
        <p14:creationId xmlns:p14="http://schemas.microsoft.com/office/powerpoint/2010/main" val="22017200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Posiedzenia wyrokowe</a:t>
            </a:r>
          </a:p>
        </p:txBody>
      </p:sp>
      <p:sp>
        <p:nvSpPr>
          <p:cNvPr id="8" name="Symbol zastępczy zawartości 7"/>
          <p:cNvSpPr>
            <a:spLocks noGrp="1"/>
          </p:cNvSpPr>
          <p:nvPr>
            <p:ph idx="1"/>
          </p:nvPr>
        </p:nvSpPr>
        <p:spPr/>
        <p:txBody>
          <a:bodyPr>
            <a:normAutofit fontScale="92500" lnSpcReduction="20000"/>
          </a:bodyPr>
          <a:lstStyle/>
          <a:p>
            <a:pPr algn="just"/>
            <a:r>
              <a:rPr lang="pl-PL" dirty="0"/>
              <a:t>Posiedzenie – co do zasady forum orzekania (podejmowania decyzji) innych niż orzekanie w przedmiocie odpowiedzialności karnej oskarżonego za zarzucone mu przestępstwo. Większość posiedzeń przed sądem I instancji służy rozpoznawaniu kwestii drugorzędnych, wpadkowych. </a:t>
            </a:r>
          </a:p>
          <a:p>
            <a:pPr algn="just"/>
            <a:r>
              <a:rPr lang="pl-PL" i="1" dirty="0"/>
              <a:t>Konieczność wyłonienia spośród wielu rodzajów posiedzeń sądowych, takich, które stanowią forum wydania wyroku, jest uzasadniona wagą decyzji procesowej, jaka w ich toku jest podejmowana. Mamy przecież do czynienia z najbardziej klasycznym sprawowaniem wymiaru sprawiedliwości przez konstytucyjnie do tego powołany organ państwowym, jakim jest sąd powszechny. Zapada wobec oskarżonego wyrok w imieniu Rzeczpospolitej Polskiej i to wyrok uznający jego winę i przypisujący mu sprawstwo czynu, stanowiącego przestępstwo.</a:t>
            </a:r>
          </a:p>
          <a:p>
            <a:pPr marL="0" indent="0" algn="r">
              <a:buNone/>
            </a:pPr>
            <a:r>
              <a:rPr lang="pl-PL" dirty="0"/>
              <a:t>H. Paluszkiewicz</a:t>
            </a:r>
            <a:r>
              <a:rPr lang="pl-PL" i="1" dirty="0"/>
              <a:t>, Posiedzenia „wyrokowe” sądu karnego I instancji w świetle niektórych zasad procesu karnego, </a:t>
            </a:r>
            <a:r>
              <a:rPr lang="pl-PL" dirty="0"/>
              <a:t>Prok. i Pr. 2006, nr 10, s. 6.</a:t>
            </a:r>
            <a:endParaRPr lang="pl-PL" i="1" dirty="0"/>
          </a:p>
        </p:txBody>
      </p:sp>
    </p:spTree>
    <p:extLst>
      <p:ext uri="{BB962C8B-B14F-4D97-AF65-F5344CB8AC3E}">
        <p14:creationId xmlns:p14="http://schemas.microsoft.com/office/powerpoint/2010/main" val="14738140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Posiedzenia wyrokowe</a:t>
            </a:r>
          </a:p>
        </p:txBody>
      </p:sp>
      <p:sp>
        <p:nvSpPr>
          <p:cNvPr id="3" name="Symbol zastępczy zawartości 2"/>
          <p:cNvSpPr>
            <a:spLocks noGrp="1"/>
          </p:cNvSpPr>
          <p:nvPr>
            <p:ph idx="1"/>
          </p:nvPr>
        </p:nvSpPr>
        <p:spPr/>
        <p:txBody>
          <a:bodyPr/>
          <a:lstStyle/>
          <a:p>
            <a:pPr marL="457200" indent="-457200" algn="just">
              <a:buFont typeface="+mj-lt"/>
              <a:buAutoNum type="arabicPeriod"/>
            </a:pPr>
            <a:r>
              <a:rPr lang="pl-PL" dirty="0"/>
              <a:t>Posiedzenie w przedmiocie warunkowego umorzenia postępowania z art. 341 </a:t>
            </a:r>
          </a:p>
          <a:p>
            <a:pPr marL="457200" indent="-457200" algn="just">
              <a:buFont typeface="+mj-lt"/>
              <a:buAutoNum type="arabicPeriod"/>
            </a:pPr>
            <a:r>
              <a:rPr lang="pl-PL" dirty="0"/>
              <a:t>Posiedzenie w przedmiocie rozpoznania wniosku o skazanie bez rozprawy (art. 335 § 1 i 2)</a:t>
            </a:r>
          </a:p>
          <a:p>
            <a:pPr marL="457200" indent="-457200" algn="just">
              <a:buFont typeface="+mj-lt"/>
              <a:buAutoNum type="arabicPeriod"/>
            </a:pPr>
            <a:r>
              <a:rPr lang="pl-PL" dirty="0"/>
              <a:t>Posiedzenie w przedmiocie rozpoznania wniosku oskarżonego o dobrowolne poddanie się odpowiedzialności karnej na posiedzeniu (art. 338a) </a:t>
            </a:r>
          </a:p>
          <a:p>
            <a:pPr marL="457200" indent="-457200" algn="just">
              <a:buFont typeface="+mj-lt"/>
              <a:buAutoNum type="arabicPeriod"/>
            </a:pPr>
            <a:r>
              <a:rPr lang="pl-PL" dirty="0"/>
              <a:t>Posiedzenie (niejawne) w przedmiocie wydania wyroku nakazowego (art. 500 § 1)</a:t>
            </a:r>
          </a:p>
          <a:p>
            <a:endParaRPr lang="pl-PL" dirty="0"/>
          </a:p>
        </p:txBody>
      </p:sp>
    </p:spTree>
    <p:extLst>
      <p:ext uri="{BB962C8B-B14F-4D97-AF65-F5344CB8AC3E}">
        <p14:creationId xmlns:p14="http://schemas.microsoft.com/office/powerpoint/2010/main" val="17414050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Warunkowe umorzenie postępowania</a:t>
            </a:r>
          </a:p>
        </p:txBody>
      </p:sp>
      <p:sp>
        <p:nvSpPr>
          <p:cNvPr id="3" name="Symbol zastępczy zawartości 2"/>
          <p:cNvSpPr>
            <a:spLocks noGrp="1"/>
          </p:cNvSpPr>
          <p:nvPr>
            <p:ph idx="1"/>
          </p:nvPr>
        </p:nvSpPr>
        <p:spPr/>
        <p:txBody>
          <a:bodyPr>
            <a:normAutofit fontScale="70000" lnSpcReduction="20000"/>
          </a:bodyPr>
          <a:lstStyle/>
          <a:p>
            <a:pPr algn="just"/>
            <a:r>
              <a:rPr lang="pl-PL" dirty="0"/>
              <a:t>Wniosek prokuratora o warunkowe umorzenie ewentualnie sąd z urzędu albo na wniosek oskarżonego stwierdza, że konieczne jest rozważenie możliwości warunkowego umorzenia </a:t>
            </a:r>
          </a:p>
          <a:p>
            <a:pPr algn="just"/>
            <a:r>
              <a:rPr lang="pl-PL" dirty="0"/>
              <a:t>Przesłanki – art. 66 k.k. </a:t>
            </a:r>
          </a:p>
          <a:p>
            <a:pPr lvl="1" algn="just"/>
            <a:r>
              <a:rPr lang="pl-PL" dirty="0"/>
              <a:t>Wina i społeczna szkodliwość czynu nie są znaczne </a:t>
            </a:r>
          </a:p>
          <a:p>
            <a:pPr lvl="1" algn="just"/>
            <a:r>
              <a:rPr lang="pl-PL" dirty="0"/>
              <a:t>Okoliczności nie budzą wątpliwości </a:t>
            </a:r>
          </a:p>
          <a:p>
            <a:pPr lvl="1" algn="just"/>
            <a:r>
              <a:rPr lang="pl-PL" dirty="0"/>
              <a:t>Sprawca nie był karany za przestępstwo umyślne </a:t>
            </a:r>
          </a:p>
          <a:p>
            <a:pPr lvl="1" algn="just"/>
            <a:r>
              <a:rPr lang="pl-PL" dirty="0"/>
              <a:t>Właściwości i warunki osobiste oraz dotychczasowy sposób życia uzasadniają przypuszczenie, że pomimo umorzenia postępowania, sprawca będzie przestrzegał porządku prawnego </a:t>
            </a:r>
          </a:p>
          <a:p>
            <a:pPr lvl="1" algn="just"/>
            <a:r>
              <a:rPr lang="pl-PL" dirty="0"/>
              <a:t>Stosuje się tylko do przestępstw zagrożonych karą nieprzekraczającą 5 lat pozbawienia wolności</a:t>
            </a:r>
          </a:p>
          <a:p>
            <a:pPr algn="just"/>
            <a:r>
              <a:rPr lang="pl-PL" dirty="0"/>
              <a:t>Prokurator, oskarżony i pokrzywdzony mają prawo wziąć udział w posiedzeniu. Ich udział jest obowiązkowy jeżeli prezes sądu lub sąd tak zarządzi</a:t>
            </a:r>
          </a:p>
          <a:p>
            <a:pPr algn="just"/>
            <a:r>
              <a:rPr lang="pl-PL" dirty="0"/>
              <a:t>Gdy oskarżony sprzeciwia się warunkowemu umorzeniu albo gdy sąd stwierdza, że warunkowe umorzenie byłoby nieuzasadnione </a:t>
            </a:r>
            <a:r>
              <a:rPr lang="pl-PL" dirty="0">
                <a:sym typeface="Wingdings" panose="05000000000000000000" pitchFamily="2" charset="2"/>
              </a:rPr>
              <a:t> sprawę kieruje się na rozprawę</a:t>
            </a:r>
          </a:p>
          <a:p>
            <a:pPr lvl="1" algn="just"/>
            <a:r>
              <a:rPr lang="pl-PL" dirty="0">
                <a:sym typeface="Wingdings" panose="05000000000000000000" pitchFamily="2" charset="2"/>
              </a:rPr>
              <a:t>Jeżeli prokurator wniósł zamiast aktu oskarżenia wniosek o warunkowe umorzenie postępowania, wniosek ten zastępuje akt oskarżenia. W terminie 7 dni prokurator ma obowiązek uzupełnić go zgodnie z art. 333 </a:t>
            </a:r>
            <a:r>
              <a:rPr lang="pl-PL" dirty="0"/>
              <a:t>§ 1 – 2 </a:t>
            </a:r>
          </a:p>
          <a:p>
            <a:pPr algn="just"/>
            <a:endParaRPr lang="pl-PL" dirty="0"/>
          </a:p>
        </p:txBody>
      </p:sp>
    </p:spTree>
    <p:extLst>
      <p:ext uri="{BB962C8B-B14F-4D97-AF65-F5344CB8AC3E}">
        <p14:creationId xmlns:p14="http://schemas.microsoft.com/office/powerpoint/2010/main" val="31309237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Warunkowe umorzenie postępowania </a:t>
            </a:r>
          </a:p>
        </p:txBody>
      </p:sp>
      <p:sp>
        <p:nvSpPr>
          <p:cNvPr id="3" name="Symbol zastępczy zawartości 2"/>
          <p:cNvSpPr>
            <a:spLocks noGrp="1"/>
          </p:cNvSpPr>
          <p:nvPr>
            <p:ph idx="1"/>
          </p:nvPr>
        </p:nvSpPr>
        <p:spPr/>
        <p:txBody>
          <a:bodyPr>
            <a:normAutofit fontScale="70000" lnSpcReduction="20000"/>
          </a:bodyPr>
          <a:lstStyle/>
          <a:p>
            <a:pPr algn="just"/>
            <a:r>
              <a:rPr lang="pl-PL" dirty="0"/>
              <a:t>Sąd </a:t>
            </a:r>
            <a:r>
              <a:rPr lang="pl-PL" b="1" dirty="0"/>
              <a:t>może</a:t>
            </a:r>
            <a:r>
              <a:rPr lang="pl-PL" dirty="0"/>
              <a:t> odroczyć posiedzenie i wyznaczyć stronom odpowiedni termin, jeżeli uzna to za celowe ze względu na możliwość porozumienia się oskarżonego z pokrzywdzonym w kwestii naprawienia szkody lub zadośćuczynienia za doznaną krzywdę. Na </a:t>
            </a:r>
            <a:r>
              <a:rPr lang="pl-PL" b="1" dirty="0"/>
              <a:t>wniosek oskarżonego i pokrzywdzonego, </a:t>
            </a:r>
            <a:r>
              <a:rPr lang="pl-PL" dirty="0"/>
              <a:t>uzasadniony potrzebą dokonania uzgodnień </a:t>
            </a:r>
            <a:r>
              <a:rPr lang="pl-PL" b="1" dirty="0"/>
              <a:t>sąd zarządza</a:t>
            </a:r>
            <a:r>
              <a:rPr lang="pl-PL" dirty="0"/>
              <a:t> stosowną przerwę lub odracza posiedzenia. </a:t>
            </a:r>
          </a:p>
          <a:p>
            <a:pPr algn="just"/>
            <a:r>
              <a:rPr lang="pl-PL" dirty="0"/>
              <a:t>Orzekając o warunkowym umorzeniu sąd bierze pod uwagę wyniki porozumienia się oskarżonego z pokrzywdzonym. </a:t>
            </a:r>
          </a:p>
          <a:p>
            <a:pPr algn="just"/>
            <a:r>
              <a:rPr lang="pl-PL" b="1" u="sng" dirty="0"/>
              <a:t>W przedmiocie warunkowego umorzenia postępowania sąd orzeka na posiedzeniu WYROKIEM</a:t>
            </a:r>
            <a:endParaRPr lang="pl-PL" dirty="0"/>
          </a:p>
          <a:p>
            <a:pPr lvl="1" algn="just"/>
            <a:r>
              <a:rPr lang="pl-PL" dirty="0"/>
              <a:t>Od wyroku warunkowo umarzającego postępowanie </a:t>
            </a:r>
            <a:r>
              <a:rPr lang="pl-PL" u="sng" dirty="0"/>
              <a:t>wydanego na posiedzeniu,</a:t>
            </a:r>
            <a:r>
              <a:rPr lang="pl-PL" dirty="0"/>
              <a:t> prawo zaskarżenia orzeczenia przysługuje również </a:t>
            </a:r>
            <a:r>
              <a:rPr lang="pl-PL" b="1" dirty="0"/>
              <a:t>pokrzywdzonemu</a:t>
            </a:r>
            <a:r>
              <a:rPr lang="pl-PL" dirty="0"/>
              <a:t>. </a:t>
            </a:r>
          </a:p>
          <a:p>
            <a:pPr lvl="1" algn="just"/>
            <a:r>
              <a:rPr lang="pl-PL" dirty="0"/>
              <a:t>Wyrok warunkowo umarzający postępowanie należy zatem doręczyć również pokrzywdzonemu. </a:t>
            </a:r>
          </a:p>
          <a:p>
            <a:pPr algn="just"/>
            <a:r>
              <a:rPr lang="pl-PL" dirty="0"/>
              <a:t>Konstrukcja wyroku warunkowo umarzającego postępowanie – art. 342 k.p.k. </a:t>
            </a:r>
          </a:p>
          <a:p>
            <a:pPr algn="just"/>
            <a:endParaRPr lang="pl-PL" dirty="0"/>
          </a:p>
          <a:p>
            <a:pPr algn="just"/>
            <a:r>
              <a:rPr lang="pl-PL" dirty="0"/>
              <a:t>POSTĘPOWANIE MOŻNA WARUNKOWO UMORZYĆ TAKŻE PO PRZEPROWADZENIU ROZPRAWY! </a:t>
            </a:r>
          </a:p>
        </p:txBody>
      </p:sp>
    </p:spTree>
    <p:extLst>
      <p:ext uri="{BB962C8B-B14F-4D97-AF65-F5344CB8AC3E}">
        <p14:creationId xmlns:p14="http://schemas.microsoft.com/office/powerpoint/2010/main" val="3942751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563059"/>
            <a:ext cx="11515060" cy="1280890"/>
          </a:xfrm>
        </p:spPr>
        <p:txBody>
          <a:bodyPr/>
          <a:lstStyle/>
          <a:p>
            <a:r>
              <a:rPr lang="pl-PL" dirty="0"/>
              <a:t>Skazanie bez rozprawy – przesłanki</a:t>
            </a:r>
          </a:p>
        </p:txBody>
      </p:sp>
      <p:sp>
        <p:nvSpPr>
          <p:cNvPr id="4" name="Symbol zastępczy tekstu 3"/>
          <p:cNvSpPr>
            <a:spLocks noGrp="1"/>
          </p:cNvSpPr>
          <p:nvPr>
            <p:ph type="body" idx="1"/>
          </p:nvPr>
        </p:nvSpPr>
        <p:spPr>
          <a:xfrm>
            <a:off x="340242" y="1642298"/>
            <a:ext cx="5029200" cy="576262"/>
          </a:xfrm>
        </p:spPr>
        <p:txBody>
          <a:bodyPr/>
          <a:lstStyle/>
          <a:p>
            <a:pPr algn="ctr"/>
            <a:r>
              <a:rPr lang="pl-PL" dirty="0"/>
              <a:t>335 § 1 </a:t>
            </a:r>
          </a:p>
        </p:txBody>
      </p:sp>
      <p:sp>
        <p:nvSpPr>
          <p:cNvPr id="5" name="Symbol zastępczy zawartości 4"/>
          <p:cNvSpPr>
            <a:spLocks noGrp="1"/>
          </p:cNvSpPr>
          <p:nvPr>
            <p:ph sz="half" idx="2"/>
          </p:nvPr>
        </p:nvSpPr>
        <p:spPr>
          <a:xfrm>
            <a:off x="340242" y="2389476"/>
            <a:ext cx="5029200" cy="4170811"/>
          </a:xfrm>
        </p:spPr>
        <p:txBody>
          <a:bodyPr>
            <a:normAutofit lnSpcReduction="10000"/>
          </a:bodyPr>
          <a:lstStyle/>
          <a:p>
            <a:pPr algn="just">
              <a:buAutoNum type="arabicPeriod"/>
            </a:pPr>
            <a:r>
              <a:rPr lang="pl-PL" dirty="0"/>
              <a:t>Oskarżony </a:t>
            </a:r>
            <a:r>
              <a:rPr lang="pl-PL" b="1" dirty="0"/>
              <a:t>przyznaje się </a:t>
            </a:r>
            <a:r>
              <a:rPr lang="pl-PL" dirty="0"/>
              <a:t>do winy </a:t>
            </a:r>
          </a:p>
          <a:p>
            <a:pPr algn="just">
              <a:buAutoNum type="arabicPeriod"/>
            </a:pPr>
            <a:r>
              <a:rPr lang="pl-PL" dirty="0"/>
              <a:t>W świetle jego wyjaśnień okoliczności popełnienia przestępstwa i wina nie budzą wątpliwości </a:t>
            </a:r>
          </a:p>
          <a:p>
            <a:pPr algn="just">
              <a:buAutoNum type="arabicPeriod"/>
            </a:pPr>
            <a:r>
              <a:rPr lang="pl-PL" dirty="0"/>
              <a:t>Postawa oskarżonego wskazuje, że cele postępowania zostaną osiągnięte</a:t>
            </a:r>
          </a:p>
          <a:p>
            <a:pPr algn="just">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AutoNum type="arabicPeriod"/>
            </a:pPr>
            <a:r>
              <a:rPr lang="pl-PL" dirty="0"/>
              <a:t>Uwzględnione zostały prawnie chronione interesy pokrzywdzonego</a:t>
            </a:r>
          </a:p>
        </p:txBody>
      </p:sp>
      <p:sp>
        <p:nvSpPr>
          <p:cNvPr id="6" name="Symbol zastępczy tekstu 5"/>
          <p:cNvSpPr>
            <a:spLocks noGrp="1"/>
          </p:cNvSpPr>
          <p:nvPr>
            <p:ph type="body" sz="quarter" idx="3"/>
          </p:nvPr>
        </p:nvSpPr>
        <p:spPr>
          <a:xfrm>
            <a:off x="6815470" y="1642298"/>
            <a:ext cx="5039831" cy="576262"/>
          </a:xfrm>
        </p:spPr>
        <p:txBody>
          <a:bodyPr/>
          <a:lstStyle/>
          <a:p>
            <a:pPr algn="ctr"/>
            <a:r>
              <a:rPr lang="pl-PL" dirty="0"/>
              <a:t>335 § 2 </a:t>
            </a:r>
          </a:p>
        </p:txBody>
      </p:sp>
      <p:sp>
        <p:nvSpPr>
          <p:cNvPr id="7" name="Symbol zastępczy zawartości 6"/>
          <p:cNvSpPr>
            <a:spLocks noGrp="1"/>
          </p:cNvSpPr>
          <p:nvPr>
            <p:ph sz="quarter" idx="4"/>
          </p:nvPr>
        </p:nvSpPr>
        <p:spPr>
          <a:xfrm>
            <a:off x="6815469" y="2389476"/>
            <a:ext cx="5039831" cy="4170811"/>
          </a:xfrm>
        </p:spPr>
        <p:txBody>
          <a:bodyPr>
            <a:normAutofit lnSpcReduction="10000"/>
          </a:bodyPr>
          <a:lstStyle/>
          <a:p>
            <a:pPr algn="just">
              <a:buAutoNum type="arabicPeriod"/>
            </a:pPr>
            <a:r>
              <a:rPr lang="pl-PL" dirty="0"/>
              <a:t>Oświadczenia dowodowe oskarżonego </a:t>
            </a:r>
            <a:r>
              <a:rPr lang="pl-PL" b="1" dirty="0"/>
              <a:t>nie są sprzeczne z dokonanymi ustaleniami </a:t>
            </a:r>
          </a:p>
          <a:p>
            <a:pPr algn="just">
              <a:buAutoNum type="arabicPeriod"/>
            </a:pPr>
            <a:r>
              <a:rPr lang="pl-PL" dirty="0"/>
              <a:t>Okoliczności popełnienia przestępstwa i wina oskarżonego nie budzą wątpliwości</a:t>
            </a:r>
          </a:p>
          <a:p>
            <a:pPr algn="just">
              <a:buFont typeface="Wingdings 3" charset="2"/>
              <a:buAutoNum type="arabicPeriod"/>
            </a:pPr>
            <a:r>
              <a:rPr lang="pl-PL" dirty="0"/>
              <a:t>Postawa oskarżonego wskazuje, że cele postępowania zostaną osiągnięte</a:t>
            </a:r>
          </a:p>
          <a:p>
            <a:pPr algn="just">
              <a:buFont typeface="Wingdings 3" charset="2"/>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Font typeface="Wingdings 3" charset="2"/>
              <a:buAutoNum type="arabicPeriod"/>
            </a:pPr>
            <a:r>
              <a:rPr lang="pl-PL" dirty="0"/>
              <a:t>Uwzględnione zostały prawnie chronione interesy pokrzywdzonego</a:t>
            </a:r>
          </a:p>
        </p:txBody>
      </p:sp>
    </p:spTree>
    <p:extLst>
      <p:ext uri="{BB962C8B-B14F-4D97-AF65-F5344CB8AC3E}">
        <p14:creationId xmlns:p14="http://schemas.microsoft.com/office/powerpoint/2010/main" val="1254936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Skazanie bez rozprawy </a:t>
            </a:r>
          </a:p>
        </p:txBody>
      </p:sp>
      <p:sp>
        <p:nvSpPr>
          <p:cNvPr id="8" name="Symbol zastępczy zawartości 7"/>
          <p:cNvSpPr>
            <a:spLocks noGrp="1"/>
          </p:cNvSpPr>
          <p:nvPr>
            <p:ph idx="1"/>
          </p:nvPr>
        </p:nvSpPr>
        <p:spPr/>
        <p:txBody>
          <a:bodyPr>
            <a:normAutofit fontScale="77500" lnSpcReduction="20000"/>
          </a:bodyPr>
          <a:lstStyle/>
          <a:p>
            <a:pPr algn="just"/>
            <a:r>
              <a:rPr lang="pl-PL" dirty="0"/>
              <a:t>Uwzględnienie wniosku o skazanie bez rozprawy jest możliwe tylko wtedy, </a:t>
            </a:r>
            <a:r>
              <a:rPr lang="pl-PL" b="1" dirty="0"/>
              <a:t>gdy nie sprzeciwi się temu pokrzywdzony, należycie powiadomiony o terminie posiedzenia. </a:t>
            </a:r>
          </a:p>
          <a:p>
            <a:pPr algn="just"/>
            <a:r>
              <a:rPr lang="pl-PL" dirty="0"/>
              <a:t>Sąd może uzależnić uwzględnienie wniosku od dokonania w nim przez prokuratora wskazanej przez siebie zmiany, zaakceptowanej przez oskarżonego. </a:t>
            </a:r>
          </a:p>
          <a:p>
            <a:pPr algn="just"/>
            <a:r>
              <a:rPr lang="pl-PL" b="1" dirty="0"/>
              <a:t>Nie prowadzi się postępowania dowodowego </a:t>
            </a:r>
            <a:r>
              <a:rPr lang="pl-PL" dirty="0">
                <a:sym typeface="Wingdings" panose="05000000000000000000" pitchFamily="2" charset="2"/>
              </a:rPr>
              <a:t> orzeczenie wydawane na podstawie materiałów z postępowania przygotowawczego. </a:t>
            </a:r>
          </a:p>
          <a:p>
            <a:pPr algn="just"/>
            <a:r>
              <a:rPr lang="pl-PL" dirty="0">
                <a:sym typeface="Wingdings" panose="05000000000000000000" pitchFamily="2" charset="2"/>
              </a:rPr>
              <a:t>Prokurator, oskarżony i pokrzywdzony mają prawo wziąć udział w posiedzeniu. Pokrzywdzony może najpóźniej na tym posiedzeniu złożyć oświadczenie o działaniu w postępowaniu w charakterze oskarżyciela posiłkowego. Udział wskazanych podmiotów jest obowiązkowy, jeżeli prezes sądu lub sąd tak zarządzi. </a:t>
            </a:r>
          </a:p>
          <a:p>
            <a:pPr algn="just"/>
            <a:r>
              <a:rPr lang="pl-PL" dirty="0">
                <a:sym typeface="Wingdings" panose="05000000000000000000" pitchFamily="2" charset="2"/>
              </a:rPr>
              <a:t>Jeżeli sąd uzna, że nie zachodzą podstawy do uwzględnienia wniosku z art. 335 </a:t>
            </a:r>
            <a:r>
              <a:rPr lang="pl-PL" dirty="0"/>
              <a:t>§ 1, zwraca sprawę prokuratorowi. </a:t>
            </a:r>
          </a:p>
          <a:p>
            <a:pPr algn="just"/>
            <a:r>
              <a:rPr lang="pl-PL" dirty="0"/>
              <a:t>W razie nieuwzględnienia wniosku z art. 335 § 2 sprawę kieruje się na rozprawę a prokurator w terminie 7 dni od dnia posiedzenia, dokonuje czynności określonych w art. 333 § 1 – 2. </a:t>
            </a:r>
          </a:p>
          <a:p>
            <a:pPr algn="just"/>
            <a:r>
              <a:rPr lang="pl-PL" b="1" u="sng" dirty="0"/>
              <a:t>SĄD UWZGLĘDNIAJĄC WNIOSEK SKAZUJE OSKARŻONEGO </a:t>
            </a:r>
            <a:r>
              <a:rPr lang="pl-PL" b="1" u="sng" dirty="0">
                <a:solidFill>
                  <a:srgbClr val="FF0000"/>
                </a:solidFill>
              </a:rPr>
              <a:t>WYROKIEM</a:t>
            </a:r>
          </a:p>
          <a:p>
            <a:pPr marL="0" indent="0" algn="just">
              <a:buNone/>
            </a:pPr>
            <a:endParaRPr lang="pl-PL" b="1" u="sng" dirty="0"/>
          </a:p>
        </p:txBody>
      </p:sp>
    </p:spTree>
    <p:extLst>
      <p:ext uri="{BB962C8B-B14F-4D97-AF65-F5344CB8AC3E}">
        <p14:creationId xmlns:p14="http://schemas.microsoft.com/office/powerpoint/2010/main" val="19370000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4297" y="245806"/>
            <a:ext cx="10793951" cy="1327355"/>
          </a:xfrm>
        </p:spPr>
        <p:txBody>
          <a:bodyPr/>
          <a:lstStyle/>
          <a:p>
            <a:r>
              <a:rPr lang="pl-PL" dirty="0"/>
              <a:t>Kontrola sądowa wniosku z art. 335 </a:t>
            </a:r>
          </a:p>
        </p:txBody>
      </p:sp>
      <p:sp>
        <p:nvSpPr>
          <p:cNvPr id="3" name="Symbol zastępczy zawartości 2"/>
          <p:cNvSpPr>
            <a:spLocks noGrp="1"/>
          </p:cNvSpPr>
          <p:nvPr>
            <p:ph idx="1"/>
          </p:nvPr>
        </p:nvSpPr>
        <p:spPr>
          <a:xfrm>
            <a:off x="334297" y="1700981"/>
            <a:ext cx="10793951" cy="4984953"/>
          </a:xfrm>
        </p:spPr>
        <p:txBody>
          <a:bodyPr>
            <a:normAutofit lnSpcReduction="10000"/>
          </a:bodyPr>
          <a:lstStyle/>
          <a:p>
            <a:pPr marL="0" indent="0" algn="ctr">
              <a:buNone/>
            </a:pPr>
            <a:r>
              <a:rPr lang="pl-PL" b="1" u="sng" dirty="0"/>
              <a:t>Wyrok SN z 4.12.2014 r., III KK 381/14 </a:t>
            </a:r>
          </a:p>
          <a:p>
            <a:pPr marL="0" indent="0" algn="just">
              <a:buNone/>
            </a:pPr>
            <a:r>
              <a:rPr lang="pl-PL" b="1" dirty="0"/>
              <a:t>Sąd Najwyższy wielokrotnie podnosił, że nie zyskuje aprobaty sposób procedowania sądów sprowadzający się do bezkrytycznego akceptowania wniosków prokuratorskich o skazanie bez przeprowadzenia rozprawy</a:t>
            </a:r>
            <a:r>
              <a:rPr lang="pl-PL" dirty="0"/>
              <a:t>. Skazanie bez przeprowadzenia rozprawy musi zostać poprzedzone </a:t>
            </a:r>
            <a:r>
              <a:rPr lang="pl-PL" b="1" dirty="0"/>
              <a:t>gruntownymi badaniami wszystkich kryteriów dopuszczalności takiego wniosku.</a:t>
            </a:r>
            <a:r>
              <a:rPr lang="pl-PL" dirty="0"/>
              <a:t> Skierowanie wniosku prokuratora w trybie art. 335 § 1 k.p.k. nie zwalnia bowiem sądu od obowiązku kontroli jego formalnej i materialnej poprawności, a zakresem tej weryfikacji winna zostać objęta nie tylko kwestia bezbłędności postulowanych przez prokuratora rozstrzygnięć, ale także to, czy okoliczności popełniania przestępstwa nie budzą wątpliwości. Zgodnie z art. 343 § 7 k.p.k., powinnością sądu rozpoznającego wniosek prokuratora, złożony w trybie art. 335 § 1 k.p.k., jest zbadanie zasadniczej kwestii sprawstwa określonego czynu przez daną osobę, ale również wszelkie inne okoliczności, które są istotne dla oceny prawno-karnej czynu będącego przedmiotem osądu, w tym uprzedniej karalności oskarżonego. Stwierdzenie jakichkolwiek wątpliwości w tym zakresie nakazuje sądowi skierowanie sprawy na rozprawę celem przeprowadzenia postępowania dowodowego, które pozwoli te wątpliwości wyjaśnić.</a:t>
            </a:r>
          </a:p>
        </p:txBody>
      </p:sp>
    </p:spTree>
    <p:extLst>
      <p:ext uri="{BB962C8B-B14F-4D97-AF65-F5344CB8AC3E}">
        <p14:creationId xmlns:p14="http://schemas.microsoft.com/office/powerpoint/2010/main" val="223435515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4296" y="17304"/>
            <a:ext cx="10793951" cy="1636775"/>
          </a:xfrm>
        </p:spPr>
        <p:txBody>
          <a:bodyPr/>
          <a:lstStyle/>
          <a:p>
            <a:r>
              <a:rPr lang="pl-PL" dirty="0"/>
              <a:t>Kontrola sądowa wniosku z art. 335 </a:t>
            </a:r>
          </a:p>
        </p:txBody>
      </p:sp>
      <p:sp>
        <p:nvSpPr>
          <p:cNvPr id="3" name="Symbol zastępczy zawartości 2"/>
          <p:cNvSpPr>
            <a:spLocks noGrp="1"/>
          </p:cNvSpPr>
          <p:nvPr>
            <p:ph idx="1"/>
          </p:nvPr>
        </p:nvSpPr>
        <p:spPr>
          <a:xfrm>
            <a:off x="334297" y="1654079"/>
            <a:ext cx="10793951" cy="4943365"/>
          </a:xfrm>
        </p:spPr>
        <p:txBody>
          <a:bodyPr>
            <a:normAutofit lnSpcReduction="10000"/>
          </a:bodyPr>
          <a:lstStyle/>
          <a:p>
            <a:pPr marL="0" indent="0" algn="ctr">
              <a:buNone/>
            </a:pPr>
            <a:r>
              <a:rPr lang="pl-PL" b="1" u="sng" dirty="0"/>
              <a:t>Wyrok SN z 8.02.2017 r., III KK 364/16 </a:t>
            </a:r>
          </a:p>
          <a:p>
            <a:pPr marL="0" indent="0" algn="just">
              <a:buNone/>
            </a:pPr>
            <a:r>
              <a:rPr lang="pl-PL" dirty="0"/>
              <a:t>Sąd, do którego oskarżyciel publiczny kieruje wniosek w trybie art. 335 § 1 k.p.k., z uwagi na treść art. 343 § 7 k.p.k., zobligowany jest do szczegółowej tak formalnej, jak i merytorycznej kontroli takiego pisma procesowego. W jej ramach niezbędne jest sprawdzenie, czy przedłożone przez prokuratora propozycje pozostają zgodne z uprzednimi ustaleniami stron, a także czy nie popadają w sprzeczność z przepisami prawa materialnego, w tym także w zakresie stosowania środków karnych.</a:t>
            </a:r>
          </a:p>
          <a:p>
            <a:pPr marL="0" indent="0" algn="ctr">
              <a:buNone/>
            </a:pPr>
            <a:r>
              <a:rPr lang="pl-PL" b="1" u="sng" dirty="0"/>
              <a:t>Wyrok SN z 25.01.2017 r., V KK 359/16 </a:t>
            </a:r>
          </a:p>
          <a:p>
            <a:pPr marL="0" indent="0" algn="just">
              <a:buNone/>
            </a:pPr>
            <a:r>
              <a:rPr lang="pl-PL" dirty="0"/>
              <a:t>Ugoda stron w kwestii kary, którą odzwierciedla wniosek prokuratora, sformułowany na podstawie art. 335 § 1 k.p.k., nie zwalnia sądu z obowiązku badania, nie tylko okoliczności wskazanych w tym przepisie, a więc niewątpliwego sprawstwa i winy, ale także poprawności wniosku pod względem żądanych kar i środków karnych. </a:t>
            </a:r>
            <a:r>
              <a:rPr lang="pl-PL" b="1" dirty="0"/>
              <a:t>Sąd orzekający na posiedzeniu, w trybie art. 335 § 1 k.p.k., a więc w oparciu o wniosek prokuratora poparty ugodą stron co do kary, ma obowiązek działać na podstawie prawa i w granicach prawa, tak jak w każdej innej sprawie.</a:t>
            </a:r>
          </a:p>
        </p:txBody>
      </p:sp>
    </p:spTree>
    <p:extLst>
      <p:ext uri="{BB962C8B-B14F-4D97-AF65-F5344CB8AC3E}">
        <p14:creationId xmlns:p14="http://schemas.microsoft.com/office/powerpoint/2010/main" val="4122609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Autofit/>
          </a:bodyPr>
          <a:lstStyle/>
          <a:p>
            <a:r>
              <a:rPr lang="pl-PL" sz="3200" dirty="0"/>
              <a:t>Wszczęcie postępowania przygotowawczego </a:t>
            </a:r>
          </a:p>
        </p:txBody>
      </p:sp>
      <p:sp>
        <p:nvSpPr>
          <p:cNvPr id="8" name="Symbol zastępczy zawartości 7"/>
          <p:cNvSpPr>
            <a:spLocks noGrp="1"/>
          </p:cNvSpPr>
          <p:nvPr>
            <p:ph idx="1"/>
          </p:nvPr>
        </p:nvSpPr>
        <p:spPr/>
        <p:txBody>
          <a:bodyPr/>
          <a:lstStyle/>
          <a:p>
            <a:pPr algn="just"/>
            <a:r>
              <a:rPr lang="pl-PL" dirty="0"/>
              <a:t>Poza uzasadnionym podejrzeniem popełnienia przestępstwa niezbędna jest również </a:t>
            </a:r>
            <a:r>
              <a:rPr lang="pl-PL" b="1" dirty="0"/>
              <a:t>prawna dopuszczalność ścigania, </a:t>
            </a:r>
            <a:r>
              <a:rPr lang="pl-PL" dirty="0"/>
              <a:t>czyli brak przeszkód prawnych w ściganiu danego czynu</a:t>
            </a:r>
          </a:p>
          <a:p>
            <a:pPr algn="just"/>
            <a:r>
              <a:rPr lang="pl-PL" dirty="0"/>
              <a:t>Przesłanki </a:t>
            </a:r>
            <a:r>
              <a:rPr lang="pl-PL" dirty="0">
                <a:sym typeface="Wingdings" pitchFamily="2" charset="2"/>
              </a:rPr>
              <a:t> </a:t>
            </a:r>
            <a:r>
              <a:rPr lang="pl-PL" b="1" dirty="0">
                <a:sym typeface="Wingdings" pitchFamily="2" charset="2"/>
              </a:rPr>
              <a:t>art. 17 </a:t>
            </a:r>
            <a:r>
              <a:rPr lang="pl-PL" b="1" dirty="0"/>
              <a:t>§ 1 </a:t>
            </a:r>
          </a:p>
          <a:p>
            <a:pPr lvl="1" algn="just"/>
            <a:r>
              <a:rPr lang="pl-PL" b="1" dirty="0"/>
              <a:t>ważne – art. 17 § 2 </a:t>
            </a:r>
          </a:p>
          <a:p>
            <a:pPr lvl="1" algn="just"/>
            <a:r>
              <a:rPr lang="pl-PL" dirty="0"/>
              <a:t>Do chwili otrzymania wniosku lub zezwolenia władzy, od których ustawa uzależnia ściganie, organy procesowe dokonują </a:t>
            </a:r>
            <a:r>
              <a:rPr lang="pl-PL" b="1" dirty="0"/>
              <a:t>tylko czynności nie cierpiących zwłoki</a:t>
            </a:r>
            <a:r>
              <a:rPr lang="pl-PL" dirty="0"/>
              <a:t> w celu zabezpieczenia śladów i dowodów, a także czynności zmierzających do wyjaśnienia, czy wniosek będzie złożony lub zezwolenie będzie wydane</a:t>
            </a:r>
            <a:endParaRPr lang="pl-PL" b="1" dirty="0"/>
          </a:p>
        </p:txBody>
      </p:sp>
    </p:spTree>
    <p:extLst>
      <p:ext uri="{BB962C8B-B14F-4D97-AF65-F5344CB8AC3E}">
        <p14:creationId xmlns:p14="http://schemas.microsoft.com/office/powerpoint/2010/main" val="30235120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4128" y="0"/>
            <a:ext cx="10784119" cy="1636776"/>
          </a:xfrm>
        </p:spPr>
        <p:txBody>
          <a:bodyPr/>
          <a:lstStyle/>
          <a:p>
            <a:r>
              <a:rPr lang="pl-PL" dirty="0"/>
              <a:t>Kontrola sądowa wniosku z art. 335 </a:t>
            </a:r>
          </a:p>
        </p:txBody>
      </p:sp>
      <p:sp>
        <p:nvSpPr>
          <p:cNvPr id="3" name="Symbol zastępczy zawartości 2"/>
          <p:cNvSpPr>
            <a:spLocks noGrp="1"/>
          </p:cNvSpPr>
          <p:nvPr>
            <p:ph idx="1"/>
          </p:nvPr>
        </p:nvSpPr>
        <p:spPr>
          <a:xfrm>
            <a:off x="344129" y="1636777"/>
            <a:ext cx="10784120" cy="5117984"/>
          </a:xfrm>
        </p:spPr>
        <p:txBody>
          <a:bodyPr>
            <a:normAutofit/>
          </a:bodyPr>
          <a:lstStyle/>
          <a:p>
            <a:pPr marL="0" indent="0" algn="ctr">
              <a:buNone/>
            </a:pPr>
            <a:r>
              <a:rPr lang="pl-PL" b="1" u="sng" dirty="0"/>
              <a:t>Wyrok SN z 13.12.2016 r., II KK 294/16 </a:t>
            </a:r>
          </a:p>
          <a:p>
            <a:pPr marL="0" indent="0" algn="just">
              <a:buNone/>
            </a:pPr>
            <a:r>
              <a:rPr lang="pl-PL" dirty="0"/>
              <a:t>Sąd, do którego oskarżyciel publiczny kieruje wniosek w trybie art. 335 § 1 k.p.k., z uwagi na treść art. 343 § 7 k.p.k. zobligowany jest do szczegółowej kontroli takiego pisma procesowego, zarówno pod względem merytorycznym, jak i formalnym. W ramach takiej weryfikacji niezbędne jest w szczególności sprawdzenie, czy przedłożone przez prokuratora propozycje pozostają zgodne z uprzednimi ustaleniami stron, a także czy nie popadają w sprzeczność z przepisami prawa. </a:t>
            </a:r>
          </a:p>
          <a:p>
            <a:pPr marL="0" indent="0" algn="ctr">
              <a:buNone/>
            </a:pPr>
            <a:r>
              <a:rPr lang="pl-PL" b="1" u="sng" dirty="0"/>
              <a:t>Wyrok SN z 19.10.2016., V KK 248/16 </a:t>
            </a:r>
          </a:p>
          <a:p>
            <a:pPr marL="0" indent="0" algn="just">
              <a:buNone/>
            </a:pPr>
            <a:r>
              <a:rPr lang="pl-PL" dirty="0"/>
              <a:t>Jednym z warunków, od których spełnienia - zgodnie z treścią art. 335 § 1 k.p.k. - staje się dopuszczalne konsensualne zakończenie postępowania, jest ustalenie (w oparciu o zebrany w sprawie materiał dowodowy), że okoliczności popełnienia przez oskarżonego zarzucanego mu przestępstwa nie budzą wątpliwości. Niespełnienie tego warunku (podobnie jak pozostałych w tym przepisie określonych) wyłącza możliwość rozpoznania sprawy w ten sposób i implikuje konieczność - zgodnie z treścią art. 343 § 7 zdanie 1 k.p.k. - zwrotu sprawy prokuratorowi.</a:t>
            </a:r>
          </a:p>
        </p:txBody>
      </p:sp>
    </p:spTree>
    <p:extLst>
      <p:ext uri="{BB962C8B-B14F-4D97-AF65-F5344CB8AC3E}">
        <p14:creationId xmlns:p14="http://schemas.microsoft.com/office/powerpoint/2010/main" val="372127771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85135" y="-95470"/>
            <a:ext cx="11661059" cy="1432657"/>
          </a:xfrm>
        </p:spPr>
        <p:txBody>
          <a:bodyPr>
            <a:normAutofit/>
          </a:bodyPr>
          <a:lstStyle/>
          <a:p>
            <a:r>
              <a:rPr lang="pl-PL" sz="4000" dirty="0"/>
              <a:t>Udział oskarżonego w posiedzeniu z art. 343</a:t>
            </a:r>
          </a:p>
        </p:txBody>
      </p:sp>
      <p:sp>
        <p:nvSpPr>
          <p:cNvPr id="3" name="Symbol zastępczy zawartości 2"/>
          <p:cNvSpPr>
            <a:spLocks noGrp="1"/>
          </p:cNvSpPr>
          <p:nvPr>
            <p:ph idx="1"/>
          </p:nvPr>
        </p:nvSpPr>
        <p:spPr>
          <a:xfrm>
            <a:off x="285135" y="1268361"/>
            <a:ext cx="11661059" cy="5476568"/>
          </a:xfrm>
        </p:spPr>
        <p:txBody>
          <a:bodyPr>
            <a:normAutofit fontScale="92500" lnSpcReduction="20000"/>
          </a:bodyPr>
          <a:lstStyle/>
          <a:p>
            <a:pPr marL="0" indent="0" algn="ctr">
              <a:buNone/>
            </a:pPr>
            <a:r>
              <a:rPr lang="pl-PL" b="1" u="sng" dirty="0"/>
              <a:t>Wyrok SN z 26.10.2016 r., II KK 255/16 </a:t>
            </a:r>
          </a:p>
          <a:p>
            <a:pPr marL="0" indent="0" algn="just">
              <a:buNone/>
            </a:pPr>
            <a:r>
              <a:rPr lang="pl-PL" dirty="0"/>
              <a:t>Zgodnie z art. 343 § 5 k.p.k. oskarżony ma prawo wzięcia udziału w posiedzeniu, przy czym jego udział jest obowiązkowy, jeżeli prezes sądu lub sąd tak zarządzi. Przepis art. 117 § 1 k.p.k. stanowi, że uprawnionego do wzięcia udziału w czynności procesowej zawiadamia się o jej czasie i miejscu, chyba że ustawa stanowi inaczej. Z kolei z § 2 art. 117 k.p.k. wynika, że czynności nie przeprowadza się, jeżeli osoba uprawniona nie stawiła się, a brak jest dowodu, że została o niej powiadomiona, oraz jeżeli zachodzi uzasadnione przypuszczenie, że niestawiennictwo wynikło z powodu przeszkód żywiołowych lub innych wyjątkowych przyczyn, a także wtedy, gdy osoba ta usprawiedliwiła należycie niestawiennictwo i wnosi o nieprzeprowadzanie czynności bez jej obecności, chyba że ustawa stanowi inaczej. (…) </a:t>
            </a:r>
          </a:p>
          <a:p>
            <a:pPr marL="0" indent="0" algn="just">
              <a:buNone/>
            </a:pPr>
            <a:r>
              <a:rPr lang="pl-PL" dirty="0"/>
              <a:t>W świetle powyższych faktów jest zupełnie niezrozumiałe dlaczego zawiadomienie o terminie i miejscu posiedzenia wysłane zostało oskarżonemu na adres, który w aktach sprawy nie występuje i nie był przez niego wskazywany, jako miejsce zamieszkania, czy adres dla doręczeń. (…) W następstwie tego stanu rzeczy doszło do rażącej obrazy art. 343 § 5 k.p.k. w zw. z art. 117 § 1 i 2 k.p.k., a także art. 6 k.p.k., bowiem oskarżony został pozbawiony prawa do obrony. </a:t>
            </a:r>
            <a:r>
              <a:rPr lang="pl-PL" b="1" dirty="0"/>
              <a:t>Fakt, iż zgodził się on na wymierzenie określonej kary i związanych z nią środków probacyjnych nie pozbawiał go bowiem prawa wypowiedzenia się w toku posiedzenia co do wszystkich elementów porozumienia, a nawet cofnięcia zgody na rozpoznanie sprawy w omawianym trybie. </a:t>
            </a:r>
            <a:r>
              <a:rPr lang="pl-PL" dirty="0"/>
              <a:t>Zaistniałe uchybienie mogło mieć istotny wpływ na treść zaskarżonego orzeczenia, co spowodowało w konsekwencji uchylenie wyroku </a:t>
            </a:r>
          </a:p>
          <a:p>
            <a:pPr marL="0" indent="0" algn="just">
              <a:buNone/>
            </a:pPr>
            <a:endParaRPr lang="pl-PL" dirty="0"/>
          </a:p>
        </p:txBody>
      </p:sp>
    </p:spTree>
    <p:extLst>
      <p:ext uri="{BB962C8B-B14F-4D97-AF65-F5344CB8AC3E}">
        <p14:creationId xmlns:p14="http://schemas.microsoft.com/office/powerpoint/2010/main" val="321994424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75420" y="624110"/>
            <a:ext cx="11401147" cy="1280890"/>
          </a:xfrm>
        </p:spPr>
        <p:txBody>
          <a:bodyPr>
            <a:normAutofit fontScale="90000"/>
          </a:bodyPr>
          <a:lstStyle/>
          <a:p>
            <a:r>
              <a:rPr lang="pl-PL" dirty="0"/>
              <a:t>Dobrowolne poddanie się karze na posiedzeniu przed rozprawą – art. 338a w zw. z 343a</a:t>
            </a:r>
          </a:p>
        </p:txBody>
      </p:sp>
      <p:sp>
        <p:nvSpPr>
          <p:cNvPr id="4" name="Symbol zastępczy tekstu 3"/>
          <p:cNvSpPr>
            <a:spLocks noGrp="1"/>
          </p:cNvSpPr>
          <p:nvPr>
            <p:ph type="body" idx="1"/>
          </p:nvPr>
        </p:nvSpPr>
        <p:spPr>
          <a:xfrm>
            <a:off x="475420" y="1969475"/>
            <a:ext cx="3992732" cy="576262"/>
          </a:xfrm>
        </p:spPr>
        <p:txBody>
          <a:bodyPr/>
          <a:lstStyle/>
          <a:p>
            <a:pPr algn="ctr"/>
            <a:r>
              <a:rPr lang="pl-PL" dirty="0"/>
              <a:t>Przesłanki </a:t>
            </a:r>
          </a:p>
        </p:txBody>
      </p:sp>
      <p:sp>
        <p:nvSpPr>
          <p:cNvPr id="3" name="Symbol zastępczy zawartości 2"/>
          <p:cNvSpPr>
            <a:spLocks noGrp="1"/>
          </p:cNvSpPr>
          <p:nvPr>
            <p:ph sz="half" idx="2"/>
          </p:nvPr>
        </p:nvSpPr>
        <p:spPr>
          <a:xfrm>
            <a:off x="475420" y="2610211"/>
            <a:ext cx="4578361" cy="4247789"/>
          </a:xfrm>
        </p:spPr>
        <p:txBody>
          <a:bodyPr>
            <a:normAutofit fontScale="92500" lnSpcReduction="20000"/>
          </a:bodyPr>
          <a:lstStyle/>
          <a:p>
            <a:pPr algn="just">
              <a:buAutoNum type="arabicPeriod"/>
            </a:pPr>
            <a:r>
              <a:rPr lang="pl-PL" dirty="0"/>
              <a:t>Oskarżony złożył wniosek o wydanie wyroku skazującego i wymierzenie mu określonej kary lub środka karnego + ewentualnie kosztów procesu</a:t>
            </a:r>
          </a:p>
          <a:p>
            <a:pPr algn="just">
              <a:buAutoNum type="arabicPeriod"/>
            </a:pPr>
            <a:r>
              <a:rPr lang="pl-PL" dirty="0"/>
              <a:t>Zarzucono </a:t>
            </a:r>
            <a:r>
              <a:rPr lang="pl-PL" b="1" dirty="0"/>
              <a:t>przestępstwo zagrożone karą do 15 lat pozbawienia wolności </a:t>
            </a:r>
          </a:p>
          <a:p>
            <a:pPr algn="just">
              <a:buAutoNum type="arabicPeriod"/>
            </a:pPr>
            <a:r>
              <a:rPr lang="pl-PL" dirty="0"/>
              <a:t>Wniosek złożył przed doręczeniem mu zawiadomienia o terminie rozprawy </a:t>
            </a:r>
          </a:p>
          <a:p>
            <a:pPr algn="just">
              <a:buAutoNum type="arabicPeriod"/>
            </a:pPr>
            <a:r>
              <a:rPr lang="pl-PL" dirty="0"/>
              <a:t>Okoliczności popełnienia przestępstwa i wina nie budzą wątpliwości</a:t>
            </a:r>
          </a:p>
          <a:p>
            <a:pPr algn="just">
              <a:buAutoNum type="arabicPeriod"/>
            </a:pPr>
            <a:r>
              <a:rPr lang="pl-PL" dirty="0"/>
              <a:t>Cele postępowania zostaną osiągnięte mimo nieprzeprowadzenia rozprawy</a:t>
            </a:r>
          </a:p>
          <a:p>
            <a:pPr algn="just">
              <a:buAutoNum type="arabicPeriod"/>
            </a:pPr>
            <a:r>
              <a:rPr lang="pl-PL" dirty="0"/>
              <a:t>Brak sprzeciwu pokrzywdzonego i prokuratora </a:t>
            </a:r>
          </a:p>
        </p:txBody>
      </p:sp>
      <p:sp>
        <p:nvSpPr>
          <p:cNvPr id="5" name="Symbol zastępczy tekstu 4"/>
          <p:cNvSpPr>
            <a:spLocks noGrp="1"/>
          </p:cNvSpPr>
          <p:nvPr>
            <p:ph type="body" sz="quarter" idx="3"/>
          </p:nvPr>
        </p:nvSpPr>
        <p:spPr>
          <a:xfrm>
            <a:off x="6060558" y="1969475"/>
            <a:ext cx="5816009" cy="576262"/>
          </a:xfrm>
        </p:spPr>
        <p:txBody>
          <a:bodyPr/>
          <a:lstStyle/>
          <a:p>
            <a:pPr algn="ctr"/>
            <a:r>
              <a:rPr lang="pl-PL" dirty="0"/>
              <a:t>Tryb orzekania </a:t>
            </a:r>
          </a:p>
        </p:txBody>
      </p:sp>
      <p:sp>
        <p:nvSpPr>
          <p:cNvPr id="6" name="Symbol zastępczy zawartości 5"/>
          <p:cNvSpPr>
            <a:spLocks noGrp="1"/>
          </p:cNvSpPr>
          <p:nvPr>
            <p:ph sz="quarter" idx="4"/>
          </p:nvPr>
        </p:nvSpPr>
        <p:spPr>
          <a:xfrm>
            <a:off x="6060558" y="2545738"/>
            <a:ext cx="5816009" cy="4025182"/>
          </a:xfrm>
        </p:spPr>
        <p:txBody>
          <a:bodyPr>
            <a:normAutofit fontScale="92500" lnSpcReduction="20000"/>
          </a:bodyPr>
          <a:lstStyle/>
          <a:p>
            <a:pPr algn="just"/>
            <a:r>
              <a:rPr lang="pl-PL" dirty="0"/>
              <a:t>O terminie posiedzenia zawiadamia się strony i pokrzywdzonego. </a:t>
            </a:r>
          </a:p>
          <a:p>
            <a:pPr algn="just"/>
            <a:r>
              <a:rPr lang="pl-PL" dirty="0"/>
              <a:t>Doręcza się im odpis wniosku oskarżonego. </a:t>
            </a:r>
          </a:p>
          <a:p>
            <a:pPr algn="just"/>
            <a:r>
              <a:rPr lang="pl-PL" dirty="0"/>
              <a:t>Sąd może uzależnić uwzględnienie wniosku od dokonania w nim wskazanej przez siebie zmiany np. obowiązku naprawienia szkody. </a:t>
            </a:r>
          </a:p>
          <a:p>
            <a:pPr algn="just"/>
            <a:r>
              <a:rPr lang="pl-PL" dirty="0"/>
              <a:t>Nie prowadzi się postępowania dowodowego. </a:t>
            </a:r>
          </a:p>
          <a:p>
            <a:pPr algn="just"/>
            <a:r>
              <a:rPr lang="pl-PL" dirty="0"/>
              <a:t>Jeżeli wniosek nie zostanie uwzględniony, kolejny podlega rozpoznaniu na rozprawie. </a:t>
            </a:r>
          </a:p>
          <a:p>
            <a:pPr algn="just"/>
            <a:r>
              <a:rPr lang="pl-PL" b="1" u="sng" dirty="0"/>
              <a:t>SĄD SKAZUJE OSKARŻONEGO WYROKIEM</a:t>
            </a:r>
          </a:p>
        </p:txBody>
      </p:sp>
    </p:spTree>
    <p:extLst>
      <p:ext uri="{BB962C8B-B14F-4D97-AF65-F5344CB8AC3E}">
        <p14:creationId xmlns:p14="http://schemas.microsoft.com/office/powerpoint/2010/main" val="97663872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106287" y="0"/>
            <a:ext cx="11985522" cy="1609344"/>
          </a:xfrm>
        </p:spPr>
        <p:txBody>
          <a:bodyPr>
            <a:normAutofit/>
          </a:bodyPr>
          <a:lstStyle/>
          <a:p>
            <a:r>
              <a:rPr lang="pl-PL" dirty="0"/>
              <a:t>Tryby konsensualne – korzyści dla oskarżonego </a:t>
            </a:r>
          </a:p>
        </p:txBody>
      </p:sp>
      <p:sp>
        <p:nvSpPr>
          <p:cNvPr id="8" name="Symbol zastępczy zawartości 7"/>
          <p:cNvSpPr>
            <a:spLocks noGrp="1"/>
          </p:cNvSpPr>
          <p:nvPr>
            <p:ph idx="1"/>
          </p:nvPr>
        </p:nvSpPr>
        <p:spPr>
          <a:xfrm>
            <a:off x="106287" y="1609344"/>
            <a:ext cx="11908732" cy="5165082"/>
          </a:xfrm>
        </p:spPr>
        <p:txBody>
          <a:bodyPr>
            <a:normAutofit fontScale="85000" lnSpcReduction="10000"/>
          </a:bodyPr>
          <a:lstStyle/>
          <a:p>
            <a:pPr algn="just"/>
            <a:r>
              <a:rPr lang="pl-PL" dirty="0"/>
              <a:t>W tej sytuacji, godząc się na tryb postępowania sądowego oraz swoistą ugodę co do dobrowolnego poddania się oskarżonego konkretnej karze, sąd orzekający był związany swą wcześniejszą decyzją w tym przedmiocie, co sprawiło, że w wyroku jakiekolwiek zmiany w zakresie wymiaru kary nie były dopuszczalne.</a:t>
            </a:r>
          </a:p>
          <a:p>
            <a:pPr algn="just"/>
            <a:r>
              <a:rPr lang="pl-PL" b="1" dirty="0"/>
              <a:t>Wprawdzie zarówno z żadnego przepisu prawa materialnego, jak i procesowego, nie wynika wprost uprawnienie sądu do łagodzenia kary wymierzonej wyrokiem bez przeprowadzenia postępowania dowodowego poza granice wytyczone dyrektywami wymiaru kary określonymi w kodeksie karnym, lecz wydaje się oczywiste, że oskarżony, rezygnując z pełnego postępowania i wnosząc o jego zaniechanie lub skrócenie, ma prawo liczyć na łagodniejsze potraktowanie</a:t>
            </a:r>
            <a:r>
              <a:rPr lang="pl-PL" dirty="0"/>
              <a:t>. Stwierdzenie powyższe ma swój sens, gdy się zważy, iż oskarżony może proponować określony wymiar kary i przez to wpływać na rozstrzygnięcie sądu. Powyższe nie oznacza jednak tego, że sąd byłby pozbawiony uprawnień określonych w art. 387 § 1 k.p.k., gdyż organ ten zawsze decyduje o zasadności wniosku.</a:t>
            </a:r>
          </a:p>
          <a:p>
            <a:pPr algn="just"/>
            <a:r>
              <a:rPr lang="pl-PL" dirty="0"/>
              <a:t>Powyższe rozważania uzasadniają pogląd, że przychylenie się sądu do wniosku oskarżonego o wydanie wyroku skazującego na zasadach przewidzianych w art. 387 § 1 i 2 k.p.k. rodzi po stronie sądu zobowiązanie do wymierzenia kary zgodnej z akceptowanymi wnioskami. Orzeczenie zaś przez sąd kary surowszej lub innego środka karnego aniżeli określonego we wniosku oskarżonego nie jest dopuszczalne, bo jest złamaniem „swoistej ugody”, określającej warunki dobrowolnego poddania się karze (art. 387 § 1 i 2 k.p.k.) i przez to stanowi rażące naruszenie prawa procesowego, mające istotny wpływ na treść orzeczenia.</a:t>
            </a:r>
          </a:p>
          <a:p>
            <a:pPr algn="just"/>
            <a:r>
              <a:rPr lang="pl-PL" dirty="0"/>
              <a:t>Wyrok SN z dnia 7 września 1999 r., WKN 32/99</a:t>
            </a:r>
          </a:p>
        </p:txBody>
      </p:sp>
    </p:spTree>
    <p:extLst>
      <p:ext uri="{BB962C8B-B14F-4D97-AF65-F5344CB8AC3E}">
        <p14:creationId xmlns:p14="http://schemas.microsoft.com/office/powerpoint/2010/main" val="372683035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Tryby konsensualne – korzyści dla oskarżonego </a:t>
            </a:r>
          </a:p>
        </p:txBody>
      </p:sp>
      <p:sp>
        <p:nvSpPr>
          <p:cNvPr id="3" name="Symbol zastępczy zawartości 2"/>
          <p:cNvSpPr>
            <a:spLocks noGrp="1"/>
          </p:cNvSpPr>
          <p:nvPr>
            <p:ph idx="1"/>
          </p:nvPr>
        </p:nvSpPr>
        <p:spPr/>
        <p:txBody>
          <a:bodyPr>
            <a:normAutofit/>
          </a:bodyPr>
          <a:lstStyle/>
          <a:p>
            <a:pPr algn="just"/>
            <a:r>
              <a:rPr lang="pl-PL" dirty="0"/>
              <a:t>Możliwe jest złagodzenie kary jedynie w ustawowych granicach zagrożenia karą, chyba że wystąpią okoliczności z art. 60 § 1 k.k. </a:t>
            </a:r>
          </a:p>
          <a:p>
            <a:pPr algn="just"/>
            <a:r>
              <a:rPr lang="pl-PL" dirty="0"/>
              <a:t>W polskim ustawodawstwie ciekawe jest to, że kary wymierzane w trybach konsensualnych w zasadzie nie odbiegają od tych, które zapadłyby po przeprowadzeniu rozprawy. </a:t>
            </a:r>
          </a:p>
          <a:p>
            <a:pPr algn="just"/>
            <a:r>
              <a:rPr lang="pl-PL" dirty="0"/>
              <a:t>Niezależnie od praktyki, konsensualne zakończenie postępowania jest korzystne dla oskarżonego, ponieważ: </a:t>
            </a:r>
          </a:p>
          <a:p>
            <a:pPr lvl="1" algn="just"/>
            <a:r>
              <a:rPr lang="pl-PL" dirty="0"/>
              <a:t>unika publicznego przeprowadzania dowodów </a:t>
            </a:r>
          </a:p>
          <a:p>
            <a:pPr lvl="1" algn="just"/>
            <a:r>
              <a:rPr lang="pl-PL" dirty="0"/>
              <a:t>rozstrzygnięcie szybciej się uprawomocni i szybciej zaczną biec terminy zatarcia skazania itp. </a:t>
            </a:r>
          </a:p>
          <a:p>
            <a:pPr lvl="1" algn="just"/>
            <a:r>
              <a:rPr lang="pl-PL" dirty="0"/>
              <a:t>nie uczestniczy w długotrwałym procesie </a:t>
            </a:r>
          </a:p>
        </p:txBody>
      </p:sp>
    </p:spTree>
    <p:extLst>
      <p:ext uri="{BB962C8B-B14F-4D97-AF65-F5344CB8AC3E}">
        <p14:creationId xmlns:p14="http://schemas.microsoft.com/office/powerpoint/2010/main" val="417792373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a:bodyPr>
          <a:lstStyle/>
          <a:p>
            <a:pPr algn="just"/>
            <a:r>
              <a:rPr lang="pl-PL" sz="2200" dirty="0"/>
              <a:t>Art. 347 </a:t>
            </a:r>
          </a:p>
          <a:p>
            <a:pPr algn="just"/>
            <a:r>
              <a:rPr lang="pl-PL" sz="2200" dirty="0"/>
              <a:t>W dalszym postępowaniu sąd nie jest związany ani oceną faktyczną, ani prawną przyjętą za podstawę postanowień i zarządzeń wydanych na posiedzeniu. </a:t>
            </a:r>
          </a:p>
          <a:p>
            <a:pPr algn="just"/>
            <a:r>
              <a:rPr lang="pl-PL" sz="2200" dirty="0"/>
              <a:t> Czyli, jeżeli sąd odmówił uwzględnienia wniosku prokuratora o warunkowe umorzenie postępowania, po przeprowadzeniu rozprawy może dojść do przekonania, że powinien zapaść wyrok warunkowo umarzający </a:t>
            </a:r>
          </a:p>
        </p:txBody>
      </p:sp>
    </p:spTree>
    <p:extLst>
      <p:ext uri="{BB962C8B-B14F-4D97-AF65-F5344CB8AC3E}">
        <p14:creationId xmlns:p14="http://schemas.microsoft.com/office/powerpoint/2010/main" val="2021327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Wszczęcie postępowania przygotowawczego</a:t>
            </a:r>
          </a:p>
        </p:txBody>
      </p:sp>
      <p:sp>
        <p:nvSpPr>
          <p:cNvPr id="3" name="Symbol zastępczy zawartości 2"/>
          <p:cNvSpPr>
            <a:spLocks noGrp="1"/>
          </p:cNvSpPr>
          <p:nvPr>
            <p:ph idx="1"/>
          </p:nvPr>
        </p:nvSpPr>
        <p:spPr/>
        <p:txBody>
          <a:bodyPr>
            <a:normAutofit lnSpcReduction="10000"/>
          </a:bodyPr>
          <a:lstStyle/>
          <a:p>
            <a:pPr marL="109728" indent="0" algn="just">
              <a:buNone/>
            </a:pPr>
            <a:r>
              <a:rPr lang="pl-PL" dirty="0"/>
              <a:t>Art. 303 k.p.k.</a:t>
            </a:r>
          </a:p>
          <a:p>
            <a:pPr marL="109728" indent="0" algn="just">
              <a:buNone/>
            </a:pPr>
            <a:r>
              <a:rPr lang="pl-PL" dirty="0"/>
              <a:t>Postępowanie przygotowawcze wszczyna się z urzędu lub na skutek zawiadomienia, jeżeli istnieje </a:t>
            </a:r>
            <a:r>
              <a:rPr lang="pl-PL" b="1" u="sng" dirty="0"/>
              <a:t>uzasadnione podejrzenie</a:t>
            </a:r>
            <a:r>
              <a:rPr lang="pl-PL" b="1" dirty="0"/>
              <a:t> </a:t>
            </a:r>
            <a:r>
              <a:rPr lang="pl-PL" dirty="0"/>
              <a:t>popełnienia przestępstwa. </a:t>
            </a:r>
          </a:p>
          <a:p>
            <a:pPr algn="just"/>
            <a:r>
              <a:rPr lang="pl-PL" dirty="0"/>
              <a:t>Postępowanie wszczyna się </a:t>
            </a:r>
            <a:r>
              <a:rPr lang="pl-PL" b="1" dirty="0"/>
              <a:t>w sprawie </a:t>
            </a:r>
            <a:r>
              <a:rPr lang="pl-PL" dirty="0"/>
              <a:t>(faza in rem)</a:t>
            </a:r>
          </a:p>
          <a:p>
            <a:pPr lvl="1" algn="just"/>
            <a:r>
              <a:rPr lang="pl-PL" dirty="0"/>
              <a:t>organy nie wiedzą jeszcze kto jest podejrzanym, </a:t>
            </a:r>
          </a:p>
          <a:p>
            <a:pPr lvl="1" algn="just"/>
            <a:r>
              <a:rPr lang="pl-PL" dirty="0"/>
              <a:t>zbierają informacje, które pozwoliłyby na postawienie zarzutów konkretnej osobie</a:t>
            </a:r>
          </a:p>
          <a:p>
            <a:pPr algn="just"/>
            <a:r>
              <a:rPr lang="pl-PL" dirty="0"/>
              <a:t>Uzasadnione podejrzenie popełnienie przestępstwa to tzw. faktyczna podstawa wszczęcia śledztwa lub dochodzenia</a:t>
            </a:r>
          </a:p>
          <a:p>
            <a:pPr algn="just"/>
            <a:r>
              <a:rPr lang="pl-PL" dirty="0"/>
              <a:t>Konieczne jest posiadanie danych, na podstawie których można zasadnie podejrzewać, że miało miejsce przestępstwo</a:t>
            </a:r>
          </a:p>
          <a:p>
            <a:pPr marL="109728" indent="0" algn="just">
              <a:buNone/>
            </a:pPr>
            <a:endParaRPr lang="pl-PL" dirty="0"/>
          </a:p>
        </p:txBody>
      </p:sp>
    </p:spTree>
    <p:extLst>
      <p:ext uri="{BB962C8B-B14F-4D97-AF65-F5344CB8AC3E}">
        <p14:creationId xmlns:p14="http://schemas.microsoft.com/office/powerpoint/2010/main" val="23511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dirty="0"/>
              <a:t>Postępowanie sprawdzające art. 307</a:t>
            </a:r>
          </a:p>
        </p:txBody>
      </p:sp>
      <p:sp>
        <p:nvSpPr>
          <p:cNvPr id="3" name="Symbol zastępczy zawartości 2"/>
          <p:cNvSpPr>
            <a:spLocks noGrp="1"/>
          </p:cNvSpPr>
          <p:nvPr>
            <p:ph idx="1"/>
          </p:nvPr>
        </p:nvSpPr>
        <p:spPr/>
        <p:txBody>
          <a:bodyPr>
            <a:normAutofit/>
          </a:bodyPr>
          <a:lstStyle/>
          <a:p>
            <a:pPr marL="118872" indent="0" algn="just">
              <a:buNone/>
            </a:pPr>
            <a:r>
              <a:rPr lang="pl-PL" dirty="0"/>
              <a:t>Organy postępowania mogą sprawdzać własne informacje o przypuszczeniu popełnienia przestępstwa albo te, zawarte w zawiadomieniu. </a:t>
            </a:r>
          </a:p>
          <a:p>
            <a:pPr algn="just"/>
            <a:r>
              <a:rPr lang="pl-PL" dirty="0"/>
              <a:t>Postępowanie sprawdzające </a:t>
            </a:r>
            <a:r>
              <a:rPr lang="pl-PL" b="1" dirty="0"/>
              <a:t>wyprzedza postępowanie karne, ponieważ toczą się przed jego wszczęciem</a:t>
            </a:r>
            <a:r>
              <a:rPr lang="pl-PL" dirty="0"/>
              <a:t>. Powinno być ograniczone do zbadania dopuszczalności wszczęcia śledztwa (dochodzenia). </a:t>
            </a:r>
          </a:p>
          <a:p>
            <a:pPr algn="just"/>
            <a:r>
              <a:rPr lang="pl-PL" dirty="0"/>
              <a:t>Można żądać uzupełnienia danych zawartych w zawiadomieniu o przestępstwie lub dokonać w tym zakresie sprawdzenia faktów. </a:t>
            </a:r>
          </a:p>
          <a:p>
            <a:pPr lvl="1" algn="just"/>
            <a:r>
              <a:rPr lang="pl-PL" dirty="0"/>
              <a:t>Uzupełnienie danych – np. przekazanie dodatkowej informacji</a:t>
            </a:r>
          </a:p>
          <a:p>
            <a:pPr lvl="1" algn="just"/>
            <a:r>
              <a:rPr lang="pl-PL" dirty="0"/>
              <a:t>Sprawdzenie faktów – przeprowadzenie rozmów, wywiadów i obserwacji przez Policję </a:t>
            </a:r>
          </a:p>
        </p:txBody>
      </p:sp>
    </p:spTree>
    <p:extLst>
      <p:ext uri="{BB962C8B-B14F-4D97-AF65-F5344CB8AC3E}">
        <p14:creationId xmlns:p14="http://schemas.microsoft.com/office/powerpoint/2010/main" val="17723738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J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1253</TotalTime>
  <Words>9991</Words>
  <Application>Microsoft Office PowerPoint</Application>
  <PresentationFormat>Panoramiczny</PresentationFormat>
  <Paragraphs>588</Paragraphs>
  <Slides>75</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75</vt:i4>
      </vt:variant>
    </vt:vector>
  </HeadingPairs>
  <TitlesOfParts>
    <vt:vector size="79" baseType="lpstr">
      <vt:lpstr>Arial</vt:lpstr>
      <vt:lpstr>Century Gothic</vt:lpstr>
      <vt:lpstr>Wingdings 3</vt:lpstr>
      <vt:lpstr>Jon</vt:lpstr>
      <vt:lpstr>Przebieg postępowania karnego </vt:lpstr>
      <vt:lpstr>Rozpoczęcie postępowania przygotowawczego</vt:lpstr>
      <vt:lpstr>Porządek czynności w śledztwie i dochodzeniu </vt:lpstr>
      <vt:lpstr>Źródła informacji o przestępstwie</vt:lpstr>
      <vt:lpstr>Zawiadomienie o przestępstwie</vt:lpstr>
      <vt:lpstr>Obowiązek zawiadomienia o przestępstwie </vt:lpstr>
      <vt:lpstr>Wszczęcie postępowania przygotowawczego </vt:lpstr>
      <vt:lpstr>Wszczęcie postępowania przygotowawczego</vt:lpstr>
      <vt:lpstr>Postępowanie sprawdzające art. 307</vt:lpstr>
      <vt:lpstr>Postępowanie sprawdzające art. 307</vt:lpstr>
      <vt:lpstr>Czynności w niezbędnym zakresie (art. 308)</vt:lpstr>
      <vt:lpstr>Czynności w niezbędnym zakresie (art. 308)</vt:lpstr>
      <vt:lpstr>Czynności sprawdzające a czynności w niezbędnym zakresie </vt:lpstr>
      <vt:lpstr>Przesłanki procesowe</vt:lpstr>
      <vt:lpstr>Prezentacja programu PowerPoint</vt:lpstr>
      <vt:lpstr>Art. 17 § 1 k.p.k.</vt:lpstr>
      <vt:lpstr>Katalog z art. 17 k.p.k. a abolicja indywidualna</vt:lpstr>
      <vt:lpstr>KATALOG OTWARTY</vt:lpstr>
      <vt:lpstr>KLASYFIKACJA PRZESŁANEK</vt:lpstr>
      <vt:lpstr>Przesłanki (warunki) materialne i formalne</vt:lpstr>
      <vt:lpstr>Prezentacja programu PowerPoint</vt:lpstr>
      <vt:lpstr>  Przesłanki procesowe można podzielić również na takie, które dotyczą całego postępowania oraz takie, które wstępują w poszczególnych stadiach procesowych.   W ramach tego podziału można wyróżnić przesłanki odnoszące się do: 1. wszystkich stadiów procesu, np. res iudicata, lis pendens, istnienie strony, śmierć oskarżonego; 2. postępowania przygotowawczego i sądowego, np. abolicja, amnestia, przedawnienie karalności, wniosek o ściganie, znikoma społeczna szkodliwość czynu; 3. postępowania sądowego, np. skarga uprawnionego oskarżyciela; 4. postępowania wykonawczego, np. amnestia, przedawnienie wykonania kary, indywidualny akt łaski. </vt:lpstr>
      <vt:lpstr>Kolizja przesłanek procesowych</vt:lpstr>
      <vt:lpstr>Kolizja przesłanek procesowych</vt:lpstr>
      <vt:lpstr>Czyn ciągły a powaga rzeczy osądzonej</vt:lpstr>
      <vt:lpstr>Sposoby zakończenia postępowania przygotowawczego </vt:lpstr>
      <vt:lpstr>Umorzenie postępowania przygotowawczego – art. 322 k.p.k.</vt:lpstr>
      <vt:lpstr>Umorzenie postępowania przygotowawczego</vt:lpstr>
      <vt:lpstr>Umorzenie postępowania przygotowawczego – „zwykłe”</vt:lpstr>
      <vt:lpstr>Umorzenie postępowania</vt:lpstr>
      <vt:lpstr>Postępowanie z dowodami rzeczowymi (katalog wg k.p.k.): art. 230-233 k.p.k.</vt:lpstr>
      <vt:lpstr>Tzw. umorzenie rejestrowe </vt:lpstr>
      <vt:lpstr>Umorzenie postępowania – uprawnienia stron (i innych osób)</vt:lpstr>
      <vt:lpstr>Skierowanie sprawy do sądu</vt:lpstr>
      <vt:lpstr>Skierowanie sprawy do sądu </vt:lpstr>
      <vt:lpstr>Akt oskarżenia </vt:lpstr>
      <vt:lpstr>Akt oskarżenia </vt:lpstr>
      <vt:lpstr>Akt oskarżenia </vt:lpstr>
      <vt:lpstr>Akt oskarżenia</vt:lpstr>
      <vt:lpstr>Akt oskarżenia </vt:lpstr>
      <vt:lpstr>Akt oskarżenia</vt:lpstr>
      <vt:lpstr>Art. 335 § 1 k.p.k.– samoistny wniosek o skazanie bez rozprawy </vt:lpstr>
      <vt:lpstr>Skierowanie wniosku z art. 335 § 1 zamiast aktu oskarżenia – skazanie bez rozprawy </vt:lpstr>
      <vt:lpstr>Wniosek o warunkowe umorzenie postępowania </vt:lpstr>
      <vt:lpstr>Postępowanie przejściowe </vt:lpstr>
      <vt:lpstr>Kontrola formalna skargi oskarżyciela</vt:lpstr>
      <vt:lpstr> Kontrola formalna skargi oskarżyciela</vt:lpstr>
      <vt:lpstr>Kontrola formalna skargi oskarżyciela</vt:lpstr>
      <vt:lpstr>Kontrola formalna skargi oskarżyciela</vt:lpstr>
      <vt:lpstr>Co jeżeli prokurator nie uzupełni braków formalnych aktu oskarżenia?</vt:lpstr>
      <vt:lpstr>Doręczenie aktu oskarżenia </vt:lpstr>
      <vt:lpstr>Skierowanie sprawy na posiedzenie</vt:lpstr>
      <vt:lpstr>Skierowanie sprawy na posiedzenie</vt:lpstr>
      <vt:lpstr>Skierowanie sprawy na posiedzenie</vt:lpstr>
      <vt:lpstr>Merytoryczna kontrola aktu oskarżenia </vt:lpstr>
      <vt:lpstr>Merytoryczna kontrola aktu oskarżenia – art. 344a </vt:lpstr>
      <vt:lpstr>Merytoryczna kontrola aktu oskarżenia – art. 344a </vt:lpstr>
      <vt:lpstr>Zwrot sprawy prokuratorowi</vt:lpstr>
      <vt:lpstr>art. 337 a art. 334a </vt:lpstr>
      <vt:lpstr>Kontrola stosowania środków zapobiegawczych na etapie sądowym</vt:lpstr>
      <vt:lpstr>Kontrola stosowania środków zapobiegawczych na etapie sądowym</vt:lpstr>
      <vt:lpstr>Posiedzenia wyrokowe</vt:lpstr>
      <vt:lpstr>Posiedzenia wyrokowe</vt:lpstr>
      <vt:lpstr>Warunkowe umorzenie postępowania</vt:lpstr>
      <vt:lpstr>Warunkowe umorzenie postępowania </vt:lpstr>
      <vt:lpstr>Skazanie bez rozprawy – przesłanki</vt:lpstr>
      <vt:lpstr>Skazanie bez rozprawy </vt:lpstr>
      <vt:lpstr>Kontrola sądowa wniosku z art. 335 </vt:lpstr>
      <vt:lpstr>Kontrola sądowa wniosku z art. 335 </vt:lpstr>
      <vt:lpstr>Kontrola sądowa wniosku z art. 335 </vt:lpstr>
      <vt:lpstr>Udział oskarżonego w posiedzeniu z art. 343</vt:lpstr>
      <vt:lpstr>Dobrowolne poddanie się karze na posiedzeniu przed rozprawą – art. 338a w zw. z 343a</vt:lpstr>
      <vt:lpstr>Tryby konsensualne – korzyści dla oskarżonego </vt:lpstr>
      <vt:lpstr>Tryby konsensualne – korzyści dla oskarżonego </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procesu karnego  Zajęcia nr 1: Zajęcia organizacyjne. Wstęp do procesu karnego</dc:title>
  <dc:creator>Blazej</dc:creator>
  <cp:lastModifiedBy>Karol Jarząbek</cp:lastModifiedBy>
  <cp:revision>72</cp:revision>
  <dcterms:created xsi:type="dcterms:W3CDTF">2017-02-21T23:28:17Z</dcterms:created>
  <dcterms:modified xsi:type="dcterms:W3CDTF">2023-11-19T10:37:38Z</dcterms:modified>
</cp:coreProperties>
</file>