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67" r:id="rId4"/>
    <p:sldId id="284" r:id="rId5"/>
    <p:sldId id="276" r:id="rId6"/>
    <p:sldId id="268" r:id="rId7"/>
    <p:sldId id="269" r:id="rId8"/>
    <p:sldId id="270" r:id="rId9"/>
    <p:sldId id="292" r:id="rId10"/>
    <p:sldId id="293" r:id="rId11"/>
    <p:sldId id="266" r:id="rId12"/>
    <p:sldId id="277" r:id="rId13"/>
    <p:sldId id="280" r:id="rId14"/>
    <p:sldId id="278" r:id="rId15"/>
    <p:sldId id="279" r:id="rId16"/>
    <p:sldId id="258" r:id="rId17"/>
    <p:sldId id="271" r:id="rId18"/>
    <p:sldId id="272" r:id="rId19"/>
    <p:sldId id="273" r:id="rId20"/>
    <p:sldId id="281" r:id="rId21"/>
    <p:sldId id="294" r:id="rId22"/>
    <p:sldId id="274" r:id="rId23"/>
    <p:sldId id="275" r:id="rId24"/>
    <p:sldId id="259" r:id="rId25"/>
    <p:sldId id="260" r:id="rId26"/>
    <p:sldId id="261" r:id="rId27"/>
    <p:sldId id="262" r:id="rId28"/>
    <p:sldId id="263" r:id="rId29"/>
    <p:sldId id="264" r:id="rId30"/>
    <p:sldId id="265" r:id="rId31"/>
    <p:sldId id="282" r:id="rId32"/>
    <p:sldId id="283" r:id="rId33"/>
    <p:sldId id="285" r:id="rId34"/>
    <p:sldId id="286" r:id="rId35"/>
    <p:sldId id="287" r:id="rId36"/>
    <p:sldId id="288" r:id="rId37"/>
    <p:sldId id="289" r:id="rId38"/>
    <p:sldId id="290" r:id="rId39"/>
    <p:sldId id="29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538C2779-4F54-4002-8497-49853CD2223D}" type="datetimeFigureOut">
              <a:rPr lang="en-GB" smtClean="0"/>
              <a:t>19/09/2023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23547218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38C2779-4F54-4002-8497-49853CD2223D}"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124227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38C2779-4F54-4002-8497-49853CD2223D}"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280368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38C2779-4F54-4002-8497-49853CD2223D}" type="datetimeFigureOut">
              <a:rPr lang="en-GB" smtClean="0"/>
              <a:t>19/09/2023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391613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538C2779-4F54-4002-8497-49853CD2223D}" type="datetimeFigureOut">
              <a:rPr lang="en-GB" smtClean="0"/>
              <a:t>19/09/2023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36773701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538C2779-4F54-4002-8497-49853CD2223D}" type="datetimeFigureOut">
              <a:rPr lang="en-GB" smtClean="0"/>
              <a:t>19/09/2023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224779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538C2779-4F54-4002-8497-49853CD2223D}" type="datetimeFigureOut">
              <a:rPr lang="en-GB" smtClean="0"/>
              <a:t>19/09/2023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D80CC-A432-4E1F-897A-1D069F6CB212}" type="slidenum">
              <a:rPr lang="en-GB" smtClean="0"/>
              <a:t>‹#›</a:t>
            </a:fld>
            <a:endParaRPr lang="en-GB"/>
          </a:p>
        </p:txBody>
      </p:sp>
      <p:sp>
        <p:nvSpPr>
          <p:cNvPr id="10" name="Title 9"/>
          <p:cNvSpPr>
            <a:spLocks noGrp="1"/>
          </p:cNvSpPr>
          <p:nvPr>
            <p:ph type="title"/>
          </p:nvPr>
        </p:nvSpPr>
        <p:spPr/>
        <p:txBody>
          <a:bodyPr/>
          <a:lstStyle/>
          <a:p>
            <a:r>
              <a:rPr lang="pl-PL"/>
              <a:t>Kliknij, aby edytować styl</a:t>
            </a:r>
            <a:endParaRPr lang="en-US" dirty="0"/>
          </a:p>
        </p:txBody>
      </p:sp>
    </p:spTree>
    <p:extLst>
      <p:ext uri="{BB962C8B-B14F-4D97-AF65-F5344CB8AC3E}">
        <p14:creationId xmlns:p14="http://schemas.microsoft.com/office/powerpoint/2010/main" val="116160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538C2779-4F54-4002-8497-49853CD2223D}" type="datetimeFigureOut">
              <a:rPr lang="en-GB" smtClean="0"/>
              <a:t>19/09/2023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18190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C2779-4F54-4002-8497-49853CD2223D}" type="datetimeFigureOut">
              <a:rPr lang="en-GB" smtClean="0"/>
              <a:t>19/09/2023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52570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Date Placeholder 8"/>
          <p:cNvSpPr>
            <a:spLocks noGrp="1"/>
          </p:cNvSpPr>
          <p:nvPr>
            <p:ph type="dt" sz="half" idx="10"/>
          </p:nvPr>
        </p:nvSpPr>
        <p:spPr/>
        <p:txBody>
          <a:bodyPr/>
          <a:lstStyle/>
          <a:p>
            <a:fld id="{538C2779-4F54-4002-8497-49853CD2223D}" type="datetimeFigureOut">
              <a:rPr lang="en-GB" smtClean="0"/>
              <a:t>19/09/2023</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125078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38C2779-4F54-4002-8497-49853CD2223D}" type="datetimeFigureOut">
              <a:rPr lang="en-GB" smtClean="0"/>
              <a:t>19/09/2023</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343873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38C2779-4F54-4002-8497-49853CD2223D}" type="datetimeFigureOut">
              <a:rPr lang="en-GB" smtClean="0"/>
              <a:t>19/09/2023</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D80CC-A432-4E1F-897A-1D069F6CB212}" type="slidenum">
              <a:rPr lang="en-GB" smtClean="0"/>
              <a:t>‹#›</a:t>
            </a:fld>
            <a:endParaRPr lang="en-GB"/>
          </a:p>
        </p:txBody>
      </p:sp>
    </p:spTree>
    <p:extLst>
      <p:ext uri="{BB962C8B-B14F-4D97-AF65-F5344CB8AC3E}">
        <p14:creationId xmlns:p14="http://schemas.microsoft.com/office/powerpoint/2010/main" val="25808669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ip.lex.pl/#/jurisprudence/523161883/1/vii-sa-wa-153-20-niemozliwosc-wylaczenia-z-obszaru-rewitalizacji-nieruchomosci-bedacych...?cm=URELATIONS" TargetMode="External"/><Relationship Id="rId2" Type="http://schemas.openxmlformats.org/officeDocument/2006/relationships/hyperlink" Target="https://sip.lex.pl/#/jurisprudence/523161826/1/vii-sa-wa-154-20-ustanowienie-prawa-pierwokupu-wyrok-wojewodzkiego-sadu-administracyjnego-w...?cm=URELATION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gis.um.wroc.pl/imap/?gpmap=rewitalizacja" TargetMode="External"/><Relationship Id="rId2" Type="http://schemas.openxmlformats.org/officeDocument/2006/relationships/hyperlink" Target="https://baw.um.wroc.pl/UrzadMiastaWroclawia/document/61940/Uchwa%C5%82a-XXXVIII_1019_21" TargetMode="External"/><Relationship Id="rId1" Type="http://schemas.openxmlformats.org/officeDocument/2006/relationships/slideLayout" Target="../slideLayouts/slideLayout2.xml"/><Relationship Id="rId4" Type="http://schemas.openxmlformats.org/officeDocument/2006/relationships/hyperlink" Target="https://rewitalizacja.uml.lodz.pl/rewitalizacja/co-to-jest-rewitalizacja/specjalna-strefa-rewitalizacj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unduszeeuropejskie.gov.pl/STRONY/O-FUNDUSZACH/REWITALIZACJA/" TargetMode="External"/><Relationship Id="rId2" Type="http://schemas.openxmlformats.org/officeDocument/2006/relationships/hyperlink" Target="https://www.gov.pl/web/fundusze-regiony/rewitalizacj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witalizacja.starachowice.eu/konsultacje-spoleczne-1/zakonczone/spacery-studyjne" TargetMode="External"/><Relationship Id="rId2" Type="http://schemas.openxmlformats.org/officeDocument/2006/relationships/hyperlink" Target="https://partycypacjaobywatelska.pl/strefa-wiedzy/techniki/spacery-badawcze/" TargetMode="External"/><Relationship Id="rId1" Type="http://schemas.openxmlformats.org/officeDocument/2006/relationships/slideLayout" Target="../slideLayouts/slideLayout2.xml"/><Relationship Id="rId4" Type="http://schemas.openxmlformats.org/officeDocument/2006/relationships/hyperlink" Target="https://rumia.eu/samorzadowcy-odbyli-spacer-studyjny-po-nowoczesnym-i-ekologicznym-ciag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DAC500-1624-373B-EFBB-14A0963D596E}"/>
              </a:ext>
            </a:extLst>
          </p:cNvPr>
          <p:cNvSpPr>
            <a:spLocks noGrp="1"/>
          </p:cNvSpPr>
          <p:nvPr>
            <p:ph type="ctrTitle"/>
          </p:nvPr>
        </p:nvSpPr>
        <p:spPr/>
        <p:txBody>
          <a:bodyPr/>
          <a:lstStyle/>
          <a:p>
            <a:r>
              <a:rPr lang="pl-PL" dirty="0"/>
              <a:t>REWITALIZACJA</a:t>
            </a:r>
            <a:endParaRPr lang="en-GB" dirty="0"/>
          </a:p>
        </p:txBody>
      </p:sp>
      <p:sp>
        <p:nvSpPr>
          <p:cNvPr id="3" name="Podtytuł 2">
            <a:extLst>
              <a:ext uri="{FF2B5EF4-FFF2-40B4-BE49-F238E27FC236}">
                <a16:creationId xmlns:a16="http://schemas.microsoft.com/office/drawing/2014/main" id="{884458AE-CBC4-D4D8-52DE-8F37DB4B3B08}"/>
              </a:ext>
            </a:extLst>
          </p:cNvPr>
          <p:cNvSpPr>
            <a:spLocks noGrp="1"/>
          </p:cNvSpPr>
          <p:nvPr>
            <p:ph type="subTitle" idx="1"/>
          </p:nvPr>
        </p:nvSpPr>
        <p:spPr>
          <a:xfrm>
            <a:off x="1524000" y="6453393"/>
            <a:ext cx="9144000" cy="1655762"/>
          </a:xfrm>
        </p:spPr>
        <p:txBody>
          <a:bodyPr/>
          <a:lstStyle/>
          <a:p>
            <a:r>
              <a:rPr lang="pl-PL" dirty="0">
                <a:solidFill>
                  <a:schemeClr val="bg1"/>
                </a:solidFill>
              </a:rPr>
              <a:t>DR KARINA PILARZ</a:t>
            </a:r>
            <a:endParaRPr lang="en-GB" dirty="0">
              <a:solidFill>
                <a:schemeClr val="bg1"/>
              </a:solidFill>
            </a:endParaRPr>
          </a:p>
        </p:txBody>
      </p:sp>
    </p:spTree>
    <p:extLst>
      <p:ext uri="{BB962C8B-B14F-4D97-AF65-F5344CB8AC3E}">
        <p14:creationId xmlns:p14="http://schemas.microsoft.com/office/powerpoint/2010/main" val="341959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Urzędnicy zapraszają mieszkańców na spacery studyjne. Będzie można  porozmawiać o tym, co wymaga zmian">
            <a:extLst>
              <a:ext uri="{FF2B5EF4-FFF2-40B4-BE49-F238E27FC236}">
                <a16:creationId xmlns:a16="http://schemas.microsoft.com/office/drawing/2014/main" id="{B29C7F2E-8654-2EC5-AE11-21653944B2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 r="1" b="1"/>
          <a:stretch/>
        </p:blipFill>
        <p:spPr bwMode="auto">
          <a:xfrm>
            <a:off x="6887045" y="10"/>
            <a:ext cx="4661488" cy="31041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acer studyjny po Brzegu - Urząd Miasta w Brzegu">
            <a:extLst>
              <a:ext uri="{FF2B5EF4-FFF2-40B4-BE49-F238E27FC236}">
                <a16:creationId xmlns:a16="http://schemas.microsoft.com/office/drawing/2014/main" id="{B921F957-D3D4-034E-5A3A-FDE3E3A30E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43" r="-1" b="937"/>
          <a:stretch/>
        </p:blipFill>
        <p:spPr bwMode="auto">
          <a:xfrm>
            <a:off x="5419264" y="3265080"/>
            <a:ext cx="6129269" cy="3592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erwszy spacer studyjny za nami • Rewitalizacja Miasta Grajewa">
            <a:extLst>
              <a:ext uri="{FF2B5EF4-FFF2-40B4-BE49-F238E27FC236}">
                <a16:creationId xmlns:a16="http://schemas.microsoft.com/office/drawing/2014/main" id="{4FD4C3C3-C49C-E80F-B3D5-83569323CB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52" r="1" b="1"/>
          <a:stretch/>
        </p:blipFill>
        <p:spPr bwMode="auto">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sp>
        <p:nvSpPr>
          <p:cNvPr id="1037" name="Rectangle 1034">
            <a:extLst>
              <a:ext uri="{FF2B5EF4-FFF2-40B4-BE49-F238E27FC236}">
                <a16:creationId xmlns:a16="http://schemas.microsoft.com/office/drawing/2014/main" id="{749FA6A2-2239-4EF2-9EB3-B1DC295FE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7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90DDA4-D014-2904-959F-E20C6D28F732}"/>
              </a:ext>
            </a:extLst>
          </p:cNvPr>
          <p:cNvSpPr>
            <a:spLocks noGrp="1"/>
          </p:cNvSpPr>
          <p:nvPr>
            <p:ph type="title"/>
          </p:nvPr>
        </p:nvSpPr>
        <p:spPr/>
        <p:txBody>
          <a:bodyPr/>
          <a:lstStyle/>
          <a:p>
            <a:r>
              <a:rPr lang="pl-PL" dirty="0"/>
              <a:t>KOMITET REWITALIZACJI</a:t>
            </a:r>
            <a:endParaRPr lang="en-GB" dirty="0"/>
          </a:p>
        </p:txBody>
      </p:sp>
      <p:sp>
        <p:nvSpPr>
          <p:cNvPr id="3" name="Symbol zastępczy zawartości 2">
            <a:extLst>
              <a:ext uri="{FF2B5EF4-FFF2-40B4-BE49-F238E27FC236}">
                <a16:creationId xmlns:a16="http://schemas.microsoft.com/office/drawing/2014/main" id="{8311B333-82DB-A1B7-57ED-5527671002FE}"/>
              </a:ext>
            </a:extLst>
          </p:cNvPr>
          <p:cNvSpPr>
            <a:spLocks noGrp="1"/>
          </p:cNvSpPr>
          <p:nvPr>
            <p:ph idx="1"/>
          </p:nvPr>
        </p:nvSpPr>
        <p:spPr/>
        <p:txBody>
          <a:bodyPr>
            <a:normAutofit/>
          </a:bodyPr>
          <a:lstStyle/>
          <a:p>
            <a:pPr marL="0" indent="0" algn="just">
              <a:buNone/>
            </a:pPr>
            <a:r>
              <a:rPr lang="pl-PL" dirty="0"/>
              <a:t>ART. 7 UOR</a:t>
            </a:r>
          </a:p>
          <a:p>
            <a:pPr marL="0" indent="0" algn="just">
              <a:buNone/>
            </a:pPr>
            <a:r>
              <a:rPr lang="pl-PL" dirty="0"/>
              <a:t>1. KOMITET REWITALIZACJI STANOWI </a:t>
            </a:r>
            <a:r>
              <a:rPr lang="pl-PL" b="1" dirty="0">
                <a:solidFill>
                  <a:schemeClr val="accent3">
                    <a:lumMod val="60000"/>
                    <a:lumOff val="40000"/>
                  </a:schemeClr>
                </a:solidFill>
              </a:rPr>
              <a:t>FORUM WSPÓŁPRACY I DIALOGU INTERESARIUSZY Z ORGANAMI GMINY W SPRAWACH DOTYCZĄCYCH PRZYGOTOWANIA, PROWADZENIA I OCENY REWITALIZACJI ORAZ PEŁNI FUNKCJĘ OPINIODAWCZO-DORADCZĄ WÓJTA, BURMISTRZA ALBO PREZYDENTA MIASTA</a:t>
            </a:r>
            <a:r>
              <a:rPr lang="pl-PL" dirty="0"/>
              <a:t>. DOPUSZCZA SIĘ POWOŁANIE OSOBNYCH KOMITETÓW REWITALIZACJI DLA WYZNACZONYCH PODOBSZARÓW REWITALIZACJI.</a:t>
            </a:r>
          </a:p>
        </p:txBody>
      </p:sp>
    </p:spTree>
    <p:extLst>
      <p:ext uri="{BB962C8B-B14F-4D97-AF65-F5344CB8AC3E}">
        <p14:creationId xmlns:p14="http://schemas.microsoft.com/office/powerpoint/2010/main" val="1707703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B31C74E-C3E9-AD96-50D6-9EE22EAE0EBC}"/>
              </a:ext>
            </a:extLst>
          </p:cNvPr>
          <p:cNvSpPr>
            <a:spLocks noGrp="1"/>
          </p:cNvSpPr>
          <p:nvPr>
            <p:ph idx="1"/>
          </p:nvPr>
        </p:nvSpPr>
        <p:spPr/>
        <p:txBody>
          <a:bodyPr>
            <a:normAutofit fontScale="92500" lnSpcReduction="20000"/>
          </a:bodyPr>
          <a:lstStyle/>
          <a:p>
            <a:pPr marL="0" indent="0" algn="just">
              <a:buNone/>
            </a:pPr>
            <a:r>
              <a:rPr lang="pl-PL" dirty="0"/>
              <a:t>2. </a:t>
            </a:r>
            <a:r>
              <a:rPr lang="pl-PL" b="1" dirty="0"/>
              <a:t>ZASADY WYZNACZANIA SKŁADU ORAZ ZASADY DZIAŁANIA KOMITETU REWITALIZACJI</a:t>
            </a:r>
            <a:r>
              <a:rPr lang="pl-PL" dirty="0"/>
              <a:t> USTALA SIĘ, UWZGLĘDNIAJĄC FUNKCJĘ KOMITETU, O KTÓREJ MOWA W UST. 1, ORAZ ZAPEWNIAJĄC WYŁANIANIE PRZEZ INTERESARIUSZY ICH PRZEDSTAWICIELI. </a:t>
            </a:r>
          </a:p>
          <a:p>
            <a:pPr marL="0" indent="0" algn="just">
              <a:buNone/>
            </a:pPr>
            <a:r>
              <a:rPr lang="pl-PL" dirty="0"/>
              <a:t>3. ZASADY, O KTÓRYCH MOWA W UST. 2, </a:t>
            </a:r>
            <a:r>
              <a:rPr lang="pl-PL" b="1" dirty="0">
                <a:solidFill>
                  <a:srgbClr val="00B0F0"/>
                </a:solidFill>
              </a:rPr>
              <a:t>OKREŚLA, W DRODZE UCHWAŁY, RADA GMINY </a:t>
            </a:r>
            <a:r>
              <a:rPr lang="pl-PL" dirty="0"/>
              <a:t>PRZED UCHWALENIEM GMINNEGO PROGRAMU REWITALIZACJI. </a:t>
            </a:r>
            <a:r>
              <a:rPr lang="pl-PL" b="1" dirty="0">
                <a:solidFill>
                  <a:srgbClr val="C103A1"/>
                </a:solidFill>
              </a:rPr>
              <a:t>PODJĘCIE UCHWAŁY JEST POPRZEDZONE KONSULTACJAMI SPOŁECZNYMI. UCHWAŁA NIE STANOWI AKTU PRAWA MIEJSCOWEGO. </a:t>
            </a:r>
          </a:p>
          <a:p>
            <a:pPr marL="0" indent="0" algn="just">
              <a:buNone/>
            </a:pPr>
            <a:r>
              <a:rPr lang="pl-PL" dirty="0"/>
              <a:t>4. </a:t>
            </a:r>
            <a:r>
              <a:rPr lang="pl-PL" b="1" dirty="0">
                <a:solidFill>
                  <a:srgbClr val="92D050"/>
                </a:solidFill>
              </a:rPr>
              <a:t>WÓJT, BURMISTRZ ALBO PREZYDENT MIASTA </a:t>
            </a:r>
            <a:r>
              <a:rPr lang="pl-PL" dirty="0"/>
              <a:t>NIEZWŁOCZNIE PO PODJĘCIU PRZEZ RADĘ GMINY UCHWAŁY, O KTÓREJ MOWA W UST. 3, </a:t>
            </a:r>
            <a:r>
              <a:rPr lang="pl-PL" b="1" dirty="0">
                <a:solidFill>
                  <a:srgbClr val="92D050"/>
                </a:solidFill>
              </a:rPr>
              <a:t>POWOŁUJE, W DRODZE ZARZĄDZENIA, KOMITET REWITALIZACJI. </a:t>
            </a:r>
            <a:endParaRPr lang="en-GB" b="1" dirty="0">
              <a:solidFill>
                <a:srgbClr val="92D050"/>
              </a:solidFill>
            </a:endParaRPr>
          </a:p>
        </p:txBody>
      </p:sp>
    </p:spTree>
    <p:extLst>
      <p:ext uri="{BB962C8B-B14F-4D97-AF65-F5344CB8AC3E}">
        <p14:creationId xmlns:p14="http://schemas.microsoft.com/office/powerpoint/2010/main" val="707084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C8F375F-6945-F595-7509-61245A852246}"/>
              </a:ext>
            </a:extLst>
          </p:cNvPr>
          <p:cNvSpPr>
            <a:spLocks noGrp="1"/>
          </p:cNvSpPr>
          <p:nvPr>
            <p:ph idx="1"/>
          </p:nvPr>
        </p:nvSpPr>
        <p:spPr/>
        <p:txBody>
          <a:bodyPr/>
          <a:lstStyle/>
          <a:p>
            <a:pPr marL="0" indent="0" algn="just">
              <a:buNone/>
            </a:pPr>
            <a:r>
              <a:rPr lang="pl-PL" dirty="0"/>
              <a:t>ART. 37J UPZP</a:t>
            </a:r>
          </a:p>
          <a:p>
            <a:pPr marL="0" indent="0" algn="just">
              <a:buNone/>
            </a:pPr>
            <a:r>
              <a:rPr lang="pl-PL" dirty="0"/>
              <a:t>1. KOMITET REWITALIZACJI, O KTÓRYM MOWA W ART. 7 USTAWY Z DNIA 9 PAŹDZIERNIKA 2015 R. O REWITALIZACJI, </a:t>
            </a:r>
            <a:r>
              <a:rPr lang="pl-PL" b="1" dirty="0"/>
              <a:t>OPINIUJE PROJEKT MIEJSCOWEGO PLANU REWITALIZACJI</a:t>
            </a:r>
            <a:r>
              <a:rPr lang="pl-PL" dirty="0"/>
              <a:t> ORAZ PROGNOZĘ SKUTKÓW FINANSOWYCH JEGO UCHWALENIA.</a:t>
            </a:r>
            <a:endParaRPr lang="en-GB" dirty="0"/>
          </a:p>
          <a:p>
            <a:pPr marL="0" indent="0">
              <a:buNone/>
            </a:pPr>
            <a:endParaRPr lang="en-GB" dirty="0"/>
          </a:p>
        </p:txBody>
      </p:sp>
    </p:spTree>
    <p:extLst>
      <p:ext uri="{BB962C8B-B14F-4D97-AF65-F5344CB8AC3E}">
        <p14:creationId xmlns:p14="http://schemas.microsoft.com/office/powerpoint/2010/main" val="424417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6575667-6E9D-9270-20B4-A34F31CA1B28}"/>
              </a:ext>
            </a:extLst>
          </p:cNvPr>
          <p:cNvSpPr>
            <a:spLocks noGrp="1"/>
          </p:cNvSpPr>
          <p:nvPr>
            <p:ph idx="1"/>
          </p:nvPr>
        </p:nvSpPr>
        <p:spPr>
          <a:xfrm>
            <a:off x="2231136" y="1666494"/>
            <a:ext cx="7729728" cy="4219956"/>
          </a:xfrm>
        </p:spPr>
        <p:txBody>
          <a:bodyPr>
            <a:normAutofit fontScale="85000" lnSpcReduction="20000"/>
          </a:bodyPr>
          <a:lstStyle/>
          <a:p>
            <a:pPr algn="just"/>
            <a:r>
              <a:rPr lang="pl-PL" sz="1800" b="0" i="0" u="none" strike="noStrike" baseline="0" dirty="0">
                <a:latin typeface="+mj-lt"/>
              </a:rPr>
              <a:t>W SKŁAD KOMITETU REWITALIZACJI WCHODZĄ PRZEDSTAWICIELE OKREŚLONYCH ŚRODOWISK LUB SFORMALIZOWANYCH GRUP SPOŁECZNYCH, KTÓRE POSIADAJĄ WIEDZĘ SPECJALISTYCZNĄ ODNOŚNIE DO WYBRANEGO FRAGMENTU RZECZYWISTOŚCI SPOŁECZNEJ;</a:t>
            </a:r>
          </a:p>
          <a:p>
            <a:pPr algn="just"/>
            <a:r>
              <a:rPr lang="pl-PL" sz="1800" b="0" i="0" u="none" strike="noStrike" baseline="0" dirty="0">
                <a:latin typeface="+mj-lt"/>
              </a:rPr>
              <a:t>UDZIAŁ PODMIOTÓW ZEWNĘTRZNYCH W WYKONYWANIU ZADAŃ PUBLICZNYCH, W TYM PROCESIE STANOWIENIA AKTÓW PRAWNYCH, STANOWI ELEMENT ZJAWISKA PARTYCYPACJI SPOŁECZNEJ;</a:t>
            </a:r>
          </a:p>
          <a:p>
            <a:pPr algn="just"/>
            <a:r>
              <a:rPr lang="pl-PL" sz="1800" b="0" i="0" u="none" strike="noStrike" baseline="0" dirty="0">
                <a:latin typeface="+mj-lt"/>
              </a:rPr>
              <a:t>STAN KIEDY OBYWATELE I ORGANIZACJE SPOŁECZNE, KTÓRE ICH REPREZENTUJĄ, MAJĄ MOŻLIWOŚĆ NEGOCJOWANIA I WSPÓŁDECYDOWANIA W PODEJMOWANIU DECYZJI, UZNAJE SIĘ ZA NAJWYŻSZY POZIOM TEJŻE PARTYCYPACJI;</a:t>
            </a:r>
          </a:p>
          <a:p>
            <a:pPr algn="just"/>
            <a:r>
              <a:rPr lang="pl-PL" sz="1800" b="0" i="0" u="none" strike="noStrike" baseline="0" dirty="0">
                <a:latin typeface="+mj-lt"/>
              </a:rPr>
              <a:t>ROLA SPEŁNIANA PRZEZ KOMITETY, CZY KOMISJE DORADCZE PRZYCZYNIA SIĘ BOWIEM DO POZBYCIA SIĘ PRZEZ ADMINISTRACJĘ CZĘŚCI SWOICH KOMPETENCJI DECYZYJNYCH I ODDANIA ICH OBYWATELOM;</a:t>
            </a:r>
          </a:p>
          <a:p>
            <a:pPr algn="just"/>
            <a:r>
              <a:rPr lang="pl-PL" sz="1800" b="0" i="0" u="none" strike="noStrike" baseline="0" dirty="0">
                <a:latin typeface="+mj-lt"/>
              </a:rPr>
              <a:t>DO PODMIOTÓW ZEWNĘTRZNYCH WSPÓŁPRACUJĄCYCH W RAMACH KOMITETU REWITALIZACJI NALEŻEĆ MOGĄ NP. MIESZKAŃCY, WSPÓLNOTY MIESZKANIOWE, PRZEDSIĘBIORCY, ORGANIZACJE POZARZĄDOWE, OŚRODKI KULTURY, SZKOŁY PUBLICZNE ORAZ SZKOŁY NIEPUBLICZNE;</a:t>
            </a:r>
          </a:p>
          <a:p>
            <a:pPr algn="just"/>
            <a:r>
              <a:rPr lang="pl-PL" sz="1800" b="0" i="0" u="none" strike="noStrike" baseline="0" dirty="0">
                <a:latin typeface="+mj-lt"/>
              </a:rPr>
              <a:t>PODMIOTY TE WYRAŻAJĄ OPINIE, STANOWISKA ORAZ REKOMENDUJĄ ROZWIĄZANIA W SPRAWACH DOTYCZĄCYCH REWITALIZACJI.</a:t>
            </a:r>
            <a:endParaRPr lang="en-GB" dirty="0">
              <a:latin typeface="+mj-lt"/>
            </a:endParaRPr>
          </a:p>
        </p:txBody>
      </p:sp>
    </p:spTree>
    <p:extLst>
      <p:ext uri="{BB962C8B-B14F-4D97-AF65-F5344CB8AC3E}">
        <p14:creationId xmlns:p14="http://schemas.microsoft.com/office/powerpoint/2010/main" val="409360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DAE101F-E117-4391-0968-41D8E31E8394}"/>
              </a:ext>
            </a:extLst>
          </p:cNvPr>
          <p:cNvSpPr>
            <a:spLocks noGrp="1"/>
          </p:cNvSpPr>
          <p:nvPr>
            <p:ph idx="1"/>
          </p:nvPr>
        </p:nvSpPr>
        <p:spPr/>
        <p:txBody>
          <a:bodyPr>
            <a:normAutofit lnSpcReduction="10000"/>
          </a:bodyPr>
          <a:lstStyle/>
          <a:p>
            <a:pPr algn="just"/>
            <a:r>
              <a:rPr lang="pl-PL" dirty="0"/>
              <a:t>PODJĘCIE DECYZJI O REWITALIZACJI OBSZARU ZDEGRADOWANEGO NALEŻY DO SFERY UPRAWNIEŃ DYSKRECJONALNYCH ORGANÓW GMINY;</a:t>
            </a:r>
          </a:p>
          <a:p>
            <a:pPr algn="just"/>
            <a:r>
              <a:rPr lang="pl-PL" dirty="0"/>
              <a:t>ROZPOCZĘCIE REWITALIZACJI JEST JUŻ JEDNAK JEDNOZNACZNE Z KONIECZNOŚCIĄ POWOŁANIA KOMITETU REWITALIZACJI – JEGO POWSTANIE NALEŻY ZATEM OCENIAĆ ZARÓWNO W KATEGORII WARUNKU FORMALNEGO (JEST TO ORGAN KONIECZNY W PROCESIE REWITALIZACJI, A JEGO BRAK MOŻE BYĆ PODSTAWĄ STWIERDZENIA WADLIWOŚCI AKTÓW LUB CZYNNOŚCI Z ZAKRESU REWITALIZACJI), JAK I WARUNKU MATERIALNEGO (WINIEN BYĆ ON TRAKTOWANY JAKO CENNE ŹRÓDŁO WIEDZY, KOMPETENCJI I DOŚWIADCZENIA).</a:t>
            </a:r>
            <a:endParaRPr lang="en-GB" dirty="0"/>
          </a:p>
        </p:txBody>
      </p:sp>
    </p:spTree>
    <p:extLst>
      <p:ext uri="{BB962C8B-B14F-4D97-AF65-F5344CB8AC3E}">
        <p14:creationId xmlns:p14="http://schemas.microsoft.com/office/powerpoint/2010/main" val="2908391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61D66A-2D49-BCAF-E352-4A92F8A1D7A1}"/>
              </a:ext>
            </a:extLst>
          </p:cNvPr>
          <p:cNvSpPr>
            <a:spLocks noGrp="1"/>
          </p:cNvSpPr>
          <p:nvPr>
            <p:ph type="title"/>
          </p:nvPr>
        </p:nvSpPr>
        <p:spPr/>
        <p:txBody>
          <a:bodyPr/>
          <a:lstStyle/>
          <a:p>
            <a:r>
              <a:rPr lang="pl-PL" dirty="0"/>
              <a:t>MIEJSCOWY PLAN REWITALIZACJI</a:t>
            </a:r>
            <a:endParaRPr lang="en-GB" dirty="0"/>
          </a:p>
        </p:txBody>
      </p:sp>
      <p:sp>
        <p:nvSpPr>
          <p:cNvPr id="3" name="Symbol zastępczy zawartości 2">
            <a:extLst>
              <a:ext uri="{FF2B5EF4-FFF2-40B4-BE49-F238E27FC236}">
                <a16:creationId xmlns:a16="http://schemas.microsoft.com/office/drawing/2014/main" id="{C745E743-8177-EE02-8E86-5C302ACD066C}"/>
              </a:ext>
            </a:extLst>
          </p:cNvPr>
          <p:cNvSpPr>
            <a:spLocks noGrp="1"/>
          </p:cNvSpPr>
          <p:nvPr>
            <p:ph idx="1"/>
          </p:nvPr>
        </p:nvSpPr>
        <p:spPr/>
        <p:txBody>
          <a:bodyPr>
            <a:normAutofit fontScale="92500" lnSpcReduction="20000"/>
          </a:bodyPr>
          <a:lstStyle/>
          <a:p>
            <a:pPr marL="0" indent="0">
              <a:buNone/>
            </a:pPr>
            <a:r>
              <a:rPr lang="pl-PL" dirty="0"/>
              <a:t>ART. 37F UPZP</a:t>
            </a:r>
          </a:p>
          <a:p>
            <a:pPr marL="342900" indent="-342900" algn="just">
              <a:buAutoNum type="arabicPeriod"/>
            </a:pPr>
            <a:r>
              <a:rPr lang="pl-PL" b="1" dirty="0"/>
              <a:t>RADA GMINY MOŻE UCHWALIĆ</a:t>
            </a:r>
            <a:r>
              <a:rPr lang="pl-PL" dirty="0"/>
              <a:t> </a:t>
            </a:r>
            <a:r>
              <a:rPr lang="pl-PL" b="1" dirty="0">
                <a:solidFill>
                  <a:schemeClr val="accent3"/>
                </a:solidFill>
              </a:rPr>
              <a:t>DLA OBSZARU REWITALIZACJI</a:t>
            </a:r>
            <a:r>
              <a:rPr lang="pl-PL" dirty="0"/>
              <a:t>, O KTÓRYM MOWA W ROZDZIALE 3 USTAWY Z DNIA 9 PAŹDZIERNIKA 2015 R. O REWITALIZACJI (DZ. U. Z 2021 R. POZ. 485), </a:t>
            </a:r>
            <a:r>
              <a:rPr lang="pl-PL" b="1" dirty="0">
                <a:solidFill>
                  <a:srgbClr val="0070C0"/>
                </a:solidFill>
              </a:rPr>
              <a:t>MIEJSCOWY PLAN REWITALIZACJI</a:t>
            </a:r>
            <a:r>
              <a:rPr lang="pl-PL" dirty="0"/>
              <a:t>, JEŻELI UCHWALONY ZOSTAŁ </a:t>
            </a:r>
            <a:r>
              <a:rPr lang="pl-PL" b="1" dirty="0">
                <a:solidFill>
                  <a:srgbClr val="00B050"/>
                </a:solidFill>
              </a:rPr>
              <a:t>GMINNY PROGRAM REWITALIZACJI</a:t>
            </a:r>
            <a:r>
              <a:rPr lang="pl-PL" dirty="0"/>
              <a:t>, O KTÓRYM MOWA W ROZDZIALE 4 TEJ USTAWY. </a:t>
            </a:r>
          </a:p>
          <a:p>
            <a:pPr marL="342900" indent="-342900" algn="just">
              <a:buAutoNum type="arabicPeriod"/>
            </a:pPr>
            <a:r>
              <a:rPr lang="pl-PL" b="1" dirty="0"/>
              <a:t>MIEJSCOWY PLAN REWITALIZACJI JEST SZCZEGÓLNĄ FORMĄ PLANU MIEJSCOWEGO. </a:t>
            </a:r>
          </a:p>
          <a:p>
            <a:pPr marL="342900" indent="-342900" algn="just">
              <a:buAutoNum type="arabicPeriod"/>
            </a:pPr>
            <a:r>
              <a:rPr lang="pl-PL" dirty="0"/>
              <a:t>JEŻELI NA CAŁOŚCI ALBO CZĘŚCI OBSZARU REWITALIZACJI OBOWIĄZUJE PLAN MIEJSCOWY I ZOSTAŁ UCHWALONY GMINNY PROGRAM REWITALIZACJI, MIEJSCOWY PLAN REWITALIZACJI MOŻNA RÓWNIEŻ UCHWALIĆ W WYNIKU ZMIANY PLANU MIEJSCOWEGO. </a:t>
            </a:r>
            <a:endParaRPr lang="en-GB" dirty="0"/>
          </a:p>
        </p:txBody>
      </p:sp>
    </p:spTree>
    <p:extLst>
      <p:ext uri="{BB962C8B-B14F-4D97-AF65-F5344CB8AC3E}">
        <p14:creationId xmlns:p14="http://schemas.microsoft.com/office/powerpoint/2010/main" val="400752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094084-8B32-1E71-CC4E-FBE47CEE01CB}"/>
              </a:ext>
            </a:extLst>
          </p:cNvPr>
          <p:cNvSpPr>
            <a:spLocks noGrp="1"/>
          </p:cNvSpPr>
          <p:nvPr>
            <p:ph type="title"/>
          </p:nvPr>
        </p:nvSpPr>
        <p:spPr/>
        <p:txBody>
          <a:bodyPr/>
          <a:lstStyle/>
          <a:p>
            <a:r>
              <a:rPr lang="pl-PL" dirty="0"/>
              <a:t>OBSZAR ZDEGRADOWANY</a:t>
            </a:r>
            <a:endParaRPr lang="en-GB" dirty="0"/>
          </a:p>
        </p:txBody>
      </p:sp>
      <p:sp>
        <p:nvSpPr>
          <p:cNvPr id="3" name="Symbol zastępczy zawartości 2">
            <a:extLst>
              <a:ext uri="{FF2B5EF4-FFF2-40B4-BE49-F238E27FC236}">
                <a16:creationId xmlns:a16="http://schemas.microsoft.com/office/drawing/2014/main" id="{0FB87E80-1B1F-AF21-FD39-6A47EC66EF46}"/>
              </a:ext>
            </a:extLst>
          </p:cNvPr>
          <p:cNvSpPr>
            <a:spLocks noGrp="1"/>
          </p:cNvSpPr>
          <p:nvPr>
            <p:ph idx="1"/>
          </p:nvPr>
        </p:nvSpPr>
        <p:spPr/>
        <p:txBody>
          <a:bodyPr>
            <a:normAutofit fontScale="92500" lnSpcReduction="10000"/>
          </a:bodyPr>
          <a:lstStyle/>
          <a:p>
            <a:pPr marL="0" indent="0" algn="just">
              <a:buNone/>
            </a:pPr>
            <a:r>
              <a:rPr lang="pl-PL" dirty="0"/>
              <a:t>ART. 9. UOR</a:t>
            </a:r>
          </a:p>
          <a:p>
            <a:pPr marL="0" indent="0" algn="just">
              <a:buNone/>
            </a:pPr>
            <a:r>
              <a:rPr lang="pl-PL" dirty="0"/>
              <a:t>1. OBSZAR GMINY </a:t>
            </a:r>
            <a:r>
              <a:rPr lang="pl-PL" b="1" dirty="0">
                <a:solidFill>
                  <a:srgbClr val="FF0000"/>
                </a:solidFill>
              </a:rPr>
              <a:t>ZNAJDUJĄCY SIĘ W STANIE KRYZYSOWYM Z POWODU KONCENTRACJI NEGATYWNYCH ZJAWISK SPOŁECZNYCH</a:t>
            </a:r>
            <a:r>
              <a:rPr lang="pl-PL" dirty="0"/>
              <a:t>, W SZCZEGÓLNOŚCI </a:t>
            </a:r>
            <a:r>
              <a:rPr lang="pl-PL" dirty="0">
                <a:solidFill>
                  <a:srgbClr val="0070C0"/>
                </a:solidFill>
              </a:rPr>
              <a:t>BEZROBOCIA, UBÓSTWA, PRZESTĘPCZOŚCI, WYSOKIEJ LICZBY MIESZKAŃCÓW BĘDĄCYCH OSOBAMI ZE SZCZEGÓLNYMI POTRZEBAMI,</a:t>
            </a:r>
            <a:r>
              <a:rPr lang="pl-PL" dirty="0"/>
              <a:t> O KTÓRYCH MOWA W USTAWIE Z DNIA 19 LIPCA 2019 R. O ZAPEWNIANIU DOSTĘPNOŚCI OSOBOM ZE SZCZEGÓLNYMI POTRZEBAMI (DZ. U. Z 2020 R. POZ. 1062), </a:t>
            </a:r>
            <a:r>
              <a:rPr lang="pl-PL" dirty="0">
                <a:solidFill>
                  <a:srgbClr val="0070C0"/>
                </a:solidFill>
              </a:rPr>
              <a:t>NISKIEGO POZIOMU EDUKACJI LUB KAPITAŁU SPOŁECZNEGO, A TAKŻE NIEWYSTARCZAJĄCEGO POZIOMU UCZESTNICTWA W ŻYCIU PUBLICZNYM I KULTURALNYM,</a:t>
            </a:r>
            <a:r>
              <a:rPr lang="pl-PL" dirty="0"/>
              <a:t> MOŻNA WYZNACZYĆ JAKO OBSZAR ZDEGRADOWANY (…)</a:t>
            </a:r>
            <a:endParaRPr lang="en-GB" dirty="0"/>
          </a:p>
        </p:txBody>
      </p:sp>
    </p:spTree>
    <p:extLst>
      <p:ext uri="{BB962C8B-B14F-4D97-AF65-F5344CB8AC3E}">
        <p14:creationId xmlns:p14="http://schemas.microsoft.com/office/powerpoint/2010/main" val="187497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3B5656A-A3A8-1A9F-3D7B-78D4A386D447}"/>
              </a:ext>
            </a:extLst>
          </p:cNvPr>
          <p:cNvSpPr>
            <a:spLocks noGrp="1"/>
          </p:cNvSpPr>
          <p:nvPr>
            <p:ph idx="1"/>
          </p:nvPr>
        </p:nvSpPr>
        <p:spPr/>
        <p:txBody>
          <a:bodyPr/>
          <a:lstStyle/>
          <a:p>
            <a:pPr marL="0" indent="0" algn="just">
              <a:buNone/>
            </a:pPr>
            <a:r>
              <a:rPr lang="pl-PL" dirty="0"/>
              <a:t>2. OBSZAR ZDEGRADOWANY MOŻE BYĆ PODZIELONY NA PODOBSZARY, W TYM PODOBSZARY NIEPOSIADAJĄCE ZE SOBĄ WSPÓLNYCH GRANIC, POD WARUNKIEM STWIERDZENIA NA KAŻDYM Z PODOBSZARÓW WYSTĘPOWANIA KONCENTRACJI NEGATYWNYCH ZJAWISK SPOŁECZNYCH ORAZ GOSPODARCZYCH, ŚRODOWISKOWYCH, PRZESTRZENNO-FUNKCJONALNYCH LUB TECHNICZNYCH, O KTÓRYCH MOWA W UST. 1. </a:t>
            </a:r>
            <a:endParaRPr lang="en-GB" dirty="0"/>
          </a:p>
        </p:txBody>
      </p:sp>
    </p:spTree>
    <p:extLst>
      <p:ext uri="{BB962C8B-B14F-4D97-AF65-F5344CB8AC3E}">
        <p14:creationId xmlns:p14="http://schemas.microsoft.com/office/powerpoint/2010/main" val="258066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1110A9-4B8C-0C22-DFC2-2CB88EC136C9}"/>
              </a:ext>
            </a:extLst>
          </p:cNvPr>
          <p:cNvSpPr>
            <a:spLocks noGrp="1"/>
          </p:cNvSpPr>
          <p:nvPr>
            <p:ph type="title"/>
          </p:nvPr>
        </p:nvSpPr>
        <p:spPr/>
        <p:txBody>
          <a:bodyPr/>
          <a:lstStyle/>
          <a:p>
            <a:r>
              <a:rPr lang="pl-PL" dirty="0"/>
              <a:t>OBSZAR REWITALIZACJI</a:t>
            </a:r>
            <a:endParaRPr lang="en-GB" dirty="0"/>
          </a:p>
        </p:txBody>
      </p:sp>
      <p:sp>
        <p:nvSpPr>
          <p:cNvPr id="3" name="Symbol zastępczy zawartości 2">
            <a:extLst>
              <a:ext uri="{FF2B5EF4-FFF2-40B4-BE49-F238E27FC236}">
                <a16:creationId xmlns:a16="http://schemas.microsoft.com/office/drawing/2014/main" id="{8199E03B-A3F0-8AA5-3224-B55ECC58589F}"/>
              </a:ext>
            </a:extLst>
          </p:cNvPr>
          <p:cNvSpPr>
            <a:spLocks noGrp="1"/>
          </p:cNvSpPr>
          <p:nvPr>
            <p:ph idx="1"/>
          </p:nvPr>
        </p:nvSpPr>
        <p:spPr/>
        <p:txBody>
          <a:bodyPr>
            <a:normAutofit lnSpcReduction="10000"/>
          </a:bodyPr>
          <a:lstStyle/>
          <a:p>
            <a:pPr marL="0" indent="0" algn="just">
              <a:buNone/>
            </a:pPr>
            <a:r>
              <a:rPr lang="pl-PL" dirty="0"/>
              <a:t>ART. 10. 1. </a:t>
            </a:r>
            <a:r>
              <a:rPr lang="pl-PL" b="1" dirty="0">
                <a:solidFill>
                  <a:srgbClr val="FF0000"/>
                </a:solidFill>
              </a:rPr>
              <a:t>OBSZAR OBEJMUJĄCY CAŁOŚĆ LUB CZĘŚĆ OBSZARU ZDEGRADOWANEGO, CECHUJĄCY SIĘ SZCZEGÓLNĄ KONCENTRACJĄ NEGATYWNYCH ZJAWISK</a:t>
            </a:r>
            <a:r>
              <a:rPr lang="pl-PL" dirty="0"/>
              <a:t>, O KTÓRYCH MOWA W ART. 9 UST. 1, </a:t>
            </a:r>
            <a:r>
              <a:rPr lang="pl-PL" b="1" dirty="0">
                <a:solidFill>
                  <a:srgbClr val="FF0000"/>
                </a:solidFill>
              </a:rPr>
              <a:t>NA KTÓRYM Z UWAGI NA ISTOTNE ZNACZENIE DLA ROZWOJU LOKALNEGO GMINA ZAMIERZA PROWADZIĆ REWITALIZACJĘ</a:t>
            </a:r>
            <a:r>
              <a:rPr lang="pl-PL" dirty="0"/>
              <a:t>, WYZNACZA SIĘ JAKO OBSZAR REWITALIZACJI. </a:t>
            </a:r>
          </a:p>
          <a:p>
            <a:pPr marL="0" indent="0" algn="just">
              <a:buNone/>
            </a:pPr>
            <a:r>
              <a:rPr lang="pl-PL" dirty="0"/>
              <a:t>2. OBSZAR REWITALIZACJI NIE MOŻE BYĆ WIĘKSZY NIŻ 20% POWIERZCHNI GMINY ORAZ ZAMIESZKAŁY PRZEZ WIĘCEJ NIŻ 30% LICZBY MIESZKAŃCÓW GMINY. OBSZAR REWITALIZACJI MOŻE BYĆ PODZIELONY NA PODOBSZARY, W TYM PODOBSZARY NIEPOSIADAJĄCE ZE SOBĄ WSPÓLNYCH GRANIC. </a:t>
            </a:r>
            <a:endParaRPr lang="en-GB" dirty="0"/>
          </a:p>
        </p:txBody>
      </p:sp>
    </p:spTree>
    <p:extLst>
      <p:ext uri="{BB962C8B-B14F-4D97-AF65-F5344CB8AC3E}">
        <p14:creationId xmlns:p14="http://schemas.microsoft.com/office/powerpoint/2010/main" val="289435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23926D-6725-7821-694C-BC1D133A5425}"/>
              </a:ext>
            </a:extLst>
          </p:cNvPr>
          <p:cNvSpPr>
            <a:spLocks noGrp="1"/>
          </p:cNvSpPr>
          <p:nvPr>
            <p:ph type="title"/>
          </p:nvPr>
        </p:nvSpPr>
        <p:spPr/>
        <p:txBody>
          <a:bodyPr/>
          <a:lstStyle/>
          <a:p>
            <a:r>
              <a:rPr lang="pl-PL" dirty="0"/>
              <a:t>PODSTAWY PRAWNE</a:t>
            </a:r>
            <a:endParaRPr lang="en-GB" dirty="0"/>
          </a:p>
        </p:txBody>
      </p:sp>
      <p:sp>
        <p:nvSpPr>
          <p:cNvPr id="3" name="Symbol zastępczy zawartości 2">
            <a:extLst>
              <a:ext uri="{FF2B5EF4-FFF2-40B4-BE49-F238E27FC236}">
                <a16:creationId xmlns:a16="http://schemas.microsoft.com/office/drawing/2014/main" id="{1AEB3BA1-73F9-2969-71BA-44F6E15C1E20}"/>
              </a:ext>
            </a:extLst>
          </p:cNvPr>
          <p:cNvSpPr>
            <a:spLocks noGrp="1"/>
          </p:cNvSpPr>
          <p:nvPr>
            <p:ph idx="1"/>
          </p:nvPr>
        </p:nvSpPr>
        <p:spPr/>
        <p:txBody>
          <a:bodyPr/>
          <a:lstStyle/>
          <a:p>
            <a:pPr algn="just"/>
            <a:endParaRPr lang="pl-PL" b="1" i="0" dirty="0">
              <a:solidFill>
                <a:srgbClr val="000000"/>
              </a:solidFill>
              <a:effectLst/>
              <a:latin typeface="+mj-lt"/>
            </a:endParaRPr>
          </a:p>
          <a:p>
            <a:pPr algn="just"/>
            <a:r>
              <a:rPr lang="pl-PL" b="1" i="0" dirty="0">
                <a:solidFill>
                  <a:srgbClr val="000000"/>
                </a:solidFill>
                <a:effectLst/>
                <a:latin typeface="+mj-lt"/>
              </a:rPr>
              <a:t>USTAWA Z DNIA 27 MARCA 2003 R. O PLANOWANIU I ZAGOSPODAROWANIU PRZESTRZENNYM – DALEJ UPZP;</a:t>
            </a:r>
          </a:p>
          <a:p>
            <a:pPr algn="just"/>
            <a:r>
              <a:rPr lang="pl-PL" b="1" i="0" dirty="0">
                <a:solidFill>
                  <a:srgbClr val="000000"/>
                </a:solidFill>
                <a:effectLst/>
                <a:latin typeface="+mj-lt"/>
              </a:rPr>
              <a:t>USTAWA Z DNIA 9 PAŹDZIERNIKA 2015 R. O REWITALIZACJI, DALEJ UOR.</a:t>
            </a:r>
          </a:p>
          <a:p>
            <a:pPr algn="just"/>
            <a:br>
              <a:rPr lang="pl-PL" b="0" i="0" dirty="0">
                <a:solidFill>
                  <a:srgbClr val="333333"/>
                </a:solidFill>
                <a:effectLst/>
                <a:latin typeface="Helvetica Neue"/>
              </a:rPr>
            </a:br>
            <a:endParaRPr lang="en-GB" dirty="0"/>
          </a:p>
        </p:txBody>
      </p:sp>
    </p:spTree>
    <p:extLst>
      <p:ext uri="{BB962C8B-B14F-4D97-AF65-F5344CB8AC3E}">
        <p14:creationId xmlns:p14="http://schemas.microsoft.com/office/powerpoint/2010/main" val="3614255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B4E4C25-75B1-AB52-BDD1-79CC98220CA1}"/>
              </a:ext>
            </a:extLst>
          </p:cNvPr>
          <p:cNvSpPr>
            <a:spLocks noGrp="1"/>
          </p:cNvSpPr>
          <p:nvPr>
            <p:ph idx="1"/>
          </p:nvPr>
        </p:nvSpPr>
        <p:spPr/>
        <p:txBody>
          <a:bodyPr>
            <a:normAutofit/>
          </a:bodyPr>
          <a:lstStyle/>
          <a:p>
            <a:pPr marL="0" indent="0" algn="just">
              <a:buNone/>
            </a:pPr>
            <a:r>
              <a:rPr lang="pl-PL" sz="1800" b="0" i="0" u="none" strike="noStrike" baseline="0" dirty="0">
                <a:latin typeface="+mj-lt"/>
              </a:rPr>
              <a:t>ZDANIEM T. BĄKOWSKIEGO WYZNACZENIE OBSZARU REWITALIZACJI WYMAGA DOKONANIA ZŁOŻONYCH USTALEŃ ODNOŚNIE DO ZNACZENIA UŻYTYCH PRZEZ PRAWODAWCĘ ZWROTÓW NIEOSTRYCH ORAZ KWALIFIKACJI ANALIZOWANEGO STANU FAKTYCZNEGO. POZA SAMYM STWIERDZENIEM, ŻE NA DANYM OBSZARZE WYSTĘPUJĄ USTAWOWO OKREŚLONE ZJAWISKA NEGATYWNE, NALEŻY DODATKOWO OKREŚLIĆ, CZY ICH KONCENTRACJA JEST NA DANYM OBSZARZE SZCZEGÓLNA, A JEŚLI TAK, TO CZY OBSZAR, NA KTÓRYM WYSTĘPUJE, MA ISTOTNE ZNACZENIE DLA ROZWOJU LOKALNEGO.</a:t>
            </a:r>
            <a:endParaRPr lang="en-GB" dirty="0">
              <a:latin typeface="+mj-lt"/>
            </a:endParaRPr>
          </a:p>
        </p:txBody>
      </p:sp>
    </p:spTree>
    <p:extLst>
      <p:ext uri="{BB962C8B-B14F-4D97-AF65-F5344CB8AC3E}">
        <p14:creationId xmlns:p14="http://schemas.microsoft.com/office/powerpoint/2010/main" val="1455177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A3853EA-DDD7-CB75-A3A4-782EBC819E70}"/>
              </a:ext>
            </a:extLst>
          </p:cNvPr>
          <p:cNvSpPr>
            <a:spLocks noGrp="1"/>
          </p:cNvSpPr>
          <p:nvPr>
            <p:ph idx="1"/>
          </p:nvPr>
        </p:nvSpPr>
        <p:spPr>
          <a:xfrm>
            <a:off x="1587230" y="1869558"/>
            <a:ext cx="9017540" cy="3548747"/>
          </a:xfrm>
        </p:spPr>
        <p:txBody>
          <a:bodyPr>
            <a:normAutofit fontScale="40000" lnSpcReduction="20000"/>
          </a:bodyPr>
          <a:lstStyle/>
          <a:p>
            <a:endParaRPr lang="pl-PL" dirty="0"/>
          </a:p>
          <a:p>
            <a:pPr algn="just"/>
            <a:r>
              <a:rPr lang="pl-PL" sz="2900" b="1" u="sng" dirty="0">
                <a:solidFill>
                  <a:srgbClr val="00B0F0"/>
                </a:solidFill>
                <a:hlinkClick r:id="rId2">
                  <a:extLst>
                    <a:ext uri="{A12FA001-AC4F-418D-AE19-62706E023703}">
                      <ahyp:hlinkClr xmlns:ahyp="http://schemas.microsoft.com/office/drawing/2018/hyperlinkcolor" val="tx"/>
                    </a:ext>
                  </a:extLst>
                </a:hlinkClick>
              </a:rPr>
              <a:t>WYROK WOJEWÓDZKIEGO SĄDU ADMINISTRACYJNEGO W WARSZAWIE Z DNIA 11 SIERPNIA 2020 R., SYGN. AKT VII SA/WA 154/20, </a:t>
            </a:r>
            <a:r>
              <a:rPr lang="pl-PL" sz="2900" b="1" u="sng" dirty="0">
                <a:solidFill>
                  <a:srgbClr val="00B0F0"/>
                </a:solidFill>
              </a:rPr>
              <a:t> (LEX NR 3068130)</a:t>
            </a:r>
          </a:p>
          <a:p>
            <a:pPr marL="0" indent="0" algn="just">
              <a:buNone/>
            </a:pPr>
            <a:r>
              <a:rPr lang="pl-PL" sz="2900" dirty="0"/>
              <a:t>W RAZIE PODJĘCIA PRZEZ RADĘ GMINY UCHWAŁY O WYZNACZENIU OBSZARU ZDEGRADOWANEGO I OBSZARU REWITALIZACJI, RADA GMINY MA MOŻLIWOŚĆ USTANOWIENIA W TEJ UCHWALE NA SWOJĄ RZECZ PRAWA PIERWOKUPU WSZYSTKICH NIERUCHOMOŚCI POŁOŻONYCH NA OBSZARZE REWITALIZACJI. UZNANIU GMINY POZOSTAWIONO, CZY PRAWO PIERWOKUPU ZOSTANIE USTANOWIONE. PRAWO PIERWOKUPU WYKONUJE - W ZALEŻNOŚCI OD LICZBY MIESZKAŃCÓW DANEGO MIASTA - WÓJT, BURMISTRZ LUB PREZYDENT W TRYBIE PRZEWIDZIANYM W U.G.N. OGRANICZENIA DLA SPRZEDAWCY DOTYCZĄ WIĘC JEDYNIE OSOBY KONTRAHENTA I WYNIKAJĄ Z PRZEPISÓW USTAWY.</a:t>
            </a:r>
          </a:p>
          <a:p>
            <a:pPr algn="just"/>
            <a:endParaRPr lang="pl-PL" sz="2900" dirty="0"/>
          </a:p>
          <a:p>
            <a:pPr algn="just"/>
            <a:r>
              <a:rPr lang="pl-PL" sz="2900" b="1" u="sng" dirty="0">
                <a:solidFill>
                  <a:srgbClr val="00B0F0"/>
                </a:solidFill>
                <a:hlinkClick r:id="rId3">
                  <a:extLst>
                    <a:ext uri="{A12FA001-AC4F-418D-AE19-62706E023703}">
                      <ahyp:hlinkClr xmlns:ahyp="http://schemas.microsoft.com/office/drawing/2018/hyperlinkcolor" val="tx"/>
                    </a:ext>
                  </a:extLst>
                </a:hlinkClick>
              </a:rPr>
              <a:t>WYROK WOJEWÓDZKIEGO SĄDU ADMINISTRACYJNEGO W WARSZAWIE </a:t>
            </a:r>
            <a:r>
              <a:rPr lang="pl-PL" sz="2900" b="1" u="sng" dirty="0">
                <a:solidFill>
                  <a:srgbClr val="00B0F0"/>
                </a:solidFill>
              </a:rPr>
              <a:t>Z DNIA 11 SIERPNIA 2020 R., SYGN. AKT </a:t>
            </a:r>
            <a:r>
              <a:rPr lang="pl-PL" sz="2900" b="1" u="sng" dirty="0">
                <a:solidFill>
                  <a:srgbClr val="00B0F0"/>
                </a:solidFill>
                <a:hlinkClick r:id="rId3">
                  <a:extLst>
                    <a:ext uri="{A12FA001-AC4F-418D-AE19-62706E023703}">
                      <ahyp:hlinkClr xmlns:ahyp="http://schemas.microsoft.com/office/drawing/2018/hyperlinkcolor" val="tx"/>
                    </a:ext>
                  </a:extLst>
                </a:hlinkClick>
              </a:rPr>
              <a:t>VII SA/WA 153/20, </a:t>
            </a:r>
            <a:r>
              <a:rPr lang="pl-PL" sz="2900" b="1" u="sng" dirty="0">
                <a:solidFill>
                  <a:srgbClr val="00B0F0"/>
                </a:solidFill>
              </a:rPr>
              <a:t> (LEX NR 3068187)  </a:t>
            </a:r>
          </a:p>
          <a:p>
            <a:pPr marL="0" indent="0" algn="just">
              <a:buNone/>
            </a:pPr>
            <a:r>
              <a:rPr lang="pl-PL" sz="2900" dirty="0"/>
              <a:t>NIE ISTNIEJE MOŻLIWOŚĆ WYŁĄCZENIA Z OBSZARU REWITALIZACJI NIERUCHOMOŚCI BĘDĄCYCH WŁASNOŚCIĄ PRYWATNĄ. TAKIE DZIAŁANIE NIE JEST FORMALNIE MOŻLIWE DO PRZEPROWADZENIA, ZE WZGLĘDU NA TO, ŻE OBSZAR REWITALIZACJI STANOWI FUNKCJONALNĄ CAŁOŚĆ. REWITALIZACJA JEST BOWIEM PROCESEM, KTÓRY WPŁYWA NA CAŁY OBJĘTY NIM OBSZAR, NA KTÓRYM REALIZOWANE SĄ PROJEKTY REWITALIZACYJNE, A NIE TYLKO NA POJEDYNCZE NIERUCHOMOŚCI.</a:t>
            </a:r>
          </a:p>
          <a:p>
            <a:pPr marL="0" indent="0" algn="just">
              <a:buNone/>
            </a:pPr>
            <a:endParaRPr lang="pl-PL" dirty="0"/>
          </a:p>
          <a:p>
            <a:endParaRPr lang="en-GB" dirty="0"/>
          </a:p>
        </p:txBody>
      </p:sp>
    </p:spTree>
    <p:extLst>
      <p:ext uri="{BB962C8B-B14F-4D97-AF65-F5344CB8AC3E}">
        <p14:creationId xmlns:p14="http://schemas.microsoft.com/office/powerpoint/2010/main" val="2362092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7B4E4F-6320-6F29-83A9-25CDD433AD87}"/>
              </a:ext>
            </a:extLst>
          </p:cNvPr>
          <p:cNvSpPr>
            <a:spLocks noGrp="1"/>
          </p:cNvSpPr>
          <p:nvPr>
            <p:ph type="title"/>
          </p:nvPr>
        </p:nvSpPr>
        <p:spPr/>
        <p:txBody>
          <a:bodyPr/>
          <a:lstStyle/>
          <a:p>
            <a:r>
              <a:rPr lang="pl-PL" dirty="0"/>
              <a:t>GMINNY PROGRAM REWITALIZACJI</a:t>
            </a:r>
            <a:endParaRPr lang="en-GB" dirty="0"/>
          </a:p>
        </p:txBody>
      </p:sp>
      <p:sp>
        <p:nvSpPr>
          <p:cNvPr id="3" name="Symbol zastępczy zawartości 2">
            <a:extLst>
              <a:ext uri="{FF2B5EF4-FFF2-40B4-BE49-F238E27FC236}">
                <a16:creationId xmlns:a16="http://schemas.microsoft.com/office/drawing/2014/main" id="{FAAEB521-FC48-ADE6-95FE-54F6B15C4C8B}"/>
              </a:ext>
            </a:extLst>
          </p:cNvPr>
          <p:cNvSpPr>
            <a:spLocks noGrp="1"/>
          </p:cNvSpPr>
          <p:nvPr>
            <p:ph idx="1"/>
          </p:nvPr>
        </p:nvSpPr>
        <p:spPr/>
        <p:txBody>
          <a:bodyPr/>
          <a:lstStyle/>
          <a:p>
            <a:pPr marL="0" indent="0" algn="just">
              <a:buNone/>
            </a:pPr>
            <a:r>
              <a:rPr lang="pl-PL" dirty="0"/>
              <a:t>ART. 14 UOR</a:t>
            </a:r>
          </a:p>
          <a:p>
            <a:pPr marL="342900" indent="-342900" algn="just">
              <a:buAutoNum type="arabicPeriod"/>
            </a:pPr>
            <a:r>
              <a:rPr lang="pl-PL" dirty="0"/>
              <a:t>GMINNY PROGRAM REWITALIZACJI </a:t>
            </a:r>
            <a:r>
              <a:rPr lang="pl-PL" b="1" dirty="0">
                <a:solidFill>
                  <a:srgbClr val="00B050"/>
                </a:solidFill>
              </a:rPr>
              <a:t>PRZYJMUJE, W DRODZE UCHWAŁY, RADA GMINY. </a:t>
            </a:r>
          </a:p>
          <a:p>
            <a:pPr marL="342900" indent="-342900" algn="just">
              <a:buAutoNum type="arabicPeriod"/>
            </a:pPr>
            <a:r>
              <a:rPr lang="pl-PL" dirty="0"/>
              <a:t>GMINNY PROGRAM REWITALIZACJI </a:t>
            </a:r>
            <a:r>
              <a:rPr lang="pl-PL" b="1" dirty="0">
                <a:solidFill>
                  <a:srgbClr val="0070C0"/>
                </a:solidFill>
              </a:rPr>
              <a:t>JEST SPORZĄDZANY DLA OBSZARU REWITALIZACJI</a:t>
            </a:r>
            <a:r>
              <a:rPr lang="pl-PL" dirty="0"/>
              <a:t> WYZNACZONEGO W DRODZE UCHWAŁY, O KTÓREJ MOWA W ART. 8. </a:t>
            </a:r>
          </a:p>
          <a:p>
            <a:pPr marL="342900" indent="-342900" algn="just">
              <a:buAutoNum type="arabicPeriod"/>
            </a:pPr>
            <a:r>
              <a:rPr lang="pl-PL" dirty="0"/>
              <a:t>W PRZYPADKU PODZIAŁU OBSZARU REWITALIZACJI NA PODOBSZARY, GMINNY PROGRAM REWITALIZACJI JEST OPRACOWYWANY Z PODZIAŁEM NA PODOBSZARY. </a:t>
            </a:r>
            <a:endParaRPr lang="en-GB" dirty="0"/>
          </a:p>
        </p:txBody>
      </p:sp>
    </p:spTree>
    <p:extLst>
      <p:ext uri="{BB962C8B-B14F-4D97-AF65-F5344CB8AC3E}">
        <p14:creationId xmlns:p14="http://schemas.microsoft.com/office/powerpoint/2010/main" val="3544902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33A5008-2645-7A98-5E20-1605CF1D1B37}"/>
              </a:ext>
            </a:extLst>
          </p:cNvPr>
          <p:cNvSpPr>
            <a:spLocks noGrp="1"/>
          </p:cNvSpPr>
          <p:nvPr>
            <p:ph idx="1"/>
          </p:nvPr>
        </p:nvSpPr>
        <p:spPr>
          <a:xfrm>
            <a:off x="2231136" y="2900691"/>
            <a:ext cx="7729728" cy="3101983"/>
          </a:xfrm>
        </p:spPr>
        <p:txBody>
          <a:bodyPr/>
          <a:lstStyle/>
          <a:p>
            <a:pPr marL="0" indent="0" algn="just">
              <a:buNone/>
            </a:pPr>
            <a:r>
              <a:rPr lang="pl-PL" dirty="0"/>
              <a:t>ART. 19. GMINNY PROGRAM REWITALIZACJI </a:t>
            </a:r>
            <a:r>
              <a:rPr lang="pl-PL" b="1" dirty="0">
                <a:solidFill>
                  <a:schemeClr val="accent3">
                    <a:lumMod val="60000"/>
                    <a:lumOff val="40000"/>
                  </a:schemeClr>
                </a:solidFill>
              </a:rPr>
              <a:t>NIE STANOWI AKTU PRAWA MIEJSCOWEGO.</a:t>
            </a:r>
            <a:endParaRPr lang="en-GB" b="1" dirty="0">
              <a:solidFill>
                <a:schemeClr val="accent3">
                  <a:lumMod val="60000"/>
                  <a:lumOff val="40000"/>
                </a:schemeClr>
              </a:solidFill>
            </a:endParaRPr>
          </a:p>
        </p:txBody>
      </p:sp>
    </p:spTree>
    <p:extLst>
      <p:ext uri="{BB962C8B-B14F-4D97-AF65-F5344CB8AC3E}">
        <p14:creationId xmlns:p14="http://schemas.microsoft.com/office/powerpoint/2010/main" val="2170655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E8B777-23CE-B5C2-1322-8243927CD77A}"/>
              </a:ext>
            </a:extLst>
          </p:cNvPr>
          <p:cNvSpPr>
            <a:spLocks noGrp="1"/>
          </p:cNvSpPr>
          <p:nvPr>
            <p:ph type="title"/>
          </p:nvPr>
        </p:nvSpPr>
        <p:spPr/>
        <p:txBody>
          <a:bodyPr/>
          <a:lstStyle/>
          <a:p>
            <a:r>
              <a:rPr lang="pl-PL" dirty="0"/>
              <a:t>MIEJSCOWY PLAN REWITALIZACJI CD.</a:t>
            </a:r>
            <a:endParaRPr lang="en-GB" dirty="0"/>
          </a:p>
        </p:txBody>
      </p:sp>
      <p:sp>
        <p:nvSpPr>
          <p:cNvPr id="3" name="Symbol zastępczy zawartości 2">
            <a:extLst>
              <a:ext uri="{FF2B5EF4-FFF2-40B4-BE49-F238E27FC236}">
                <a16:creationId xmlns:a16="http://schemas.microsoft.com/office/drawing/2014/main" id="{A5C93CD4-6931-25DE-A52E-378E76857F12}"/>
              </a:ext>
            </a:extLst>
          </p:cNvPr>
          <p:cNvSpPr>
            <a:spLocks noGrp="1"/>
          </p:cNvSpPr>
          <p:nvPr>
            <p:ph idx="1"/>
          </p:nvPr>
        </p:nvSpPr>
        <p:spPr/>
        <p:txBody>
          <a:bodyPr/>
          <a:lstStyle/>
          <a:p>
            <a:pPr marL="0" indent="0" algn="just">
              <a:buNone/>
            </a:pPr>
            <a:r>
              <a:rPr lang="pl-PL" dirty="0"/>
              <a:t>ART. 37G UPZP</a:t>
            </a:r>
          </a:p>
          <a:p>
            <a:pPr marL="0" indent="0" algn="just">
              <a:buNone/>
            </a:pPr>
            <a:r>
              <a:rPr lang="pl-PL" dirty="0"/>
              <a:t>1. RADA GMINY MOŻE UCHWALIĆ MIEJSCOWY PLAN REWITALIZACJI </a:t>
            </a:r>
            <a:r>
              <a:rPr lang="pl-PL" b="1" dirty="0"/>
              <a:t>DLA CAŁOŚCI ALBO CZĘŚCI OBSZARU REWITALIZACJI</a:t>
            </a:r>
            <a:r>
              <a:rPr lang="pl-PL" dirty="0"/>
              <a:t>. (…)</a:t>
            </a:r>
            <a:endParaRPr lang="en-GB" dirty="0"/>
          </a:p>
        </p:txBody>
      </p:sp>
    </p:spTree>
    <p:extLst>
      <p:ext uri="{BB962C8B-B14F-4D97-AF65-F5344CB8AC3E}">
        <p14:creationId xmlns:p14="http://schemas.microsoft.com/office/powerpoint/2010/main" val="156500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A6A6616-299E-1C9A-6B5C-3890227EBFFC}"/>
              </a:ext>
            </a:extLst>
          </p:cNvPr>
          <p:cNvSpPr>
            <a:spLocks noGrp="1"/>
          </p:cNvSpPr>
          <p:nvPr>
            <p:ph idx="1"/>
          </p:nvPr>
        </p:nvSpPr>
        <p:spPr/>
        <p:txBody>
          <a:bodyPr>
            <a:normAutofit fontScale="62500" lnSpcReduction="20000"/>
          </a:bodyPr>
          <a:lstStyle/>
          <a:p>
            <a:pPr marL="0" indent="0" algn="just">
              <a:buNone/>
            </a:pPr>
            <a:r>
              <a:rPr lang="pl-PL" dirty="0"/>
              <a:t>2. W MIEJSCOWYM PLANIE REWITALIZACJI, POZA ELEMENTAMI WYMIENIONYMI W ART. 15 UST. 2 I 3, OKREŚLA SIĘ W ZALEŻNOŚCI OD POTRZEB: </a:t>
            </a:r>
          </a:p>
          <a:p>
            <a:pPr marL="342900" indent="-342900" algn="just">
              <a:buAutoNum type="arabicParenR"/>
            </a:pPr>
            <a:r>
              <a:rPr lang="pl-PL" dirty="0"/>
              <a:t>ZASADY KOMPOZYCJI PRZESTRZENNEJ NOWEJ ZABUDOWY I HARMONIZOWANIA PLANOWANEJ ZABUDOWY Z ZABUDOWĄ ISTNIEJĄCĄ; </a:t>
            </a:r>
          </a:p>
          <a:p>
            <a:pPr marL="342900" indent="-342900" algn="just">
              <a:buAutoNum type="arabicParenR"/>
            </a:pPr>
            <a:r>
              <a:rPr lang="pl-PL" dirty="0"/>
              <a:t>USTALENIA DOTYCZĄCE CHARAKTERYSTYCZNYCH CECH ELEWACJI BUDYNKÓW; </a:t>
            </a:r>
          </a:p>
          <a:p>
            <a:pPr marL="342900" indent="-342900" algn="just">
              <a:buAutoNum type="arabicParenR"/>
            </a:pPr>
            <a:r>
              <a:rPr lang="pl-PL" dirty="0"/>
              <a:t>SZCZEGÓŁOWE USTALENIA DOTYCZĄCE ZAGOSPODAROWANIA I WYPOSAŻENIA TERENÓW PRZESTRZENI PUBLICZNYCH, W TYM URZĄDZANIA I SYTUOWANIA ZIELENI, KONCEPCJI ORGANIZACJI RUCHU NA DROGACH PUBLICZNYCH ORAZ PRZEKROJÓW ULIC; </a:t>
            </a:r>
          </a:p>
          <a:p>
            <a:pPr marL="342900" indent="-342900" algn="just">
              <a:buAutoNum type="arabicParenR"/>
            </a:pPr>
            <a:r>
              <a:rPr lang="pl-PL" b="1" dirty="0">
                <a:solidFill>
                  <a:srgbClr val="C103A1"/>
                </a:solidFill>
              </a:rPr>
              <a:t>ZAKAZY I OGRANICZENIA DOTYCZĄCE DZIAŁALNOŚCI HANDLOWEJ LUB USŁUGOWEJ</a:t>
            </a:r>
            <a:r>
              <a:rPr lang="pl-PL" dirty="0"/>
              <a:t>; </a:t>
            </a:r>
          </a:p>
          <a:p>
            <a:pPr marL="342900" indent="-342900" algn="just">
              <a:buAutoNum type="arabicParenR"/>
            </a:pPr>
            <a:r>
              <a:rPr lang="pl-PL" dirty="0"/>
              <a:t>MAKSYMALNĄ POWIERZCHNIĘ SPRZEDAŻY OBIEKTÓW HANDLOWYCH, W TYM OBSZARY ROZMIESZCZENIA OBIEKTÓW HANDLOWYCH O WSKAZANEJ W PLANIE MAKSYMALNEJ POWIERZCHNI SPRZEDAŻY I ICH DOPUSZCZALNĄ LICZBĘ; </a:t>
            </a:r>
          </a:p>
          <a:p>
            <a:pPr marL="342900" indent="-342900" algn="just">
              <a:buAutoNum type="arabicParenR"/>
            </a:pPr>
            <a:r>
              <a:rPr lang="pl-PL" dirty="0"/>
              <a:t>ZAKRES NIEZBĘDNEJ DO WYBUDOWANIA INFRASTRUKTURY TECHNICZNEJ, SPOŁECZNEJ LUB LOKALI – W PRZYPADKACH, O KTÓRYCH MOWA W ART. 37I</a:t>
            </a:r>
            <a:endParaRPr lang="en-GB" dirty="0"/>
          </a:p>
        </p:txBody>
      </p:sp>
    </p:spTree>
    <p:extLst>
      <p:ext uri="{BB962C8B-B14F-4D97-AF65-F5344CB8AC3E}">
        <p14:creationId xmlns:p14="http://schemas.microsoft.com/office/powerpoint/2010/main" val="3075077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DC3F278-1CC9-7284-62B4-7B690CDF5B64}"/>
              </a:ext>
            </a:extLst>
          </p:cNvPr>
          <p:cNvSpPr>
            <a:spLocks noGrp="1"/>
          </p:cNvSpPr>
          <p:nvPr>
            <p:ph idx="1"/>
          </p:nvPr>
        </p:nvSpPr>
        <p:spPr/>
        <p:txBody>
          <a:bodyPr/>
          <a:lstStyle/>
          <a:p>
            <a:pPr marL="0" indent="0" algn="just">
              <a:buNone/>
            </a:pPr>
            <a:r>
              <a:rPr lang="pl-PL" dirty="0"/>
              <a:t>3. CZĘŚĆ GRAFICZNĄ MIEJSCOWEGO PLANU REWITALIZACJI SPORZĄDZA SIĘ, W ZALEŻNOŚCI OD POTRZEB, W SKALI OD 1:100 DO 1:1000.</a:t>
            </a:r>
            <a:endParaRPr lang="en-GB" dirty="0"/>
          </a:p>
        </p:txBody>
      </p:sp>
    </p:spTree>
    <p:extLst>
      <p:ext uri="{BB962C8B-B14F-4D97-AF65-F5344CB8AC3E}">
        <p14:creationId xmlns:p14="http://schemas.microsoft.com/office/powerpoint/2010/main" val="2881767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2941F0B-A19C-A507-EC5C-A4CFF1ED1D33}"/>
              </a:ext>
            </a:extLst>
          </p:cNvPr>
          <p:cNvSpPr>
            <a:spLocks noGrp="1"/>
          </p:cNvSpPr>
          <p:nvPr>
            <p:ph idx="1"/>
          </p:nvPr>
        </p:nvSpPr>
        <p:spPr/>
        <p:txBody>
          <a:bodyPr/>
          <a:lstStyle/>
          <a:p>
            <a:pPr marL="0" indent="0" algn="just">
              <a:buNone/>
            </a:pPr>
            <a:r>
              <a:rPr lang="pl-PL" dirty="0"/>
              <a:t>ART. 37H. </a:t>
            </a:r>
          </a:p>
          <a:p>
            <a:pPr marL="342900" indent="-342900" algn="just">
              <a:buAutoNum type="arabicPeriod"/>
            </a:pPr>
            <a:r>
              <a:rPr lang="pl-PL" dirty="0"/>
              <a:t>W RAZIE OGRANICZENIA SPOSOBU KORZYSTANIA Z NIERUCHOMOŚCI NA SKUTEK USTANOWIENIA REGULACJI, O KTÓRYCH MOWA W ART. 37G UST. 2 PKT 4, NA ŻĄDANIE POSZKODOWANEGO </a:t>
            </a:r>
            <a:r>
              <a:rPr lang="pl-PL" b="1" dirty="0"/>
              <a:t>WŁAŚCIWY STAROSTA USTALA, W DRODZE DECYZJI, WYSOKOŚĆ ODSZKODOWANIA</a:t>
            </a:r>
            <a:r>
              <a:rPr lang="pl-PL" dirty="0"/>
              <a:t>. OD DECYZJI STAROSTY ODWOŁANIE NIE PRZYSŁUGUJE.</a:t>
            </a:r>
          </a:p>
          <a:p>
            <a:pPr marL="0" indent="0" algn="just">
              <a:buNone/>
            </a:pPr>
            <a:r>
              <a:rPr lang="pl-PL" dirty="0"/>
              <a:t>(…)</a:t>
            </a:r>
          </a:p>
        </p:txBody>
      </p:sp>
    </p:spTree>
    <p:extLst>
      <p:ext uri="{BB962C8B-B14F-4D97-AF65-F5344CB8AC3E}">
        <p14:creationId xmlns:p14="http://schemas.microsoft.com/office/powerpoint/2010/main" val="938638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220EF82-6743-0BDF-66FA-EB3AC07B37E0}"/>
              </a:ext>
            </a:extLst>
          </p:cNvPr>
          <p:cNvSpPr>
            <a:spLocks noGrp="1"/>
          </p:cNvSpPr>
          <p:nvPr>
            <p:ph idx="1"/>
          </p:nvPr>
        </p:nvSpPr>
        <p:spPr/>
        <p:txBody>
          <a:bodyPr/>
          <a:lstStyle/>
          <a:p>
            <a:pPr marL="0" indent="0" algn="just">
              <a:buNone/>
            </a:pPr>
            <a:r>
              <a:rPr lang="pl-PL" dirty="0"/>
              <a:t>ART. 37I. </a:t>
            </a:r>
          </a:p>
          <a:p>
            <a:pPr marL="0" indent="0" algn="just">
              <a:buNone/>
            </a:pPr>
            <a:r>
              <a:rPr lang="pl-PL" dirty="0"/>
              <a:t>1. W MIEJSCOWYM PLANIE REWITALIZACJI MOŻNA OKREŚLIĆ, W ODNIESIENIU DO NIERUCHOMOŚCI NIEZABUDOWANEJ, ŻE </a:t>
            </a:r>
            <a:r>
              <a:rPr lang="pl-PL" b="1" dirty="0">
                <a:solidFill>
                  <a:srgbClr val="C103A1"/>
                </a:solidFill>
              </a:rPr>
              <a:t>WARUNKIEM REALIZACJI NA NIEJ INWESTYCJI GŁÓWNEJ JEST ZOBOWIĄZANIE SIĘ INWESTORA DO BUDOWY NA SWÓJ KOSZT I DO NIEODPŁATNEGO PRZEKAZANIA NA RZECZ GMINY INWESTYCJI UZUPEŁNIAJĄCYCH W POSTACI INFRASTRUKTURY TECHNICZNEJ, SPOŁECZNEJ LUB LOKALI MIESZKALNYCH</a:t>
            </a:r>
            <a:r>
              <a:rPr lang="pl-PL" dirty="0"/>
              <a:t> – W ZAKRESIE WSKAZANYM W TYM PLANIE. (…)</a:t>
            </a:r>
            <a:endParaRPr lang="en-GB" dirty="0"/>
          </a:p>
        </p:txBody>
      </p:sp>
    </p:spTree>
    <p:extLst>
      <p:ext uri="{BB962C8B-B14F-4D97-AF65-F5344CB8AC3E}">
        <p14:creationId xmlns:p14="http://schemas.microsoft.com/office/powerpoint/2010/main" val="3599293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4E05EC8-8CC5-E2B4-1D0C-65B1988A28DF}"/>
              </a:ext>
            </a:extLst>
          </p:cNvPr>
          <p:cNvSpPr>
            <a:spLocks noGrp="1"/>
          </p:cNvSpPr>
          <p:nvPr>
            <p:ph idx="1"/>
          </p:nvPr>
        </p:nvSpPr>
        <p:spPr/>
        <p:txBody>
          <a:bodyPr/>
          <a:lstStyle/>
          <a:p>
            <a:pPr marL="0" indent="0" algn="just">
              <a:buNone/>
            </a:pPr>
            <a:r>
              <a:rPr lang="pl-PL" dirty="0"/>
              <a:t>2. INWESTYCJĄ GŁÓWNĄ NIE MOŻE BYĆ INWESTYCJA CELU PUBLICZNEGO. </a:t>
            </a:r>
          </a:p>
          <a:p>
            <a:pPr marL="0" indent="0" algn="just">
              <a:buNone/>
            </a:pPr>
            <a:r>
              <a:rPr lang="pl-PL" dirty="0"/>
              <a:t>3. W RAMACH INWESTYCJI UZUPEŁNIAJĄCYCH MOŻLIWE JEST RÓWNIEŻ ZOBOWIĄZANIE INWESTORA DO BUDOWY NA SWÓJ KOSZT I DO NIEODPŁATNEGO PRZEKAZANIA NA RZECZ GMINY LOKALI INNYCH NIŻ MIESZKALNE PRZEZNACZONYCH NA POTRZEBY DZIAŁALNOŚCI KULTURALNEJ, SPOŁECZNEJ, EDUKACYJNEJ LUB SPORTOWEJ, WYKONYWANEJ PRZEZ PODMIOTY PROWADZĄCE DZIAŁALNOŚĆ NA OBSZARZE REWITALIZACJI, KTÓRYCH GŁÓWNYM CELEM NIE JEST OSIĄGNIĘCIE ZYSKU. </a:t>
            </a:r>
            <a:endParaRPr lang="en-GB" dirty="0"/>
          </a:p>
        </p:txBody>
      </p:sp>
    </p:spTree>
    <p:extLst>
      <p:ext uri="{BB962C8B-B14F-4D97-AF65-F5344CB8AC3E}">
        <p14:creationId xmlns:p14="http://schemas.microsoft.com/office/powerpoint/2010/main" val="150261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7EBA25-62DB-077D-8918-81B15EC2987F}"/>
              </a:ext>
            </a:extLst>
          </p:cNvPr>
          <p:cNvSpPr>
            <a:spLocks noGrp="1"/>
          </p:cNvSpPr>
          <p:nvPr>
            <p:ph type="title"/>
          </p:nvPr>
        </p:nvSpPr>
        <p:spPr/>
        <p:txBody>
          <a:bodyPr/>
          <a:lstStyle/>
          <a:p>
            <a:r>
              <a:rPr lang="pl-PL" dirty="0"/>
              <a:t>POJĘCIE REWITALIZACJI</a:t>
            </a:r>
            <a:endParaRPr lang="en-GB" dirty="0"/>
          </a:p>
        </p:txBody>
      </p:sp>
      <p:sp>
        <p:nvSpPr>
          <p:cNvPr id="3" name="Symbol zastępczy zawartości 2">
            <a:extLst>
              <a:ext uri="{FF2B5EF4-FFF2-40B4-BE49-F238E27FC236}">
                <a16:creationId xmlns:a16="http://schemas.microsoft.com/office/drawing/2014/main" id="{DBDA2F8F-F062-CBE3-3A31-D0CA031C0ECC}"/>
              </a:ext>
            </a:extLst>
          </p:cNvPr>
          <p:cNvSpPr>
            <a:spLocks noGrp="1"/>
          </p:cNvSpPr>
          <p:nvPr>
            <p:ph idx="1"/>
          </p:nvPr>
        </p:nvSpPr>
        <p:spPr/>
        <p:txBody>
          <a:bodyPr/>
          <a:lstStyle/>
          <a:p>
            <a:pPr marL="0" indent="0" algn="just">
              <a:buNone/>
            </a:pPr>
            <a:r>
              <a:rPr lang="pl-PL" dirty="0"/>
              <a:t>ART. 2. UOR</a:t>
            </a:r>
          </a:p>
          <a:p>
            <a:pPr marL="0" indent="0" algn="just">
              <a:buNone/>
            </a:pPr>
            <a:r>
              <a:rPr lang="pl-PL" dirty="0"/>
              <a:t>1. REWITALIZACJA STANOWI </a:t>
            </a:r>
            <a:r>
              <a:rPr lang="pl-PL" b="1" dirty="0">
                <a:solidFill>
                  <a:srgbClr val="C103A1"/>
                </a:solidFill>
              </a:rPr>
              <a:t>PROCES WYPROWADZANIA ZE STANU KRYZYSOWEGO OBSZARÓW ZDEGRADOWANYCH</a:t>
            </a:r>
            <a:r>
              <a:rPr lang="pl-PL" dirty="0"/>
              <a:t>, PROWADZONY W SPOSÓB KOMPLEKSOWY, POPRZEZ ZINTEGROWANE </a:t>
            </a:r>
            <a:r>
              <a:rPr lang="pl-PL" b="1" dirty="0">
                <a:solidFill>
                  <a:srgbClr val="0070C0"/>
                </a:solidFill>
              </a:rPr>
              <a:t>DZIAŁANIA NA RZECZ LOKALNEJ SPOŁECZNOŚCI, PRZESTRZENI I GOSPODARKI,</a:t>
            </a:r>
            <a:r>
              <a:rPr lang="pl-PL" dirty="0"/>
              <a:t> SKONCENTROWANE TERYTORIALNIE, PROWADZONE PRZEZ INTERESARIUSZY REWITALIZACJI NA PODSTAWIE GMINNEGO PROGRAMU REWITALIZACJI.</a:t>
            </a:r>
            <a:endParaRPr lang="en-GB" dirty="0"/>
          </a:p>
        </p:txBody>
      </p:sp>
    </p:spTree>
    <p:extLst>
      <p:ext uri="{BB962C8B-B14F-4D97-AF65-F5344CB8AC3E}">
        <p14:creationId xmlns:p14="http://schemas.microsoft.com/office/powerpoint/2010/main" val="3182485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CD393F-9EE8-0530-ABC5-64CFCE3CAB77}"/>
              </a:ext>
            </a:extLst>
          </p:cNvPr>
          <p:cNvSpPr>
            <a:spLocks noGrp="1"/>
          </p:cNvSpPr>
          <p:nvPr>
            <p:ph type="title"/>
          </p:nvPr>
        </p:nvSpPr>
        <p:spPr/>
        <p:txBody>
          <a:bodyPr/>
          <a:lstStyle/>
          <a:p>
            <a:r>
              <a:rPr lang="pl-PL" dirty="0"/>
              <a:t>UMOWA URBANISTYCZNA</a:t>
            </a:r>
            <a:endParaRPr lang="en-GB" dirty="0"/>
          </a:p>
        </p:txBody>
      </p:sp>
      <p:sp>
        <p:nvSpPr>
          <p:cNvPr id="3" name="Symbol zastępczy zawartości 2">
            <a:extLst>
              <a:ext uri="{FF2B5EF4-FFF2-40B4-BE49-F238E27FC236}">
                <a16:creationId xmlns:a16="http://schemas.microsoft.com/office/drawing/2014/main" id="{49CCCDA6-34D4-D1CA-A1BE-F7B96B59A4A4}"/>
              </a:ext>
            </a:extLst>
          </p:cNvPr>
          <p:cNvSpPr>
            <a:spLocks noGrp="1"/>
          </p:cNvSpPr>
          <p:nvPr>
            <p:ph idx="1"/>
          </p:nvPr>
        </p:nvSpPr>
        <p:spPr>
          <a:xfrm>
            <a:off x="2231136" y="2638044"/>
            <a:ext cx="7729728" cy="4038981"/>
          </a:xfrm>
        </p:spPr>
        <p:txBody>
          <a:bodyPr>
            <a:normAutofit fontScale="77500" lnSpcReduction="20000"/>
          </a:bodyPr>
          <a:lstStyle/>
          <a:p>
            <a:pPr marL="0" indent="0" algn="just">
              <a:buNone/>
            </a:pPr>
            <a:r>
              <a:rPr lang="pl-PL" dirty="0"/>
              <a:t>5. INWESTOR ZOBOWIĄZUJE SIĘ DO REALIZACJI INWESTYCJI UZUPEŁNIAJĄCYCH ZAWIERAJĄC Z GMINĄ </a:t>
            </a:r>
            <a:r>
              <a:rPr lang="pl-PL" b="1" dirty="0">
                <a:solidFill>
                  <a:schemeClr val="accent1">
                    <a:lumMod val="75000"/>
                  </a:schemeClr>
                </a:solidFill>
              </a:rPr>
              <a:t>UMOWĘ URBANISTYCZNĄ</a:t>
            </a:r>
            <a:r>
              <a:rPr lang="pl-PL" dirty="0"/>
              <a:t>, W KTÓREJ OKREŚLA SIĘ W SZCZEGÓLNOŚCI, ZGODNIE Z MIEJSCOWYM PLANEM REWITALIZACJI, </a:t>
            </a:r>
            <a:r>
              <a:rPr lang="pl-PL" b="1" u="sng" dirty="0"/>
              <a:t>ZAKRES, SPECYFIKACJĘ TECHNICZNĄ I TERMIN WYKONANIA NIEZBĘDNYCH ROBÓT BUDOWLANYCH ORAZ TERMIN PRZEKAZANIA GMINIE WYBUDOWANYCH OBIEKTÓW LUB URZĄDZEŃ</a:t>
            </a:r>
            <a:r>
              <a:rPr lang="pl-PL" dirty="0"/>
              <a:t>. UMOWA URBANISTYCZNA MOŻE PRZEWIDYWAĆ ETAPOWANIE WYKONYWANIA ROBÓT BUDOWLANYCH ORAZ SPEŁNIANIA INNYCH WARUNKÓW W NIEJ OKREŚLONYCH. </a:t>
            </a:r>
          </a:p>
          <a:p>
            <a:pPr marL="0" indent="0" algn="just">
              <a:buNone/>
            </a:pPr>
            <a:r>
              <a:rPr lang="pl-PL" dirty="0"/>
              <a:t>6. UMOWA URBANISTYCZNA JEST ZAWIERANA POD RYGOREM NIEWAŻNOŚCI W FORMIE AKTU NOTARIALNEGO. </a:t>
            </a:r>
          </a:p>
          <a:p>
            <a:pPr marL="0" indent="0" algn="just">
              <a:buNone/>
            </a:pPr>
            <a:r>
              <a:rPr lang="pl-PL" dirty="0"/>
              <a:t>7. </a:t>
            </a:r>
            <a:r>
              <a:rPr lang="pl-PL" b="1" dirty="0">
                <a:solidFill>
                  <a:srgbClr val="00B0F0"/>
                </a:solidFill>
              </a:rPr>
              <a:t>ZAWARCIE UMOWY URBANISTYCZNEJ STANOWI WARUNEK UZYSKANIA POZWOLENIA NA BUDOWĘ DLA INWESTYCJI GŁÓWNEJ LUB JEJ CZĘŚCI.</a:t>
            </a:r>
          </a:p>
          <a:p>
            <a:pPr marL="0" indent="0" algn="just">
              <a:buNone/>
            </a:pPr>
            <a:r>
              <a:rPr lang="pl-PL" dirty="0"/>
              <a:t>8. NIEODPŁATNE PRZEKAZANIE NA RZECZ GMINY ZREALIZOWANEJ INWESTYCJI UZUPEŁNIAJĄCEJ, A W PRZYPADKU GDY STANOWI ONA CZĘŚĆ OBIEKTU BUDOWLANEGO, ZAKOŃCZENIE ROBÓT BUDOWLANYCH DOTYCZĄCYCH INWESTYCJI UZUPEŁNIAJĄCEJ, STANOWI WARUNEK PRZYSTĄPIENIA DO UŻYTKOWANIA OBIEKTÓW BUDOWLANYCH STANOWIĄCYCH INWESTYCJĘ GŁÓWNĄ. </a:t>
            </a:r>
          </a:p>
          <a:p>
            <a:pPr marL="0" indent="0" algn="just">
              <a:buNone/>
            </a:pPr>
            <a:r>
              <a:rPr lang="pl-PL" dirty="0"/>
              <a:t>9. SPEŁNIENIE WARUNKÓW, O KTÓRYCH MOWA W UST. 8, WÓJT, BURMISTRZ ALBO PREZYDENT MIASTA POTWIERDZA W DRODZE ZAŚWIADCZENIA.</a:t>
            </a:r>
            <a:endParaRPr lang="en-GB" dirty="0"/>
          </a:p>
        </p:txBody>
      </p:sp>
    </p:spTree>
    <p:extLst>
      <p:ext uri="{BB962C8B-B14F-4D97-AF65-F5344CB8AC3E}">
        <p14:creationId xmlns:p14="http://schemas.microsoft.com/office/powerpoint/2010/main" val="923724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64CB227-195D-96A1-E38E-4D690BE5E577}"/>
              </a:ext>
            </a:extLst>
          </p:cNvPr>
          <p:cNvSpPr>
            <a:spLocks noGrp="1"/>
          </p:cNvSpPr>
          <p:nvPr>
            <p:ph idx="1"/>
          </p:nvPr>
        </p:nvSpPr>
        <p:spPr/>
        <p:txBody>
          <a:bodyPr/>
          <a:lstStyle/>
          <a:p>
            <a:pPr marL="0" indent="0" algn="just">
              <a:buNone/>
            </a:pPr>
            <a:r>
              <a:rPr lang="pl-PL" dirty="0"/>
              <a:t>ART. 37J UPZP</a:t>
            </a:r>
          </a:p>
          <a:p>
            <a:pPr marL="0" indent="0" algn="just">
              <a:buNone/>
            </a:pPr>
            <a:r>
              <a:rPr lang="pl-PL" dirty="0"/>
              <a:t>5. RADA GMINY UCHWALA MIEJSCOWY PLAN REWITALIZACJI PO STWIERDZENIU, W ODRĘBNEJ UCHWALE, ŻE NIE NARUSZA ON USTALEŃ STUDIUM ORAZ GMINNEGO PROGRAMU REWITALIZACJI.</a:t>
            </a:r>
            <a:endParaRPr lang="en-GB" dirty="0"/>
          </a:p>
        </p:txBody>
      </p:sp>
    </p:spTree>
    <p:extLst>
      <p:ext uri="{BB962C8B-B14F-4D97-AF65-F5344CB8AC3E}">
        <p14:creationId xmlns:p14="http://schemas.microsoft.com/office/powerpoint/2010/main" val="1099545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8988293-E98A-6234-F9F9-DD6F8FD0148C}"/>
              </a:ext>
            </a:extLst>
          </p:cNvPr>
          <p:cNvSpPr>
            <a:spLocks noGrp="1"/>
          </p:cNvSpPr>
          <p:nvPr>
            <p:ph idx="1"/>
          </p:nvPr>
        </p:nvSpPr>
        <p:spPr/>
        <p:txBody>
          <a:bodyPr/>
          <a:lstStyle/>
          <a:p>
            <a:pPr marL="0" indent="0" algn="just">
              <a:buNone/>
            </a:pPr>
            <a:r>
              <a:rPr lang="pl-PL" dirty="0"/>
              <a:t>ART. 37N UPZP</a:t>
            </a:r>
          </a:p>
          <a:p>
            <a:pPr marL="0" indent="0" algn="just">
              <a:buNone/>
            </a:pPr>
            <a:r>
              <a:rPr lang="pl-PL" dirty="0"/>
              <a:t>1. W ZAKRESIE NIEUREGULOWANYM PRZEPISAMI ART. 37F–37M DO MIEJSCOWEGO PLANU REWITALIZACJI STOSUJE SIĘ PRZEPISY DOTYCZĄCE PLANU MIEJSCOWEGO. </a:t>
            </a:r>
          </a:p>
          <a:p>
            <a:pPr marL="0" indent="0" algn="just">
              <a:buNone/>
            </a:pPr>
            <a:r>
              <a:rPr lang="pl-PL" dirty="0"/>
              <a:t>2. ILEKROĆ W PRZEPISACH NINIEJSZEJ USTAWY ALBO PRZEPISACH ODRĘBNYCH JEST MOWA O MIEJSCOWYM PLANIE ZAGOSPODAROWANIA PRZESTRZENNEGO, PLANIE MIEJSCOWYM LUB PLANACH ZAGOSPODAROWANIA PRZESTRZENNEGO, NALEŻY PRZEZ TO ROZUMIEĆ RÓWNIEŻ MIEJSCOWY PLAN REWITALIZACJI.</a:t>
            </a:r>
            <a:endParaRPr lang="en-GB" dirty="0"/>
          </a:p>
        </p:txBody>
      </p:sp>
    </p:spTree>
    <p:extLst>
      <p:ext uri="{BB962C8B-B14F-4D97-AF65-F5344CB8AC3E}">
        <p14:creationId xmlns:p14="http://schemas.microsoft.com/office/powerpoint/2010/main" val="1514050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BA95B8-5D59-41EE-C09E-7B32F0A9E0BF}"/>
              </a:ext>
            </a:extLst>
          </p:cNvPr>
          <p:cNvSpPr>
            <a:spLocks noGrp="1"/>
          </p:cNvSpPr>
          <p:nvPr>
            <p:ph type="title"/>
          </p:nvPr>
        </p:nvSpPr>
        <p:spPr/>
        <p:txBody>
          <a:bodyPr/>
          <a:lstStyle/>
          <a:p>
            <a:r>
              <a:rPr lang="pl-PL" dirty="0"/>
              <a:t>Specjalna strefa rewitalizacji</a:t>
            </a:r>
            <a:endParaRPr lang="en-GB" dirty="0"/>
          </a:p>
        </p:txBody>
      </p:sp>
      <p:sp>
        <p:nvSpPr>
          <p:cNvPr id="3" name="Symbol zastępczy zawartości 2">
            <a:extLst>
              <a:ext uri="{FF2B5EF4-FFF2-40B4-BE49-F238E27FC236}">
                <a16:creationId xmlns:a16="http://schemas.microsoft.com/office/drawing/2014/main" id="{D610F1E0-002C-C03C-820F-4BF7C9AE8A29}"/>
              </a:ext>
            </a:extLst>
          </p:cNvPr>
          <p:cNvSpPr>
            <a:spLocks noGrp="1"/>
          </p:cNvSpPr>
          <p:nvPr>
            <p:ph idx="1"/>
          </p:nvPr>
        </p:nvSpPr>
        <p:spPr/>
        <p:txBody>
          <a:bodyPr>
            <a:normAutofit fontScale="85000" lnSpcReduction="10000"/>
          </a:bodyPr>
          <a:lstStyle/>
          <a:p>
            <a:pPr marL="0" indent="0" algn="just">
              <a:buNone/>
            </a:pPr>
            <a:r>
              <a:rPr lang="pl-PL" dirty="0"/>
              <a:t>ART. 25 UOR </a:t>
            </a:r>
          </a:p>
          <a:p>
            <a:pPr marL="342900" indent="-342900" algn="just">
              <a:buAutoNum type="arabicPeriod"/>
            </a:pPr>
            <a:r>
              <a:rPr lang="pl-PL" b="1" dirty="0">
                <a:solidFill>
                  <a:schemeClr val="accent1">
                    <a:lumMod val="75000"/>
                  </a:schemeClr>
                </a:solidFill>
              </a:rPr>
              <a:t>NA WNIOSEK WÓJTA, BURMISTRZA ALBO PREZYDENTA MIASTA RADA GMINY PODEJMUJE UCHWAŁĘ W SPRAWIE USTANOWIENIA NA OBSZARZE REWITALIZACJI SPECJALNEJ STREFY REWITALIZACJI</a:t>
            </a:r>
            <a:r>
              <a:rPr lang="pl-PL" dirty="0"/>
              <a:t>, ZWANEJ DALEJ „STREFĄ”. </a:t>
            </a:r>
          </a:p>
          <a:p>
            <a:pPr marL="342900" indent="-342900" algn="just">
              <a:buAutoNum type="arabicPeriod"/>
            </a:pPr>
            <a:r>
              <a:rPr lang="pl-PL" b="1" dirty="0">
                <a:solidFill>
                  <a:srgbClr val="00B050"/>
                </a:solidFill>
              </a:rPr>
              <a:t>STREFĘ USTANAWIA SIĘ W CELU ZAPEWNIENIA SPRAWNEJ REALIZACJI PRZEDSIĘWZIĘĆ REWITALIZACYJNYCH</a:t>
            </a:r>
            <a:r>
              <a:rPr lang="pl-PL" dirty="0"/>
              <a:t>, O KTÓRYCH MOWA W ART. 15 UST. 1 PKT 5, NA OKRES NIE DŁUŻSZY NIŻ 10 LAT, BEZ MOŻLIWOŚCI PRZEDŁUŻENIA. </a:t>
            </a:r>
          </a:p>
          <a:p>
            <a:pPr marL="342900" indent="-342900" algn="just">
              <a:buAutoNum type="arabicPeriod"/>
            </a:pPr>
            <a:r>
              <a:rPr lang="pl-PL" dirty="0"/>
              <a:t>WNIOSEK O USTANOWIENIE STREFY SKŁADA SIĘ PO UCHWALENIU GMINNEGO PROGRAMU REWITALIZACJI I ZGODNIE Z JEGO USTALENIAMI. </a:t>
            </a:r>
          </a:p>
          <a:p>
            <a:pPr marL="342900" indent="-342900" algn="just">
              <a:buAutoNum type="arabicPeriod"/>
            </a:pPr>
            <a:r>
              <a:rPr lang="pl-PL" dirty="0"/>
              <a:t>DOPUSZCZA SIĘ PODJĘCIE ODRĘBNYCH UCHWAŁ, O KTÓRYCH MOWA W UST. 1, DLA PODOBSZARÓW REWITALIZACJI.</a:t>
            </a:r>
            <a:endParaRPr lang="en-GB" dirty="0"/>
          </a:p>
        </p:txBody>
      </p:sp>
    </p:spTree>
    <p:extLst>
      <p:ext uri="{BB962C8B-B14F-4D97-AF65-F5344CB8AC3E}">
        <p14:creationId xmlns:p14="http://schemas.microsoft.com/office/powerpoint/2010/main" val="645425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DDDA305-70F6-563D-6BAE-EA6294388950}"/>
              </a:ext>
            </a:extLst>
          </p:cNvPr>
          <p:cNvSpPr>
            <a:spLocks noGrp="1"/>
          </p:cNvSpPr>
          <p:nvPr>
            <p:ph idx="1"/>
          </p:nvPr>
        </p:nvSpPr>
        <p:spPr/>
        <p:txBody>
          <a:bodyPr/>
          <a:lstStyle/>
          <a:p>
            <a:pPr marL="0" indent="0">
              <a:buNone/>
            </a:pPr>
            <a:r>
              <a:rPr lang="pl-PL" dirty="0"/>
              <a:t>Art. 26 UOR</a:t>
            </a:r>
          </a:p>
          <a:p>
            <a:pPr marL="0" indent="0">
              <a:buNone/>
            </a:pPr>
            <a:r>
              <a:rPr lang="pl-PL" dirty="0"/>
              <a:t>UCHWAŁA W SPRAWIE USTANOWIENIA NA OBSZARZE REWITALIZACJI STREFY </a:t>
            </a:r>
            <a:r>
              <a:rPr lang="pl-PL" b="1" dirty="0">
                <a:solidFill>
                  <a:srgbClr val="FF0000"/>
                </a:solidFill>
              </a:rPr>
              <a:t>STANOWI AKT PRAWA MIEJSCOWEGO.</a:t>
            </a:r>
            <a:endParaRPr lang="en-GB" b="1" dirty="0">
              <a:solidFill>
                <a:srgbClr val="FF0000"/>
              </a:solidFill>
            </a:endParaRPr>
          </a:p>
        </p:txBody>
      </p:sp>
    </p:spTree>
    <p:extLst>
      <p:ext uri="{BB962C8B-B14F-4D97-AF65-F5344CB8AC3E}">
        <p14:creationId xmlns:p14="http://schemas.microsoft.com/office/powerpoint/2010/main" val="2709073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CC1C3BA-2DB1-E149-FB34-DF4D3615C592}"/>
              </a:ext>
            </a:extLst>
          </p:cNvPr>
          <p:cNvSpPr>
            <a:spLocks noGrp="1"/>
          </p:cNvSpPr>
          <p:nvPr>
            <p:ph idx="1"/>
          </p:nvPr>
        </p:nvSpPr>
        <p:spPr/>
        <p:txBody>
          <a:bodyPr>
            <a:normAutofit fontScale="85000" lnSpcReduction="10000"/>
          </a:bodyPr>
          <a:lstStyle/>
          <a:p>
            <a:pPr marL="0" indent="0" algn="just">
              <a:buNone/>
            </a:pPr>
            <a:r>
              <a:rPr lang="pl-PL" dirty="0"/>
              <a:t>ART. 28 UOR</a:t>
            </a:r>
          </a:p>
          <a:p>
            <a:pPr marL="0" indent="0" algn="just">
              <a:buNone/>
            </a:pPr>
            <a:r>
              <a:rPr lang="pl-PL" dirty="0"/>
              <a:t>1. NA OBSZARZE STREFY </a:t>
            </a:r>
            <a:r>
              <a:rPr lang="pl-PL" b="1" dirty="0">
                <a:solidFill>
                  <a:srgbClr val="00B0F0"/>
                </a:solidFill>
              </a:rPr>
              <a:t>LOKATOR JEST OBOWIĄZANY OPRÓŻNIĆ, NA CZAS WYKONYWANIA ROBÓT BUDOWLANYCH, LOKAL WCHODZĄCY W SKŁAD MIESZKANIOWEGO ZASOBU GMINY, JEŻELI JEST TO NIEZBĘDNE DO REALIZACJI PRZEDSIĘWZIĘĆ REWITALIZACYJNYCH</a:t>
            </a:r>
            <a:r>
              <a:rPr lang="pl-PL" dirty="0"/>
              <a:t>, O KTÓRYCH MOWA W ART. 15 UST. 1 PKT 5 LIT. A, POLEGAJĄCYCH NA REMONCIE, PRZEBUDOWIE ALBO BUDOWIE OBIEKTU BUDOWLANEGO. </a:t>
            </a:r>
          </a:p>
          <a:p>
            <a:pPr marL="0" indent="0" algn="just">
              <a:buNone/>
            </a:pPr>
            <a:r>
              <a:rPr lang="pl-PL" dirty="0"/>
              <a:t>2. WÓJT, BURMISTRZ ALBO PREZYDENT MIASTA NA PIŚMIE WSKAZUJE LOKATOROWI TERMIN OPRÓŻNIENIA LOKALU I PRZENIESIENIA LOKATORA DO LOKALU ZAMIENNEGO W ROZUMIENIU ART. 2 PKT 6 USTAWY Z DNIA 21 CZERWCA 2001 R. O OCHRONIE PRAW LOKATORÓW, MIESZKANIOWYM ZASOBIE GMINY I O ZMIANIE KODEKSU CYWILNEGO. TERMIN NIE MOŻE BYĆ KRÓTSZY NIŻ 60 DNI, LICZĄC OD DNIA DORĘCZENIA PISMA WSKAZUJĄCEGO LOKAL ZAMIENNY. </a:t>
            </a:r>
            <a:endParaRPr lang="en-GB" dirty="0"/>
          </a:p>
        </p:txBody>
      </p:sp>
    </p:spTree>
    <p:extLst>
      <p:ext uri="{BB962C8B-B14F-4D97-AF65-F5344CB8AC3E}">
        <p14:creationId xmlns:p14="http://schemas.microsoft.com/office/powerpoint/2010/main" val="1736245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18EC183-CF60-9147-749C-6C2022C3F277}"/>
              </a:ext>
            </a:extLst>
          </p:cNvPr>
          <p:cNvSpPr>
            <a:spLocks noGrp="1"/>
          </p:cNvSpPr>
          <p:nvPr>
            <p:ph idx="1"/>
          </p:nvPr>
        </p:nvSpPr>
        <p:spPr/>
        <p:txBody>
          <a:bodyPr>
            <a:normAutofit fontScale="85000" lnSpcReduction="20000"/>
          </a:bodyPr>
          <a:lstStyle/>
          <a:p>
            <a:pPr marL="0" indent="0" algn="just">
              <a:buNone/>
            </a:pPr>
            <a:r>
              <a:rPr lang="pl-PL" dirty="0"/>
              <a:t>3. PO ZAKOŃCZENIU WYKONYWANIA ROBÓT BUDOWLANYCH WÓJT, BURMISTRZ ALBO PREZYDENT MIASTA </a:t>
            </a:r>
            <a:r>
              <a:rPr lang="pl-PL" b="1" dirty="0">
                <a:solidFill>
                  <a:srgbClr val="00B050"/>
                </a:solidFill>
              </a:rPr>
              <a:t>UDOSTĘPNIA LOKATOROWI, W RAMACH ISTNIEJĄCEGO STOSUNKU PRAWNEGO, TEN SAM LOKAL, A JEŻELI JEST TO NIEMOŻLIWE Z UWAGI NA PRZEBUDOWĘ LOKALU, ZMIANĘ SPOSOBU JEGO UŻYTKOWANIA LUB BRAK ZGODY LOKATORA – ZAWIERA Z LOKATOREM UMOWĘ NAJMU LOKALU</a:t>
            </a:r>
            <a:r>
              <a:rPr lang="pl-PL" dirty="0"/>
              <a:t>:</a:t>
            </a:r>
          </a:p>
          <a:p>
            <a:pPr marL="342900" indent="-342900" algn="just">
              <a:buAutoNum type="arabicParenR"/>
            </a:pPr>
            <a:r>
              <a:rPr lang="pl-PL" dirty="0"/>
              <a:t>W TEJ SAMEJ MIEJSCOWOŚCI, O POWIERZCHNI, WYPOSAŻENIU I STANIE TECHNICZNYM RÓWNYCH LUB KORZYSTNIEJSZYCH NIŻ W LOKALU, O KTÓRYM MOWA W UST. 1; </a:t>
            </a:r>
          </a:p>
          <a:p>
            <a:pPr marL="342900" indent="-342900" algn="just">
              <a:buAutoNum type="arabicParenR"/>
            </a:pPr>
            <a:r>
              <a:rPr lang="pl-PL" dirty="0"/>
              <a:t>SPEŁNIAJĄCEGO WYMAGANIA LOKALU ZAMIENNEGO W ROZUMIENIU ART. 2 PKT 6 USTAWY Z DNIA 21 CZERWCA 2001 R. O OCHRONIE PRAW LOKATORÓW, MIESZKANIOWYM ZASOBIE GMINY I O ZMIANIE KODEKSU CYWILNEGO – W PRZYPADKU GDY POWIERZCHNIA, WYPOSAŻENIE I STAN TECHNICZNY LOKALU, O KTÓRYM MOWA W UST. 1, SĄ MNIEJ KORZYSTNE NIŻ OKREŚLONE DLA LOKALU ZAMIENNEGO.</a:t>
            </a:r>
            <a:endParaRPr lang="en-GB" dirty="0"/>
          </a:p>
        </p:txBody>
      </p:sp>
    </p:spTree>
    <p:extLst>
      <p:ext uri="{BB962C8B-B14F-4D97-AF65-F5344CB8AC3E}">
        <p14:creationId xmlns:p14="http://schemas.microsoft.com/office/powerpoint/2010/main" val="3447065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FE2965F-B581-FAA9-10ED-BE63D1A6D727}"/>
              </a:ext>
            </a:extLst>
          </p:cNvPr>
          <p:cNvSpPr>
            <a:spLocks noGrp="1"/>
          </p:cNvSpPr>
          <p:nvPr>
            <p:ph idx="1"/>
          </p:nvPr>
        </p:nvSpPr>
        <p:spPr/>
        <p:txBody>
          <a:bodyPr>
            <a:normAutofit fontScale="92500" lnSpcReduction="20000"/>
          </a:bodyPr>
          <a:lstStyle/>
          <a:p>
            <a:pPr marL="0" indent="0" algn="just">
              <a:buNone/>
            </a:pPr>
            <a:r>
              <a:rPr lang="pl-PL" dirty="0"/>
              <a:t>ART. 29 UOR</a:t>
            </a:r>
          </a:p>
          <a:p>
            <a:pPr marL="342900" indent="-342900" algn="just">
              <a:buAutoNum type="arabicPeriod"/>
            </a:pPr>
            <a:r>
              <a:rPr lang="pl-PL" dirty="0"/>
              <a:t>W PRZYPADKU, O KTÓRYM MOWA W ART. 28 UST. 1, </a:t>
            </a:r>
            <a:r>
              <a:rPr lang="pl-PL" b="1" dirty="0"/>
              <a:t>GDY LOKATOR NIE OPRÓŻNIŁ LOKALU W TERMINIE</a:t>
            </a:r>
            <a:r>
              <a:rPr lang="pl-PL" dirty="0"/>
              <a:t>, O KTÓRYM MOWA W ART. 28 UST. 2, </a:t>
            </a:r>
            <a:r>
              <a:rPr lang="pl-PL" b="1" dirty="0">
                <a:solidFill>
                  <a:srgbClr val="C103A1"/>
                </a:solidFill>
              </a:rPr>
              <a:t>WÓJT, BURMISTRZ ALBO PREZYDENT MIASTA MOŻE WYSTĄPIĆ DO WOJEWODY Z WNIOSKIEM O WYDANIE DECYZJI NAKAZUJĄCEJ OPRÓŻNIENIE LOKALU. </a:t>
            </a:r>
          </a:p>
          <a:p>
            <a:pPr marL="342900" indent="-342900" algn="just">
              <a:buAutoNum type="arabicPeriod"/>
            </a:pPr>
            <a:r>
              <a:rPr lang="pl-PL" dirty="0"/>
              <a:t>WOJEWODA WYDAJE DECYZJĘ NAKAZUJĄCĄ OPRÓŻNIENIE LOKALU W TERMINIE 30 DNI OD DNIA ZŁOŻENIA WNIOSKU, O KTÓRYM MOWA W UST. 1. </a:t>
            </a:r>
            <a:r>
              <a:rPr lang="pl-PL" b="1" dirty="0"/>
              <a:t>NA WNIOSEK WÓJTA, BURMISTRZA ALBO PREZYDENTA MIASTA DECYZJI NADAJE SIĘ RYGOR NATYCHMIASTOWEJ WYKONALNOŚCI, JEŻELI JEST TO UZASADNIONE INTERESEM GOSPODARCZYM GMINY.</a:t>
            </a:r>
            <a:endParaRPr lang="en-GB" b="1" dirty="0"/>
          </a:p>
        </p:txBody>
      </p:sp>
    </p:spTree>
    <p:extLst>
      <p:ext uri="{BB962C8B-B14F-4D97-AF65-F5344CB8AC3E}">
        <p14:creationId xmlns:p14="http://schemas.microsoft.com/office/powerpoint/2010/main" val="1636682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0B3C533-E45F-9CDD-DB01-4A3B7D4C898B}"/>
              </a:ext>
            </a:extLst>
          </p:cNvPr>
          <p:cNvSpPr>
            <a:spLocks noGrp="1"/>
          </p:cNvSpPr>
          <p:nvPr>
            <p:ph idx="1"/>
          </p:nvPr>
        </p:nvSpPr>
        <p:spPr/>
        <p:txBody>
          <a:bodyPr/>
          <a:lstStyle/>
          <a:p>
            <a:pPr marL="0" indent="0" algn="just">
              <a:buNone/>
            </a:pPr>
            <a:r>
              <a:rPr lang="pl-PL" dirty="0"/>
              <a:t>5. </a:t>
            </a:r>
            <a:r>
              <a:rPr lang="pl-PL" b="1" dirty="0"/>
              <a:t>DO EGZEKUCJI OBOWIĄZKU WYNIKAJĄCEGO Z DECYZJI</a:t>
            </a:r>
            <a:r>
              <a:rPr lang="pl-PL" dirty="0"/>
              <a:t>, O KTÓREJ MOWA W UST. 2, </a:t>
            </a:r>
            <a:r>
              <a:rPr lang="pl-PL" b="1" dirty="0">
                <a:solidFill>
                  <a:srgbClr val="00B050"/>
                </a:solidFill>
              </a:rPr>
              <a:t>STOSUJE SIĘ PRZEPISY O POSTĘPOWANIU EGZEKUCYJNYM W ADMINISTRACJI</a:t>
            </a:r>
            <a:r>
              <a:rPr lang="pl-PL" dirty="0"/>
              <a:t>. EGZEKUCJĘ OBOWIĄZKU WYNIKAJĄCEGO Z DECYZJI PRZEPROWADZA SIĘ W TERMINIE 30 DNI OD DNIA DORĘCZENIA LOKATOROWI ZAWIADOMIENIA O WSZCZĘCIU POSTĘPOWANIA EGZEKUCYJNEGO, DO LOKALU ZAMIENNEGO W ROZUMIENIU ART. 2 PKT 6 USTAWY Z DNIA 21 CZERWCA 2001 R. O OCHRONIE PRAW LOKATORÓW, MIESZKANIOWYM ZASOBIE GMINY I O ZMIANIE KODEKSU CYWILNEGO, WSKAZANEGO W TYM WNIOSKU. </a:t>
            </a:r>
            <a:endParaRPr lang="en-GB" dirty="0"/>
          </a:p>
        </p:txBody>
      </p:sp>
    </p:spTree>
    <p:extLst>
      <p:ext uri="{BB962C8B-B14F-4D97-AF65-F5344CB8AC3E}">
        <p14:creationId xmlns:p14="http://schemas.microsoft.com/office/powerpoint/2010/main" val="325376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A7C3ED1-A0E1-4687-893B-9A291714C054}"/>
              </a:ext>
            </a:extLst>
          </p:cNvPr>
          <p:cNvSpPr>
            <a:spLocks noGrp="1"/>
          </p:cNvSpPr>
          <p:nvPr>
            <p:ph idx="1"/>
          </p:nvPr>
        </p:nvSpPr>
        <p:spPr/>
        <p:txBody>
          <a:bodyPr/>
          <a:lstStyle/>
          <a:p>
            <a:pPr algn="just"/>
            <a:r>
              <a:rPr lang="en-GB" dirty="0">
                <a:hlinkClick r:id="rId2"/>
              </a:rPr>
              <a:t>https://baw.um.wroc.pl/UrzadMiastaWroclawia/document/61940/Uchwa%C5%82a-XXXVIII_1019_21</a:t>
            </a:r>
            <a:endParaRPr lang="pl-PL" dirty="0"/>
          </a:p>
          <a:p>
            <a:pPr algn="just"/>
            <a:r>
              <a:rPr lang="en-GB" dirty="0">
                <a:hlinkClick r:id="rId3"/>
              </a:rPr>
              <a:t>https://gis.um.wroc.pl/imap/?gpmap=rewitalizacja</a:t>
            </a:r>
            <a:endParaRPr lang="pl-PL" dirty="0"/>
          </a:p>
          <a:p>
            <a:pPr algn="just"/>
            <a:r>
              <a:rPr lang="en-GB" dirty="0">
                <a:hlinkClick r:id="rId4"/>
              </a:rPr>
              <a:t>https://rewitalizacja.uml.lodz.pl/rewitalizacja/co-to-jest-rewitalizacja/specjalna-strefa-rewitalizacji/</a:t>
            </a:r>
            <a:endParaRPr lang="pl-PL" dirty="0"/>
          </a:p>
          <a:p>
            <a:pPr marL="0" indent="0">
              <a:buNone/>
            </a:pPr>
            <a:endParaRPr lang="en-GB" dirty="0"/>
          </a:p>
        </p:txBody>
      </p:sp>
    </p:spTree>
    <p:extLst>
      <p:ext uri="{BB962C8B-B14F-4D97-AF65-F5344CB8AC3E}">
        <p14:creationId xmlns:p14="http://schemas.microsoft.com/office/powerpoint/2010/main" val="25225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599EA26-CBB4-EA9F-8AC2-DAAA7076A065}"/>
              </a:ext>
            </a:extLst>
          </p:cNvPr>
          <p:cNvSpPr>
            <a:spLocks noGrp="1"/>
          </p:cNvSpPr>
          <p:nvPr>
            <p:ph idx="1"/>
          </p:nvPr>
        </p:nvSpPr>
        <p:spPr/>
        <p:txBody>
          <a:bodyPr/>
          <a:lstStyle/>
          <a:p>
            <a:pPr algn="just"/>
            <a:r>
              <a:rPr lang="pl-PL" b="0" i="0" dirty="0">
                <a:solidFill>
                  <a:srgbClr val="1B1B1B"/>
                </a:solidFill>
                <a:effectLst/>
                <a:latin typeface="+mj-lt"/>
              </a:rPr>
              <a:t>REWITALIZACJA TO KOMPLEKSOWY PROCES PRZEMIAN SPOŁECZNYCH, EKONOMICZNYCH, PRZESTRZENNYCH I TECHNICZNYCH SŁUŻĄCYCH WYPROWADZENIU ZE STANU KRYZYSOWEGO NAJBARDZIEJ ZDEGRADOWANYCH OBSZARÓW – </a:t>
            </a:r>
            <a:r>
              <a:rPr lang="pl-PL" b="0" i="0" dirty="0">
                <a:solidFill>
                  <a:srgbClr val="1B1B1B"/>
                </a:solidFill>
                <a:effectLst/>
                <a:latin typeface="+mj-lt"/>
                <a:hlinkClick r:id="rId2"/>
              </a:rPr>
              <a:t>HTTPS://WWW.GOV.PL/WEB/FUNDUSZE-REGIONY/REWITALIZACJA</a:t>
            </a:r>
            <a:r>
              <a:rPr lang="pl-PL" b="0" i="0" dirty="0">
                <a:solidFill>
                  <a:srgbClr val="1B1B1B"/>
                </a:solidFill>
                <a:effectLst/>
                <a:latin typeface="+mj-lt"/>
              </a:rPr>
              <a:t>;</a:t>
            </a:r>
          </a:p>
          <a:p>
            <a:pPr algn="just"/>
            <a:r>
              <a:rPr lang="pl-PL" dirty="0">
                <a:latin typeface="+mj-lt"/>
              </a:rPr>
              <a:t>KRAJOWE CENTRUM WIEDZY O REWITALIZACJI – </a:t>
            </a:r>
            <a:r>
              <a:rPr lang="en-GB" dirty="0">
                <a:latin typeface="+mj-lt"/>
                <a:hlinkClick r:id="rId3"/>
              </a:rPr>
              <a:t>HTTPS://WWW.FUNDUSZEEUROPEJSKIE.GOV.PL/STRONY/O-FUNDUSZACH/REWITALIZACJA/</a:t>
            </a:r>
            <a:endParaRPr lang="pl-PL" dirty="0">
              <a:latin typeface="+mj-lt"/>
            </a:endParaRPr>
          </a:p>
        </p:txBody>
      </p:sp>
    </p:spTree>
    <p:extLst>
      <p:ext uri="{BB962C8B-B14F-4D97-AF65-F5344CB8AC3E}">
        <p14:creationId xmlns:p14="http://schemas.microsoft.com/office/powerpoint/2010/main" val="40213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B1EBC2-B949-AB31-8CB0-BB923FF56174}"/>
              </a:ext>
            </a:extLst>
          </p:cNvPr>
          <p:cNvSpPr>
            <a:spLocks noGrp="1"/>
          </p:cNvSpPr>
          <p:nvPr>
            <p:ph type="title"/>
          </p:nvPr>
        </p:nvSpPr>
        <p:spPr/>
        <p:txBody>
          <a:bodyPr/>
          <a:lstStyle/>
          <a:p>
            <a:r>
              <a:rPr lang="pl-PL" dirty="0"/>
              <a:t>OBLIGATORYJNE WSPÓŁDZIAŁANIE W PROCESIE REWITALIZACJI</a:t>
            </a:r>
            <a:endParaRPr lang="en-GB" dirty="0"/>
          </a:p>
        </p:txBody>
      </p:sp>
      <p:sp>
        <p:nvSpPr>
          <p:cNvPr id="3" name="Symbol zastępczy zawartości 2">
            <a:extLst>
              <a:ext uri="{FF2B5EF4-FFF2-40B4-BE49-F238E27FC236}">
                <a16:creationId xmlns:a16="http://schemas.microsoft.com/office/drawing/2014/main" id="{9BF73B4F-65AF-782C-DB56-5B7A3E0D4F5B}"/>
              </a:ext>
            </a:extLst>
          </p:cNvPr>
          <p:cNvSpPr>
            <a:spLocks noGrp="1"/>
          </p:cNvSpPr>
          <p:nvPr>
            <p:ph idx="1"/>
          </p:nvPr>
        </p:nvSpPr>
        <p:spPr/>
        <p:txBody>
          <a:bodyPr>
            <a:normAutofit/>
          </a:bodyPr>
          <a:lstStyle/>
          <a:p>
            <a:pPr marL="0" indent="0" algn="just">
              <a:buNone/>
            </a:pPr>
            <a:r>
              <a:rPr lang="pl-PL" dirty="0"/>
              <a:t>W ORZECZNICTWIE SĄDOWOADMINISTRACYJNYM PODKREŚLA SIĘ, ŻE ZGODNIE Z WOLĄ USTAWODAWCY WYRAŻONĄ W TYM AKCIE PRAWNYM, WŁĄCZENIE MOŻLIWIE NAJWIĘKSZEGO GRONA INTERESARIUSZY W PLANOWANIE I REALIZACJĘ PRZEDSIĘWZIĘĆ REWITALIZACYJNYCH, JEST KLUCZOWYM ELEMENTEM PROCESU REWITALIZACJI. INSTRUMENTAMI PRAWNYMI, KTÓRE NA TO POZWALAJĄ SĄ </a:t>
            </a:r>
            <a:r>
              <a:rPr lang="pl-PL" b="1" dirty="0">
                <a:solidFill>
                  <a:srgbClr val="00B050"/>
                </a:solidFill>
              </a:rPr>
              <a:t>KONSULTACJE SPOŁECZNE ORAZ KOMITET REWITALIZACJI.</a:t>
            </a:r>
          </a:p>
          <a:p>
            <a:pPr marL="0" indent="0" algn="just">
              <a:buNone/>
            </a:pPr>
            <a:r>
              <a:rPr lang="pl-PL" sz="1200" i="0" u="none" strike="noStrike" baseline="0" dirty="0">
                <a:solidFill>
                  <a:schemeClr val="tx1"/>
                </a:solidFill>
                <a:latin typeface="+mj-lt"/>
              </a:rPr>
              <a:t>WYROK WOJEWÓDZKIEGO SĄDU ADMINISTRACYJNEGO W GLIWICACH Z DNIA 28 SIERPNIA 2018 R., SYGN. AKT IV </a:t>
            </a:r>
            <a:r>
              <a:rPr lang="en-GB" sz="1200" i="0" u="none" strike="noStrike" baseline="0" dirty="0">
                <a:solidFill>
                  <a:schemeClr val="tx1"/>
                </a:solidFill>
                <a:latin typeface="+mj-lt"/>
              </a:rPr>
              <a:t>SA/GL 598/18, (LEGALIS NR 1819348).</a:t>
            </a:r>
            <a:endParaRPr lang="en-GB" sz="1200" dirty="0">
              <a:solidFill>
                <a:schemeClr val="tx1"/>
              </a:solidFill>
              <a:latin typeface="+mj-lt"/>
            </a:endParaRPr>
          </a:p>
        </p:txBody>
      </p:sp>
    </p:spTree>
    <p:extLst>
      <p:ext uri="{BB962C8B-B14F-4D97-AF65-F5344CB8AC3E}">
        <p14:creationId xmlns:p14="http://schemas.microsoft.com/office/powerpoint/2010/main" val="292352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F00583-B3A6-0DE5-DD5F-3EF2EF72812A}"/>
              </a:ext>
            </a:extLst>
          </p:cNvPr>
          <p:cNvSpPr>
            <a:spLocks noGrp="1"/>
          </p:cNvSpPr>
          <p:nvPr>
            <p:ph type="title"/>
          </p:nvPr>
        </p:nvSpPr>
        <p:spPr/>
        <p:txBody>
          <a:bodyPr/>
          <a:lstStyle/>
          <a:p>
            <a:r>
              <a:rPr lang="pl-PL" dirty="0"/>
              <a:t>PARTYCYPACJA SPOŁECZNA W PROCESIE REWITALIZACJI</a:t>
            </a:r>
            <a:endParaRPr lang="en-GB" dirty="0"/>
          </a:p>
        </p:txBody>
      </p:sp>
      <p:sp>
        <p:nvSpPr>
          <p:cNvPr id="3" name="Symbol zastępczy zawartości 2">
            <a:extLst>
              <a:ext uri="{FF2B5EF4-FFF2-40B4-BE49-F238E27FC236}">
                <a16:creationId xmlns:a16="http://schemas.microsoft.com/office/drawing/2014/main" id="{A3F5C568-192D-1DBE-8CA9-F0840B4D36C0}"/>
              </a:ext>
            </a:extLst>
          </p:cNvPr>
          <p:cNvSpPr>
            <a:spLocks noGrp="1"/>
          </p:cNvSpPr>
          <p:nvPr>
            <p:ph idx="1"/>
          </p:nvPr>
        </p:nvSpPr>
        <p:spPr/>
        <p:txBody>
          <a:bodyPr/>
          <a:lstStyle/>
          <a:p>
            <a:pPr marL="0" indent="0" algn="just">
              <a:buNone/>
            </a:pPr>
            <a:r>
              <a:rPr lang="pl-PL" dirty="0"/>
              <a:t>ART. 5 UOR</a:t>
            </a:r>
          </a:p>
          <a:p>
            <a:pPr marL="0" indent="0" algn="just">
              <a:buNone/>
            </a:pPr>
            <a:r>
              <a:rPr lang="pl-PL" dirty="0"/>
              <a:t>1. PARTYCYPACJA SPOŁECZNA OBEJMUJE </a:t>
            </a:r>
            <a:r>
              <a:rPr lang="pl-PL" b="1" dirty="0">
                <a:solidFill>
                  <a:srgbClr val="00B050"/>
                </a:solidFill>
              </a:rPr>
              <a:t>PRZYGOTOWANIE, PROWADZENIE I OCENĘ REWITALIZACJI W SPOSÓB ZAPEWNIAJĄCY AKTYWNY UDZIAŁ INTERESARIUSZY</a:t>
            </a:r>
            <a:r>
              <a:rPr lang="pl-PL" dirty="0"/>
              <a:t>, W TYM POPRZEZ UCZESTNICTWO W KONSULTACJACH SPOŁECZNYCH ORAZ W PRACACH KOMITETU REWITALIZACJI, O KTÓRYM MOWA W ART. 7. </a:t>
            </a:r>
            <a:endParaRPr lang="en-GB" dirty="0"/>
          </a:p>
        </p:txBody>
      </p:sp>
    </p:spTree>
    <p:extLst>
      <p:ext uri="{BB962C8B-B14F-4D97-AF65-F5344CB8AC3E}">
        <p14:creationId xmlns:p14="http://schemas.microsoft.com/office/powerpoint/2010/main" val="2653188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C01D28-9C06-CAAE-9556-0E52C3F99711}"/>
              </a:ext>
            </a:extLst>
          </p:cNvPr>
          <p:cNvSpPr>
            <a:spLocks noGrp="1"/>
          </p:cNvSpPr>
          <p:nvPr>
            <p:ph type="title"/>
          </p:nvPr>
        </p:nvSpPr>
        <p:spPr/>
        <p:txBody>
          <a:bodyPr/>
          <a:lstStyle/>
          <a:p>
            <a:r>
              <a:rPr lang="pl-PL" dirty="0"/>
              <a:t>KONSULTACJE SPOŁECZNE</a:t>
            </a:r>
            <a:endParaRPr lang="en-GB" dirty="0"/>
          </a:p>
        </p:txBody>
      </p:sp>
      <p:sp>
        <p:nvSpPr>
          <p:cNvPr id="3" name="Symbol zastępczy zawartości 2">
            <a:extLst>
              <a:ext uri="{FF2B5EF4-FFF2-40B4-BE49-F238E27FC236}">
                <a16:creationId xmlns:a16="http://schemas.microsoft.com/office/drawing/2014/main" id="{7BF6C88B-9E47-24DC-2C8F-070700E9DFF7}"/>
              </a:ext>
            </a:extLst>
          </p:cNvPr>
          <p:cNvSpPr>
            <a:spLocks noGrp="1"/>
          </p:cNvSpPr>
          <p:nvPr>
            <p:ph idx="1"/>
          </p:nvPr>
        </p:nvSpPr>
        <p:spPr/>
        <p:txBody>
          <a:bodyPr>
            <a:normAutofit fontScale="77500" lnSpcReduction="20000"/>
          </a:bodyPr>
          <a:lstStyle/>
          <a:p>
            <a:pPr marL="0" indent="0">
              <a:buNone/>
            </a:pPr>
            <a:r>
              <a:rPr lang="pl-PL" dirty="0"/>
              <a:t>Art. 6 UOR</a:t>
            </a:r>
          </a:p>
          <a:p>
            <a:pPr marL="342900" indent="-342900" algn="just">
              <a:buAutoNum type="arabicPeriod"/>
            </a:pPr>
            <a:r>
              <a:rPr lang="pl-PL" dirty="0"/>
              <a:t>KONSULTACJE SPOŁECZNE PROWADZI WÓJT, BURMISTRZ ALBO PREZYDENT MIASTA. </a:t>
            </a:r>
          </a:p>
          <a:p>
            <a:pPr marL="342900" indent="-342900" algn="just">
              <a:buAutoNum type="arabicPeriod"/>
            </a:pPr>
            <a:r>
              <a:rPr lang="pl-PL" dirty="0"/>
              <a:t>O SPOSOBACH, MIEJSCACH I TERMINACH PROWADZENIA KONSULTACJI SPOŁECZNYCH WÓJT, BURMISTRZ ALBO PREZYDENT MIASTA OGŁASZA NIE PÓŹNIEJ NIŻ W DNIU ROZPOCZĘCIA KONSULTACJI SPOŁECZNYCH CO NAJMNIEJ:</a:t>
            </a:r>
          </a:p>
          <a:p>
            <a:pPr marL="0" indent="0" algn="just">
              <a:buNone/>
            </a:pPr>
            <a:r>
              <a:rPr lang="pl-PL" dirty="0"/>
              <a:t>1) PRZEZ PUBLIKACJĘ W PRASIE W ROZUMIENIU ART. 7 UST. 2 PKT 1 USTAWY Z DNIA 26 STYCZNIA 1984 R. - PRAWO PRASOWE (DZ. U. Z 2018 R. POZ. 1914);</a:t>
            </a:r>
          </a:p>
          <a:p>
            <a:pPr marL="0" indent="0" algn="just">
              <a:buNone/>
            </a:pPr>
            <a:r>
              <a:rPr lang="pl-PL" dirty="0"/>
              <a:t>2) PRZEZ WYWIESZENIE W WIDOCZNYM MIEJSCU NA TERENIE OBJĘTYM DOKUMENTEM PODDAWANYM KONSULTACJOM ORAZ W SIEDZIBIE OBSŁUGUJĄCEGO GO URZĘDU;</a:t>
            </a:r>
          </a:p>
          <a:p>
            <a:pPr marL="0" indent="0" algn="just">
              <a:buNone/>
            </a:pPr>
            <a:r>
              <a:rPr lang="pl-PL" dirty="0"/>
              <a:t>3) PRZEZ UDOSTĘPNIENIE INFORMACJI NA STRONIE PODMIOTOWEJ GMINY W BIULETYNIE INFORMACJI PUBLICZNEJ ORAZ NA SWOJEJ STRONIE INTERNETOWEJ, JEŻELI TAKĄ POSIADA;</a:t>
            </a:r>
          </a:p>
          <a:p>
            <a:pPr marL="0" indent="0" algn="just">
              <a:buNone/>
            </a:pPr>
            <a:r>
              <a:rPr lang="pl-PL" dirty="0"/>
              <a:t>4) W SPOSÓB ZWYCZAJOWO PRZYJĘTY W DANEJ MIEJSCOWOŚCI.</a:t>
            </a:r>
          </a:p>
        </p:txBody>
      </p:sp>
    </p:spTree>
    <p:extLst>
      <p:ext uri="{BB962C8B-B14F-4D97-AF65-F5344CB8AC3E}">
        <p14:creationId xmlns:p14="http://schemas.microsoft.com/office/powerpoint/2010/main" val="22547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EF7E412-91C0-0018-D964-5F6D2695859C}"/>
              </a:ext>
            </a:extLst>
          </p:cNvPr>
          <p:cNvSpPr>
            <a:spLocks noGrp="1"/>
          </p:cNvSpPr>
          <p:nvPr>
            <p:ph idx="1"/>
          </p:nvPr>
        </p:nvSpPr>
        <p:spPr/>
        <p:txBody>
          <a:bodyPr>
            <a:normAutofit fontScale="85000" lnSpcReduction="10000"/>
          </a:bodyPr>
          <a:lstStyle/>
          <a:p>
            <a:pPr marL="0" indent="0" algn="just">
              <a:buNone/>
            </a:pPr>
            <a:r>
              <a:rPr lang="pl-PL" dirty="0"/>
              <a:t>3. FORMAMI KONSULTACJI SPOŁECZNYCH SĄ: </a:t>
            </a:r>
          </a:p>
          <a:p>
            <a:pPr marL="342900" indent="-342900" algn="just">
              <a:buAutoNum type="arabicParenR"/>
            </a:pPr>
            <a:r>
              <a:rPr lang="pl-PL" dirty="0"/>
              <a:t>ZBIERANIE UWAG W POSTACI PAPIEROWEJ LUB ELEKTRONICZNEJ, W TYM ZA POMOCĄ ŚRODKÓW KOMUNIKACJI ELEKTRONICZNEJ, W SZCZEGÓLNOŚCI POCZTY ELEKTRONICZNEJ LUB FORMULARZY ZAMIESZCZONYCH NA STRONIE PODMIOTOWEJ GMINY W BIULETYNIE INFORMACJI PUBLICZNEJ; </a:t>
            </a:r>
          </a:p>
          <a:p>
            <a:pPr marL="342900" indent="-342900" algn="just">
              <a:buAutoNum type="arabicParenR"/>
            </a:pPr>
            <a:r>
              <a:rPr lang="pl-PL" dirty="0"/>
              <a:t>SPOTKANIA, DEBATY, WARSZTATY, SPACERY STUDYJNE, ANKIETY, WYWIADY, WYKORZYSTANIE GRUP PRZEDSTAWICIELSKICH LUB ZBIERANIE UWAG USTNYCH. </a:t>
            </a:r>
          </a:p>
          <a:p>
            <a:pPr marL="0" indent="0" algn="just">
              <a:buNone/>
            </a:pPr>
            <a:r>
              <a:rPr lang="pl-PL" dirty="0"/>
              <a:t>(…)</a:t>
            </a:r>
          </a:p>
          <a:p>
            <a:pPr marL="0" indent="0" algn="just">
              <a:buNone/>
            </a:pPr>
            <a:r>
              <a:rPr lang="pl-PL" dirty="0"/>
              <a:t>4. KONSULTACJE SPOŁECZNE PROWADZI SIĘ Z WYKORZYSTANIEM FORMY, O KTÓREJ MOWA W UST. 3 PKT 1, ORAZ CO NAJMNIEJ DWÓCH FORM, O KTÓRYCH MOWA W UST. 3 PKT 2.</a:t>
            </a:r>
            <a:endParaRPr lang="en-GB" dirty="0"/>
          </a:p>
          <a:p>
            <a:endParaRPr lang="en-GB" dirty="0"/>
          </a:p>
        </p:txBody>
      </p:sp>
    </p:spTree>
    <p:extLst>
      <p:ext uri="{BB962C8B-B14F-4D97-AF65-F5344CB8AC3E}">
        <p14:creationId xmlns:p14="http://schemas.microsoft.com/office/powerpoint/2010/main" val="45604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93760D-6B09-309E-229B-13F333EAE3E5}"/>
              </a:ext>
            </a:extLst>
          </p:cNvPr>
          <p:cNvSpPr>
            <a:spLocks noGrp="1"/>
          </p:cNvSpPr>
          <p:nvPr>
            <p:ph type="title"/>
          </p:nvPr>
        </p:nvSpPr>
        <p:spPr/>
        <p:txBody>
          <a:bodyPr/>
          <a:lstStyle/>
          <a:p>
            <a:r>
              <a:rPr lang="pl-PL" dirty="0"/>
              <a:t>Spacer studyjny</a:t>
            </a:r>
            <a:endParaRPr lang="en-GB" dirty="0"/>
          </a:p>
        </p:txBody>
      </p:sp>
      <p:sp>
        <p:nvSpPr>
          <p:cNvPr id="3" name="Symbol zastępczy zawartości 2">
            <a:extLst>
              <a:ext uri="{FF2B5EF4-FFF2-40B4-BE49-F238E27FC236}">
                <a16:creationId xmlns:a16="http://schemas.microsoft.com/office/drawing/2014/main" id="{A07DAB32-36DC-3099-74DE-2B0F1F2896C3}"/>
              </a:ext>
            </a:extLst>
          </p:cNvPr>
          <p:cNvSpPr>
            <a:spLocks noGrp="1"/>
          </p:cNvSpPr>
          <p:nvPr>
            <p:ph idx="1"/>
          </p:nvPr>
        </p:nvSpPr>
        <p:spPr/>
        <p:txBody>
          <a:bodyPr/>
          <a:lstStyle/>
          <a:p>
            <a:r>
              <a:rPr lang="pl-PL" dirty="0"/>
              <a:t>NA CZYM POLEGA – </a:t>
            </a:r>
            <a:r>
              <a:rPr lang="pl-PL" dirty="0">
                <a:hlinkClick r:id="rId2"/>
              </a:rPr>
              <a:t>https://partycypacjaobywatelska.pl/strefa-wiedzy/techniki/spacery-badawcze/</a:t>
            </a:r>
            <a:endParaRPr lang="pl-PL" dirty="0"/>
          </a:p>
          <a:p>
            <a:r>
              <a:rPr lang="pl-PL" dirty="0"/>
              <a:t>PRZYKŁAD:</a:t>
            </a:r>
          </a:p>
          <a:p>
            <a:pPr marL="0" indent="0">
              <a:buNone/>
            </a:pPr>
            <a:r>
              <a:rPr lang="pl-PL" dirty="0">
                <a:hlinkClick r:id="rId3"/>
              </a:rPr>
              <a:t>https://rewitalizacja.starachowice.eu/konsultacje-spoleczne-1/zakonczone/spacery-studyjne</a:t>
            </a:r>
            <a:endParaRPr lang="pl-PL" dirty="0"/>
          </a:p>
          <a:p>
            <a:pPr marL="0" indent="0">
              <a:buNone/>
            </a:pPr>
            <a:r>
              <a:rPr lang="pl-PL" dirty="0">
                <a:hlinkClick r:id="rId4"/>
              </a:rPr>
              <a:t>https://rumia.eu/samorzadowcy-odbyli-spacer-studyjny-po-nowoczesnym-i-ekologicznym-ciagu</a:t>
            </a:r>
            <a:endParaRPr lang="pl-PL" dirty="0"/>
          </a:p>
          <a:p>
            <a:pPr marL="0" indent="0">
              <a:buNone/>
            </a:pPr>
            <a:endParaRPr lang="pl-PL" dirty="0"/>
          </a:p>
        </p:txBody>
      </p:sp>
    </p:spTree>
    <p:extLst>
      <p:ext uri="{BB962C8B-B14F-4D97-AF65-F5344CB8AC3E}">
        <p14:creationId xmlns:p14="http://schemas.microsoft.com/office/powerpoint/2010/main" val="3737548785"/>
      </p:ext>
    </p:extLst>
  </p:cSld>
  <p:clrMapOvr>
    <a:masterClrMapping/>
  </p:clrMapOvr>
</p:sld>
</file>

<file path=ppt/theme/theme1.xml><?xml version="1.0" encoding="utf-8"?>
<a:theme xmlns:a="http://schemas.openxmlformats.org/drawingml/2006/main" name="Paczka">
  <a:themeElements>
    <a:clrScheme name="Paczka">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zk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zka">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Paczka</Template>
  <TotalTime>0</TotalTime>
  <Words>2884</Words>
  <Application>Microsoft Office PowerPoint</Application>
  <PresentationFormat>Panoramiczny</PresentationFormat>
  <Paragraphs>127</Paragraphs>
  <Slides>39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39</vt:i4>
      </vt:variant>
    </vt:vector>
  </HeadingPairs>
  <TitlesOfParts>
    <vt:vector size="43" baseType="lpstr">
      <vt:lpstr>Arial</vt:lpstr>
      <vt:lpstr>Gill Sans MT</vt:lpstr>
      <vt:lpstr>Helvetica Neue</vt:lpstr>
      <vt:lpstr>Paczka</vt:lpstr>
      <vt:lpstr>REWITALIZACJA</vt:lpstr>
      <vt:lpstr>PODSTAWY PRAWNE</vt:lpstr>
      <vt:lpstr>POJĘCIE REWITALIZACJI</vt:lpstr>
      <vt:lpstr>Prezentacja programu PowerPoint</vt:lpstr>
      <vt:lpstr>OBLIGATORYJNE WSPÓŁDZIAŁANIE W PROCESIE REWITALIZACJI</vt:lpstr>
      <vt:lpstr>PARTYCYPACJA SPOŁECZNA W PROCESIE REWITALIZACJI</vt:lpstr>
      <vt:lpstr>KONSULTACJE SPOŁECZNE</vt:lpstr>
      <vt:lpstr>Prezentacja programu PowerPoint</vt:lpstr>
      <vt:lpstr>Spacer studyjny</vt:lpstr>
      <vt:lpstr>Prezentacja programu PowerPoint</vt:lpstr>
      <vt:lpstr>KOMITET REWITALIZACJI</vt:lpstr>
      <vt:lpstr>Prezentacja programu PowerPoint</vt:lpstr>
      <vt:lpstr>Prezentacja programu PowerPoint</vt:lpstr>
      <vt:lpstr>Prezentacja programu PowerPoint</vt:lpstr>
      <vt:lpstr>Prezentacja programu PowerPoint</vt:lpstr>
      <vt:lpstr>MIEJSCOWY PLAN REWITALIZACJI</vt:lpstr>
      <vt:lpstr>OBSZAR ZDEGRADOWANY</vt:lpstr>
      <vt:lpstr>Prezentacja programu PowerPoint</vt:lpstr>
      <vt:lpstr>OBSZAR REWITALIZACJI</vt:lpstr>
      <vt:lpstr>Prezentacja programu PowerPoint</vt:lpstr>
      <vt:lpstr>Prezentacja programu PowerPoint</vt:lpstr>
      <vt:lpstr>GMINNY PROGRAM REWITALIZACJI</vt:lpstr>
      <vt:lpstr>Prezentacja programu PowerPoint</vt:lpstr>
      <vt:lpstr>MIEJSCOWY PLAN REWITALIZACJI CD.</vt:lpstr>
      <vt:lpstr>Prezentacja programu PowerPoint</vt:lpstr>
      <vt:lpstr>Prezentacja programu PowerPoint</vt:lpstr>
      <vt:lpstr>Prezentacja programu PowerPoint</vt:lpstr>
      <vt:lpstr>Prezentacja programu PowerPoint</vt:lpstr>
      <vt:lpstr>Prezentacja programu PowerPoint</vt:lpstr>
      <vt:lpstr>UMOWA URBANISTYCZNA</vt:lpstr>
      <vt:lpstr>Prezentacja programu PowerPoint</vt:lpstr>
      <vt:lpstr>Prezentacja programu PowerPoint</vt:lpstr>
      <vt:lpstr>Specjalna strefa rewitalizacji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REWITALIZACJA</dc:title>
  <dc:creator>Karina Pilarz</dc:creator>
  <cp:lastModifiedBy>Karina Pilarz</cp:lastModifiedBy>
  <cp:revision>3</cp:revision>
  <dcterms:created xsi:type="dcterms:W3CDTF">2022-11-07T14:42:22Z</dcterms:created>
  <dcterms:modified xsi:type="dcterms:W3CDTF">2023-09-19T16:53:47Z</dcterms:modified>
</cp:coreProperties>
</file>