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337" r:id="rId4"/>
    <p:sldId id="268" r:id="rId5"/>
    <p:sldId id="269" r:id="rId6"/>
    <p:sldId id="291" r:id="rId7"/>
    <p:sldId id="271" r:id="rId8"/>
    <p:sldId id="272" r:id="rId9"/>
    <p:sldId id="338" r:id="rId10"/>
    <p:sldId id="274" r:id="rId11"/>
    <p:sldId id="276" r:id="rId12"/>
    <p:sldId id="501" r:id="rId13"/>
    <p:sldId id="502" r:id="rId14"/>
    <p:sldId id="503" r:id="rId15"/>
    <p:sldId id="293" r:id="rId16"/>
    <p:sldId id="504" r:id="rId17"/>
    <p:sldId id="345" r:id="rId18"/>
    <p:sldId id="505" r:id="rId19"/>
    <p:sldId id="506" r:id="rId20"/>
    <p:sldId id="277" r:id="rId21"/>
    <p:sldId id="278" r:id="rId22"/>
    <p:sldId id="339" r:id="rId23"/>
    <p:sldId id="340" r:id="rId24"/>
    <p:sldId id="508" r:id="rId25"/>
    <p:sldId id="301" r:id="rId26"/>
    <p:sldId id="342" r:id="rId27"/>
    <p:sldId id="282" r:id="rId28"/>
    <p:sldId id="283" r:id="rId29"/>
    <p:sldId id="509"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pl-PL" sz="1900" kern="1200" dirty="0"/>
            <a:t>Prezes sądu </a:t>
          </a:r>
          <a:r>
            <a:rPr lang="pl-PL" sz="1900" b="1" kern="1200" dirty="0"/>
            <a:t>ma obowiązek skierować sprawę na posiedzenie</a:t>
          </a:r>
          <a:r>
            <a:rPr lang="pl-PL" sz="1900" kern="1200" dirty="0"/>
            <a:t>, jeżeli: </a:t>
          </a:r>
        </a:p>
        <a:p>
          <a:pPr marL="0" lvl="0" indent="0" algn="l" defTabSz="844550" rtl="0">
            <a:lnSpc>
              <a:spcPct val="90000"/>
            </a:lnSpc>
            <a:spcBef>
              <a:spcPct val="0"/>
            </a:spcBef>
            <a:spcAft>
              <a:spcPct val="35000"/>
            </a:spcAft>
            <a:buNone/>
          </a:pPr>
          <a:r>
            <a:rPr lang="pl-PL" sz="19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339 § 3 i 4 – prezes sądu kieruje sprawę na posiedzenie także wtedy, gdy zachodzi potrzeba innego rozstrzygnięcia przekraczającego jego uprawnienia, a zwłaszcza:</a:t>
          </a:r>
        </a:p>
        <a:p>
          <a:pPr marL="0" lvl="0" indent="0" algn="l" defTabSz="755650" rtl="0">
            <a:lnSpc>
              <a:spcPct val="90000"/>
            </a:lnSpc>
            <a:spcBef>
              <a:spcPct val="0"/>
            </a:spcBef>
            <a:spcAft>
              <a:spcPct val="35000"/>
            </a:spcAft>
            <a:buNone/>
          </a:pPr>
          <a:endParaRPr lang="pl-PL" sz="1700" kern="1200" dirty="0"/>
        </a:p>
        <a:p>
          <a:pPr marL="0" lvl="0" indent="0" algn="l" defTabSz="755650" rtl="0">
            <a:lnSpc>
              <a:spcPct val="90000"/>
            </a:lnSpc>
            <a:spcBef>
              <a:spcPct val="0"/>
            </a:spcBef>
            <a:spcAft>
              <a:spcPct val="35000"/>
            </a:spcAft>
            <a:buNone/>
          </a:pPr>
          <a:r>
            <a:rPr lang="pl-PL" sz="17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6163"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6163"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2224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17.11.2024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59571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654105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85823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745760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828145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646254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952610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4175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8940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402631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D349025-EA25-4E1C-82C9-A702B272EC6A}" type="datetimeFigureOut">
              <a:rPr lang="pl-PL" smtClean="0"/>
              <a:t>17.11.2024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16313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D349025-EA25-4E1C-82C9-A702B272EC6A}" type="datetimeFigureOut">
              <a:rPr lang="pl-PL" smtClean="0"/>
              <a:t>17.11.2024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57744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36147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81974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D349025-EA25-4E1C-82C9-A702B272EC6A}" type="datetimeFigureOut">
              <a:rPr lang="pl-PL" smtClean="0"/>
              <a:t>17.11.2024</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122194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17.11.2024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11276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D349025-EA25-4E1C-82C9-A702B272EC6A}" type="datetimeFigureOut">
              <a:rPr lang="pl-PL" smtClean="0"/>
              <a:t>17.11.2024</a:t>
            </a:fld>
            <a:endParaRPr lang="pl-P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D5848C8-5454-4A0E-9E20-1AD91D640D87}" type="slidenum">
              <a:rPr lang="pl-PL" smtClean="0"/>
              <a:t>‹#›</a:t>
            </a:fld>
            <a:endParaRPr lang="pl-PL"/>
          </a:p>
        </p:txBody>
      </p:sp>
    </p:spTree>
    <p:extLst>
      <p:ext uri="{BB962C8B-B14F-4D97-AF65-F5344CB8AC3E}">
        <p14:creationId xmlns:p14="http://schemas.microsoft.com/office/powerpoint/2010/main" val="1892690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831850" y="1709738"/>
            <a:ext cx="10515600" cy="1500187"/>
          </a:xfrm>
        </p:spPr>
        <p:txBody>
          <a:bodyPr/>
          <a:lstStyle/>
          <a:p>
            <a:r>
              <a:rPr lang="pl-PL" dirty="0"/>
              <a:t>Postępowanie przejściowe </a:t>
            </a:r>
          </a:p>
        </p:txBody>
      </p:sp>
      <p:sp>
        <p:nvSpPr>
          <p:cNvPr id="5" name="Symbol zastępczy tekstu 4"/>
          <p:cNvSpPr>
            <a:spLocks noGrp="1"/>
          </p:cNvSpPr>
          <p:nvPr>
            <p:ph type="body" idx="1"/>
          </p:nvPr>
        </p:nvSpPr>
        <p:spPr>
          <a:xfrm>
            <a:off x="838200" y="3561671"/>
            <a:ext cx="10515600" cy="472394"/>
          </a:xfrm>
        </p:spPr>
        <p:txBody>
          <a:bodyPr/>
          <a:lstStyle/>
          <a:p>
            <a:r>
              <a:rPr lang="pl-PL" dirty="0"/>
              <a:t>Kontrola formalna i merytoryczna, posiedzenia wyrokowe</a:t>
            </a:r>
          </a:p>
        </p:txBody>
      </p:sp>
    </p:spTree>
    <p:extLst>
      <p:ext uri="{BB962C8B-B14F-4D97-AF65-F5344CB8AC3E}">
        <p14:creationId xmlns:p14="http://schemas.microsoft.com/office/powerpoint/2010/main" val="98066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a:bodyPr>
          <a:lstStyle/>
          <a:p>
            <a:r>
              <a:rPr lang="pl-PL" dirty="0"/>
              <a:t>Merytoryczna kontrola aktu oskarżenia </a:t>
            </a:r>
          </a:p>
        </p:txBody>
      </p:sp>
      <p:graphicFrame>
        <p:nvGraphicFramePr>
          <p:cNvPr id="4" name="Symbol zastępczy zawartości 3"/>
          <p:cNvGraphicFramePr>
            <a:graphicFrameLocks noGrp="1"/>
          </p:cNvGraphicFramePr>
          <p:nvPr>
            <p:ph idx="1"/>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9640" y="222885"/>
            <a:ext cx="10515600" cy="854075"/>
          </a:xfrm>
        </p:spPr>
        <p:txBody>
          <a:bodyPr>
            <a:normAutofit fontScale="90000"/>
          </a:bodyPr>
          <a:lstStyle/>
          <a:p>
            <a:r>
              <a:rPr lang="pl-PL" sz="4000" dirty="0"/>
              <a:t>Merytoryczna kontrola aktu oskarżenia – art. 344a </a:t>
            </a:r>
          </a:p>
        </p:txBody>
      </p:sp>
      <p:sp>
        <p:nvSpPr>
          <p:cNvPr id="3" name="Symbol zastępczy zawartości 2"/>
          <p:cNvSpPr>
            <a:spLocks noGrp="1"/>
          </p:cNvSpPr>
          <p:nvPr>
            <p:ph idx="1"/>
          </p:nvPr>
        </p:nvSpPr>
        <p:spPr>
          <a:xfrm>
            <a:off x="1069847" y="1645920"/>
            <a:ext cx="10837017" cy="4705719"/>
          </a:xfrm>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344b</a:t>
            </a:r>
          </a:p>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Ocena zupełności i prawidłowości czynności procesowych. Zwrot sprawy możliwy tylko wtedy, gdy dokonanie niezbędnych czynności przez sąd powodowałoby </a:t>
            </a:r>
            <a:r>
              <a:rPr lang="pl-PL" b="1" dirty="0"/>
              <a:t>znaczne trudności. </a:t>
            </a:r>
          </a:p>
        </p:txBody>
      </p:sp>
    </p:spTree>
    <p:extLst>
      <p:ext uri="{BB962C8B-B14F-4D97-AF65-F5344CB8AC3E}">
        <p14:creationId xmlns:p14="http://schemas.microsoft.com/office/powerpoint/2010/main" val="3516663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Merytoryczna kontrola aktu oskarżenia – art. 344a </a:t>
            </a:r>
          </a:p>
        </p:txBody>
      </p:sp>
      <p:sp>
        <p:nvSpPr>
          <p:cNvPr id="3" name="Symbol zastępczy zawartości 2"/>
          <p:cNvSpPr>
            <a:spLocks noGrp="1"/>
          </p:cNvSpPr>
          <p:nvPr>
            <p:ph idx="1"/>
          </p:nvPr>
        </p:nvSpPr>
        <p:spPr/>
        <p:txBody>
          <a:bodyPr>
            <a:normAutofit lnSpcReduction="10000"/>
          </a:bodyPr>
          <a:lstStyle/>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a:p>
            <a:pPr algn="just"/>
            <a:endParaRPr lang="pl-PL" dirty="0"/>
          </a:p>
        </p:txBody>
      </p:sp>
    </p:spTree>
    <p:extLst>
      <p:ext uri="{BB962C8B-B14F-4D97-AF65-F5344CB8AC3E}">
        <p14:creationId xmlns:p14="http://schemas.microsoft.com/office/powerpoint/2010/main" val="2948620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fontScale="92500"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8788FD-C92D-459B-8B60-55E3BABEC88A}"/>
              </a:ext>
            </a:extLst>
          </p:cNvPr>
          <p:cNvSpPr>
            <a:spLocks noGrp="1"/>
          </p:cNvSpPr>
          <p:nvPr>
            <p:ph type="title"/>
          </p:nvPr>
        </p:nvSpPr>
        <p:spPr>
          <a:xfrm>
            <a:off x="645130" y="147918"/>
            <a:ext cx="9565670" cy="2107602"/>
          </a:xfrm>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D7A8BC41-1F6D-4C5F-B9DC-CA2CA2FBEA01}"/>
              </a:ext>
            </a:extLst>
          </p:cNvPr>
          <p:cNvSpPr>
            <a:spLocks noGrp="1"/>
          </p:cNvSpPr>
          <p:nvPr>
            <p:ph idx="1"/>
          </p:nvPr>
        </p:nvSpPr>
        <p:spPr/>
        <p:txBody>
          <a:bodyPr/>
          <a:lstStyle/>
          <a:p>
            <a:pPr algn="just"/>
            <a:endParaRPr lang="pl-PL" dirty="0"/>
          </a:p>
          <a:p>
            <a:pPr algn="just"/>
            <a:endParaRPr lang="pl-PL" dirty="0"/>
          </a:p>
          <a:p>
            <a:pPr algn="just"/>
            <a:r>
              <a:rPr lang="pl-PL" dirty="0"/>
              <a:t>Art.  344 k.p.k. Jeżeli oskarżony jest tymczasowo aresztowany, sąd z urzędu rozstrzyga o utrzymaniu, zmianie lub uchyleniu tego środka. W razie potrzeby orzeka także o innych środkach zapobiegawczych.</a:t>
            </a:r>
          </a:p>
          <a:p>
            <a:endParaRPr lang="pl-PL" dirty="0"/>
          </a:p>
        </p:txBody>
      </p:sp>
    </p:spTree>
    <p:extLst>
      <p:ext uri="{BB962C8B-B14F-4D97-AF65-F5344CB8AC3E}">
        <p14:creationId xmlns:p14="http://schemas.microsoft.com/office/powerpoint/2010/main" val="3758969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A3128-4A1A-4F89-9CF8-BF2A6EA3D6D5}"/>
              </a:ext>
            </a:extLst>
          </p:cNvPr>
          <p:cNvSpPr>
            <a:spLocks noGrp="1"/>
          </p:cNvSpPr>
          <p:nvPr>
            <p:ph type="title"/>
          </p:nvPr>
        </p:nvSpPr>
        <p:spPr/>
        <p:txBody>
          <a:bodyPr/>
          <a:lstStyle/>
          <a:p>
            <a:pPr algn="ctr"/>
            <a:r>
              <a:rPr lang="pl-PL" sz="3200" dirty="0"/>
              <a:t>Kontrola stosowania środków zapobiegawczych na etapie sądowym</a:t>
            </a:r>
          </a:p>
        </p:txBody>
      </p:sp>
      <p:sp>
        <p:nvSpPr>
          <p:cNvPr id="3" name="Symbol zastępczy zawartości 2">
            <a:extLst>
              <a:ext uri="{FF2B5EF4-FFF2-40B4-BE49-F238E27FC236}">
                <a16:creationId xmlns:a16="http://schemas.microsoft.com/office/drawing/2014/main" id="{ECC5AA71-28FE-4B13-9519-D66407BE6DC2}"/>
              </a:ext>
            </a:extLst>
          </p:cNvPr>
          <p:cNvSpPr>
            <a:spLocks noGrp="1"/>
          </p:cNvSpPr>
          <p:nvPr>
            <p:ph idx="1"/>
          </p:nvPr>
        </p:nvSpPr>
        <p:spPr/>
        <p:txBody>
          <a:bodyPr>
            <a:normAutofit lnSpcReduction="10000"/>
          </a:bodyPr>
          <a:lstStyle/>
          <a:p>
            <a:pPr algn="just"/>
            <a:r>
              <a:rPr lang="pl-PL" dirty="0"/>
              <a:t>Ponowna ocena zasadności dalszego stosowania tymczasowego aresztowania w kontekście przesłanki ogólnej, szczególnej oraz celu stosowania środków zapobiegawczych. </a:t>
            </a:r>
          </a:p>
          <a:p>
            <a:pPr algn="just"/>
            <a:r>
              <a:rPr lang="pl-PL" dirty="0"/>
              <a:t>W przepisie mowa jest jedynie o ewentualnym utrzymaniu w mocy stosowania tymczasowego aresztowania, ale w praktyce sąd jednocześnie orzeka o przedłużeniu stosowania tego środka. </a:t>
            </a:r>
          </a:p>
          <a:p>
            <a:pPr algn="just"/>
            <a:r>
              <a:rPr lang="pl-PL" dirty="0"/>
              <a:t>O ile rozstrzygnięcie przez sąd po wpłynięciu aktu oskarżenia o dalszym stosowaniu tymczasowego aresztowania, zważywszy na treść komentowanego przepisu, jest obligatoryjne, to rozstrzygnięcie o potrzebie dalszego stosowania </a:t>
            </a:r>
            <a:r>
              <a:rPr lang="pl-PL" dirty="0" err="1"/>
              <a:t>nieizolacyjnych</a:t>
            </a:r>
            <a:r>
              <a:rPr lang="pl-PL" dirty="0"/>
              <a:t> środków zapobiegawczych ma charakter fakultatywny i sąd czyni to jedynie w sytuacji, gdy istnieje taka potrzeba (K. </a:t>
            </a:r>
            <a:r>
              <a:rPr lang="pl-PL" dirty="0" err="1"/>
              <a:t>Eichstaedt</a:t>
            </a:r>
            <a:r>
              <a:rPr lang="pl-PL" dirty="0"/>
              <a:t>, w: Dariusz Świecki (red.), </a:t>
            </a:r>
            <a:r>
              <a:rPr lang="pl-PL" i="1" dirty="0"/>
              <a:t>Kodeks postępowania karnego. Komentarz, </a:t>
            </a:r>
            <a:r>
              <a:rPr lang="pl-PL" dirty="0"/>
              <a:t>art. 344, LEX/el.2022)</a:t>
            </a:r>
          </a:p>
          <a:p>
            <a:endParaRPr lang="pl-PL" dirty="0"/>
          </a:p>
        </p:txBody>
      </p:sp>
    </p:spTree>
    <p:extLst>
      <p:ext uri="{BB962C8B-B14F-4D97-AF65-F5344CB8AC3E}">
        <p14:creationId xmlns:p14="http://schemas.microsoft.com/office/powerpoint/2010/main" val="220172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fontScale="92500" lnSpcReduction="2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85000" lnSpcReduction="1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70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70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naprawienia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normAutofit lnSpcReduction="100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lnSpcReduction="1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77500" lnSpcReduction="20000"/>
          </a:bodyPr>
          <a:lstStyle/>
          <a:p>
            <a:pPr algn="just"/>
            <a:r>
              <a:rPr lang="pl-PL" dirty="0"/>
              <a:t>Uwzględnienie wniosku o skazanie bez rozprawy jest możliwe tylko wtedy, </a:t>
            </a:r>
            <a:r>
              <a:rPr lang="pl-PL" b="1" dirty="0"/>
              <a:t>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b="1"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normAutofit/>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fontScale="92500" lnSpcReduction="2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925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fontScale="925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85000" lnSpcReduction="1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213361"/>
            <a:ext cx="12123174" cy="1619373"/>
          </a:xfrm>
        </p:spPr>
        <p:txBody>
          <a:bodyPr>
            <a:normAutofit/>
          </a:bodyPr>
          <a:lstStyle/>
          <a:p>
            <a:br>
              <a:rPr lang="pl-PL" dirty="0"/>
            </a:br>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fontScale="92500" lnSpcReduction="2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normAutofit/>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a:t>
            </a:r>
            <a:r>
              <a:rPr lang="pl-PL" b="1" dirty="0"/>
              <a:t>brak skutecznej skargi uprawnionego oskarżyciela</a:t>
            </a:r>
            <a:r>
              <a:rPr lang="pl-PL" dirty="0"/>
              <a:t>.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normAutofit/>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a:bodyPr>
          <a:lstStyle/>
          <a:p>
            <a:pPr marL="0" indent="0" algn="just">
              <a:buNone/>
            </a:pPr>
            <a:r>
              <a:rPr lang="pl-PL" sz="2400" dirty="0"/>
              <a:t>Jeżeli akt oskarżenia odpowiada warunkom formalnym, </a:t>
            </a:r>
            <a:r>
              <a:rPr lang="pl-PL" sz="2400" b="1" dirty="0"/>
              <a:t>prezes sądu lub referendarz sądowy</a:t>
            </a:r>
            <a:r>
              <a:rPr lang="pl-PL" sz="2400" dirty="0"/>
              <a:t> zarządza doręczenie jego odpisu oskarżonemu, wzywając </a:t>
            </a:r>
            <a:r>
              <a:rPr lang="pl-PL" sz="2400" u="sng" dirty="0"/>
              <a:t>do składania wniosków dowodowych w terminie 7 dni </a:t>
            </a:r>
            <a:r>
              <a:rPr lang="pl-PL" sz="2400" dirty="0"/>
              <a:t>od dnia doręczenia mu aktu oskarżenia, a także pouczając o prawie do złożenia wniosku o </a:t>
            </a:r>
            <a:r>
              <a:rPr lang="pl-PL" sz="2400" u="sng" dirty="0"/>
              <a:t>zobowiązanie prokuratora do uzupełnienia materiałów postępowania przygotowawczego dołączonych do aktu oskarżenia</a:t>
            </a:r>
            <a:r>
              <a:rPr lang="pl-PL" sz="2400" dirty="0"/>
              <a:t> o określone dokumenty zawarte w aktach tego postępowania, gdy ma to znaczenie dla interesu oskarżonego. </a:t>
            </a:r>
          </a:p>
          <a:p>
            <a:pPr algn="just"/>
            <a:r>
              <a:rPr lang="pl-PL" sz="2400" dirty="0"/>
              <a:t>Gdy złożono wniosek z art. 335 § 1 albo akt oskarżenia zawiera wniosek z art. 335 § 2 jego odpis doręcza się ujawnionemu pokrzywdzonemu</a:t>
            </a:r>
          </a:p>
        </p:txBody>
      </p:sp>
    </p:spTree>
    <p:extLst>
      <p:ext uri="{BB962C8B-B14F-4D97-AF65-F5344CB8AC3E}">
        <p14:creationId xmlns:p14="http://schemas.microsoft.com/office/powerpoint/2010/main" val="25753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850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wstępne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1276</TotalTime>
  <Words>4178</Words>
  <Application>Microsoft Office PowerPoint</Application>
  <PresentationFormat>Panoramiczny</PresentationFormat>
  <Paragraphs>199</Paragraphs>
  <Slides>29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29</vt:i4>
      </vt:variant>
    </vt:vector>
  </HeadingPairs>
  <TitlesOfParts>
    <vt:vector size="33" baseType="lpstr">
      <vt:lpstr>Century Gothic</vt:lpstr>
      <vt:lpstr>Wingdings</vt:lpstr>
      <vt:lpstr>Wingdings 3</vt:lpstr>
      <vt:lpstr>Jon</vt:lpstr>
      <vt:lpstr>Postępowanie przejściowe </vt:lpstr>
      <vt:lpstr>Kontrola formalna skargi oskarżyciela</vt:lpstr>
      <vt:lpstr> Kontrola formalna skargi oskarżyciela</vt:lpstr>
      <vt:lpstr>Kontrola formalna skargi oskarżyciela</vt:lpstr>
      <vt:lpstr>Kontrola formalna skargi oskarżyciela</vt:lpstr>
      <vt:lpstr>Co jeżeli prokurator nie uzupełni braków formalnych aktu oskarżenia?</vt:lpstr>
      <vt:lpstr>Doręczenie aktu oskarżenia </vt:lpstr>
      <vt:lpstr>Skierowanie sprawy na posiedzenie</vt:lpstr>
      <vt:lpstr>Skierowanie sprawy na posiedzenie</vt:lpstr>
      <vt:lpstr>Skierowanie sprawy na posiedzenie</vt:lpstr>
      <vt:lpstr>Merytoryczna kontrola aktu oskarżenia </vt:lpstr>
      <vt:lpstr>Merytoryczna kontrola aktu oskarżenia – art. 344a </vt:lpstr>
      <vt:lpstr>Merytoryczna kontrola aktu oskarżenia – art. 344a </vt:lpstr>
      <vt:lpstr>Zwrot sprawy prokuratorowi</vt:lpstr>
      <vt:lpstr>art. 337 a art. 334a </vt:lpstr>
      <vt:lpstr>Kontrola stosowania środków zapobiegawczych na etapie sądowym</vt:lpstr>
      <vt:lpstr>Kontrola stosowania środków zapobiegawczych na etapie sądowym</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Zajęcia nr 1: Zajęcia organizacyjne. Wstęp do procesu karnego</dc:title>
  <dc:creator>Blazej</dc:creator>
  <cp:lastModifiedBy>Karol Jarząbek</cp:lastModifiedBy>
  <cp:revision>73</cp:revision>
  <dcterms:created xsi:type="dcterms:W3CDTF">2017-02-21T23:28:17Z</dcterms:created>
  <dcterms:modified xsi:type="dcterms:W3CDTF">2024-11-17T07:51:54Z</dcterms:modified>
</cp:coreProperties>
</file>