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862" r:id="rId2"/>
  </p:sldMasterIdLst>
  <p:notesMasterIdLst>
    <p:notesMasterId r:id="rId58"/>
  </p:notesMasterIdLst>
  <p:sldIdLst>
    <p:sldId id="300" r:id="rId3"/>
    <p:sldId id="257" r:id="rId4"/>
    <p:sldId id="258" r:id="rId5"/>
    <p:sldId id="325" r:id="rId6"/>
    <p:sldId id="301" r:id="rId7"/>
    <p:sldId id="302" r:id="rId8"/>
    <p:sldId id="303" r:id="rId9"/>
    <p:sldId id="304" r:id="rId10"/>
    <p:sldId id="305" r:id="rId11"/>
    <p:sldId id="323" r:id="rId12"/>
    <p:sldId id="306" r:id="rId13"/>
    <p:sldId id="307" r:id="rId14"/>
    <p:sldId id="308" r:id="rId15"/>
    <p:sldId id="309" r:id="rId16"/>
    <p:sldId id="324" r:id="rId17"/>
    <p:sldId id="310" r:id="rId18"/>
    <p:sldId id="311" r:id="rId19"/>
    <p:sldId id="312" r:id="rId20"/>
    <p:sldId id="322" r:id="rId21"/>
    <p:sldId id="326" r:id="rId22"/>
    <p:sldId id="321" r:id="rId23"/>
    <p:sldId id="313" r:id="rId24"/>
    <p:sldId id="314" r:id="rId25"/>
    <p:sldId id="315" r:id="rId26"/>
    <p:sldId id="316" r:id="rId27"/>
    <p:sldId id="318" r:id="rId28"/>
    <p:sldId id="364" r:id="rId29"/>
    <p:sldId id="327" r:id="rId30"/>
    <p:sldId id="328" r:id="rId31"/>
    <p:sldId id="329" r:id="rId32"/>
    <p:sldId id="330" r:id="rId33"/>
    <p:sldId id="331" r:id="rId34"/>
    <p:sldId id="332" r:id="rId35"/>
    <p:sldId id="333" r:id="rId36"/>
    <p:sldId id="334" r:id="rId37"/>
    <p:sldId id="335" r:id="rId38"/>
    <p:sldId id="336" r:id="rId39"/>
    <p:sldId id="337" r:id="rId40"/>
    <p:sldId id="338" r:id="rId41"/>
    <p:sldId id="339" r:id="rId42"/>
    <p:sldId id="340" r:id="rId43"/>
    <p:sldId id="363" r:id="rId44"/>
    <p:sldId id="344" r:id="rId45"/>
    <p:sldId id="345" r:id="rId46"/>
    <p:sldId id="346" r:id="rId47"/>
    <p:sldId id="347" r:id="rId48"/>
    <p:sldId id="348" r:id="rId49"/>
    <p:sldId id="349" r:id="rId50"/>
    <p:sldId id="350" r:id="rId51"/>
    <p:sldId id="351" r:id="rId52"/>
    <p:sldId id="352" r:id="rId53"/>
    <p:sldId id="353" r:id="rId54"/>
    <p:sldId id="354" r:id="rId55"/>
    <p:sldId id="355" r:id="rId56"/>
    <p:sldId id="356"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55" d="100"/>
          <a:sy n="55" d="100"/>
        </p:scale>
        <p:origin x="1096" y="3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8B48BD-64D9-404C-9900-3E91553D59F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pl-PL"/>
        </a:p>
      </dgm:t>
    </dgm:pt>
    <dgm:pt modelId="{DB121CAF-4544-4019-8794-8D14F16F5FAE}">
      <dgm:prSet custT="1"/>
      <dgm:spPr/>
      <dgm:t>
        <a:bodyPr/>
        <a:lstStyle/>
        <a:p>
          <a:pPr rtl="0"/>
          <a:r>
            <a:rPr lang="pl-PL" sz="3600" b="1" dirty="0"/>
            <a:t>System środków zaskarżenia</a:t>
          </a:r>
        </a:p>
      </dgm:t>
    </dgm:pt>
    <dgm:pt modelId="{301170A9-F6F5-47AF-8F70-2F3159F842C1}" type="parTrans" cxnId="{616433AD-0755-4A64-956E-7B47C00B0FCB}">
      <dgm:prSet/>
      <dgm:spPr/>
      <dgm:t>
        <a:bodyPr/>
        <a:lstStyle/>
        <a:p>
          <a:endParaRPr lang="pl-PL"/>
        </a:p>
      </dgm:t>
    </dgm:pt>
    <dgm:pt modelId="{566DEB7F-BB97-45A9-AAE2-730561AA48F4}" type="sibTrans" cxnId="{616433AD-0755-4A64-956E-7B47C00B0FCB}">
      <dgm:prSet/>
      <dgm:spPr/>
      <dgm:t>
        <a:bodyPr/>
        <a:lstStyle/>
        <a:p>
          <a:endParaRPr lang="pl-PL"/>
        </a:p>
      </dgm:t>
    </dgm:pt>
    <dgm:pt modelId="{3B02F963-946F-450B-8D58-AA48945F82B0}">
      <dgm:prSet custT="1"/>
      <dgm:spPr/>
      <dgm:t>
        <a:bodyPr/>
        <a:lstStyle/>
        <a:p>
          <a:pPr rtl="0"/>
          <a:r>
            <a:rPr lang="pl-PL" sz="1800" b="1" dirty="0"/>
            <a:t>Nadzwyczajne </a:t>
          </a:r>
        </a:p>
      </dgm:t>
    </dgm:pt>
    <dgm:pt modelId="{5D3FC81C-C504-41BE-BC11-523FD5DD3FF8}" type="parTrans" cxnId="{3F6BDB45-6E14-4736-A019-E53A15309688}">
      <dgm:prSet/>
      <dgm:spPr/>
      <dgm:t>
        <a:bodyPr/>
        <a:lstStyle/>
        <a:p>
          <a:endParaRPr lang="pl-PL"/>
        </a:p>
      </dgm:t>
    </dgm:pt>
    <dgm:pt modelId="{93669F36-7065-4AA5-AD6F-1D4EAB821183}" type="sibTrans" cxnId="{3F6BDB45-6E14-4736-A019-E53A15309688}">
      <dgm:prSet/>
      <dgm:spPr/>
      <dgm:t>
        <a:bodyPr/>
        <a:lstStyle/>
        <a:p>
          <a:endParaRPr lang="pl-PL"/>
        </a:p>
      </dgm:t>
    </dgm:pt>
    <dgm:pt modelId="{F87FEB42-E04D-41E0-8AC8-2567D903687E}">
      <dgm:prSet custT="1"/>
      <dgm:spPr/>
      <dgm:t>
        <a:bodyPr/>
        <a:lstStyle/>
        <a:p>
          <a:pPr rtl="0"/>
          <a:r>
            <a:rPr lang="pl-PL" sz="1600" dirty="0"/>
            <a:t>Kasacja</a:t>
          </a:r>
          <a:r>
            <a:rPr lang="pl-PL" sz="1400" dirty="0"/>
            <a:t> </a:t>
          </a:r>
        </a:p>
      </dgm:t>
    </dgm:pt>
    <dgm:pt modelId="{5DCBE65E-7AC9-4940-927C-7FF0ED758263}" type="parTrans" cxnId="{12076984-BC4E-4FD6-BB72-B8309CAC72E9}">
      <dgm:prSet/>
      <dgm:spPr/>
      <dgm:t>
        <a:bodyPr/>
        <a:lstStyle/>
        <a:p>
          <a:endParaRPr lang="pl-PL"/>
        </a:p>
      </dgm:t>
    </dgm:pt>
    <dgm:pt modelId="{130465EE-1733-459F-8488-45A51CD61727}" type="sibTrans" cxnId="{12076984-BC4E-4FD6-BB72-B8309CAC72E9}">
      <dgm:prSet/>
      <dgm:spPr/>
      <dgm:t>
        <a:bodyPr/>
        <a:lstStyle/>
        <a:p>
          <a:endParaRPr lang="pl-PL"/>
        </a:p>
      </dgm:t>
    </dgm:pt>
    <dgm:pt modelId="{DC4EAE48-D877-4773-8546-FAE9CDA90393}">
      <dgm:prSet custT="1"/>
      <dgm:spPr/>
      <dgm:t>
        <a:bodyPr/>
        <a:lstStyle/>
        <a:p>
          <a:pPr rtl="0"/>
          <a:r>
            <a:rPr lang="pl-PL" sz="1150" dirty="0"/>
            <a:t>Wniosek o wznowienie postępowania </a:t>
          </a:r>
        </a:p>
      </dgm:t>
    </dgm:pt>
    <dgm:pt modelId="{2F9C71D5-DE6E-484B-9FBC-331549E22C65}" type="parTrans" cxnId="{1B54900B-E43C-4806-A31E-E3F61FC0D19D}">
      <dgm:prSet/>
      <dgm:spPr/>
      <dgm:t>
        <a:bodyPr/>
        <a:lstStyle/>
        <a:p>
          <a:endParaRPr lang="pl-PL"/>
        </a:p>
      </dgm:t>
    </dgm:pt>
    <dgm:pt modelId="{30878717-7B6D-4703-948E-8C82493989FD}" type="sibTrans" cxnId="{1B54900B-E43C-4806-A31E-E3F61FC0D19D}">
      <dgm:prSet/>
      <dgm:spPr/>
      <dgm:t>
        <a:bodyPr/>
        <a:lstStyle/>
        <a:p>
          <a:endParaRPr lang="pl-PL"/>
        </a:p>
      </dgm:t>
    </dgm:pt>
    <dgm:pt modelId="{7C83EB02-9AB2-4017-B454-4513288E2A2F}">
      <dgm:prSet custT="1"/>
      <dgm:spPr/>
      <dgm:t>
        <a:bodyPr/>
        <a:lstStyle/>
        <a:p>
          <a:pPr rtl="0"/>
          <a:r>
            <a:rPr lang="pl-PL" sz="1200" dirty="0"/>
            <a:t>Wniosek o stwierdzenie nieważności orzeczeń wydanych wobec osób represjonowanych</a:t>
          </a:r>
        </a:p>
      </dgm:t>
    </dgm:pt>
    <dgm:pt modelId="{89907863-71B2-4E1A-8FE1-3080D6E320AB}" type="parTrans" cxnId="{3185ECA3-F8B9-4EFE-A769-3C18FBC4325B}">
      <dgm:prSet/>
      <dgm:spPr/>
      <dgm:t>
        <a:bodyPr/>
        <a:lstStyle/>
        <a:p>
          <a:endParaRPr lang="pl-PL"/>
        </a:p>
      </dgm:t>
    </dgm:pt>
    <dgm:pt modelId="{366A867E-4626-41EE-BBF6-2ABF8F3C7644}" type="sibTrans" cxnId="{3185ECA3-F8B9-4EFE-A769-3C18FBC4325B}">
      <dgm:prSet/>
      <dgm:spPr/>
      <dgm:t>
        <a:bodyPr/>
        <a:lstStyle/>
        <a:p>
          <a:endParaRPr lang="pl-PL"/>
        </a:p>
      </dgm:t>
    </dgm:pt>
    <dgm:pt modelId="{1CF5C749-4914-47E4-8500-23D2195037E2}">
      <dgm:prSet custT="1"/>
      <dgm:spPr/>
      <dgm:t>
        <a:bodyPr/>
        <a:lstStyle/>
        <a:p>
          <a:pPr rtl="0"/>
          <a:r>
            <a:rPr lang="pl-PL" sz="1800" b="1" dirty="0"/>
            <a:t>Zwyczajne </a:t>
          </a:r>
        </a:p>
      </dgm:t>
    </dgm:pt>
    <dgm:pt modelId="{77ABEDAD-5339-49DF-B854-ECB61F6D1AA2}" type="parTrans" cxnId="{316F8DE3-17C5-4C05-BC26-6EC536176E5C}">
      <dgm:prSet/>
      <dgm:spPr/>
      <dgm:t>
        <a:bodyPr/>
        <a:lstStyle/>
        <a:p>
          <a:endParaRPr lang="pl-PL"/>
        </a:p>
      </dgm:t>
    </dgm:pt>
    <dgm:pt modelId="{EEA6E153-D4F4-48C4-ABF1-C69DA8D47234}" type="sibTrans" cxnId="{316F8DE3-17C5-4C05-BC26-6EC536176E5C}">
      <dgm:prSet/>
      <dgm:spPr/>
      <dgm:t>
        <a:bodyPr/>
        <a:lstStyle/>
        <a:p>
          <a:endParaRPr lang="pl-PL"/>
        </a:p>
      </dgm:t>
    </dgm:pt>
    <dgm:pt modelId="{C8B5E7AF-3914-404A-9F3F-7B36A53DA9D4}">
      <dgm:prSet custT="1"/>
      <dgm:spPr/>
      <dgm:t>
        <a:bodyPr/>
        <a:lstStyle/>
        <a:p>
          <a:pPr rtl="0"/>
          <a:r>
            <a:rPr lang="pl-PL" sz="1600" b="1" dirty="0"/>
            <a:t>Środki odwoławcze </a:t>
          </a:r>
        </a:p>
      </dgm:t>
    </dgm:pt>
    <dgm:pt modelId="{EAD466D4-0E42-4309-B87D-90FEB4173EE7}" type="parTrans" cxnId="{BB71DD90-5F08-4B66-A145-545DDB01A8C0}">
      <dgm:prSet/>
      <dgm:spPr/>
      <dgm:t>
        <a:bodyPr/>
        <a:lstStyle/>
        <a:p>
          <a:endParaRPr lang="pl-PL"/>
        </a:p>
      </dgm:t>
    </dgm:pt>
    <dgm:pt modelId="{0BECA9EA-CFBE-4BC4-8375-05D63CD23013}" type="sibTrans" cxnId="{BB71DD90-5F08-4B66-A145-545DDB01A8C0}">
      <dgm:prSet/>
      <dgm:spPr/>
      <dgm:t>
        <a:bodyPr/>
        <a:lstStyle/>
        <a:p>
          <a:endParaRPr lang="pl-PL"/>
        </a:p>
      </dgm:t>
    </dgm:pt>
    <dgm:pt modelId="{DE8D5005-D452-4AD5-BAD2-DCD4FA297B30}">
      <dgm:prSet custT="1"/>
      <dgm:spPr/>
      <dgm:t>
        <a:bodyPr/>
        <a:lstStyle/>
        <a:p>
          <a:pPr rtl="0"/>
          <a:r>
            <a:rPr lang="pl-PL" sz="1600" dirty="0"/>
            <a:t>Quasi-sprzeciwy</a:t>
          </a:r>
        </a:p>
      </dgm:t>
    </dgm:pt>
    <dgm:pt modelId="{1DA37607-B2E1-4C14-BF85-0343303482E4}" type="parTrans" cxnId="{86D96E96-45F1-44A0-940E-36FF612FE06E}">
      <dgm:prSet/>
      <dgm:spPr/>
      <dgm:t>
        <a:bodyPr/>
        <a:lstStyle/>
        <a:p>
          <a:endParaRPr lang="pl-PL"/>
        </a:p>
      </dgm:t>
    </dgm:pt>
    <dgm:pt modelId="{53FF087C-5F2E-4F87-8DAB-831C8E9037CB}" type="sibTrans" cxnId="{86D96E96-45F1-44A0-940E-36FF612FE06E}">
      <dgm:prSet/>
      <dgm:spPr/>
      <dgm:t>
        <a:bodyPr/>
        <a:lstStyle/>
        <a:p>
          <a:endParaRPr lang="pl-PL"/>
        </a:p>
      </dgm:t>
    </dgm:pt>
    <dgm:pt modelId="{E741C78F-D524-431E-A7B2-2E7087CB4CCD}">
      <dgm:prSet custT="1"/>
      <dgm:spPr/>
      <dgm:t>
        <a:bodyPr/>
        <a:lstStyle/>
        <a:p>
          <a:pPr rtl="0"/>
          <a:r>
            <a:rPr lang="pl-PL" sz="1600" dirty="0"/>
            <a:t>Odwołania </a:t>
          </a:r>
        </a:p>
      </dgm:t>
    </dgm:pt>
    <dgm:pt modelId="{6B9F3722-AE46-4739-AA79-FF1B3B3C3E50}" type="parTrans" cxnId="{0B05C3B5-4E22-4502-8C82-B4A07237DE23}">
      <dgm:prSet/>
      <dgm:spPr/>
      <dgm:t>
        <a:bodyPr/>
        <a:lstStyle/>
        <a:p>
          <a:endParaRPr lang="pl-PL"/>
        </a:p>
      </dgm:t>
    </dgm:pt>
    <dgm:pt modelId="{F4B1C229-91CA-4CCC-8D1D-35294C950FF1}" type="sibTrans" cxnId="{0B05C3B5-4E22-4502-8C82-B4A07237DE23}">
      <dgm:prSet/>
      <dgm:spPr/>
      <dgm:t>
        <a:bodyPr/>
        <a:lstStyle/>
        <a:p>
          <a:endParaRPr lang="pl-PL"/>
        </a:p>
      </dgm:t>
    </dgm:pt>
    <dgm:pt modelId="{8B465E3B-73A2-430F-B20F-0B356BBE0F30}">
      <dgm:prSet custT="1"/>
      <dgm:spPr/>
      <dgm:t>
        <a:bodyPr/>
        <a:lstStyle/>
        <a:p>
          <a:pPr rtl="0"/>
          <a:r>
            <a:rPr lang="pl-PL" sz="1200" dirty="0"/>
            <a:t>Inne środki zaskarżenia </a:t>
          </a:r>
        </a:p>
      </dgm:t>
    </dgm:pt>
    <dgm:pt modelId="{43402FC0-B04C-4790-99F0-AE8439F8BD22}" type="parTrans" cxnId="{21D1F5A1-1A33-4253-AB26-8B4C82E6EEFF}">
      <dgm:prSet/>
      <dgm:spPr/>
      <dgm:t>
        <a:bodyPr/>
        <a:lstStyle/>
        <a:p>
          <a:endParaRPr lang="pl-PL"/>
        </a:p>
      </dgm:t>
    </dgm:pt>
    <dgm:pt modelId="{8EE9075A-7D23-483D-AC21-8B4E8AE9F4FA}" type="sibTrans" cxnId="{21D1F5A1-1A33-4253-AB26-8B4C82E6EEFF}">
      <dgm:prSet/>
      <dgm:spPr/>
      <dgm:t>
        <a:bodyPr/>
        <a:lstStyle/>
        <a:p>
          <a:endParaRPr lang="pl-PL"/>
        </a:p>
      </dgm:t>
    </dgm:pt>
    <dgm:pt modelId="{D756FF26-5C5D-4027-B127-0844A9994A86}">
      <dgm:prSet custT="1"/>
      <dgm:spPr/>
      <dgm:t>
        <a:bodyPr/>
        <a:lstStyle/>
        <a:p>
          <a:pPr rtl="0"/>
          <a:r>
            <a:rPr lang="pl-PL" sz="1600" dirty="0"/>
            <a:t>Apelacja </a:t>
          </a:r>
        </a:p>
      </dgm:t>
    </dgm:pt>
    <dgm:pt modelId="{504BF1F7-F436-4FA8-865A-3568816F6AE4}" type="parTrans" cxnId="{64F25D0C-AC60-4188-92D9-EE3FD500A84A}">
      <dgm:prSet/>
      <dgm:spPr/>
      <dgm:t>
        <a:bodyPr/>
        <a:lstStyle/>
        <a:p>
          <a:endParaRPr lang="pl-PL"/>
        </a:p>
      </dgm:t>
    </dgm:pt>
    <dgm:pt modelId="{25B4D363-33E7-428D-AFCE-1BF5516C3B5C}" type="sibTrans" cxnId="{64F25D0C-AC60-4188-92D9-EE3FD500A84A}">
      <dgm:prSet/>
      <dgm:spPr/>
      <dgm:t>
        <a:bodyPr/>
        <a:lstStyle/>
        <a:p>
          <a:endParaRPr lang="pl-PL"/>
        </a:p>
      </dgm:t>
    </dgm:pt>
    <dgm:pt modelId="{6D6C21DA-128F-46F0-B62B-BF76FC2C4BA5}">
      <dgm:prSet custT="1"/>
      <dgm:spPr/>
      <dgm:t>
        <a:bodyPr/>
        <a:lstStyle/>
        <a:p>
          <a:pPr rtl="0"/>
          <a:r>
            <a:rPr lang="pl-PL" sz="1600" dirty="0"/>
            <a:t>Zażalenie </a:t>
          </a:r>
        </a:p>
      </dgm:t>
    </dgm:pt>
    <dgm:pt modelId="{A935106C-84A6-45F0-9C0C-F1D4C4DAF6FF}" type="parTrans" cxnId="{F861E048-5A7D-4DC9-B1FD-6045A8AAA285}">
      <dgm:prSet/>
      <dgm:spPr/>
      <dgm:t>
        <a:bodyPr/>
        <a:lstStyle/>
        <a:p>
          <a:endParaRPr lang="pl-PL"/>
        </a:p>
      </dgm:t>
    </dgm:pt>
    <dgm:pt modelId="{494BF724-ABEB-41B8-B7C3-546473A419CE}" type="sibTrans" cxnId="{F861E048-5A7D-4DC9-B1FD-6045A8AAA285}">
      <dgm:prSet/>
      <dgm:spPr/>
      <dgm:t>
        <a:bodyPr/>
        <a:lstStyle/>
        <a:p>
          <a:endParaRPr lang="pl-PL"/>
        </a:p>
      </dgm:t>
    </dgm:pt>
    <dgm:pt modelId="{243891FE-064C-489E-8E1A-DA568AB9C39A}">
      <dgm:prSet custT="1"/>
      <dgm:spPr/>
      <dgm:t>
        <a:bodyPr/>
        <a:lstStyle/>
        <a:p>
          <a:pPr rtl="0"/>
          <a:r>
            <a:rPr lang="pl-PL" sz="1600" dirty="0"/>
            <a:t>Sprzeciw </a:t>
          </a:r>
        </a:p>
      </dgm:t>
    </dgm:pt>
    <dgm:pt modelId="{74F53AB4-7CDF-49F3-A864-F6646200B60A}" type="parTrans" cxnId="{59A43F2E-A413-4A1D-BD43-BE0D46714D4E}">
      <dgm:prSet/>
      <dgm:spPr/>
      <dgm:t>
        <a:bodyPr/>
        <a:lstStyle/>
        <a:p>
          <a:endParaRPr lang="pl-PL"/>
        </a:p>
      </dgm:t>
    </dgm:pt>
    <dgm:pt modelId="{FE9D9011-F22F-40AE-BEAF-773D60914380}" type="sibTrans" cxnId="{59A43F2E-A413-4A1D-BD43-BE0D46714D4E}">
      <dgm:prSet/>
      <dgm:spPr/>
      <dgm:t>
        <a:bodyPr/>
        <a:lstStyle/>
        <a:p>
          <a:endParaRPr lang="pl-PL"/>
        </a:p>
      </dgm:t>
    </dgm:pt>
    <dgm:pt modelId="{811C02AC-D606-4756-9683-A01E669FE511}">
      <dgm:prSet custT="1"/>
      <dgm:spPr/>
      <dgm:t>
        <a:bodyPr/>
        <a:lstStyle/>
        <a:p>
          <a:pPr rtl="0"/>
          <a:r>
            <a:rPr lang="pl-PL" sz="1200" dirty="0"/>
            <a:t>Od postanowień referendarza sądowego (art. 93a)</a:t>
          </a:r>
        </a:p>
      </dgm:t>
    </dgm:pt>
    <dgm:pt modelId="{B0B1CB26-8CD7-48A0-8C40-B9E513694576}" type="parTrans" cxnId="{92AB335C-A12A-4F65-909A-7BCE2B578F0A}">
      <dgm:prSet/>
      <dgm:spPr/>
      <dgm:t>
        <a:bodyPr/>
        <a:lstStyle/>
        <a:p>
          <a:endParaRPr lang="pl-PL"/>
        </a:p>
      </dgm:t>
    </dgm:pt>
    <dgm:pt modelId="{9E424B28-7400-4239-A62A-846488F4E4FC}" type="sibTrans" cxnId="{92AB335C-A12A-4F65-909A-7BCE2B578F0A}">
      <dgm:prSet/>
      <dgm:spPr/>
      <dgm:t>
        <a:bodyPr/>
        <a:lstStyle/>
        <a:p>
          <a:endParaRPr lang="pl-PL"/>
        </a:p>
      </dgm:t>
    </dgm:pt>
    <dgm:pt modelId="{44432E90-D1B6-46E1-B81B-8F95571FCDEB}">
      <dgm:prSet custT="1"/>
      <dgm:spPr/>
      <dgm:t>
        <a:bodyPr/>
        <a:lstStyle/>
        <a:p>
          <a:pPr rtl="0"/>
          <a:r>
            <a:rPr lang="pl-PL" sz="1200" dirty="0"/>
            <a:t>Od wyroku nakazowego (art. 506)</a:t>
          </a:r>
        </a:p>
      </dgm:t>
    </dgm:pt>
    <dgm:pt modelId="{BBB0BD11-B999-4C10-8A6D-CCEA9563F1FE}" type="parTrans" cxnId="{CEBCDF7E-0E51-41B0-95F2-C99385F4EC47}">
      <dgm:prSet/>
      <dgm:spPr/>
      <dgm:t>
        <a:bodyPr/>
        <a:lstStyle/>
        <a:p>
          <a:endParaRPr lang="pl-PL"/>
        </a:p>
      </dgm:t>
    </dgm:pt>
    <dgm:pt modelId="{59192558-9744-4474-B104-F10D0AF171F5}" type="sibTrans" cxnId="{CEBCDF7E-0E51-41B0-95F2-C99385F4EC47}">
      <dgm:prSet/>
      <dgm:spPr/>
      <dgm:t>
        <a:bodyPr/>
        <a:lstStyle/>
        <a:p>
          <a:endParaRPr lang="pl-PL"/>
        </a:p>
      </dgm:t>
    </dgm:pt>
    <dgm:pt modelId="{A4F272C2-0EBC-49DB-8716-AA1E4666C367}">
      <dgm:prSet custT="1"/>
      <dgm:spPr/>
      <dgm:t>
        <a:bodyPr/>
        <a:lstStyle/>
        <a:p>
          <a:pPr rtl="0"/>
          <a:r>
            <a:rPr lang="pl-PL" sz="1200" dirty="0"/>
            <a:t>skarga na wyrok sądu odwoławczego</a:t>
          </a:r>
        </a:p>
      </dgm:t>
    </dgm:pt>
    <dgm:pt modelId="{E2DE5972-40E6-4763-9672-77FB3CBA90B7}" type="parTrans" cxnId="{6A363AD8-8689-4803-89BE-728C09EA79BD}">
      <dgm:prSet/>
      <dgm:spPr/>
      <dgm:t>
        <a:bodyPr/>
        <a:lstStyle/>
        <a:p>
          <a:endParaRPr lang="pl-PL"/>
        </a:p>
      </dgm:t>
    </dgm:pt>
    <dgm:pt modelId="{518B4D92-3580-4164-AC9E-393D443B971F}" type="sibTrans" cxnId="{6A363AD8-8689-4803-89BE-728C09EA79BD}">
      <dgm:prSet/>
      <dgm:spPr/>
      <dgm:t>
        <a:bodyPr/>
        <a:lstStyle/>
        <a:p>
          <a:endParaRPr lang="pl-PL"/>
        </a:p>
      </dgm:t>
    </dgm:pt>
    <dgm:pt modelId="{7FAD8315-92FC-44B8-89DF-4C5161306A5D}">
      <dgm:prSet custT="1"/>
      <dgm:spPr/>
      <dgm:t>
        <a:bodyPr/>
        <a:lstStyle/>
        <a:p>
          <a:pPr rtl="0"/>
          <a:r>
            <a:rPr lang="pl-PL" sz="1150" dirty="0"/>
            <a:t>Skarga nadzwyczajna</a:t>
          </a:r>
        </a:p>
      </dgm:t>
    </dgm:pt>
    <dgm:pt modelId="{B0B8EE86-C967-4C0D-963D-AAC973B500E1}" type="parTrans" cxnId="{9AF837E9-2511-4574-B7E6-6DED027F9DCE}">
      <dgm:prSet/>
      <dgm:spPr/>
      <dgm:t>
        <a:bodyPr/>
        <a:lstStyle/>
        <a:p>
          <a:endParaRPr lang="pl-PL"/>
        </a:p>
      </dgm:t>
    </dgm:pt>
    <dgm:pt modelId="{803C5449-6FC9-4F20-BC5C-27DE990F722C}" type="sibTrans" cxnId="{9AF837E9-2511-4574-B7E6-6DED027F9DCE}">
      <dgm:prSet/>
      <dgm:spPr/>
      <dgm:t>
        <a:bodyPr/>
        <a:lstStyle/>
        <a:p>
          <a:endParaRPr lang="pl-PL"/>
        </a:p>
      </dgm:t>
    </dgm:pt>
    <dgm:pt modelId="{66C94C9D-B601-434E-8E11-05FBDCDD4628}">
      <dgm:prSet custT="1"/>
      <dgm:spPr/>
      <dgm:t>
        <a:bodyPr/>
        <a:lstStyle/>
        <a:p>
          <a:pPr rtl="0"/>
          <a:endParaRPr lang="pl-PL" sz="1400" dirty="0"/>
        </a:p>
      </dgm:t>
    </dgm:pt>
    <dgm:pt modelId="{CF942B39-0E23-4C54-AE23-23BA83227800}" type="parTrans" cxnId="{F7B9DD5E-1644-45D6-BCED-D52B5312E890}">
      <dgm:prSet/>
      <dgm:spPr/>
      <dgm:t>
        <a:bodyPr/>
        <a:lstStyle/>
        <a:p>
          <a:endParaRPr lang="pl-PL"/>
        </a:p>
      </dgm:t>
    </dgm:pt>
    <dgm:pt modelId="{00453E48-E6ED-4C46-B9AE-FB6464AEE2E0}" type="sibTrans" cxnId="{F7B9DD5E-1644-45D6-BCED-D52B5312E890}">
      <dgm:prSet/>
      <dgm:spPr/>
      <dgm:t>
        <a:bodyPr/>
        <a:lstStyle/>
        <a:p>
          <a:endParaRPr lang="pl-PL"/>
        </a:p>
      </dgm:t>
    </dgm:pt>
    <dgm:pt modelId="{E6095554-F0E2-4B40-842D-C790993DF1AE}" type="pres">
      <dgm:prSet presAssocID="{AB8B48BD-64D9-404C-9900-3E91553D59F8}" presName="hierChild1" presStyleCnt="0">
        <dgm:presLayoutVars>
          <dgm:chPref val="1"/>
          <dgm:dir/>
          <dgm:animOne val="branch"/>
          <dgm:animLvl val="lvl"/>
          <dgm:resizeHandles/>
        </dgm:presLayoutVars>
      </dgm:prSet>
      <dgm:spPr/>
    </dgm:pt>
    <dgm:pt modelId="{D629B98D-1763-4F6D-B4B8-218508F5E526}" type="pres">
      <dgm:prSet presAssocID="{DB121CAF-4544-4019-8794-8D14F16F5FAE}" presName="hierRoot1" presStyleCnt="0"/>
      <dgm:spPr/>
    </dgm:pt>
    <dgm:pt modelId="{6EF46A01-CAC2-4B8B-82A3-07774237A586}" type="pres">
      <dgm:prSet presAssocID="{DB121CAF-4544-4019-8794-8D14F16F5FAE}" presName="composite" presStyleCnt="0"/>
      <dgm:spPr/>
    </dgm:pt>
    <dgm:pt modelId="{7FE797C2-E555-4290-83D9-245BDDEB944A}" type="pres">
      <dgm:prSet presAssocID="{DB121CAF-4544-4019-8794-8D14F16F5FAE}" presName="background" presStyleLbl="node0" presStyleIdx="0" presStyleCnt="1"/>
      <dgm:spPr/>
    </dgm:pt>
    <dgm:pt modelId="{4AAFBB46-D15E-4A97-BC50-2DD882540B5C}" type="pres">
      <dgm:prSet presAssocID="{DB121CAF-4544-4019-8794-8D14F16F5FAE}" presName="text" presStyleLbl="fgAcc0" presStyleIdx="0" presStyleCnt="1" custScaleX="1313133" custScaleY="395469" custLinFactNeighborX="64704" custLinFactNeighborY="45241">
        <dgm:presLayoutVars>
          <dgm:chPref val="3"/>
        </dgm:presLayoutVars>
      </dgm:prSet>
      <dgm:spPr/>
    </dgm:pt>
    <dgm:pt modelId="{DA0067DD-A7CA-4C0E-B1A3-DC6B355B67E1}" type="pres">
      <dgm:prSet presAssocID="{DB121CAF-4544-4019-8794-8D14F16F5FAE}" presName="hierChild2" presStyleCnt="0"/>
      <dgm:spPr/>
    </dgm:pt>
    <dgm:pt modelId="{67D1343D-4FFB-45C9-8F0B-7D01B5BBA94E}" type="pres">
      <dgm:prSet presAssocID="{5D3FC81C-C504-41BE-BC11-523FD5DD3FF8}" presName="Name10" presStyleLbl="parChTrans1D2" presStyleIdx="0" presStyleCnt="3"/>
      <dgm:spPr/>
    </dgm:pt>
    <dgm:pt modelId="{0F8E4B79-9BF6-459A-9D6C-23C1BC098ABD}" type="pres">
      <dgm:prSet presAssocID="{3B02F963-946F-450B-8D58-AA48945F82B0}" presName="hierRoot2" presStyleCnt="0"/>
      <dgm:spPr/>
    </dgm:pt>
    <dgm:pt modelId="{21A82414-E58D-4A4B-80EB-31F179458D35}" type="pres">
      <dgm:prSet presAssocID="{3B02F963-946F-450B-8D58-AA48945F82B0}" presName="composite2" presStyleCnt="0"/>
      <dgm:spPr/>
    </dgm:pt>
    <dgm:pt modelId="{9D8E6103-3ACC-449F-819D-641DC86BAA44}" type="pres">
      <dgm:prSet presAssocID="{3B02F963-946F-450B-8D58-AA48945F82B0}" presName="background2" presStyleLbl="node2" presStyleIdx="0" presStyleCnt="3"/>
      <dgm:spPr/>
    </dgm:pt>
    <dgm:pt modelId="{391536E5-DB99-4733-8C35-75AD6464644B}" type="pres">
      <dgm:prSet presAssocID="{3B02F963-946F-450B-8D58-AA48945F82B0}" presName="text2" presStyleLbl="fgAcc2" presStyleIdx="0" presStyleCnt="3" custScaleX="432351" custScaleY="214344">
        <dgm:presLayoutVars>
          <dgm:chPref val="3"/>
        </dgm:presLayoutVars>
      </dgm:prSet>
      <dgm:spPr/>
    </dgm:pt>
    <dgm:pt modelId="{39016657-EED7-4452-A822-6889DF10C97B}" type="pres">
      <dgm:prSet presAssocID="{3B02F963-946F-450B-8D58-AA48945F82B0}" presName="hierChild3" presStyleCnt="0"/>
      <dgm:spPr/>
    </dgm:pt>
    <dgm:pt modelId="{480B55B2-5E16-4307-B32B-2BB397551E9F}" type="pres">
      <dgm:prSet presAssocID="{5DCBE65E-7AC9-4940-927C-7FF0ED758263}" presName="Name17" presStyleLbl="parChTrans1D3" presStyleIdx="0" presStyleCnt="10"/>
      <dgm:spPr/>
    </dgm:pt>
    <dgm:pt modelId="{C6B0257E-D9B8-4F05-BEF5-EC007A56809C}" type="pres">
      <dgm:prSet presAssocID="{F87FEB42-E04D-41E0-8AC8-2567D903687E}" presName="hierRoot3" presStyleCnt="0"/>
      <dgm:spPr/>
    </dgm:pt>
    <dgm:pt modelId="{66331159-F841-4D23-AAA3-36877DE4F356}" type="pres">
      <dgm:prSet presAssocID="{F87FEB42-E04D-41E0-8AC8-2567D903687E}" presName="composite3" presStyleCnt="0"/>
      <dgm:spPr/>
    </dgm:pt>
    <dgm:pt modelId="{1F2DC9D7-8249-453A-80E2-E957180F3CFA}" type="pres">
      <dgm:prSet presAssocID="{F87FEB42-E04D-41E0-8AC8-2567D903687E}" presName="background3" presStyleLbl="node3" presStyleIdx="0" presStyleCnt="10"/>
      <dgm:spPr/>
    </dgm:pt>
    <dgm:pt modelId="{C28AF548-BA99-4A5A-844D-A2CFFEC00485}" type="pres">
      <dgm:prSet presAssocID="{F87FEB42-E04D-41E0-8AC8-2567D903687E}" presName="text3" presStyleLbl="fgAcc3" presStyleIdx="0" presStyleCnt="10" custScaleX="152728" custScaleY="197131">
        <dgm:presLayoutVars>
          <dgm:chPref val="3"/>
        </dgm:presLayoutVars>
      </dgm:prSet>
      <dgm:spPr/>
    </dgm:pt>
    <dgm:pt modelId="{715DC4A5-90DB-4602-A209-C1123EBC0489}" type="pres">
      <dgm:prSet presAssocID="{F87FEB42-E04D-41E0-8AC8-2567D903687E}" presName="hierChild4" presStyleCnt="0"/>
      <dgm:spPr/>
    </dgm:pt>
    <dgm:pt modelId="{2886411B-74AB-4BCA-999C-0A9CB4D0896A}" type="pres">
      <dgm:prSet presAssocID="{2F9C71D5-DE6E-484B-9FBC-331549E22C65}" presName="Name17" presStyleLbl="parChTrans1D3" presStyleIdx="1" presStyleCnt="10"/>
      <dgm:spPr/>
    </dgm:pt>
    <dgm:pt modelId="{B9234B6B-565E-4886-A875-28A75D88AE35}" type="pres">
      <dgm:prSet presAssocID="{DC4EAE48-D877-4773-8546-FAE9CDA90393}" presName="hierRoot3" presStyleCnt="0"/>
      <dgm:spPr/>
    </dgm:pt>
    <dgm:pt modelId="{9DD5E1FC-C919-47CD-9031-C841A50CB031}" type="pres">
      <dgm:prSet presAssocID="{DC4EAE48-D877-4773-8546-FAE9CDA90393}" presName="composite3" presStyleCnt="0"/>
      <dgm:spPr/>
    </dgm:pt>
    <dgm:pt modelId="{97A61934-CD38-492F-AC86-130EC3000816}" type="pres">
      <dgm:prSet presAssocID="{DC4EAE48-D877-4773-8546-FAE9CDA90393}" presName="background3" presStyleLbl="node3" presStyleIdx="1" presStyleCnt="10"/>
      <dgm:spPr/>
    </dgm:pt>
    <dgm:pt modelId="{309D63AD-CEB1-4A81-A45C-ACA4ED93B513}" type="pres">
      <dgm:prSet presAssocID="{DC4EAE48-D877-4773-8546-FAE9CDA90393}" presName="text3" presStyleLbl="fgAcc3" presStyleIdx="1" presStyleCnt="10" custScaleX="193594" custScaleY="262264">
        <dgm:presLayoutVars>
          <dgm:chPref val="3"/>
        </dgm:presLayoutVars>
      </dgm:prSet>
      <dgm:spPr/>
    </dgm:pt>
    <dgm:pt modelId="{065A7797-CE38-4074-AEAB-EAFB275754B8}" type="pres">
      <dgm:prSet presAssocID="{DC4EAE48-D877-4773-8546-FAE9CDA90393}" presName="hierChild4" presStyleCnt="0"/>
      <dgm:spPr/>
    </dgm:pt>
    <dgm:pt modelId="{A089AB83-9C3E-4A54-B2A9-2C3B477D305C}" type="pres">
      <dgm:prSet presAssocID="{E2DE5972-40E6-4763-9672-77FB3CBA90B7}" presName="Name17" presStyleLbl="parChTrans1D3" presStyleIdx="2" presStyleCnt="10"/>
      <dgm:spPr/>
    </dgm:pt>
    <dgm:pt modelId="{F668A795-A543-4EA2-8370-82768DFBFBCE}" type="pres">
      <dgm:prSet presAssocID="{A4F272C2-0EBC-49DB-8716-AA1E4666C367}" presName="hierRoot3" presStyleCnt="0"/>
      <dgm:spPr/>
    </dgm:pt>
    <dgm:pt modelId="{9CD9A5F8-C55F-4CED-A834-2596063E8CC8}" type="pres">
      <dgm:prSet presAssocID="{A4F272C2-0EBC-49DB-8716-AA1E4666C367}" presName="composite3" presStyleCnt="0"/>
      <dgm:spPr/>
    </dgm:pt>
    <dgm:pt modelId="{34EBA4AE-134B-48B2-BADB-B3332E8B3C15}" type="pres">
      <dgm:prSet presAssocID="{A4F272C2-0EBC-49DB-8716-AA1E4666C367}" presName="background3" presStyleLbl="node3" presStyleIdx="2" presStyleCnt="10"/>
      <dgm:spPr/>
    </dgm:pt>
    <dgm:pt modelId="{B3881754-FF85-4B1A-8FC6-2E02F99DB99C}" type="pres">
      <dgm:prSet presAssocID="{A4F272C2-0EBC-49DB-8716-AA1E4666C367}" presName="text3" presStyleLbl="fgAcc3" presStyleIdx="2" presStyleCnt="10" custScaleX="231751" custScaleY="213109">
        <dgm:presLayoutVars>
          <dgm:chPref val="3"/>
        </dgm:presLayoutVars>
      </dgm:prSet>
      <dgm:spPr/>
    </dgm:pt>
    <dgm:pt modelId="{BE0A35D4-DD91-462C-AD34-F00344D445DA}" type="pres">
      <dgm:prSet presAssocID="{A4F272C2-0EBC-49DB-8716-AA1E4666C367}" presName="hierChild4" presStyleCnt="0"/>
      <dgm:spPr/>
    </dgm:pt>
    <dgm:pt modelId="{ABE57FFC-9A65-421E-9008-CADEE244A3BF}" type="pres">
      <dgm:prSet presAssocID="{89907863-71B2-4E1A-8FE1-3080D6E320AB}" presName="Name17" presStyleLbl="parChTrans1D3" presStyleIdx="3" presStyleCnt="10"/>
      <dgm:spPr/>
    </dgm:pt>
    <dgm:pt modelId="{0676D867-949A-4009-BC08-566022CEBD10}" type="pres">
      <dgm:prSet presAssocID="{7C83EB02-9AB2-4017-B454-4513288E2A2F}" presName="hierRoot3" presStyleCnt="0"/>
      <dgm:spPr/>
    </dgm:pt>
    <dgm:pt modelId="{1E5FFA11-6AF9-4F9B-82AA-314062E13784}" type="pres">
      <dgm:prSet presAssocID="{7C83EB02-9AB2-4017-B454-4513288E2A2F}" presName="composite3" presStyleCnt="0"/>
      <dgm:spPr/>
    </dgm:pt>
    <dgm:pt modelId="{2F2E0C7B-4440-47C8-B447-DF8290D0518C}" type="pres">
      <dgm:prSet presAssocID="{7C83EB02-9AB2-4017-B454-4513288E2A2F}" presName="background3" presStyleLbl="node3" presStyleIdx="3" presStyleCnt="10"/>
      <dgm:spPr/>
    </dgm:pt>
    <dgm:pt modelId="{D76DBA78-33E5-4C20-81EE-4DD2583406D5}" type="pres">
      <dgm:prSet presAssocID="{7C83EB02-9AB2-4017-B454-4513288E2A2F}" presName="text3" presStyleLbl="fgAcc3" presStyleIdx="3" presStyleCnt="10" custScaleX="195266" custScaleY="397988">
        <dgm:presLayoutVars>
          <dgm:chPref val="3"/>
        </dgm:presLayoutVars>
      </dgm:prSet>
      <dgm:spPr/>
    </dgm:pt>
    <dgm:pt modelId="{D4792F83-C75C-4F3D-B12C-12290180F77C}" type="pres">
      <dgm:prSet presAssocID="{7C83EB02-9AB2-4017-B454-4513288E2A2F}" presName="hierChild4" presStyleCnt="0"/>
      <dgm:spPr/>
    </dgm:pt>
    <dgm:pt modelId="{B61BE848-2DAC-4344-892F-55B0B822B251}" type="pres">
      <dgm:prSet presAssocID="{B0B8EE86-C967-4C0D-963D-AAC973B500E1}" presName="Name17" presStyleLbl="parChTrans1D3" presStyleIdx="4" presStyleCnt="10"/>
      <dgm:spPr/>
    </dgm:pt>
    <dgm:pt modelId="{196349CD-51DC-4B51-99C8-309F166A20A0}" type="pres">
      <dgm:prSet presAssocID="{7FAD8315-92FC-44B8-89DF-4C5161306A5D}" presName="hierRoot3" presStyleCnt="0"/>
      <dgm:spPr/>
    </dgm:pt>
    <dgm:pt modelId="{461410AA-C5C8-43FE-AE95-6F43F094E063}" type="pres">
      <dgm:prSet presAssocID="{7FAD8315-92FC-44B8-89DF-4C5161306A5D}" presName="composite3" presStyleCnt="0"/>
      <dgm:spPr/>
    </dgm:pt>
    <dgm:pt modelId="{BD487CED-D00D-4BCD-A0E4-CBCAD2AC3D84}" type="pres">
      <dgm:prSet presAssocID="{7FAD8315-92FC-44B8-89DF-4C5161306A5D}" presName="background3" presStyleLbl="node3" presStyleIdx="4" presStyleCnt="10"/>
      <dgm:spPr/>
    </dgm:pt>
    <dgm:pt modelId="{012CDBAB-6D84-4313-A361-C278BE33C978}" type="pres">
      <dgm:prSet presAssocID="{7FAD8315-92FC-44B8-89DF-4C5161306A5D}" presName="text3" presStyleLbl="fgAcc3" presStyleIdx="4" presStyleCnt="10" custScaleX="186846" custScaleY="161301">
        <dgm:presLayoutVars>
          <dgm:chPref val="3"/>
        </dgm:presLayoutVars>
      </dgm:prSet>
      <dgm:spPr/>
    </dgm:pt>
    <dgm:pt modelId="{BC855A11-1833-474B-AC0D-908466ACE789}" type="pres">
      <dgm:prSet presAssocID="{7FAD8315-92FC-44B8-89DF-4C5161306A5D}" presName="hierChild4" presStyleCnt="0"/>
      <dgm:spPr/>
    </dgm:pt>
    <dgm:pt modelId="{B6F08056-18A6-4C72-BAEA-F7539EAEE21F}" type="pres">
      <dgm:prSet presAssocID="{CF942B39-0E23-4C54-AE23-23BA83227800}" presName="Name10" presStyleLbl="parChTrans1D2" presStyleIdx="1" presStyleCnt="3"/>
      <dgm:spPr/>
    </dgm:pt>
    <dgm:pt modelId="{8B1130AE-A485-4521-9083-C30C9C1BE5AA}" type="pres">
      <dgm:prSet presAssocID="{66C94C9D-B601-434E-8E11-05FBDCDD4628}" presName="hierRoot2" presStyleCnt="0"/>
      <dgm:spPr/>
    </dgm:pt>
    <dgm:pt modelId="{0280BE4C-9961-458C-BF59-51D5D88D51BF}" type="pres">
      <dgm:prSet presAssocID="{66C94C9D-B601-434E-8E11-05FBDCDD4628}" presName="composite2" presStyleCnt="0"/>
      <dgm:spPr/>
    </dgm:pt>
    <dgm:pt modelId="{42F9A5BA-2E5A-4C02-82D5-34F63CAE30FB}" type="pres">
      <dgm:prSet presAssocID="{66C94C9D-B601-434E-8E11-05FBDCDD4628}" presName="background2" presStyleLbl="node2" presStyleIdx="1" presStyleCnt="3"/>
      <dgm:spPr/>
    </dgm:pt>
    <dgm:pt modelId="{ADE6F2DC-B6A7-47C8-A068-51C058BB9CAE}" type="pres">
      <dgm:prSet presAssocID="{66C94C9D-B601-434E-8E11-05FBDCDD4628}" presName="text2" presStyleLbl="fgAcc2" presStyleIdx="1" presStyleCnt="3">
        <dgm:presLayoutVars>
          <dgm:chPref val="3"/>
        </dgm:presLayoutVars>
      </dgm:prSet>
      <dgm:spPr/>
    </dgm:pt>
    <dgm:pt modelId="{87D7B1F2-DC68-40C4-9F7C-27A9EBC95297}" type="pres">
      <dgm:prSet presAssocID="{66C94C9D-B601-434E-8E11-05FBDCDD4628}" presName="hierChild3" presStyleCnt="0"/>
      <dgm:spPr/>
    </dgm:pt>
    <dgm:pt modelId="{CBA281B2-C2A4-4A63-9404-818844FD7BA1}" type="pres">
      <dgm:prSet presAssocID="{77ABEDAD-5339-49DF-B854-ECB61F6D1AA2}" presName="Name10" presStyleLbl="parChTrans1D2" presStyleIdx="2" presStyleCnt="3"/>
      <dgm:spPr/>
    </dgm:pt>
    <dgm:pt modelId="{B498210F-8E7B-438F-9F09-0D5DD89D7E00}" type="pres">
      <dgm:prSet presAssocID="{1CF5C749-4914-47E4-8500-23D2195037E2}" presName="hierRoot2" presStyleCnt="0"/>
      <dgm:spPr/>
    </dgm:pt>
    <dgm:pt modelId="{20F92146-4FCE-4AD6-95AD-9907EAD04ED5}" type="pres">
      <dgm:prSet presAssocID="{1CF5C749-4914-47E4-8500-23D2195037E2}" presName="composite2" presStyleCnt="0"/>
      <dgm:spPr/>
    </dgm:pt>
    <dgm:pt modelId="{37197B82-C3FF-4FCA-81F1-8C0C7A7D0445}" type="pres">
      <dgm:prSet presAssocID="{1CF5C749-4914-47E4-8500-23D2195037E2}" presName="background2" presStyleLbl="node2" presStyleIdx="2" presStyleCnt="3"/>
      <dgm:spPr/>
    </dgm:pt>
    <dgm:pt modelId="{BBBA6A50-2B7B-4998-9D73-8E4BB2105430}" type="pres">
      <dgm:prSet presAssocID="{1CF5C749-4914-47E4-8500-23D2195037E2}" presName="text2" presStyleLbl="fgAcc2" presStyleIdx="2" presStyleCnt="3" custScaleX="369332" custScaleY="142914">
        <dgm:presLayoutVars>
          <dgm:chPref val="3"/>
        </dgm:presLayoutVars>
      </dgm:prSet>
      <dgm:spPr/>
    </dgm:pt>
    <dgm:pt modelId="{22419B88-004B-43FB-A676-D8034E8B2897}" type="pres">
      <dgm:prSet presAssocID="{1CF5C749-4914-47E4-8500-23D2195037E2}" presName="hierChild3" presStyleCnt="0"/>
      <dgm:spPr/>
    </dgm:pt>
    <dgm:pt modelId="{A98DF005-B45D-410B-84CA-2153AE1FAED9}" type="pres">
      <dgm:prSet presAssocID="{EAD466D4-0E42-4309-B87D-90FEB4173EE7}" presName="Name17" presStyleLbl="parChTrans1D3" presStyleIdx="5" presStyleCnt="10"/>
      <dgm:spPr/>
    </dgm:pt>
    <dgm:pt modelId="{1605B5AC-A32D-460D-8BA6-CD1D05633BFE}" type="pres">
      <dgm:prSet presAssocID="{C8B5E7AF-3914-404A-9F3F-7B36A53DA9D4}" presName="hierRoot3" presStyleCnt="0"/>
      <dgm:spPr/>
    </dgm:pt>
    <dgm:pt modelId="{4580A500-7DCA-4C0A-8455-9D87E11E527D}" type="pres">
      <dgm:prSet presAssocID="{C8B5E7AF-3914-404A-9F3F-7B36A53DA9D4}" presName="composite3" presStyleCnt="0"/>
      <dgm:spPr/>
    </dgm:pt>
    <dgm:pt modelId="{0F043001-18C3-4246-BF7A-001A1EAD576C}" type="pres">
      <dgm:prSet presAssocID="{C8B5E7AF-3914-404A-9F3F-7B36A53DA9D4}" presName="background3" presStyleLbl="node3" presStyleIdx="5" presStyleCnt="10"/>
      <dgm:spPr/>
    </dgm:pt>
    <dgm:pt modelId="{58D17ABD-9808-40CA-8DDE-E9F7A99DAED7}" type="pres">
      <dgm:prSet presAssocID="{C8B5E7AF-3914-404A-9F3F-7B36A53DA9D4}" presName="text3" presStyleLbl="fgAcc3" presStyleIdx="5" presStyleCnt="10" custScaleX="281812" custScaleY="158776">
        <dgm:presLayoutVars>
          <dgm:chPref val="3"/>
        </dgm:presLayoutVars>
      </dgm:prSet>
      <dgm:spPr/>
    </dgm:pt>
    <dgm:pt modelId="{D2EDF1D3-2F9A-4B78-9B27-5C2D2D0B73B4}" type="pres">
      <dgm:prSet presAssocID="{C8B5E7AF-3914-404A-9F3F-7B36A53DA9D4}" presName="hierChild4" presStyleCnt="0"/>
      <dgm:spPr/>
    </dgm:pt>
    <dgm:pt modelId="{96C76152-6DCB-4275-B1BF-12771D390F9A}" type="pres">
      <dgm:prSet presAssocID="{504BF1F7-F436-4FA8-865A-3568816F6AE4}" presName="Name23" presStyleLbl="parChTrans1D4" presStyleIdx="0" presStyleCnt="4"/>
      <dgm:spPr/>
    </dgm:pt>
    <dgm:pt modelId="{FB78F530-CC7A-4970-96BC-D2BD14E585AC}" type="pres">
      <dgm:prSet presAssocID="{D756FF26-5C5D-4027-B127-0844A9994A86}" presName="hierRoot4" presStyleCnt="0"/>
      <dgm:spPr/>
    </dgm:pt>
    <dgm:pt modelId="{3733B411-A5AD-42D4-B6AD-74640D581643}" type="pres">
      <dgm:prSet presAssocID="{D756FF26-5C5D-4027-B127-0844A9994A86}" presName="composite4" presStyleCnt="0"/>
      <dgm:spPr/>
    </dgm:pt>
    <dgm:pt modelId="{FA999834-A8E4-4BEF-9A94-47C5BA8893E4}" type="pres">
      <dgm:prSet presAssocID="{D756FF26-5C5D-4027-B127-0844A9994A86}" presName="background4" presStyleLbl="node4" presStyleIdx="0" presStyleCnt="4"/>
      <dgm:spPr/>
    </dgm:pt>
    <dgm:pt modelId="{B4C34694-3A70-46D7-A4C2-1F6E17940FA4}" type="pres">
      <dgm:prSet presAssocID="{D756FF26-5C5D-4027-B127-0844A9994A86}" presName="text4" presStyleLbl="fgAcc4" presStyleIdx="0" presStyleCnt="4" custScaleX="211793" custScaleY="230325">
        <dgm:presLayoutVars>
          <dgm:chPref val="3"/>
        </dgm:presLayoutVars>
      </dgm:prSet>
      <dgm:spPr/>
    </dgm:pt>
    <dgm:pt modelId="{40FF4F22-461B-4EEB-B993-295185771698}" type="pres">
      <dgm:prSet presAssocID="{D756FF26-5C5D-4027-B127-0844A9994A86}" presName="hierChild5" presStyleCnt="0"/>
      <dgm:spPr/>
    </dgm:pt>
    <dgm:pt modelId="{AFDE6E3D-CD0B-44D9-8299-95C35768CEFC}" type="pres">
      <dgm:prSet presAssocID="{A935106C-84A6-45F0-9C0C-F1D4C4DAF6FF}" presName="Name23" presStyleLbl="parChTrans1D4" presStyleIdx="1" presStyleCnt="4"/>
      <dgm:spPr/>
    </dgm:pt>
    <dgm:pt modelId="{9C92F845-281C-4533-8380-C386D3CE65AD}" type="pres">
      <dgm:prSet presAssocID="{6D6C21DA-128F-46F0-B62B-BF76FC2C4BA5}" presName="hierRoot4" presStyleCnt="0"/>
      <dgm:spPr/>
    </dgm:pt>
    <dgm:pt modelId="{E8EB7680-4EE6-43D2-9CB9-7B86448711CE}" type="pres">
      <dgm:prSet presAssocID="{6D6C21DA-128F-46F0-B62B-BF76FC2C4BA5}" presName="composite4" presStyleCnt="0"/>
      <dgm:spPr/>
    </dgm:pt>
    <dgm:pt modelId="{71E3214D-FDC2-4E90-AA16-80E1A878FD08}" type="pres">
      <dgm:prSet presAssocID="{6D6C21DA-128F-46F0-B62B-BF76FC2C4BA5}" presName="background4" presStyleLbl="node4" presStyleIdx="1" presStyleCnt="4"/>
      <dgm:spPr/>
    </dgm:pt>
    <dgm:pt modelId="{679AC2A1-8667-4747-AB08-B7DF828571CA}" type="pres">
      <dgm:prSet presAssocID="{6D6C21DA-128F-46F0-B62B-BF76FC2C4BA5}" presName="text4" presStyleLbl="fgAcc4" presStyleIdx="1" presStyleCnt="4" custScaleX="242846" custScaleY="193957">
        <dgm:presLayoutVars>
          <dgm:chPref val="3"/>
        </dgm:presLayoutVars>
      </dgm:prSet>
      <dgm:spPr/>
    </dgm:pt>
    <dgm:pt modelId="{4621A6A7-8591-4EAA-A60E-8D527634C257}" type="pres">
      <dgm:prSet presAssocID="{6D6C21DA-128F-46F0-B62B-BF76FC2C4BA5}" presName="hierChild5" presStyleCnt="0"/>
      <dgm:spPr/>
    </dgm:pt>
    <dgm:pt modelId="{5ACDE424-1EE7-4D44-8351-46D7922BDD1C}" type="pres">
      <dgm:prSet presAssocID="{74F53AB4-7CDF-49F3-A864-F6646200B60A}" presName="Name17" presStyleLbl="parChTrans1D3" presStyleIdx="6" presStyleCnt="10"/>
      <dgm:spPr/>
    </dgm:pt>
    <dgm:pt modelId="{5C74F9C0-733F-4147-A875-2A7FF72474D3}" type="pres">
      <dgm:prSet presAssocID="{243891FE-064C-489E-8E1A-DA568AB9C39A}" presName="hierRoot3" presStyleCnt="0"/>
      <dgm:spPr/>
    </dgm:pt>
    <dgm:pt modelId="{296EF9EB-5EAB-460D-947E-CEE202ACDD43}" type="pres">
      <dgm:prSet presAssocID="{243891FE-064C-489E-8E1A-DA568AB9C39A}" presName="composite3" presStyleCnt="0"/>
      <dgm:spPr/>
    </dgm:pt>
    <dgm:pt modelId="{7881985C-E08C-48CA-88BA-A0BA15FB1ECF}" type="pres">
      <dgm:prSet presAssocID="{243891FE-064C-489E-8E1A-DA568AB9C39A}" presName="background3" presStyleLbl="node3" presStyleIdx="6" presStyleCnt="10"/>
      <dgm:spPr/>
    </dgm:pt>
    <dgm:pt modelId="{8B152EA1-546C-45AE-B4B2-02AC54396FC5}" type="pres">
      <dgm:prSet presAssocID="{243891FE-064C-489E-8E1A-DA568AB9C39A}" presName="text3" presStyleLbl="fgAcc3" presStyleIdx="6" presStyleCnt="10" custScaleX="157594" custScaleY="116665">
        <dgm:presLayoutVars>
          <dgm:chPref val="3"/>
        </dgm:presLayoutVars>
      </dgm:prSet>
      <dgm:spPr/>
    </dgm:pt>
    <dgm:pt modelId="{50A09B36-0A4D-475D-9CA2-FCEF9D4F327D}" type="pres">
      <dgm:prSet presAssocID="{243891FE-064C-489E-8E1A-DA568AB9C39A}" presName="hierChild4" presStyleCnt="0"/>
      <dgm:spPr/>
    </dgm:pt>
    <dgm:pt modelId="{1BD3D171-3A0E-4EB8-8D9D-599B58447444}" type="pres">
      <dgm:prSet presAssocID="{B0B1CB26-8CD7-48A0-8C40-B9E513694576}" presName="Name23" presStyleLbl="parChTrans1D4" presStyleIdx="2" presStyleCnt="4"/>
      <dgm:spPr/>
    </dgm:pt>
    <dgm:pt modelId="{C9A423CD-302A-44FD-ACEA-2C6B8C3FC2F5}" type="pres">
      <dgm:prSet presAssocID="{811C02AC-D606-4756-9683-A01E669FE511}" presName="hierRoot4" presStyleCnt="0"/>
      <dgm:spPr/>
    </dgm:pt>
    <dgm:pt modelId="{1DF3A959-E5F9-4B40-A6F8-A0CB721A56EF}" type="pres">
      <dgm:prSet presAssocID="{811C02AC-D606-4756-9683-A01E669FE511}" presName="composite4" presStyleCnt="0"/>
      <dgm:spPr/>
    </dgm:pt>
    <dgm:pt modelId="{FF298567-3297-46EF-BA6D-E86D963C858D}" type="pres">
      <dgm:prSet presAssocID="{811C02AC-D606-4756-9683-A01E669FE511}" presName="background4" presStyleLbl="node4" presStyleIdx="2" presStyleCnt="4"/>
      <dgm:spPr/>
    </dgm:pt>
    <dgm:pt modelId="{20C5ACCE-BF96-44CD-A7CE-174BA2A8A061}" type="pres">
      <dgm:prSet presAssocID="{811C02AC-D606-4756-9683-A01E669FE511}" presName="text4" presStyleLbl="fgAcc4" presStyleIdx="2" presStyleCnt="4" custScaleX="189505" custScaleY="382404">
        <dgm:presLayoutVars>
          <dgm:chPref val="3"/>
        </dgm:presLayoutVars>
      </dgm:prSet>
      <dgm:spPr/>
    </dgm:pt>
    <dgm:pt modelId="{4EC4C070-D0AB-4EE0-A90E-A3C044AC5065}" type="pres">
      <dgm:prSet presAssocID="{811C02AC-D606-4756-9683-A01E669FE511}" presName="hierChild5" presStyleCnt="0"/>
      <dgm:spPr/>
    </dgm:pt>
    <dgm:pt modelId="{199D857D-9241-48DF-8D74-2F2BCD091F08}" type="pres">
      <dgm:prSet presAssocID="{BBB0BD11-B999-4C10-8A6D-CCEA9563F1FE}" presName="Name23" presStyleLbl="parChTrans1D4" presStyleIdx="3" presStyleCnt="4"/>
      <dgm:spPr/>
    </dgm:pt>
    <dgm:pt modelId="{B0E29989-EDD5-44BF-A06B-B1FE842908DF}" type="pres">
      <dgm:prSet presAssocID="{44432E90-D1B6-46E1-B81B-8F95571FCDEB}" presName="hierRoot4" presStyleCnt="0"/>
      <dgm:spPr/>
    </dgm:pt>
    <dgm:pt modelId="{B96CAC75-AC84-4700-AD38-DD5569E100DB}" type="pres">
      <dgm:prSet presAssocID="{44432E90-D1B6-46E1-B81B-8F95571FCDEB}" presName="composite4" presStyleCnt="0"/>
      <dgm:spPr/>
    </dgm:pt>
    <dgm:pt modelId="{15C6FA22-17A6-4E1B-AA1B-F82C9266173F}" type="pres">
      <dgm:prSet presAssocID="{44432E90-D1B6-46E1-B81B-8F95571FCDEB}" presName="background4" presStyleLbl="node4" presStyleIdx="3" presStyleCnt="4"/>
      <dgm:spPr/>
    </dgm:pt>
    <dgm:pt modelId="{CAD20EF7-0E25-4371-84F3-B0AB065C1494}" type="pres">
      <dgm:prSet presAssocID="{44432E90-D1B6-46E1-B81B-8F95571FCDEB}" presName="text4" presStyleLbl="fgAcc4" presStyleIdx="3" presStyleCnt="4" custScaleX="240676" custScaleY="234638">
        <dgm:presLayoutVars>
          <dgm:chPref val="3"/>
        </dgm:presLayoutVars>
      </dgm:prSet>
      <dgm:spPr/>
    </dgm:pt>
    <dgm:pt modelId="{B47474AC-A3E0-4863-B750-FEFD662EA7CB}" type="pres">
      <dgm:prSet presAssocID="{44432E90-D1B6-46E1-B81B-8F95571FCDEB}" presName="hierChild5" presStyleCnt="0"/>
      <dgm:spPr/>
    </dgm:pt>
    <dgm:pt modelId="{9AF25B4A-4109-44FB-A109-E1D12D223230}" type="pres">
      <dgm:prSet presAssocID="{1DA37607-B2E1-4C14-BF85-0343303482E4}" presName="Name17" presStyleLbl="parChTrans1D3" presStyleIdx="7" presStyleCnt="10"/>
      <dgm:spPr/>
    </dgm:pt>
    <dgm:pt modelId="{251C5071-8857-4B67-BEFE-DFDBF6FDA056}" type="pres">
      <dgm:prSet presAssocID="{DE8D5005-D452-4AD5-BAD2-DCD4FA297B30}" presName="hierRoot3" presStyleCnt="0"/>
      <dgm:spPr/>
    </dgm:pt>
    <dgm:pt modelId="{69CFE97C-E6A0-45CA-8FB7-5B32A0E33B3D}" type="pres">
      <dgm:prSet presAssocID="{DE8D5005-D452-4AD5-BAD2-DCD4FA297B30}" presName="composite3" presStyleCnt="0"/>
      <dgm:spPr/>
    </dgm:pt>
    <dgm:pt modelId="{84C98242-0B57-4F7E-983A-F23C795C5AF6}" type="pres">
      <dgm:prSet presAssocID="{DE8D5005-D452-4AD5-BAD2-DCD4FA297B30}" presName="background3" presStyleLbl="node3" presStyleIdx="7" presStyleCnt="10"/>
      <dgm:spPr/>
    </dgm:pt>
    <dgm:pt modelId="{0157D97C-3B6E-47C4-B140-94FB83FA240A}" type="pres">
      <dgm:prSet presAssocID="{DE8D5005-D452-4AD5-BAD2-DCD4FA297B30}" presName="text3" presStyleLbl="fgAcc3" presStyleIdx="7" presStyleCnt="10" custScaleX="221974" custScaleY="144656">
        <dgm:presLayoutVars>
          <dgm:chPref val="3"/>
        </dgm:presLayoutVars>
      </dgm:prSet>
      <dgm:spPr/>
    </dgm:pt>
    <dgm:pt modelId="{064A964C-5813-4E7B-BF23-297CB9992BCD}" type="pres">
      <dgm:prSet presAssocID="{DE8D5005-D452-4AD5-BAD2-DCD4FA297B30}" presName="hierChild4" presStyleCnt="0"/>
      <dgm:spPr/>
    </dgm:pt>
    <dgm:pt modelId="{5D3618AB-6D63-48BC-AD76-86B3C3689ABF}" type="pres">
      <dgm:prSet presAssocID="{6B9F3722-AE46-4739-AA79-FF1B3B3C3E50}" presName="Name17" presStyleLbl="parChTrans1D3" presStyleIdx="8" presStyleCnt="10"/>
      <dgm:spPr/>
    </dgm:pt>
    <dgm:pt modelId="{E5AF359B-6CFA-44E0-B2FE-AE56AE4376E7}" type="pres">
      <dgm:prSet presAssocID="{E741C78F-D524-431E-A7B2-2E7087CB4CCD}" presName="hierRoot3" presStyleCnt="0"/>
      <dgm:spPr/>
    </dgm:pt>
    <dgm:pt modelId="{6AEF229B-BF1C-4834-A40C-3AE673DF37D1}" type="pres">
      <dgm:prSet presAssocID="{E741C78F-D524-431E-A7B2-2E7087CB4CCD}" presName="composite3" presStyleCnt="0"/>
      <dgm:spPr/>
    </dgm:pt>
    <dgm:pt modelId="{16D9F30A-C7A1-4D1D-90B6-6DF5B340070C}" type="pres">
      <dgm:prSet presAssocID="{E741C78F-D524-431E-A7B2-2E7087CB4CCD}" presName="background3" presStyleLbl="node3" presStyleIdx="8" presStyleCnt="10"/>
      <dgm:spPr/>
    </dgm:pt>
    <dgm:pt modelId="{32628DF6-C6D8-4C90-89A8-4B17CD04687C}" type="pres">
      <dgm:prSet presAssocID="{E741C78F-D524-431E-A7B2-2E7087CB4CCD}" presName="text3" presStyleLbl="fgAcc3" presStyleIdx="8" presStyleCnt="10" custScaleX="226920" custScaleY="197399">
        <dgm:presLayoutVars>
          <dgm:chPref val="3"/>
        </dgm:presLayoutVars>
      </dgm:prSet>
      <dgm:spPr/>
    </dgm:pt>
    <dgm:pt modelId="{8F468D30-BF82-4ED2-A742-7EBB2997431E}" type="pres">
      <dgm:prSet presAssocID="{E741C78F-D524-431E-A7B2-2E7087CB4CCD}" presName="hierChild4" presStyleCnt="0"/>
      <dgm:spPr/>
    </dgm:pt>
    <dgm:pt modelId="{4FE7EBC2-249E-4700-8B29-9988BF8647B8}" type="pres">
      <dgm:prSet presAssocID="{43402FC0-B04C-4790-99F0-AE8439F8BD22}" presName="Name17" presStyleLbl="parChTrans1D3" presStyleIdx="9" presStyleCnt="10"/>
      <dgm:spPr/>
    </dgm:pt>
    <dgm:pt modelId="{55C277ED-1F43-4CA1-A666-CB7D1205F9C5}" type="pres">
      <dgm:prSet presAssocID="{8B465E3B-73A2-430F-B20F-0B356BBE0F30}" presName="hierRoot3" presStyleCnt="0"/>
      <dgm:spPr/>
    </dgm:pt>
    <dgm:pt modelId="{0F98312C-AEC1-4E7E-8D86-5AC28CFD97E9}" type="pres">
      <dgm:prSet presAssocID="{8B465E3B-73A2-430F-B20F-0B356BBE0F30}" presName="composite3" presStyleCnt="0"/>
      <dgm:spPr/>
    </dgm:pt>
    <dgm:pt modelId="{45ED45EC-C200-4EFA-9D57-DC79D92AD4FF}" type="pres">
      <dgm:prSet presAssocID="{8B465E3B-73A2-430F-B20F-0B356BBE0F30}" presName="background3" presStyleLbl="node3" presStyleIdx="9" presStyleCnt="10"/>
      <dgm:spPr/>
    </dgm:pt>
    <dgm:pt modelId="{42754EE5-A99A-48BE-B573-179E74C2DB9E}" type="pres">
      <dgm:prSet presAssocID="{8B465E3B-73A2-430F-B20F-0B356BBE0F30}" presName="text3" presStyleLbl="fgAcc3" presStyleIdx="9" presStyleCnt="10" custScaleX="171310" custScaleY="321384">
        <dgm:presLayoutVars>
          <dgm:chPref val="3"/>
        </dgm:presLayoutVars>
      </dgm:prSet>
      <dgm:spPr/>
    </dgm:pt>
    <dgm:pt modelId="{2E188048-D49C-41F9-B000-C87FA3F3A6DD}" type="pres">
      <dgm:prSet presAssocID="{8B465E3B-73A2-430F-B20F-0B356BBE0F30}" presName="hierChild4" presStyleCnt="0"/>
      <dgm:spPr/>
    </dgm:pt>
  </dgm:ptLst>
  <dgm:cxnLst>
    <dgm:cxn modelId="{165FBA08-BE43-4E42-A326-2AEDFE88479D}" type="presOf" srcId="{44432E90-D1B6-46E1-B81B-8F95571FCDEB}" destId="{CAD20EF7-0E25-4371-84F3-B0AB065C1494}" srcOrd="0" destOrd="0" presId="urn:microsoft.com/office/officeart/2005/8/layout/hierarchy1"/>
    <dgm:cxn modelId="{1B54900B-E43C-4806-A31E-E3F61FC0D19D}" srcId="{3B02F963-946F-450B-8D58-AA48945F82B0}" destId="{DC4EAE48-D877-4773-8546-FAE9CDA90393}" srcOrd="1" destOrd="0" parTransId="{2F9C71D5-DE6E-484B-9FBC-331549E22C65}" sibTransId="{30878717-7B6D-4703-948E-8C82493989FD}"/>
    <dgm:cxn modelId="{64F25D0C-AC60-4188-92D9-EE3FD500A84A}" srcId="{C8B5E7AF-3914-404A-9F3F-7B36A53DA9D4}" destId="{D756FF26-5C5D-4027-B127-0844A9994A86}" srcOrd="0" destOrd="0" parTransId="{504BF1F7-F436-4FA8-865A-3568816F6AE4}" sibTransId="{25B4D363-33E7-428D-AFCE-1BF5516C3B5C}"/>
    <dgm:cxn modelId="{26EAE211-13CC-4F5F-ADBF-3E37A6F90960}" type="presOf" srcId="{7C83EB02-9AB2-4017-B454-4513288E2A2F}" destId="{D76DBA78-33E5-4C20-81EE-4DD2583406D5}" srcOrd="0" destOrd="0" presId="urn:microsoft.com/office/officeart/2005/8/layout/hierarchy1"/>
    <dgm:cxn modelId="{DB7D0212-1F8F-4140-B1C1-302145D0051E}" type="presOf" srcId="{43402FC0-B04C-4790-99F0-AE8439F8BD22}" destId="{4FE7EBC2-249E-4700-8B29-9988BF8647B8}" srcOrd="0" destOrd="0" presId="urn:microsoft.com/office/officeart/2005/8/layout/hierarchy1"/>
    <dgm:cxn modelId="{B18BC91C-2934-445C-82AD-09E621BB581F}" type="presOf" srcId="{243891FE-064C-489E-8E1A-DA568AB9C39A}" destId="{8B152EA1-546C-45AE-B4B2-02AC54396FC5}" srcOrd="0" destOrd="0" presId="urn:microsoft.com/office/officeart/2005/8/layout/hierarchy1"/>
    <dgm:cxn modelId="{53CE9C25-FA98-40D9-A184-8421A8EEE4D4}" type="presOf" srcId="{89907863-71B2-4E1A-8FE1-3080D6E320AB}" destId="{ABE57FFC-9A65-421E-9008-CADEE244A3BF}" srcOrd="0" destOrd="0" presId="urn:microsoft.com/office/officeart/2005/8/layout/hierarchy1"/>
    <dgm:cxn modelId="{05A0CF26-3063-4004-9BF9-6FC3F4A0F0D0}" type="presOf" srcId="{AB8B48BD-64D9-404C-9900-3E91553D59F8}" destId="{E6095554-F0E2-4B40-842D-C790993DF1AE}" srcOrd="0" destOrd="0" presId="urn:microsoft.com/office/officeart/2005/8/layout/hierarchy1"/>
    <dgm:cxn modelId="{C16BA428-26DA-4A04-B0DB-DED752230441}" type="presOf" srcId="{1CF5C749-4914-47E4-8500-23D2195037E2}" destId="{BBBA6A50-2B7B-4998-9D73-8E4BB2105430}" srcOrd="0" destOrd="0" presId="urn:microsoft.com/office/officeart/2005/8/layout/hierarchy1"/>
    <dgm:cxn modelId="{D3BE0A2E-A32B-4097-861A-0E98E21C3F3F}" type="presOf" srcId="{77ABEDAD-5339-49DF-B854-ECB61F6D1AA2}" destId="{CBA281B2-C2A4-4A63-9404-818844FD7BA1}" srcOrd="0" destOrd="0" presId="urn:microsoft.com/office/officeart/2005/8/layout/hierarchy1"/>
    <dgm:cxn modelId="{59A43F2E-A413-4A1D-BD43-BE0D46714D4E}" srcId="{1CF5C749-4914-47E4-8500-23D2195037E2}" destId="{243891FE-064C-489E-8E1A-DA568AB9C39A}" srcOrd="1" destOrd="0" parTransId="{74F53AB4-7CDF-49F3-A864-F6646200B60A}" sibTransId="{FE9D9011-F22F-40AE-BEAF-773D60914380}"/>
    <dgm:cxn modelId="{15783736-EF53-4056-9C05-875A579E6A3D}" type="presOf" srcId="{EAD466D4-0E42-4309-B87D-90FEB4173EE7}" destId="{A98DF005-B45D-410B-84CA-2153AE1FAED9}" srcOrd="0" destOrd="0" presId="urn:microsoft.com/office/officeart/2005/8/layout/hierarchy1"/>
    <dgm:cxn modelId="{709DF636-3843-4645-BC65-C98C3E813446}" type="presOf" srcId="{5DCBE65E-7AC9-4940-927C-7FF0ED758263}" destId="{480B55B2-5E16-4307-B32B-2BB397551E9F}" srcOrd="0" destOrd="0" presId="urn:microsoft.com/office/officeart/2005/8/layout/hierarchy1"/>
    <dgm:cxn modelId="{3609BB37-AE74-48AA-8A55-C59FC250A6F1}" type="presOf" srcId="{CF942B39-0E23-4C54-AE23-23BA83227800}" destId="{B6F08056-18A6-4C72-BAEA-F7539EAEE21F}" srcOrd="0" destOrd="0" presId="urn:microsoft.com/office/officeart/2005/8/layout/hierarchy1"/>
    <dgm:cxn modelId="{E0719140-34E0-4B1F-B5EB-C079E7DEDAB0}" type="presOf" srcId="{F87FEB42-E04D-41E0-8AC8-2567D903687E}" destId="{C28AF548-BA99-4A5A-844D-A2CFFEC00485}" srcOrd="0" destOrd="0" presId="urn:microsoft.com/office/officeart/2005/8/layout/hierarchy1"/>
    <dgm:cxn modelId="{92AB335C-A12A-4F65-909A-7BCE2B578F0A}" srcId="{243891FE-064C-489E-8E1A-DA568AB9C39A}" destId="{811C02AC-D606-4756-9683-A01E669FE511}" srcOrd="0" destOrd="0" parTransId="{B0B1CB26-8CD7-48A0-8C40-B9E513694576}" sibTransId="{9E424B28-7400-4239-A62A-846488F4E4FC}"/>
    <dgm:cxn modelId="{F7B9DD5E-1644-45D6-BCED-D52B5312E890}" srcId="{DB121CAF-4544-4019-8794-8D14F16F5FAE}" destId="{66C94C9D-B601-434E-8E11-05FBDCDD4628}" srcOrd="1" destOrd="0" parTransId="{CF942B39-0E23-4C54-AE23-23BA83227800}" sibTransId="{00453E48-E6ED-4C46-B9AE-FB6464AEE2E0}"/>
    <dgm:cxn modelId="{3F6BDB45-6E14-4736-A019-E53A15309688}" srcId="{DB121CAF-4544-4019-8794-8D14F16F5FAE}" destId="{3B02F963-946F-450B-8D58-AA48945F82B0}" srcOrd="0" destOrd="0" parTransId="{5D3FC81C-C504-41BE-BC11-523FD5DD3FF8}" sibTransId="{93669F36-7065-4AA5-AD6F-1D4EAB821183}"/>
    <dgm:cxn modelId="{790A5C68-A89B-4173-B6A3-DFB019DFA241}" type="presOf" srcId="{DC4EAE48-D877-4773-8546-FAE9CDA90393}" destId="{309D63AD-CEB1-4A81-A45C-ACA4ED93B513}" srcOrd="0" destOrd="0" presId="urn:microsoft.com/office/officeart/2005/8/layout/hierarchy1"/>
    <dgm:cxn modelId="{F861E048-5A7D-4DC9-B1FD-6045A8AAA285}" srcId="{C8B5E7AF-3914-404A-9F3F-7B36A53DA9D4}" destId="{6D6C21DA-128F-46F0-B62B-BF76FC2C4BA5}" srcOrd="1" destOrd="0" parTransId="{A935106C-84A6-45F0-9C0C-F1D4C4DAF6FF}" sibTransId="{494BF724-ABEB-41B8-B7C3-546473A419CE}"/>
    <dgm:cxn modelId="{0284256C-5435-4630-8F01-66126E78BEF0}" type="presOf" srcId="{66C94C9D-B601-434E-8E11-05FBDCDD4628}" destId="{ADE6F2DC-B6A7-47C8-A068-51C058BB9CAE}" srcOrd="0" destOrd="0" presId="urn:microsoft.com/office/officeart/2005/8/layout/hierarchy1"/>
    <dgm:cxn modelId="{A37A0376-BA0E-4F00-B199-858B267F796B}" type="presOf" srcId="{D756FF26-5C5D-4027-B127-0844A9994A86}" destId="{B4C34694-3A70-46D7-A4C2-1F6E17940FA4}" srcOrd="0" destOrd="0" presId="urn:microsoft.com/office/officeart/2005/8/layout/hierarchy1"/>
    <dgm:cxn modelId="{7A7DBC59-8B1B-4846-8A9A-C82377D3AB66}" type="presOf" srcId="{BBB0BD11-B999-4C10-8A6D-CCEA9563F1FE}" destId="{199D857D-9241-48DF-8D74-2F2BCD091F08}" srcOrd="0" destOrd="0" presId="urn:microsoft.com/office/officeart/2005/8/layout/hierarchy1"/>
    <dgm:cxn modelId="{CEBCDF7E-0E51-41B0-95F2-C99385F4EC47}" srcId="{243891FE-064C-489E-8E1A-DA568AB9C39A}" destId="{44432E90-D1B6-46E1-B81B-8F95571FCDEB}" srcOrd="1" destOrd="0" parTransId="{BBB0BD11-B999-4C10-8A6D-CCEA9563F1FE}" sibTransId="{59192558-9744-4474-B104-F10D0AF171F5}"/>
    <dgm:cxn modelId="{CDEAEB7E-1591-47F7-8D9E-0FB814E74C7E}" type="presOf" srcId="{5D3FC81C-C504-41BE-BC11-523FD5DD3FF8}" destId="{67D1343D-4FFB-45C9-8F0B-7D01B5BBA94E}" srcOrd="0" destOrd="0" presId="urn:microsoft.com/office/officeart/2005/8/layout/hierarchy1"/>
    <dgm:cxn modelId="{12076984-BC4E-4FD6-BB72-B8309CAC72E9}" srcId="{3B02F963-946F-450B-8D58-AA48945F82B0}" destId="{F87FEB42-E04D-41E0-8AC8-2567D903687E}" srcOrd="0" destOrd="0" parTransId="{5DCBE65E-7AC9-4940-927C-7FF0ED758263}" sibTransId="{130465EE-1733-459F-8488-45A51CD61727}"/>
    <dgm:cxn modelId="{4B595B85-DCB7-43F9-AD4E-7B8AB437DBF5}" type="presOf" srcId="{DB121CAF-4544-4019-8794-8D14F16F5FAE}" destId="{4AAFBB46-D15E-4A97-BC50-2DD882540B5C}" srcOrd="0" destOrd="0" presId="urn:microsoft.com/office/officeart/2005/8/layout/hierarchy1"/>
    <dgm:cxn modelId="{C9A1A08B-6979-408F-B9D7-CFB7E335E17C}" type="presOf" srcId="{B0B1CB26-8CD7-48A0-8C40-B9E513694576}" destId="{1BD3D171-3A0E-4EB8-8D9D-599B58447444}" srcOrd="0" destOrd="0" presId="urn:microsoft.com/office/officeart/2005/8/layout/hierarchy1"/>
    <dgm:cxn modelId="{BB71DD90-5F08-4B66-A145-545DDB01A8C0}" srcId="{1CF5C749-4914-47E4-8500-23D2195037E2}" destId="{C8B5E7AF-3914-404A-9F3F-7B36A53DA9D4}" srcOrd="0" destOrd="0" parTransId="{EAD466D4-0E42-4309-B87D-90FEB4173EE7}" sibTransId="{0BECA9EA-CFBE-4BC4-8375-05D63CD23013}"/>
    <dgm:cxn modelId="{86D96E96-45F1-44A0-940E-36FF612FE06E}" srcId="{1CF5C749-4914-47E4-8500-23D2195037E2}" destId="{DE8D5005-D452-4AD5-BAD2-DCD4FA297B30}" srcOrd="2" destOrd="0" parTransId="{1DA37607-B2E1-4C14-BF85-0343303482E4}" sibTransId="{53FF087C-5F2E-4F87-8DAB-831C8E9037CB}"/>
    <dgm:cxn modelId="{7D140399-659F-4D62-A72A-F554D3E9487A}" type="presOf" srcId="{811C02AC-D606-4756-9683-A01E669FE511}" destId="{20C5ACCE-BF96-44CD-A7CE-174BA2A8A061}" srcOrd="0" destOrd="0" presId="urn:microsoft.com/office/officeart/2005/8/layout/hierarchy1"/>
    <dgm:cxn modelId="{21D1F5A1-1A33-4253-AB26-8B4C82E6EEFF}" srcId="{1CF5C749-4914-47E4-8500-23D2195037E2}" destId="{8B465E3B-73A2-430F-B20F-0B356BBE0F30}" srcOrd="4" destOrd="0" parTransId="{43402FC0-B04C-4790-99F0-AE8439F8BD22}" sibTransId="{8EE9075A-7D23-483D-AC21-8B4E8AE9F4FA}"/>
    <dgm:cxn modelId="{3185ECA3-F8B9-4EFE-A769-3C18FBC4325B}" srcId="{3B02F963-946F-450B-8D58-AA48945F82B0}" destId="{7C83EB02-9AB2-4017-B454-4513288E2A2F}" srcOrd="3" destOrd="0" parTransId="{89907863-71B2-4E1A-8FE1-3080D6E320AB}" sibTransId="{366A867E-4626-41EE-BBF6-2ABF8F3C7644}"/>
    <dgm:cxn modelId="{767CBDA5-CF2E-47CE-B514-DF14AC4C4932}" type="presOf" srcId="{6D6C21DA-128F-46F0-B62B-BF76FC2C4BA5}" destId="{679AC2A1-8667-4747-AB08-B7DF828571CA}" srcOrd="0" destOrd="0" presId="urn:microsoft.com/office/officeart/2005/8/layout/hierarchy1"/>
    <dgm:cxn modelId="{25C249AB-8F5B-45FB-95CA-FD28884CEBBD}" type="presOf" srcId="{1DA37607-B2E1-4C14-BF85-0343303482E4}" destId="{9AF25B4A-4109-44FB-A109-E1D12D223230}" srcOrd="0" destOrd="0" presId="urn:microsoft.com/office/officeart/2005/8/layout/hierarchy1"/>
    <dgm:cxn modelId="{616433AD-0755-4A64-956E-7B47C00B0FCB}" srcId="{AB8B48BD-64D9-404C-9900-3E91553D59F8}" destId="{DB121CAF-4544-4019-8794-8D14F16F5FAE}" srcOrd="0" destOrd="0" parTransId="{301170A9-F6F5-47AF-8F70-2F3159F842C1}" sibTransId="{566DEB7F-BB97-45A9-AAE2-730561AA48F4}"/>
    <dgm:cxn modelId="{60114FAE-0DD9-4573-8995-FB0E9AA597E1}" type="presOf" srcId="{2F9C71D5-DE6E-484B-9FBC-331549E22C65}" destId="{2886411B-74AB-4BCA-999C-0A9CB4D0896A}" srcOrd="0" destOrd="0" presId="urn:microsoft.com/office/officeart/2005/8/layout/hierarchy1"/>
    <dgm:cxn modelId="{3864F8AF-C0E8-460F-963F-EB05910B4E23}" type="presOf" srcId="{DE8D5005-D452-4AD5-BAD2-DCD4FA297B30}" destId="{0157D97C-3B6E-47C4-B140-94FB83FA240A}" srcOrd="0" destOrd="0" presId="urn:microsoft.com/office/officeart/2005/8/layout/hierarchy1"/>
    <dgm:cxn modelId="{AE26BCB0-FB93-44AA-97D6-36DA33F8BF75}" type="presOf" srcId="{A4F272C2-0EBC-49DB-8716-AA1E4666C367}" destId="{B3881754-FF85-4B1A-8FC6-2E02F99DB99C}" srcOrd="0" destOrd="0" presId="urn:microsoft.com/office/officeart/2005/8/layout/hierarchy1"/>
    <dgm:cxn modelId="{7ABDE2B4-D3F3-44A3-AC02-EC05C6791CA9}" type="presOf" srcId="{504BF1F7-F436-4FA8-865A-3568816F6AE4}" destId="{96C76152-6DCB-4275-B1BF-12771D390F9A}" srcOrd="0" destOrd="0" presId="urn:microsoft.com/office/officeart/2005/8/layout/hierarchy1"/>
    <dgm:cxn modelId="{0B05C3B5-4E22-4502-8C82-B4A07237DE23}" srcId="{1CF5C749-4914-47E4-8500-23D2195037E2}" destId="{E741C78F-D524-431E-A7B2-2E7087CB4CCD}" srcOrd="3" destOrd="0" parTransId="{6B9F3722-AE46-4739-AA79-FF1B3B3C3E50}" sibTransId="{F4B1C229-91CA-4CCC-8D1D-35294C950FF1}"/>
    <dgm:cxn modelId="{FEDB67BF-1745-433E-AB4F-CB44029E2E12}" type="presOf" srcId="{A935106C-84A6-45F0-9C0C-F1D4C4DAF6FF}" destId="{AFDE6E3D-CD0B-44D9-8299-95C35768CEFC}" srcOrd="0" destOrd="0" presId="urn:microsoft.com/office/officeart/2005/8/layout/hierarchy1"/>
    <dgm:cxn modelId="{EE9644C3-18A8-4F28-A407-767F3CBC49CE}" type="presOf" srcId="{6B9F3722-AE46-4739-AA79-FF1B3B3C3E50}" destId="{5D3618AB-6D63-48BC-AD76-86B3C3689ABF}" srcOrd="0" destOrd="0" presId="urn:microsoft.com/office/officeart/2005/8/layout/hierarchy1"/>
    <dgm:cxn modelId="{A33B4AC8-FD55-4ED1-B80D-C2EEE482204F}" type="presOf" srcId="{8B465E3B-73A2-430F-B20F-0B356BBE0F30}" destId="{42754EE5-A99A-48BE-B573-179E74C2DB9E}" srcOrd="0" destOrd="0" presId="urn:microsoft.com/office/officeart/2005/8/layout/hierarchy1"/>
    <dgm:cxn modelId="{4816A4C8-E7FA-4337-8D7B-47AF727CB4F0}" type="presOf" srcId="{7FAD8315-92FC-44B8-89DF-4C5161306A5D}" destId="{012CDBAB-6D84-4313-A361-C278BE33C978}" srcOrd="0" destOrd="0" presId="urn:microsoft.com/office/officeart/2005/8/layout/hierarchy1"/>
    <dgm:cxn modelId="{6A363AD8-8689-4803-89BE-728C09EA79BD}" srcId="{3B02F963-946F-450B-8D58-AA48945F82B0}" destId="{A4F272C2-0EBC-49DB-8716-AA1E4666C367}" srcOrd="2" destOrd="0" parTransId="{E2DE5972-40E6-4763-9672-77FB3CBA90B7}" sibTransId="{518B4D92-3580-4164-AC9E-393D443B971F}"/>
    <dgm:cxn modelId="{339B5BD9-2E41-4904-B562-4CB32D9C6FE0}" type="presOf" srcId="{74F53AB4-7CDF-49F3-A864-F6646200B60A}" destId="{5ACDE424-1EE7-4D44-8351-46D7922BDD1C}" srcOrd="0" destOrd="0" presId="urn:microsoft.com/office/officeart/2005/8/layout/hierarchy1"/>
    <dgm:cxn modelId="{C36F76E1-2B47-4923-A438-B0D831935B86}" type="presOf" srcId="{3B02F963-946F-450B-8D58-AA48945F82B0}" destId="{391536E5-DB99-4733-8C35-75AD6464644B}" srcOrd="0" destOrd="0" presId="urn:microsoft.com/office/officeart/2005/8/layout/hierarchy1"/>
    <dgm:cxn modelId="{316F8DE3-17C5-4C05-BC26-6EC536176E5C}" srcId="{DB121CAF-4544-4019-8794-8D14F16F5FAE}" destId="{1CF5C749-4914-47E4-8500-23D2195037E2}" srcOrd="2" destOrd="0" parTransId="{77ABEDAD-5339-49DF-B854-ECB61F6D1AA2}" sibTransId="{EEA6E153-D4F4-48C4-ABF1-C69DA8D47234}"/>
    <dgm:cxn modelId="{9AF837E9-2511-4574-B7E6-6DED027F9DCE}" srcId="{3B02F963-946F-450B-8D58-AA48945F82B0}" destId="{7FAD8315-92FC-44B8-89DF-4C5161306A5D}" srcOrd="4" destOrd="0" parTransId="{B0B8EE86-C967-4C0D-963D-AAC973B500E1}" sibTransId="{803C5449-6FC9-4F20-BC5C-27DE990F722C}"/>
    <dgm:cxn modelId="{635A56EE-1F2A-4178-84D9-5FBBB3DABB09}" type="presOf" srcId="{C8B5E7AF-3914-404A-9F3F-7B36A53DA9D4}" destId="{58D17ABD-9808-40CA-8DDE-E9F7A99DAED7}" srcOrd="0" destOrd="0" presId="urn:microsoft.com/office/officeart/2005/8/layout/hierarchy1"/>
    <dgm:cxn modelId="{F61D5DEF-0FC5-443E-A19A-3308F3210308}" type="presOf" srcId="{B0B8EE86-C967-4C0D-963D-AAC973B500E1}" destId="{B61BE848-2DAC-4344-892F-55B0B822B251}" srcOrd="0" destOrd="0" presId="urn:microsoft.com/office/officeart/2005/8/layout/hierarchy1"/>
    <dgm:cxn modelId="{B8A884F3-D082-4200-8B42-A5D5AC5E15FA}" type="presOf" srcId="{E741C78F-D524-431E-A7B2-2E7087CB4CCD}" destId="{32628DF6-C6D8-4C90-89A8-4B17CD04687C}" srcOrd="0" destOrd="0" presId="urn:microsoft.com/office/officeart/2005/8/layout/hierarchy1"/>
    <dgm:cxn modelId="{A37F20FC-3F23-42A9-97A4-77784EA75997}" type="presOf" srcId="{E2DE5972-40E6-4763-9672-77FB3CBA90B7}" destId="{A089AB83-9C3E-4A54-B2A9-2C3B477D305C}" srcOrd="0" destOrd="0" presId="urn:microsoft.com/office/officeart/2005/8/layout/hierarchy1"/>
    <dgm:cxn modelId="{D7E982D9-8B0C-4DED-B93D-6ACA007AF889}" type="presParOf" srcId="{E6095554-F0E2-4B40-842D-C790993DF1AE}" destId="{D629B98D-1763-4F6D-B4B8-218508F5E526}" srcOrd="0" destOrd="0" presId="urn:microsoft.com/office/officeart/2005/8/layout/hierarchy1"/>
    <dgm:cxn modelId="{E6EE381F-0E48-4AF3-B8F2-D52D517DA3DE}" type="presParOf" srcId="{D629B98D-1763-4F6D-B4B8-218508F5E526}" destId="{6EF46A01-CAC2-4B8B-82A3-07774237A586}" srcOrd="0" destOrd="0" presId="urn:microsoft.com/office/officeart/2005/8/layout/hierarchy1"/>
    <dgm:cxn modelId="{2F210A53-4219-40FF-BEE3-3FFF31D60D52}" type="presParOf" srcId="{6EF46A01-CAC2-4B8B-82A3-07774237A586}" destId="{7FE797C2-E555-4290-83D9-245BDDEB944A}" srcOrd="0" destOrd="0" presId="urn:microsoft.com/office/officeart/2005/8/layout/hierarchy1"/>
    <dgm:cxn modelId="{9F1C3A9F-A42A-4BD9-B396-92AABDB29EA1}" type="presParOf" srcId="{6EF46A01-CAC2-4B8B-82A3-07774237A586}" destId="{4AAFBB46-D15E-4A97-BC50-2DD882540B5C}" srcOrd="1" destOrd="0" presId="urn:microsoft.com/office/officeart/2005/8/layout/hierarchy1"/>
    <dgm:cxn modelId="{B088295B-0336-4CC5-BEDC-96E687614FBE}" type="presParOf" srcId="{D629B98D-1763-4F6D-B4B8-218508F5E526}" destId="{DA0067DD-A7CA-4C0E-B1A3-DC6B355B67E1}" srcOrd="1" destOrd="0" presId="urn:microsoft.com/office/officeart/2005/8/layout/hierarchy1"/>
    <dgm:cxn modelId="{B2650980-5248-4A42-9831-AC3E3BD04CFA}" type="presParOf" srcId="{DA0067DD-A7CA-4C0E-B1A3-DC6B355B67E1}" destId="{67D1343D-4FFB-45C9-8F0B-7D01B5BBA94E}" srcOrd="0" destOrd="0" presId="urn:microsoft.com/office/officeart/2005/8/layout/hierarchy1"/>
    <dgm:cxn modelId="{853F154E-DD06-4026-A78C-03F732A8F4A4}" type="presParOf" srcId="{DA0067DD-A7CA-4C0E-B1A3-DC6B355B67E1}" destId="{0F8E4B79-9BF6-459A-9D6C-23C1BC098ABD}" srcOrd="1" destOrd="0" presId="urn:microsoft.com/office/officeart/2005/8/layout/hierarchy1"/>
    <dgm:cxn modelId="{785A0C6B-CDEC-4065-8874-327F2D161EC4}" type="presParOf" srcId="{0F8E4B79-9BF6-459A-9D6C-23C1BC098ABD}" destId="{21A82414-E58D-4A4B-80EB-31F179458D35}" srcOrd="0" destOrd="0" presId="urn:microsoft.com/office/officeart/2005/8/layout/hierarchy1"/>
    <dgm:cxn modelId="{24DFBDE9-1B14-4F23-B503-1A30CD9556DA}" type="presParOf" srcId="{21A82414-E58D-4A4B-80EB-31F179458D35}" destId="{9D8E6103-3ACC-449F-819D-641DC86BAA44}" srcOrd="0" destOrd="0" presId="urn:microsoft.com/office/officeart/2005/8/layout/hierarchy1"/>
    <dgm:cxn modelId="{C1F7F0A2-A206-4950-B2E8-8C232AEC5B86}" type="presParOf" srcId="{21A82414-E58D-4A4B-80EB-31F179458D35}" destId="{391536E5-DB99-4733-8C35-75AD6464644B}" srcOrd="1" destOrd="0" presId="urn:microsoft.com/office/officeart/2005/8/layout/hierarchy1"/>
    <dgm:cxn modelId="{6CF40E9C-55E7-4EC1-A765-C07EC3798B99}" type="presParOf" srcId="{0F8E4B79-9BF6-459A-9D6C-23C1BC098ABD}" destId="{39016657-EED7-4452-A822-6889DF10C97B}" srcOrd="1" destOrd="0" presId="urn:microsoft.com/office/officeart/2005/8/layout/hierarchy1"/>
    <dgm:cxn modelId="{974B4D74-09B1-4738-89DF-C38C8CF3DBAE}" type="presParOf" srcId="{39016657-EED7-4452-A822-6889DF10C97B}" destId="{480B55B2-5E16-4307-B32B-2BB397551E9F}" srcOrd="0" destOrd="0" presId="urn:microsoft.com/office/officeart/2005/8/layout/hierarchy1"/>
    <dgm:cxn modelId="{49B84416-371E-43BB-A467-BE10D1390245}" type="presParOf" srcId="{39016657-EED7-4452-A822-6889DF10C97B}" destId="{C6B0257E-D9B8-4F05-BEF5-EC007A56809C}" srcOrd="1" destOrd="0" presId="urn:microsoft.com/office/officeart/2005/8/layout/hierarchy1"/>
    <dgm:cxn modelId="{B821D750-21C6-4E15-B10C-D7028C3AE713}" type="presParOf" srcId="{C6B0257E-D9B8-4F05-BEF5-EC007A56809C}" destId="{66331159-F841-4D23-AAA3-36877DE4F356}" srcOrd="0" destOrd="0" presId="urn:microsoft.com/office/officeart/2005/8/layout/hierarchy1"/>
    <dgm:cxn modelId="{EF8F0AA4-4CC0-4BFC-99E2-72C2F3CAF405}" type="presParOf" srcId="{66331159-F841-4D23-AAA3-36877DE4F356}" destId="{1F2DC9D7-8249-453A-80E2-E957180F3CFA}" srcOrd="0" destOrd="0" presId="urn:microsoft.com/office/officeart/2005/8/layout/hierarchy1"/>
    <dgm:cxn modelId="{7277BA7C-B7DF-47C4-9700-41BF1B7E812E}" type="presParOf" srcId="{66331159-F841-4D23-AAA3-36877DE4F356}" destId="{C28AF548-BA99-4A5A-844D-A2CFFEC00485}" srcOrd="1" destOrd="0" presId="urn:microsoft.com/office/officeart/2005/8/layout/hierarchy1"/>
    <dgm:cxn modelId="{7ED54331-98DE-4677-9DBE-434DA51D270D}" type="presParOf" srcId="{C6B0257E-D9B8-4F05-BEF5-EC007A56809C}" destId="{715DC4A5-90DB-4602-A209-C1123EBC0489}" srcOrd="1" destOrd="0" presId="urn:microsoft.com/office/officeart/2005/8/layout/hierarchy1"/>
    <dgm:cxn modelId="{BFFF0D99-BD54-4E88-A72D-7AD546580621}" type="presParOf" srcId="{39016657-EED7-4452-A822-6889DF10C97B}" destId="{2886411B-74AB-4BCA-999C-0A9CB4D0896A}" srcOrd="2" destOrd="0" presId="urn:microsoft.com/office/officeart/2005/8/layout/hierarchy1"/>
    <dgm:cxn modelId="{9B5B5AB7-8967-4FFE-BD9A-73C392601F76}" type="presParOf" srcId="{39016657-EED7-4452-A822-6889DF10C97B}" destId="{B9234B6B-565E-4886-A875-28A75D88AE35}" srcOrd="3" destOrd="0" presId="urn:microsoft.com/office/officeart/2005/8/layout/hierarchy1"/>
    <dgm:cxn modelId="{8CDA29AE-BA49-4625-B613-EA5C14CF11A1}" type="presParOf" srcId="{B9234B6B-565E-4886-A875-28A75D88AE35}" destId="{9DD5E1FC-C919-47CD-9031-C841A50CB031}" srcOrd="0" destOrd="0" presId="urn:microsoft.com/office/officeart/2005/8/layout/hierarchy1"/>
    <dgm:cxn modelId="{2538CE2C-F376-458E-8FC9-CF5F9560E0F7}" type="presParOf" srcId="{9DD5E1FC-C919-47CD-9031-C841A50CB031}" destId="{97A61934-CD38-492F-AC86-130EC3000816}" srcOrd="0" destOrd="0" presId="urn:microsoft.com/office/officeart/2005/8/layout/hierarchy1"/>
    <dgm:cxn modelId="{81F111BC-A3BA-45DB-BBE2-D27D423828AD}" type="presParOf" srcId="{9DD5E1FC-C919-47CD-9031-C841A50CB031}" destId="{309D63AD-CEB1-4A81-A45C-ACA4ED93B513}" srcOrd="1" destOrd="0" presId="urn:microsoft.com/office/officeart/2005/8/layout/hierarchy1"/>
    <dgm:cxn modelId="{BAC06C76-3F6F-4F4C-93B0-4DE13BEC0A4D}" type="presParOf" srcId="{B9234B6B-565E-4886-A875-28A75D88AE35}" destId="{065A7797-CE38-4074-AEAB-EAFB275754B8}" srcOrd="1" destOrd="0" presId="urn:microsoft.com/office/officeart/2005/8/layout/hierarchy1"/>
    <dgm:cxn modelId="{F4025E5A-834A-437C-BABB-D3E2F55E7F93}" type="presParOf" srcId="{39016657-EED7-4452-A822-6889DF10C97B}" destId="{A089AB83-9C3E-4A54-B2A9-2C3B477D305C}" srcOrd="4" destOrd="0" presId="urn:microsoft.com/office/officeart/2005/8/layout/hierarchy1"/>
    <dgm:cxn modelId="{94E81C7A-B455-4ED4-AEF6-DC4AC2705BD4}" type="presParOf" srcId="{39016657-EED7-4452-A822-6889DF10C97B}" destId="{F668A795-A543-4EA2-8370-82768DFBFBCE}" srcOrd="5" destOrd="0" presId="urn:microsoft.com/office/officeart/2005/8/layout/hierarchy1"/>
    <dgm:cxn modelId="{CAA98BD9-AC46-4638-AB90-962D1C6F2FEF}" type="presParOf" srcId="{F668A795-A543-4EA2-8370-82768DFBFBCE}" destId="{9CD9A5F8-C55F-4CED-A834-2596063E8CC8}" srcOrd="0" destOrd="0" presId="urn:microsoft.com/office/officeart/2005/8/layout/hierarchy1"/>
    <dgm:cxn modelId="{D2E8FFCE-9DF0-4A39-8000-5BD841B7643B}" type="presParOf" srcId="{9CD9A5F8-C55F-4CED-A834-2596063E8CC8}" destId="{34EBA4AE-134B-48B2-BADB-B3332E8B3C15}" srcOrd="0" destOrd="0" presId="urn:microsoft.com/office/officeart/2005/8/layout/hierarchy1"/>
    <dgm:cxn modelId="{2D946DD8-49C7-4B7C-959D-2FDD53E5E36D}" type="presParOf" srcId="{9CD9A5F8-C55F-4CED-A834-2596063E8CC8}" destId="{B3881754-FF85-4B1A-8FC6-2E02F99DB99C}" srcOrd="1" destOrd="0" presId="urn:microsoft.com/office/officeart/2005/8/layout/hierarchy1"/>
    <dgm:cxn modelId="{BDC4ECAF-5406-44EC-A04D-89AC23513B45}" type="presParOf" srcId="{F668A795-A543-4EA2-8370-82768DFBFBCE}" destId="{BE0A35D4-DD91-462C-AD34-F00344D445DA}" srcOrd="1" destOrd="0" presId="urn:microsoft.com/office/officeart/2005/8/layout/hierarchy1"/>
    <dgm:cxn modelId="{C3A7A36C-6915-471E-880E-0B274401E9D8}" type="presParOf" srcId="{39016657-EED7-4452-A822-6889DF10C97B}" destId="{ABE57FFC-9A65-421E-9008-CADEE244A3BF}" srcOrd="6" destOrd="0" presId="urn:microsoft.com/office/officeart/2005/8/layout/hierarchy1"/>
    <dgm:cxn modelId="{DAD77890-D96B-4FE7-B830-7D98280CE936}" type="presParOf" srcId="{39016657-EED7-4452-A822-6889DF10C97B}" destId="{0676D867-949A-4009-BC08-566022CEBD10}" srcOrd="7" destOrd="0" presId="urn:microsoft.com/office/officeart/2005/8/layout/hierarchy1"/>
    <dgm:cxn modelId="{6CF3208C-2A65-4ED1-BD6C-47E5457748E5}" type="presParOf" srcId="{0676D867-949A-4009-BC08-566022CEBD10}" destId="{1E5FFA11-6AF9-4F9B-82AA-314062E13784}" srcOrd="0" destOrd="0" presId="urn:microsoft.com/office/officeart/2005/8/layout/hierarchy1"/>
    <dgm:cxn modelId="{FFC7C554-EF43-41C8-BD6E-F8D270E2ACF6}" type="presParOf" srcId="{1E5FFA11-6AF9-4F9B-82AA-314062E13784}" destId="{2F2E0C7B-4440-47C8-B447-DF8290D0518C}" srcOrd="0" destOrd="0" presId="urn:microsoft.com/office/officeart/2005/8/layout/hierarchy1"/>
    <dgm:cxn modelId="{81957346-96DA-4B25-B20B-830DB88DE69F}" type="presParOf" srcId="{1E5FFA11-6AF9-4F9B-82AA-314062E13784}" destId="{D76DBA78-33E5-4C20-81EE-4DD2583406D5}" srcOrd="1" destOrd="0" presId="urn:microsoft.com/office/officeart/2005/8/layout/hierarchy1"/>
    <dgm:cxn modelId="{8141427C-9527-47BD-92CC-1F6DCF8584C7}" type="presParOf" srcId="{0676D867-949A-4009-BC08-566022CEBD10}" destId="{D4792F83-C75C-4F3D-B12C-12290180F77C}" srcOrd="1" destOrd="0" presId="urn:microsoft.com/office/officeart/2005/8/layout/hierarchy1"/>
    <dgm:cxn modelId="{26185F76-67AE-4A59-8160-BEA8040C1480}" type="presParOf" srcId="{39016657-EED7-4452-A822-6889DF10C97B}" destId="{B61BE848-2DAC-4344-892F-55B0B822B251}" srcOrd="8" destOrd="0" presId="urn:microsoft.com/office/officeart/2005/8/layout/hierarchy1"/>
    <dgm:cxn modelId="{68FA1647-48C7-4760-ACFB-9B04BEB1FC05}" type="presParOf" srcId="{39016657-EED7-4452-A822-6889DF10C97B}" destId="{196349CD-51DC-4B51-99C8-309F166A20A0}" srcOrd="9" destOrd="0" presId="urn:microsoft.com/office/officeart/2005/8/layout/hierarchy1"/>
    <dgm:cxn modelId="{6D5B08BD-1208-431A-956C-AD118EAD27B4}" type="presParOf" srcId="{196349CD-51DC-4B51-99C8-309F166A20A0}" destId="{461410AA-C5C8-43FE-AE95-6F43F094E063}" srcOrd="0" destOrd="0" presId="urn:microsoft.com/office/officeart/2005/8/layout/hierarchy1"/>
    <dgm:cxn modelId="{08B67273-1B3E-4407-B82B-B3BCC9F569B6}" type="presParOf" srcId="{461410AA-C5C8-43FE-AE95-6F43F094E063}" destId="{BD487CED-D00D-4BCD-A0E4-CBCAD2AC3D84}" srcOrd="0" destOrd="0" presId="urn:microsoft.com/office/officeart/2005/8/layout/hierarchy1"/>
    <dgm:cxn modelId="{396AB727-42B7-4BA5-9116-BBAB808474BB}" type="presParOf" srcId="{461410AA-C5C8-43FE-AE95-6F43F094E063}" destId="{012CDBAB-6D84-4313-A361-C278BE33C978}" srcOrd="1" destOrd="0" presId="urn:microsoft.com/office/officeart/2005/8/layout/hierarchy1"/>
    <dgm:cxn modelId="{F9BD8D51-8F2A-47D8-8D40-7033C240A507}" type="presParOf" srcId="{196349CD-51DC-4B51-99C8-309F166A20A0}" destId="{BC855A11-1833-474B-AC0D-908466ACE789}" srcOrd="1" destOrd="0" presId="urn:microsoft.com/office/officeart/2005/8/layout/hierarchy1"/>
    <dgm:cxn modelId="{7E4C10DF-72E1-46E9-AD52-63A93679CEE3}" type="presParOf" srcId="{DA0067DD-A7CA-4C0E-B1A3-DC6B355B67E1}" destId="{B6F08056-18A6-4C72-BAEA-F7539EAEE21F}" srcOrd="2" destOrd="0" presId="urn:microsoft.com/office/officeart/2005/8/layout/hierarchy1"/>
    <dgm:cxn modelId="{520A2A09-789A-4B57-815F-5DEA8405413D}" type="presParOf" srcId="{DA0067DD-A7CA-4C0E-B1A3-DC6B355B67E1}" destId="{8B1130AE-A485-4521-9083-C30C9C1BE5AA}" srcOrd="3" destOrd="0" presId="urn:microsoft.com/office/officeart/2005/8/layout/hierarchy1"/>
    <dgm:cxn modelId="{1CC005DE-6C1B-4C20-B210-A316C46E55CB}" type="presParOf" srcId="{8B1130AE-A485-4521-9083-C30C9C1BE5AA}" destId="{0280BE4C-9961-458C-BF59-51D5D88D51BF}" srcOrd="0" destOrd="0" presId="urn:microsoft.com/office/officeart/2005/8/layout/hierarchy1"/>
    <dgm:cxn modelId="{DC7730AB-064D-444D-8987-69745892C785}" type="presParOf" srcId="{0280BE4C-9961-458C-BF59-51D5D88D51BF}" destId="{42F9A5BA-2E5A-4C02-82D5-34F63CAE30FB}" srcOrd="0" destOrd="0" presId="urn:microsoft.com/office/officeart/2005/8/layout/hierarchy1"/>
    <dgm:cxn modelId="{11F1E7C2-DF31-4F13-85AE-3AA480D3D5DF}" type="presParOf" srcId="{0280BE4C-9961-458C-BF59-51D5D88D51BF}" destId="{ADE6F2DC-B6A7-47C8-A068-51C058BB9CAE}" srcOrd="1" destOrd="0" presId="urn:microsoft.com/office/officeart/2005/8/layout/hierarchy1"/>
    <dgm:cxn modelId="{309795EB-E1B4-404F-9270-54DB8200AF62}" type="presParOf" srcId="{8B1130AE-A485-4521-9083-C30C9C1BE5AA}" destId="{87D7B1F2-DC68-40C4-9F7C-27A9EBC95297}" srcOrd="1" destOrd="0" presId="urn:microsoft.com/office/officeart/2005/8/layout/hierarchy1"/>
    <dgm:cxn modelId="{54F6773B-4F36-409B-B36F-B65FCB15240F}" type="presParOf" srcId="{DA0067DD-A7CA-4C0E-B1A3-DC6B355B67E1}" destId="{CBA281B2-C2A4-4A63-9404-818844FD7BA1}" srcOrd="4" destOrd="0" presId="urn:microsoft.com/office/officeart/2005/8/layout/hierarchy1"/>
    <dgm:cxn modelId="{D7A7FAE9-A747-4C6E-8E89-91D0CCFC1B67}" type="presParOf" srcId="{DA0067DD-A7CA-4C0E-B1A3-DC6B355B67E1}" destId="{B498210F-8E7B-438F-9F09-0D5DD89D7E00}" srcOrd="5" destOrd="0" presId="urn:microsoft.com/office/officeart/2005/8/layout/hierarchy1"/>
    <dgm:cxn modelId="{B9425196-1986-4982-B7F9-3C618CF9F68A}" type="presParOf" srcId="{B498210F-8E7B-438F-9F09-0D5DD89D7E00}" destId="{20F92146-4FCE-4AD6-95AD-9907EAD04ED5}" srcOrd="0" destOrd="0" presId="urn:microsoft.com/office/officeart/2005/8/layout/hierarchy1"/>
    <dgm:cxn modelId="{66DFF911-1FA7-40CF-9ED3-D5AC473904EE}" type="presParOf" srcId="{20F92146-4FCE-4AD6-95AD-9907EAD04ED5}" destId="{37197B82-C3FF-4FCA-81F1-8C0C7A7D0445}" srcOrd="0" destOrd="0" presId="urn:microsoft.com/office/officeart/2005/8/layout/hierarchy1"/>
    <dgm:cxn modelId="{61DB8E43-B5F6-45C7-83E4-32425E45A4BE}" type="presParOf" srcId="{20F92146-4FCE-4AD6-95AD-9907EAD04ED5}" destId="{BBBA6A50-2B7B-4998-9D73-8E4BB2105430}" srcOrd="1" destOrd="0" presId="urn:microsoft.com/office/officeart/2005/8/layout/hierarchy1"/>
    <dgm:cxn modelId="{E03BEE51-3526-4797-90DC-C046CC952E8D}" type="presParOf" srcId="{B498210F-8E7B-438F-9F09-0D5DD89D7E00}" destId="{22419B88-004B-43FB-A676-D8034E8B2897}" srcOrd="1" destOrd="0" presId="urn:microsoft.com/office/officeart/2005/8/layout/hierarchy1"/>
    <dgm:cxn modelId="{3C50720E-B66A-464D-A04D-DF69EE62ABD5}" type="presParOf" srcId="{22419B88-004B-43FB-A676-D8034E8B2897}" destId="{A98DF005-B45D-410B-84CA-2153AE1FAED9}" srcOrd="0" destOrd="0" presId="urn:microsoft.com/office/officeart/2005/8/layout/hierarchy1"/>
    <dgm:cxn modelId="{E53B4F01-91A9-41E4-82AD-5F2E35E15463}" type="presParOf" srcId="{22419B88-004B-43FB-A676-D8034E8B2897}" destId="{1605B5AC-A32D-460D-8BA6-CD1D05633BFE}" srcOrd="1" destOrd="0" presId="urn:microsoft.com/office/officeart/2005/8/layout/hierarchy1"/>
    <dgm:cxn modelId="{FA28B77F-D084-4F8A-89E1-FFB1CBB9080C}" type="presParOf" srcId="{1605B5AC-A32D-460D-8BA6-CD1D05633BFE}" destId="{4580A500-7DCA-4C0A-8455-9D87E11E527D}" srcOrd="0" destOrd="0" presId="urn:microsoft.com/office/officeart/2005/8/layout/hierarchy1"/>
    <dgm:cxn modelId="{F23E7CC6-7FC0-42CB-8140-B13DA00C339C}" type="presParOf" srcId="{4580A500-7DCA-4C0A-8455-9D87E11E527D}" destId="{0F043001-18C3-4246-BF7A-001A1EAD576C}" srcOrd="0" destOrd="0" presId="urn:microsoft.com/office/officeart/2005/8/layout/hierarchy1"/>
    <dgm:cxn modelId="{5B894785-C6D2-485A-8122-376402F90D59}" type="presParOf" srcId="{4580A500-7DCA-4C0A-8455-9D87E11E527D}" destId="{58D17ABD-9808-40CA-8DDE-E9F7A99DAED7}" srcOrd="1" destOrd="0" presId="urn:microsoft.com/office/officeart/2005/8/layout/hierarchy1"/>
    <dgm:cxn modelId="{7B97B8D9-AE11-4A44-9538-EE562BE33FB2}" type="presParOf" srcId="{1605B5AC-A32D-460D-8BA6-CD1D05633BFE}" destId="{D2EDF1D3-2F9A-4B78-9B27-5C2D2D0B73B4}" srcOrd="1" destOrd="0" presId="urn:microsoft.com/office/officeart/2005/8/layout/hierarchy1"/>
    <dgm:cxn modelId="{985B557F-59AC-4AD1-B3AA-17C75C6C37DA}" type="presParOf" srcId="{D2EDF1D3-2F9A-4B78-9B27-5C2D2D0B73B4}" destId="{96C76152-6DCB-4275-B1BF-12771D390F9A}" srcOrd="0" destOrd="0" presId="urn:microsoft.com/office/officeart/2005/8/layout/hierarchy1"/>
    <dgm:cxn modelId="{ED58BAF4-F26A-429B-A1A2-8BFCECCC2A04}" type="presParOf" srcId="{D2EDF1D3-2F9A-4B78-9B27-5C2D2D0B73B4}" destId="{FB78F530-CC7A-4970-96BC-D2BD14E585AC}" srcOrd="1" destOrd="0" presId="urn:microsoft.com/office/officeart/2005/8/layout/hierarchy1"/>
    <dgm:cxn modelId="{3C9EAD28-F464-4C76-BCB8-59283D060E7B}" type="presParOf" srcId="{FB78F530-CC7A-4970-96BC-D2BD14E585AC}" destId="{3733B411-A5AD-42D4-B6AD-74640D581643}" srcOrd="0" destOrd="0" presId="urn:microsoft.com/office/officeart/2005/8/layout/hierarchy1"/>
    <dgm:cxn modelId="{A6EF33E0-CDF1-4553-A8A1-E568EF284B41}" type="presParOf" srcId="{3733B411-A5AD-42D4-B6AD-74640D581643}" destId="{FA999834-A8E4-4BEF-9A94-47C5BA8893E4}" srcOrd="0" destOrd="0" presId="urn:microsoft.com/office/officeart/2005/8/layout/hierarchy1"/>
    <dgm:cxn modelId="{42856961-FE59-406A-B16E-228A6E4F4310}" type="presParOf" srcId="{3733B411-A5AD-42D4-B6AD-74640D581643}" destId="{B4C34694-3A70-46D7-A4C2-1F6E17940FA4}" srcOrd="1" destOrd="0" presId="urn:microsoft.com/office/officeart/2005/8/layout/hierarchy1"/>
    <dgm:cxn modelId="{B828D871-A466-4437-A0FA-9D52455A5EF9}" type="presParOf" srcId="{FB78F530-CC7A-4970-96BC-D2BD14E585AC}" destId="{40FF4F22-461B-4EEB-B993-295185771698}" srcOrd="1" destOrd="0" presId="urn:microsoft.com/office/officeart/2005/8/layout/hierarchy1"/>
    <dgm:cxn modelId="{994FCEC4-0401-4ED8-A2F4-4C02955446F3}" type="presParOf" srcId="{D2EDF1D3-2F9A-4B78-9B27-5C2D2D0B73B4}" destId="{AFDE6E3D-CD0B-44D9-8299-95C35768CEFC}" srcOrd="2" destOrd="0" presId="urn:microsoft.com/office/officeart/2005/8/layout/hierarchy1"/>
    <dgm:cxn modelId="{5C78977C-8D99-4B90-BDCA-771992A37BD6}" type="presParOf" srcId="{D2EDF1D3-2F9A-4B78-9B27-5C2D2D0B73B4}" destId="{9C92F845-281C-4533-8380-C386D3CE65AD}" srcOrd="3" destOrd="0" presId="urn:microsoft.com/office/officeart/2005/8/layout/hierarchy1"/>
    <dgm:cxn modelId="{814D5A2C-8FF3-4087-9D67-D101248BA92A}" type="presParOf" srcId="{9C92F845-281C-4533-8380-C386D3CE65AD}" destId="{E8EB7680-4EE6-43D2-9CB9-7B86448711CE}" srcOrd="0" destOrd="0" presId="urn:microsoft.com/office/officeart/2005/8/layout/hierarchy1"/>
    <dgm:cxn modelId="{D5522EB5-1171-4A7F-BAF8-DDF017BFFE80}" type="presParOf" srcId="{E8EB7680-4EE6-43D2-9CB9-7B86448711CE}" destId="{71E3214D-FDC2-4E90-AA16-80E1A878FD08}" srcOrd="0" destOrd="0" presId="urn:microsoft.com/office/officeart/2005/8/layout/hierarchy1"/>
    <dgm:cxn modelId="{AD511F01-30DC-47DC-A930-3CC3966F0A0E}" type="presParOf" srcId="{E8EB7680-4EE6-43D2-9CB9-7B86448711CE}" destId="{679AC2A1-8667-4747-AB08-B7DF828571CA}" srcOrd="1" destOrd="0" presId="urn:microsoft.com/office/officeart/2005/8/layout/hierarchy1"/>
    <dgm:cxn modelId="{F8853005-7095-4DC6-84D4-E514816ECFB1}" type="presParOf" srcId="{9C92F845-281C-4533-8380-C386D3CE65AD}" destId="{4621A6A7-8591-4EAA-A60E-8D527634C257}" srcOrd="1" destOrd="0" presId="urn:microsoft.com/office/officeart/2005/8/layout/hierarchy1"/>
    <dgm:cxn modelId="{803B9282-8B69-4263-847D-57F080BEDC81}" type="presParOf" srcId="{22419B88-004B-43FB-A676-D8034E8B2897}" destId="{5ACDE424-1EE7-4D44-8351-46D7922BDD1C}" srcOrd="2" destOrd="0" presId="urn:microsoft.com/office/officeart/2005/8/layout/hierarchy1"/>
    <dgm:cxn modelId="{C0D8AE67-CCC0-4F5A-9A0C-B4EC1C5BAF17}" type="presParOf" srcId="{22419B88-004B-43FB-A676-D8034E8B2897}" destId="{5C74F9C0-733F-4147-A875-2A7FF72474D3}" srcOrd="3" destOrd="0" presId="urn:microsoft.com/office/officeart/2005/8/layout/hierarchy1"/>
    <dgm:cxn modelId="{BD32CFA6-8886-4508-B1DC-AA30E9C9B45D}" type="presParOf" srcId="{5C74F9C0-733F-4147-A875-2A7FF72474D3}" destId="{296EF9EB-5EAB-460D-947E-CEE202ACDD43}" srcOrd="0" destOrd="0" presId="urn:microsoft.com/office/officeart/2005/8/layout/hierarchy1"/>
    <dgm:cxn modelId="{51CFA056-4C40-43F0-A1E5-5DF63E812F1D}" type="presParOf" srcId="{296EF9EB-5EAB-460D-947E-CEE202ACDD43}" destId="{7881985C-E08C-48CA-88BA-A0BA15FB1ECF}" srcOrd="0" destOrd="0" presId="urn:microsoft.com/office/officeart/2005/8/layout/hierarchy1"/>
    <dgm:cxn modelId="{A946BCD6-DEFF-4A2E-BF9D-B833C08E000D}" type="presParOf" srcId="{296EF9EB-5EAB-460D-947E-CEE202ACDD43}" destId="{8B152EA1-546C-45AE-B4B2-02AC54396FC5}" srcOrd="1" destOrd="0" presId="urn:microsoft.com/office/officeart/2005/8/layout/hierarchy1"/>
    <dgm:cxn modelId="{B24DAE7C-CA7F-44A6-9F45-E9768A0B9916}" type="presParOf" srcId="{5C74F9C0-733F-4147-A875-2A7FF72474D3}" destId="{50A09B36-0A4D-475D-9CA2-FCEF9D4F327D}" srcOrd="1" destOrd="0" presId="urn:microsoft.com/office/officeart/2005/8/layout/hierarchy1"/>
    <dgm:cxn modelId="{5AA1DB21-6FFA-429D-8FB3-6DFF68F90B60}" type="presParOf" srcId="{50A09B36-0A4D-475D-9CA2-FCEF9D4F327D}" destId="{1BD3D171-3A0E-4EB8-8D9D-599B58447444}" srcOrd="0" destOrd="0" presId="urn:microsoft.com/office/officeart/2005/8/layout/hierarchy1"/>
    <dgm:cxn modelId="{821435B5-2366-4177-89C3-0DE927B7F3EC}" type="presParOf" srcId="{50A09B36-0A4D-475D-9CA2-FCEF9D4F327D}" destId="{C9A423CD-302A-44FD-ACEA-2C6B8C3FC2F5}" srcOrd="1" destOrd="0" presId="urn:microsoft.com/office/officeart/2005/8/layout/hierarchy1"/>
    <dgm:cxn modelId="{AADC01C7-483F-46F6-86BF-94B08168106A}" type="presParOf" srcId="{C9A423CD-302A-44FD-ACEA-2C6B8C3FC2F5}" destId="{1DF3A959-E5F9-4B40-A6F8-A0CB721A56EF}" srcOrd="0" destOrd="0" presId="urn:microsoft.com/office/officeart/2005/8/layout/hierarchy1"/>
    <dgm:cxn modelId="{F7B665CC-88E5-44AB-BD17-8485B4E6020B}" type="presParOf" srcId="{1DF3A959-E5F9-4B40-A6F8-A0CB721A56EF}" destId="{FF298567-3297-46EF-BA6D-E86D963C858D}" srcOrd="0" destOrd="0" presId="urn:microsoft.com/office/officeart/2005/8/layout/hierarchy1"/>
    <dgm:cxn modelId="{C1766241-F0DC-413D-95D1-BA68B1206163}" type="presParOf" srcId="{1DF3A959-E5F9-4B40-A6F8-A0CB721A56EF}" destId="{20C5ACCE-BF96-44CD-A7CE-174BA2A8A061}" srcOrd="1" destOrd="0" presId="urn:microsoft.com/office/officeart/2005/8/layout/hierarchy1"/>
    <dgm:cxn modelId="{6423EFA1-3DCB-42FF-BD54-C2A4B7468CC8}" type="presParOf" srcId="{C9A423CD-302A-44FD-ACEA-2C6B8C3FC2F5}" destId="{4EC4C070-D0AB-4EE0-A90E-A3C044AC5065}" srcOrd="1" destOrd="0" presId="urn:microsoft.com/office/officeart/2005/8/layout/hierarchy1"/>
    <dgm:cxn modelId="{811022AE-F171-4FC5-B8B9-FF50726D2A01}" type="presParOf" srcId="{50A09B36-0A4D-475D-9CA2-FCEF9D4F327D}" destId="{199D857D-9241-48DF-8D74-2F2BCD091F08}" srcOrd="2" destOrd="0" presId="urn:microsoft.com/office/officeart/2005/8/layout/hierarchy1"/>
    <dgm:cxn modelId="{FE3AEEF9-3C88-4EE9-B6D8-049974617F1B}" type="presParOf" srcId="{50A09B36-0A4D-475D-9CA2-FCEF9D4F327D}" destId="{B0E29989-EDD5-44BF-A06B-B1FE842908DF}" srcOrd="3" destOrd="0" presId="urn:microsoft.com/office/officeart/2005/8/layout/hierarchy1"/>
    <dgm:cxn modelId="{99277631-8B5F-4FAD-835D-26C46B8F210C}" type="presParOf" srcId="{B0E29989-EDD5-44BF-A06B-B1FE842908DF}" destId="{B96CAC75-AC84-4700-AD38-DD5569E100DB}" srcOrd="0" destOrd="0" presId="urn:microsoft.com/office/officeart/2005/8/layout/hierarchy1"/>
    <dgm:cxn modelId="{EB2990BC-22E0-4C3E-943F-FCC03BEA17C2}" type="presParOf" srcId="{B96CAC75-AC84-4700-AD38-DD5569E100DB}" destId="{15C6FA22-17A6-4E1B-AA1B-F82C9266173F}" srcOrd="0" destOrd="0" presId="urn:microsoft.com/office/officeart/2005/8/layout/hierarchy1"/>
    <dgm:cxn modelId="{9F3D85F9-D16D-4B93-A696-297255317E03}" type="presParOf" srcId="{B96CAC75-AC84-4700-AD38-DD5569E100DB}" destId="{CAD20EF7-0E25-4371-84F3-B0AB065C1494}" srcOrd="1" destOrd="0" presId="urn:microsoft.com/office/officeart/2005/8/layout/hierarchy1"/>
    <dgm:cxn modelId="{733D4A44-4182-4784-A43D-91FFDFFCF959}" type="presParOf" srcId="{B0E29989-EDD5-44BF-A06B-B1FE842908DF}" destId="{B47474AC-A3E0-4863-B750-FEFD662EA7CB}" srcOrd="1" destOrd="0" presId="urn:microsoft.com/office/officeart/2005/8/layout/hierarchy1"/>
    <dgm:cxn modelId="{1CA6D9CC-32DC-4007-B677-D87D0B3B80F9}" type="presParOf" srcId="{22419B88-004B-43FB-A676-D8034E8B2897}" destId="{9AF25B4A-4109-44FB-A109-E1D12D223230}" srcOrd="4" destOrd="0" presId="urn:microsoft.com/office/officeart/2005/8/layout/hierarchy1"/>
    <dgm:cxn modelId="{C408EFD7-FEE6-4548-AE3B-761A1BE207B7}" type="presParOf" srcId="{22419B88-004B-43FB-A676-D8034E8B2897}" destId="{251C5071-8857-4B67-BEFE-DFDBF6FDA056}" srcOrd="5" destOrd="0" presId="urn:microsoft.com/office/officeart/2005/8/layout/hierarchy1"/>
    <dgm:cxn modelId="{BB64669C-24B7-4FB9-A3F0-1F5F31CAB945}" type="presParOf" srcId="{251C5071-8857-4B67-BEFE-DFDBF6FDA056}" destId="{69CFE97C-E6A0-45CA-8FB7-5B32A0E33B3D}" srcOrd="0" destOrd="0" presId="urn:microsoft.com/office/officeart/2005/8/layout/hierarchy1"/>
    <dgm:cxn modelId="{80AA6897-CB86-4BAF-9109-12F2F467001B}" type="presParOf" srcId="{69CFE97C-E6A0-45CA-8FB7-5B32A0E33B3D}" destId="{84C98242-0B57-4F7E-983A-F23C795C5AF6}" srcOrd="0" destOrd="0" presId="urn:microsoft.com/office/officeart/2005/8/layout/hierarchy1"/>
    <dgm:cxn modelId="{41B7D88D-9CF9-4BF8-8263-52DAA2493B58}" type="presParOf" srcId="{69CFE97C-E6A0-45CA-8FB7-5B32A0E33B3D}" destId="{0157D97C-3B6E-47C4-B140-94FB83FA240A}" srcOrd="1" destOrd="0" presId="urn:microsoft.com/office/officeart/2005/8/layout/hierarchy1"/>
    <dgm:cxn modelId="{8B4B35E6-94FA-4D7C-B1ED-4294E93BF3E5}" type="presParOf" srcId="{251C5071-8857-4B67-BEFE-DFDBF6FDA056}" destId="{064A964C-5813-4E7B-BF23-297CB9992BCD}" srcOrd="1" destOrd="0" presId="urn:microsoft.com/office/officeart/2005/8/layout/hierarchy1"/>
    <dgm:cxn modelId="{572E4F1B-9695-47E8-92FB-6CE417530489}" type="presParOf" srcId="{22419B88-004B-43FB-A676-D8034E8B2897}" destId="{5D3618AB-6D63-48BC-AD76-86B3C3689ABF}" srcOrd="6" destOrd="0" presId="urn:microsoft.com/office/officeart/2005/8/layout/hierarchy1"/>
    <dgm:cxn modelId="{57EB6259-1F2B-4C83-A1E4-CC61D48F751A}" type="presParOf" srcId="{22419B88-004B-43FB-A676-D8034E8B2897}" destId="{E5AF359B-6CFA-44E0-B2FE-AE56AE4376E7}" srcOrd="7" destOrd="0" presId="urn:microsoft.com/office/officeart/2005/8/layout/hierarchy1"/>
    <dgm:cxn modelId="{98C3985E-62C0-4F29-8B12-FE0D389B828B}" type="presParOf" srcId="{E5AF359B-6CFA-44E0-B2FE-AE56AE4376E7}" destId="{6AEF229B-BF1C-4834-A40C-3AE673DF37D1}" srcOrd="0" destOrd="0" presId="urn:microsoft.com/office/officeart/2005/8/layout/hierarchy1"/>
    <dgm:cxn modelId="{8361306B-1472-4412-B4E6-76947ED93A22}" type="presParOf" srcId="{6AEF229B-BF1C-4834-A40C-3AE673DF37D1}" destId="{16D9F30A-C7A1-4D1D-90B6-6DF5B340070C}" srcOrd="0" destOrd="0" presId="urn:microsoft.com/office/officeart/2005/8/layout/hierarchy1"/>
    <dgm:cxn modelId="{B6468389-A62E-4638-83F0-10B8D02D6290}" type="presParOf" srcId="{6AEF229B-BF1C-4834-A40C-3AE673DF37D1}" destId="{32628DF6-C6D8-4C90-89A8-4B17CD04687C}" srcOrd="1" destOrd="0" presId="urn:microsoft.com/office/officeart/2005/8/layout/hierarchy1"/>
    <dgm:cxn modelId="{8083852D-D5C8-4985-A3A7-B7EEB94E0989}" type="presParOf" srcId="{E5AF359B-6CFA-44E0-B2FE-AE56AE4376E7}" destId="{8F468D30-BF82-4ED2-A742-7EBB2997431E}" srcOrd="1" destOrd="0" presId="urn:microsoft.com/office/officeart/2005/8/layout/hierarchy1"/>
    <dgm:cxn modelId="{7A83C524-06AC-4C7E-8CDF-18EE5621B84E}" type="presParOf" srcId="{22419B88-004B-43FB-A676-D8034E8B2897}" destId="{4FE7EBC2-249E-4700-8B29-9988BF8647B8}" srcOrd="8" destOrd="0" presId="urn:microsoft.com/office/officeart/2005/8/layout/hierarchy1"/>
    <dgm:cxn modelId="{B211BBB0-FEE6-464D-9DAF-043B3EC8C556}" type="presParOf" srcId="{22419B88-004B-43FB-A676-D8034E8B2897}" destId="{55C277ED-1F43-4CA1-A666-CB7D1205F9C5}" srcOrd="9" destOrd="0" presId="urn:microsoft.com/office/officeart/2005/8/layout/hierarchy1"/>
    <dgm:cxn modelId="{EF433976-747A-41B3-8E41-C1EBA6552012}" type="presParOf" srcId="{55C277ED-1F43-4CA1-A666-CB7D1205F9C5}" destId="{0F98312C-AEC1-4E7E-8D86-5AC28CFD97E9}" srcOrd="0" destOrd="0" presId="urn:microsoft.com/office/officeart/2005/8/layout/hierarchy1"/>
    <dgm:cxn modelId="{43A658FC-B49B-4645-8959-BCFD9CA1D0FD}" type="presParOf" srcId="{0F98312C-AEC1-4E7E-8D86-5AC28CFD97E9}" destId="{45ED45EC-C200-4EFA-9D57-DC79D92AD4FF}" srcOrd="0" destOrd="0" presId="urn:microsoft.com/office/officeart/2005/8/layout/hierarchy1"/>
    <dgm:cxn modelId="{3742F3EA-E96A-4F19-8DFC-6AC5FD09AB4F}" type="presParOf" srcId="{0F98312C-AEC1-4E7E-8D86-5AC28CFD97E9}" destId="{42754EE5-A99A-48BE-B573-179E74C2DB9E}" srcOrd="1" destOrd="0" presId="urn:microsoft.com/office/officeart/2005/8/layout/hierarchy1"/>
    <dgm:cxn modelId="{3C5B52A7-AC26-45E8-BC7F-08A397359FE2}" type="presParOf" srcId="{55C277ED-1F43-4CA1-A666-CB7D1205F9C5}" destId="{2E188048-D49C-41F9-B000-C87FA3F3A6D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064029-CD4C-4EA6-8189-75262B9384E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pl-PL"/>
        </a:p>
      </dgm:t>
    </dgm:pt>
    <dgm:pt modelId="{963D6D4F-46B4-49C0-AB2D-344BB70A893C}">
      <dgm:prSet/>
      <dgm:spPr/>
      <dgm:t>
        <a:bodyPr/>
        <a:lstStyle/>
        <a:p>
          <a:pPr rtl="0"/>
          <a:r>
            <a:rPr lang="pl-PL" dirty="0"/>
            <a:t>Przyczyny odwoławcze </a:t>
          </a:r>
        </a:p>
      </dgm:t>
    </dgm:pt>
    <dgm:pt modelId="{9B77409E-D3B1-4D5E-8832-B1DEC4F942AB}" type="parTrans" cxnId="{CDE35E75-66CD-45D4-8A8F-559595576C11}">
      <dgm:prSet/>
      <dgm:spPr/>
      <dgm:t>
        <a:bodyPr/>
        <a:lstStyle/>
        <a:p>
          <a:endParaRPr lang="pl-PL"/>
        </a:p>
      </dgm:t>
    </dgm:pt>
    <dgm:pt modelId="{23585124-9A34-4ADB-A249-C7AE0D445430}" type="sibTrans" cxnId="{CDE35E75-66CD-45D4-8A8F-559595576C11}">
      <dgm:prSet/>
      <dgm:spPr/>
      <dgm:t>
        <a:bodyPr/>
        <a:lstStyle/>
        <a:p>
          <a:endParaRPr lang="pl-PL"/>
        </a:p>
      </dgm:t>
    </dgm:pt>
    <dgm:pt modelId="{C558AF40-6D40-46FB-8886-E40F31F7E11A}">
      <dgm:prSet/>
      <dgm:spPr/>
      <dgm:t>
        <a:bodyPr/>
        <a:lstStyle/>
        <a:p>
          <a:pPr rtl="0"/>
          <a:r>
            <a:rPr lang="pl-PL" dirty="0"/>
            <a:t>Względne </a:t>
          </a:r>
        </a:p>
      </dgm:t>
    </dgm:pt>
    <dgm:pt modelId="{125F325D-4E3B-4394-97F3-3DB601D01DF9}" type="parTrans" cxnId="{2DBDD948-5227-4584-9F15-9A5EC8B75DC2}">
      <dgm:prSet/>
      <dgm:spPr/>
      <dgm:t>
        <a:bodyPr/>
        <a:lstStyle/>
        <a:p>
          <a:endParaRPr lang="pl-PL"/>
        </a:p>
      </dgm:t>
    </dgm:pt>
    <dgm:pt modelId="{A00D08FB-2B57-4342-925B-201835FB61D7}" type="sibTrans" cxnId="{2DBDD948-5227-4584-9F15-9A5EC8B75DC2}">
      <dgm:prSet/>
      <dgm:spPr/>
      <dgm:t>
        <a:bodyPr/>
        <a:lstStyle/>
        <a:p>
          <a:endParaRPr lang="pl-PL"/>
        </a:p>
      </dgm:t>
    </dgm:pt>
    <dgm:pt modelId="{6AD9B0B7-16A8-4A31-8D53-28D35A1371C7}">
      <dgm:prSet/>
      <dgm:spPr/>
      <dgm:t>
        <a:bodyPr/>
        <a:lstStyle/>
        <a:p>
          <a:pPr rtl="0"/>
          <a:r>
            <a:rPr lang="pl-PL" dirty="0"/>
            <a:t>Bezwzględne </a:t>
          </a:r>
        </a:p>
      </dgm:t>
    </dgm:pt>
    <dgm:pt modelId="{A24FFDB2-C6E0-4614-BCA4-86DFAE2FA27F}" type="parTrans" cxnId="{C5905BB3-8E9C-44DF-9B3B-208C787FDF92}">
      <dgm:prSet/>
      <dgm:spPr/>
      <dgm:t>
        <a:bodyPr/>
        <a:lstStyle/>
        <a:p>
          <a:endParaRPr lang="pl-PL"/>
        </a:p>
      </dgm:t>
    </dgm:pt>
    <dgm:pt modelId="{BAAFA365-099D-4B6D-ABDC-1CD3F3E33556}" type="sibTrans" cxnId="{C5905BB3-8E9C-44DF-9B3B-208C787FDF92}">
      <dgm:prSet/>
      <dgm:spPr/>
      <dgm:t>
        <a:bodyPr/>
        <a:lstStyle/>
        <a:p>
          <a:endParaRPr lang="pl-PL"/>
        </a:p>
      </dgm:t>
    </dgm:pt>
    <dgm:pt modelId="{24DF7CEE-D8D4-4B11-AC60-B46AA9FD7C18}" type="pres">
      <dgm:prSet presAssocID="{B0064029-CD4C-4EA6-8189-75262B9384E4}" presName="hierChild1" presStyleCnt="0">
        <dgm:presLayoutVars>
          <dgm:orgChart val="1"/>
          <dgm:chPref val="1"/>
          <dgm:dir/>
          <dgm:animOne val="branch"/>
          <dgm:animLvl val="lvl"/>
          <dgm:resizeHandles/>
        </dgm:presLayoutVars>
      </dgm:prSet>
      <dgm:spPr/>
    </dgm:pt>
    <dgm:pt modelId="{06FD50D9-77CE-456F-B0D1-E07DA3FD2360}" type="pres">
      <dgm:prSet presAssocID="{963D6D4F-46B4-49C0-AB2D-344BB70A893C}" presName="hierRoot1" presStyleCnt="0">
        <dgm:presLayoutVars>
          <dgm:hierBranch val="init"/>
        </dgm:presLayoutVars>
      </dgm:prSet>
      <dgm:spPr/>
    </dgm:pt>
    <dgm:pt modelId="{58C7FD7A-2727-4700-A301-C09FAC33F490}" type="pres">
      <dgm:prSet presAssocID="{963D6D4F-46B4-49C0-AB2D-344BB70A893C}" presName="rootComposite1" presStyleCnt="0"/>
      <dgm:spPr/>
    </dgm:pt>
    <dgm:pt modelId="{EA7B902F-8E72-43E9-8235-826EFFE5B619}" type="pres">
      <dgm:prSet presAssocID="{963D6D4F-46B4-49C0-AB2D-344BB70A893C}" presName="rootText1" presStyleLbl="node0" presStyleIdx="0" presStyleCnt="1" custScaleX="180267">
        <dgm:presLayoutVars>
          <dgm:chPref val="3"/>
        </dgm:presLayoutVars>
      </dgm:prSet>
      <dgm:spPr/>
    </dgm:pt>
    <dgm:pt modelId="{C4531DD7-4691-4EED-A655-59DACFBD201C}" type="pres">
      <dgm:prSet presAssocID="{963D6D4F-46B4-49C0-AB2D-344BB70A893C}" presName="rootConnector1" presStyleLbl="node1" presStyleIdx="0" presStyleCnt="0"/>
      <dgm:spPr/>
    </dgm:pt>
    <dgm:pt modelId="{546B83F4-5BE8-4553-AA13-5A1F406ADEBB}" type="pres">
      <dgm:prSet presAssocID="{963D6D4F-46B4-49C0-AB2D-344BB70A893C}" presName="hierChild2" presStyleCnt="0"/>
      <dgm:spPr/>
    </dgm:pt>
    <dgm:pt modelId="{37FDF41B-7129-431D-88EE-E8C5C59E8517}" type="pres">
      <dgm:prSet presAssocID="{125F325D-4E3B-4394-97F3-3DB601D01DF9}" presName="Name37" presStyleLbl="parChTrans1D2" presStyleIdx="0" presStyleCnt="2"/>
      <dgm:spPr/>
    </dgm:pt>
    <dgm:pt modelId="{789538C0-5182-415A-AF3C-2C690DE0568B}" type="pres">
      <dgm:prSet presAssocID="{C558AF40-6D40-46FB-8886-E40F31F7E11A}" presName="hierRoot2" presStyleCnt="0">
        <dgm:presLayoutVars>
          <dgm:hierBranch val="init"/>
        </dgm:presLayoutVars>
      </dgm:prSet>
      <dgm:spPr/>
    </dgm:pt>
    <dgm:pt modelId="{3F0F0DC0-68E5-49DC-B455-2F6D139578E1}" type="pres">
      <dgm:prSet presAssocID="{C558AF40-6D40-46FB-8886-E40F31F7E11A}" presName="rootComposite" presStyleCnt="0"/>
      <dgm:spPr/>
    </dgm:pt>
    <dgm:pt modelId="{B74932B5-C0D5-4ACC-ADC6-A3FFE327D865}" type="pres">
      <dgm:prSet presAssocID="{C558AF40-6D40-46FB-8886-E40F31F7E11A}" presName="rootText" presStyleLbl="node2" presStyleIdx="0" presStyleCnt="2">
        <dgm:presLayoutVars>
          <dgm:chPref val="3"/>
        </dgm:presLayoutVars>
      </dgm:prSet>
      <dgm:spPr/>
    </dgm:pt>
    <dgm:pt modelId="{989E06D8-E562-4B66-9786-03AE31EC57A5}" type="pres">
      <dgm:prSet presAssocID="{C558AF40-6D40-46FB-8886-E40F31F7E11A}" presName="rootConnector" presStyleLbl="node2" presStyleIdx="0" presStyleCnt="2"/>
      <dgm:spPr/>
    </dgm:pt>
    <dgm:pt modelId="{E977E807-3D65-471B-AD38-17D3BBA5BBD7}" type="pres">
      <dgm:prSet presAssocID="{C558AF40-6D40-46FB-8886-E40F31F7E11A}" presName="hierChild4" presStyleCnt="0"/>
      <dgm:spPr/>
    </dgm:pt>
    <dgm:pt modelId="{DCEEAF5C-4D5D-4A50-A0C3-46E868783411}" type="pres">
      <dgm:prSet presAssocID="{C558AF40-6D40-46FB-8886-E40F31F7E11A}" presName="hierChild5" presStyleCnt="0"/>
      <dgm:spPr/>
    </dgm:pt>
    <dgm:pt modelId="{78A50A7A-B096-419B-BA1E-123DA5735D30}" type="pres">
      <dgm:prSet presAssocID="{A24FFDB2-C6E0-4614-BCA4-86DFAE2FA27F}" presName="Name37" presStyleLbl="parChTrans1D2" presStyleIdx="1" presStyleCnt="2"/>
      <dgm:spPr/>
    </dgm:pt>
    <dgm:pt modelId="{D7265809-5C79-406F-B917-70CA928FD5A2}" type="pres">
      <dgm:prSet presAssocID="{6AD9B0B7-16A8-4A31-8D53-28D35A1371C7}" presName="hierRoot2" presStyleCnt="0">
        <dgm:presLayoutVars>
          <dgm:hierBranch val="init"/>
        </dgm:presLayoutVars>
      </dgm:prSet>
      <dgm:spPr/>
    </dgm:pt>
    <dgm:pt modelId="{14A4C387-1F72-4D35-AE55-FB54BB4E11C1}" type="pres">
      <dgm:prSet presAssocID="{6AD9B0B7-16A8-4A31-8D53-28D35A1371C7}" presName="rootComposite" presStyleCnt="0"/>
      <dgm:spPr/>
    </dgm:pt>
    <dgm:pt modelId="{386B76B9-25EF-4935-98B3-ACF69CD25F52}" type="pres">
      <dgm:prSet presAssocID="{6AD9B0B7-16A8-4A31-8D53-28D35A1371C7}" presName="rootText" presStyleLbl="node2" presStyleIdx="1" presStyleCnt="2">
        <dgm:presLayoutVars>
          <dgm:chPref val="3"/>
        </dgm:presLayoutVars>
      </dgm:prSet>
      <dgm:spPr/>
    </dgm:pt>
    <dgm:pt modelId="{BA0DBDA9-D357-494C-8A0A-85FF45D6DDB4}" type="pres">
      <dgm:prSet presAssocID="{6AD9B0B7-16A8-4A31-8D53-28D35A1371C7}" presName="rootConnector" presStyleLbl="node2" presStyleIdx="1" presStyleCnt="2"/>
      <dgm:spPr/>
    </dgm:pt>
    <dgm:pt modelId="{8EC8157F-0F73-4BC7-8B40-88661BA2C297}" type="pres">
      <dgm:prSet presAssocID="{6AD9B0B7-16A8-4A31-8D53-28D35A1371C7}" presName="hierChild4" presStyleCnt="0"/>
      <dgm:spPr/>
    </dgm:pt>
    <dgm:pt modelId="{26459AD9-7DEB-4EA5-89E0-BF192776B270}" type="pres">
      <dgm:prSet presAssocID="{6AD9B0B7-16A8-4A31-8D53-28D35A1371C7}" presName="hierChild5" presStyleCnt="0"/>
      <dgm:spPr/>
    </dgm:pt>
    <dgm:pt modelId="{EF7E1D4C-587C-4C9C-B811-46AC18C651C0}" type="pres">
      <dgm:prSet presAssocID="{963D6D4F-46B4-49C0-AB2D-344BB70A893C}" presName="hierChild3" presStyleCnt="0"/>
      <dgm:spPr/>
    </dgm:pt>
  </dgm:ptLst>
  <dgm:cxnLst>
    <dgm:cxn modelId="{0272BD31-8E75-40D3-A7EB-5BEC5026D20A}" type="presOf" srcId="{125F325D-4E3B-4394-97F3-3DB601D01DF9}" destId="{37FDF41B-7129-431D-88EE-E8C5C59E8517}" srcOrd="0" destOrd="0" presId="urn:microsoft.com/office/officeart/2005/8/layout/orgChart1"/>
    <dgm:cxn modelId="{4ECF323A-8953-4653-B500-C282CB679A90}" type="presOf" srcId="{C558AF40-6D40-46FB-8886-E40F31F7E11A}" destId="{B74932B5-C0D5-4ACC-ADC6-A3FFE327D865}" srcOrd="0" destOrd="0" presId="urn:microsoft.com/office/officeart/2005/8/layout/orgChart1"/>
    <dgm:cxn modelId="{C1DF5C44-8340-4DFB-8436-BA9AFAEC872E}" type="presOf" srcId="{6AD9B0B7-16A8-4A31-8D53-28D35A1371C7}" destId="{386B76B9-25EF-4935-98B3-ACF69CD25F52}" srcOrd="0" destOrd="0" presId="urn:microsoft.com/office/officeart/2005/8/layout/orgChart1"/>
    <dgm:cxn modelId="{2DBDD948-5227-4584-9F15-9A5EC8B75DC2}" srcId="{963D6D4F-46B4-49C0-AB2D-344BB70A893C}" destId="{C558AF40-6D40-46FB-8886-E40F31F7E11A}" srcOrd="0" destOrd="0" parTransId="{125F325D-4E3B-4394-97F3-3DB601D01DF9}" sibTransId="{A00D08FB-2B57-4342-925B-201835FB61D7}"/>
    <dgm:cxn modelId="{D38FEE74-4A97-4A66-827D-7379038E325A}" type="presOf" srcId="{C558AF40-6D40-46FB-8886-E40F31F7E11A}" destId="{989E06D8-E562-4B66-9786-03AE31EC57A5}" srcOrd="1" destOrd="0" presId="urn:microsoft.com/office/officeart/2005/8/layout/orgChart1"/>
    <dgm:cxn modelId="{CDE35E75-66CD-45D4-8A8F-559595576C11}" srcId="{B0064029-CD4C-4EA6-8189-75262B9384E4}" destId="{963D6D4F-46B4-49C0-AB2D-344BB70A893C}" srcOrd="0" destOrd="0" parTransId="{9B77409E-D3B1-4D5E-8832-B1DEC4F942AB}" sibTransId="{23585124-9A34-4ADB-A249-C7AE0D445430}"/>
    <dgm:cxn modelId="{00E2BD78-2589-4FBC-A9FB-DFC4A25BE986}" type="presOf" srcId="{A24FFDB2-C6E0-4614-BCA4-86DFAE2FA27F}" destId="{78A50A7A-B096-419B-BA1E-123DA5735D30}" srcOrd="0" destOrd="0" presId="urn:microsoft.com/office/officeart/2005/8/layout/orgChart1"/>
    <dgm:cxn modelId="{6A504DAD-CBF6-4E09-BE69-7CBE1B4DC87F}" type="presOf" srcId="{6AD9B0B7-16A8-4A31-8D53-28D35A1371C7}" destId="{BA0DBDA9-D357-494C-8A0A-85FF45D6DDB4}" srcOrd="1" destOrd="0" presId="urn:microsoft.com/office/officeart/2005/8/layout/orgChart1"/>
    <dgm:cxn modelId="{5D2D8EB1-E9FB-48DB-951F-6FFC5F81E482}" type="presOf" srcId="{B0064029-CD4C-4EA6-8189-75262B9384E4}" destId="{24DF7CEE-D8D4-4B11-AC60-B46AA9FD7C18}" srcOrd="0" destOrd="0" presId="urn:microsoft.com/office/officeart/2005/8/layout/orgChart1"/>
    <dgm:cxn modelId="{C5905BB3-8E9C-44DF-9B3B-208C787FDF92}" srcId="{963D6D4F-46B4-49C0-AB2D-344BB70A893C}" destId="{6AD9B0B7-16A8-4A31-8D53-28D35A1371C7}" srcOrd="1" destOrd="0" parTransId="{A24FFDB2-C6E0-4614-BCA4-86DFAE2FA27F}" sibTransId="{BAAFA365-099D-4B6D-ABDC-1CD3F3E33556}"/>
    <dgm:cxn modelId="{8D6649D1-F95D-4449-8B71-3BE92FC38FCD}" type="presOf" srcId="{963D6D4F-46B4-49C0-AB2D-344BB70A893C}" destId="{C4531DD7-4691-4EED-A655-59DACFBD201C}" srcOrd="1" destOrd="0" presId="urn:microsoft.com/office/officeart/2005/8/layout/orgChart1"/>
    <dgm:cxn modelId="{8B7ADDDB-E797-4595-B301-5C4F7B101D92}" type="presOf" srcId="{963D6D4F-46B4-49C0-AB2D-344BB70A893C}" destId="{EA7B902F-8E72-43E9-8235-826EFFE5B619}" srcOrd="0" destOrd="0" presId="urn:microsoft.com/office/officeart/2005/8/layout/orgChart1"/>
    <dgm:cxn modelId="{60DE69E5-D611-4A2A-B732-3DD0F3CAFA13}" type="presParOf" srcId="{24DF7CEE-D8D4-4B11-AC60-B46AA9FD7C18}" destId="{06FD50D9-77CE-456F-B0D1-E07DA3FD2360}" srcOrd="0" destOrd="0" presId="urn:microsoft.com/office/officeart/2005/8/layout/orgChart1"/>
    <dgm:cxn modelId="{1BF3B4E5-E8C6-45F7-BAE0-E32A7717BE5E}" type="presParOf" srcId="{06FD50D9-77CE-456F-B0D1-E07DA3FD2360}" destId="{58C7FD7A-2727-4700-A301-C09FAC33F490}" srcOrd="0" destOrd="0" presId="urn:microsoft.com/office/officeart/2005/8/layout/orgChart1"/>
    <dgm:cxn modelId="{63698E7C-BCA0-44E5-A187-8F11C1988A4A}" type="presParOf" srcId="{58C7FD7A-2727-4700-A301-C09FAC33F490}" destId="{EA7B902F-8E72-43E9-8235-826EFFE5B619}" srcOrd="0" destOrd="0" presId="urn:microsoft.com/office/officeart/2005/8/layout/orgChart1"/>
    <dgm:cxn modelId="{10F3093C-3B1F-4147-AE43-9525227DA4E2}" type="presParOf" srcId="{58C7FD7A-2727-4700-A301-C09FAC33F490}" destId="{C4531DD7-4691-4EED-A655-59DACFBD201C}" srcOrd="1" destOrd="0" presId="urn:microsoft.com/office/officeart/2005/8/layout/orgChart1"/>
    <dgm:cxn modelId="{D06677D1-B021-4769-8BC8-79EBC0C48366}" type="presParOf" srcId="{06FD50D9-77CE-456F-B0D1-E07DA3FD2360}" destId="{546B83F4-5BE8-4553-AA13-5A1F406ADEBB}" srcOrd="1" destOrd="0" presId="urn:microsoft.com/office/officeart/2005/8/layout/orgChart1"/>
    <dgm:cxn modelId="{1C08BE2A-B807-45E4-AC1D-DF00846FBBF8}" type="presParOf" srcId="{546B83F4-5BE8-4553-AA13-5A1F406ADEBB}" destId="{37FDF41B-7129-431D-88EE-E8C5C59E8517}" srcOrd="0" destOrd="0" presId="urn:microsoft.com/office/officeart/2005/8/layout/orgChart1"/>
    <dgm:cxn modelId="{157AA63E-3B90-410B-BB09-EB1ED36D40CF}" type="presParOf" srcId="{546B83F4-5BE8-4553-AA13-5A1F406ADEBB}" destId="{789538C0-5182-415A-AF3C-2C690DE0568B}" srcOrd="1" destOrd="0" presId="urn:microsoft.com/office/officeart/2005/8/layout/orgChart1"/>
    <dgm:cxn modelId="{9996072A-F580-4498-9BFC-8DAB3FE3CB50}" type="presParOf" srcId="{789538C0-5182-415A-AF3C-2C690DE0568B}" destId="{3F0F0DC0-68E5-49DC-B455-2F6D139578E1}" srcOrd="0" destOrd="0" presId="urn:microsoft.com/office/officeart/2005/8/layout/orgChart1"/>
    <dgm:cxn modelId="{CE01B4CA-0DC0-410C-91E1-1FF36FC6E0B2}" type="presParOf" srcId="{3F0F0DC0-68E5-49DC-B455-2F6D139578E1}" destId="{B74932B5-C0D5-4ACC-ADC6-A3FFE327D865}" srcOrd="0" destOrd="0" presId="urn:microsoft.com/office/officeart/2005/8/layout/orgChart1"/>
    <dgm:cxn modelId="{C2918F62-8FD7-4505-81C9-28FC0C0B004C}" type="presParOf" srcId="{3F0F0DC0-68E5-49DC-B455-2F6D139578E1}" destId="{989E06D8-E562-4B66-9786-03AE31EC57A5}" srcOrd="1" destOrd="0" presId="urn:microsoft.com/office/officeart/2005/8/layout/orgChart1"/>
    <dgm:cxn modelId="{509FCF0F-E220-42DD-B358-1463B98E1FEA}" type="presParOf" srcId="{789538C0-5182-415A-AF3C-2C690DE0568B}" destId="{E977E807-3D65-471B-AD38-17D3BBA5BBD7}" srcOrd="1" destOrd="0" presId="urn:microsoft.com/office/officeart/2005/8/layout/orgChart1"/>
    <dgm:cxn modelId="{870E6C4D-2CAF-4592-8CBB-1DC0F564F2C1}" type="presParOf" srcId="{789538C0-5182-415A-AF3C-2C690DE0568B}" destId="{DCEEAF5C-4D5D-4A50-A0C3-46E868783411}" srcOrd="2" destOrd="0" presId="urn:microsoft.com/office/officeart/2005/8/layout/orgChart1"/>
    <dgm:cxn modelId="{63A5AE5F-E6DD-407F-B7B3-7717F9EDCC75}" type="presParOf" srcId="{546B83F4-5BE8-4553-AA13-5A1F406ADEBB}" destId="{78A50A7A-B096-419B-BA1E-123DA5735D30}" srcOrd="2" destOrd="0" presId="urn:microsoft.com/office/officeart/2005/8/layout/orgChart1"/>
    <dgm:cxn modelId="{F05C4FAB-8A85-457B-8AF6-2AF8F1CE7B3B}" type="presParOf" srcId="{546B83F4-5BE8-4553-AA13-5A1F406ADEBB}" destId="{D7265809-5C79-406F-B917-70CA928FD5A2}" srcOrd="3" destOrd="0" presId="urn:microsoft.com/office/officeart/2005/8/layout/orgChart1"/>
    <dgm:cxn modelId="{6768D95B-C4A5-4170-A52C-AB530E338D21}" type="presParOf" srcId="{D7265809-5C79-406F-B917-70CA928FD5A2}" destId="{14A4C387-1F72-4D35-AE55-FB54BB4E11C1}" srcOrd="0" destOrd="0" presId="urn:microsoft.com/office/officeart/2005/8/layout/orgChart1"/>
    <dgm:cxn modelId="{FAA68966-B9F9-4088-AF59-725BE021BB24}" type="presParOf" srcId="{14A4C387-1F72-4D35-AE55-FB54BB4E11C1}" destId="{386B76B9-25EF-4935-98B3-ACF69CD25F52}" srcOrd="0" destOrd="0" presId="urn:microsoft.com/office/officeart/2005/8/layout/orgChart1"/>
    <dgm:cxn modelId="{03543526-FEA5-4DFA-8289-E14210C8DB22}" type="presParOf" srcId="{14A4C387-1F72-4D35-AE55-FB54BB4E11C1}" destId="{BA0DBDA9-D357-494C-8A0A-85FF45D6DDB4}" srcOrd="1" destOrd="0" presId="urn:microsoft.com/office/officeart/2005/8/layout/orgChart1"/>
    <dgm:cxn modelId="{55D3D431-69B8-43E1-9189-7B05CF64F078}" type="presParOf" srcId="{D7265809-5C79-406F-B917-70CA928FD5A2}" destId="{8EC8157F-0F73-4BC7-8B40-88661BA2C297}" srcOrd="1" destOrd="0" presId="urn:microsoft.com/office/officeart/2005/8/layout/orgChart1"/>
    <dgm:cxn modelId="{12D35BD8-DD72-47B8-8FCC-0D3BC5A3F18A}" type="presParOf" srcId="{D7265809-5C79-406F-B917-70CA928FD5A2}" destId="{26459AD9-7DEB-4EA5-89E0-BF192776B270}" srcOrd="2" destOrd="0" presId="urn:microsoft.com/office/officeart/2005/8/layout/orgChart1"/>
    <dgm:cxn modelId="{9D614FF5-116C-42EB-8AA1-920E7E0D9B8B}" type="presParOf" srcId="{06FD50D9-77CE-456F-B0D1-E07DA3FD2360}" destId="{EF7E1D4C-587C-4C9C-B811-46AC18C651C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C9B548-93FF-4C7B-B29D-08841EE739F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pl-PL"/>
        </a:p>
      </dgm:t>
    </dgm:pt>
    <dgm:pt modelId="{2555BA29-DA42-4D66-9507-0846B2CDE4E3}">
      <dgm:prSet/>
      <dgm:spPr/>
      <dgm:t>
        <a:bodyPr/>
        <a:lstStyle/>
        <a:p>
          <a:pPr rtl="0"/>
          <a:r>
            <a:rPr lang="pl-PL" b="0" i="0" dirty="0"/>
            <a:t>Dopuszczalności środka odwoławczego </a:t>
          </a:r>
          <a:endParaRPr lang="pl-PL" dirty="0"/>
        </a:p>
      </dgm:t>
    </dgm:pt>
    <dgm:pt modelId="{1FB008E3-5EA7-42E9-A668-9A0E2CADD703}" type="parTrans" cxnId="{BC25D568-E4F7-4736-9808-6749F3BB8794}">
      <dgm:prSet/>
      <dgm:spPr/>
      <dgm:t>
        <a:bodyPr/>
        <a:lstStyle/>
        <a:p>
          <a:endParaRPr lang="pl-PL"/>
        </a:p>
      </dgm:t>
    </dgm:pt>
    <dgm:pt modelId="{122A0AFA-C734-4E4B-BA07-2A21F40E9AEC}" type="sibTrans" cxnId="{BC25D568-E4F7-4736-9808-6749F3BB8794}">
      <dgm:prSet/>
      <dgm:spPr/>
      <dgm:t>
        <a:bodyPr/>
        <a:lstStyle/>
        <a:p>
          <a:endParaRPr lang="pl-PL"/>
        </a:p>
      </dgm:t>
    </dgm:pt>
    <dgm:pt modelId="{54C4A189-269B-4C87-B9C0-01474C7AB598}">
      <dgm:prSet/>
      <dgm:spPr/>
      <dgm:t>
        <a:bodyPr/>
        <a:lstStyle/>
        <a:p>
          <a:pPr rtl="0"/>
          <a:r>
            <a:rPr lang="pl-PL" b="0" i="0" dirty="0"/>
            <a:t>Tego, czy wniosła go osoba uprawniona </a:t>
          </a:r>
          <a:endParaRPr lang="pl-PL" dirty="0"/>
        </a:p>
      </dgm:t>
    </dgm:pt>
    <dgm:pt modelId="{4E7376E5-F220-4531-8AF6-8FA844541D6B}" type="parTrans" cxnId="{D388D25D-E825-4EE5-B315-6ACCA20A2A12}">
      <dgm:prSet/>
      <dgm:spPr/>
      <dgm:t>
        <a:bodyPr/>
        <a:lstStyle/>
        <a:p>
          <a:endParaRPr lang="pl-PL"/>
        </a:p>
      </dgm:t>
    </dgm:pt>
    <dgm:pt modelId="{38EC9B67-6F85-420B-B57D-4B8018EAAFD8}" type="sibTrans" cxnId="{D388D25D-E825-4EE5-B315-6ACCA20A2A12}">
      <dgm:prSet/>
      <dgm:spPr/>
      <dgm:t>
        <a:bodyPr/>
        <a:lstStyle/>
        <a:p>
          <a:endParaRPr lang="pl-PL"/>
        </a:p>
      </dgm:t>
    </dgm:pt>
    <dgm:pt modelId="{9D220539-563F-42B9-A5BA-59E2ADBB565F}">
      <dgm:prSet/>
      <dgm:spPr/>
      <dgm:t>
        <a:bodyPr/>
        <a:lstStyle/>
        <a:p>
          <a:pPr rtl="0"/>
          <a:r>
            <a:rPr lang="pl-PL" b="0" i="0" dirty="0"/>
            <a:t>Dochowania terminu (zawity)</a:t>
          </a:r>
          <a:endParaRPr lang="pl-PL" dirty="0"/>
        </a:p>
      </dgm:t>
    </dgm:pt>
    <dgm:pt modelId="{C9BA1CE6-253E-4828-8FE7-6C1939907A53}" type="parTrans" cxnId="{0B21BB57-B942-458D-99B0-1A4F426A256A}">
      <dgm:prSet/>
      <dgm:spPr/>
      <dgm:t>
        <a:bodyPr/>
        <a:lstStyle/>
        <a:p>
          <a:endParaRPr lang="pl-PL"/>
        </a:p>
      </dgm:t>
    </dgm:pt>
    <dgm:pt modelId="{E869361D-DCED-4832-B852-D3768E284796}" type="sibTrans" cxnId="{0B21BB57-B942-458D-99B0-1A4F426A256A}">
      <dgm:prSet/>
      <dgm:spPr/>
      <dgm:t>
        <a:bodyPr/>
        <a:lstStyle/>
        <a:p>
          <a:endParaRPr lang="pl-PL"/>
        </a:p>
      </dgm:t>
    </dgm:pt>
    <dgm:pt modelId="{F780DFE2-76A9-437A-92A3-4B6FC4224ED0}">
      <dgm:prSet/>
      <dgm:spPr/>
      <dgm:t>
        <a:bodyPr/>
        <a:lstStyle/>
        <a:p>
          <a:pPr rtl="0"/>
          <a:r>
            <a:rPr lang="pl-PL" b="0" i="0" dirty="0"/>
            <a:t>Przestrzegania wymogów formalnych </a:t>
          </a:r>
          <a:endParaRPr lang="pl-PL" dirty="0"/>
        </a:p>
      </dgm:t>
    </dgm:pt>
    <dgm:pt modelId="{5A06A3B9-797B-45DC-B223-C90DB6D6460E}" type="parTrans" cxnId="{0163D2D7-0941-4B9C-9FE8-50671E19EE82}">
      <dgm:prSet/>
      <dgm:spPr/>
      <dgm:t>
        <a:bodyPr/>
        <a:lstStyle/>
        <a:p>
          <a:endParaRPr lang="pl-PL"/>
        </a:p>
      </dgm:t>
    </dgm:pt>
    <dgm:pt modelId="{DA222654-17E3-43E9-B32B-70BA71AF7617}" type="sibTrans" cxnId="{0163D2D7-0941-4B9C-9FE8-50671E19EE82}">
      <dgm:prSet/>
      <dgm:spPr/>
      <dgm:t>
        <a:bodyPr/>
        <a:lstStyle/>
        <a:p>
          <a:endParaRPr lang="pl-PL"/>
        </a:p>
      </dgm:t>
    </dgm:pt>
    <dgm:pt modelId="{B26181D0-51F0-4682-833F-A698F7E6B8BF}">
      <dgm:prSet/>
      <dgm:spPr/>
      <dgm:t>
        <a:bodyPr/>
        <a:lstStyle/>
        <a:p>
          <a:pPr rtl="0"/>
          <a:r>
            <a:rPr lang="pl-PL" dirty="0"/>
            <a:t>Tego, czy nie został on cofnięty</a:t>
          </a:r>
        </a:p>
      </dgm:t>
    </dgm:pt>
    <dgm:pt modelId="{9FAD0FA7-8D01-4BA2-85ED-4DB17D99555D}" type="parTrans" cxnId="{2127BD2B-B95A-42CE-A6A8-6006488D3022}">
      <dgm:prSet/>
      <dgm:spPr/>
      <dgm:t>
        <a:bodyPr/>
        <a:lstStyle/>
        <a:p>
          <a:endParaRPr lang="pl-PL"/>
        </a:p>
      </dgm:t>
    </dgm:pt>
    <dgm:pt modelId="{CBE6B898-FECA-43C9-87F9-D62C431495FB}" type="sibTrans" cxnId="{2127BD2B-B95A-42CE-A6A8-6006488D3022}">
      <dgm:prSet/>
      <dgm:spPr/>
      <dgm:t>
        <a:bodyPr/>
        <a:lstStyle/>
        <a:p>
          <a:endParaRPr lang="pl-PL"/>
        </a:p>
      </dgm:t>
    </dgm:pt>
    <dgm:pt modelId="{838FDFC3-4686-4D56-A0FE-2621FCB9F882}" type="pres">
      <dgm:prSet presAssocID="{44C9B548-93FF-4C7B-B29D-08841EE739F6}" presName="vert0" presStyleCnt="0">
        <dgm:presLayoutVars>
          <dgm:dir/>
          <dgm:animOne val="branch"/>
          <dgm:animLvl val="lvl"/>
        </dgm:presLayoutVars>
      </dgm:prSet>
      <dgm:spPr/>
    </dgm:pt>
    <dgm:pt modelId="{ACD418AC-6D15-4697-8783-5FBAF1BB717A}" type="pres">
      <dgm:prSet presAssocID="{2555BA29-DA42-4D66-9507-0846B2CDE4E3}" presName="thickLine" presStyleLbl="alignNode1" presStyleIdx="0" presStyleCnt="5"/>
      <dgm:spPr/>
    </dgm:pt>
    <dgm:pt modelId="{4AB97917-906A-438D-8299-F9C4940E4F3A}" type="pres">
      <dgm:prSet presAssocID="{2555BA29-DA42-4D66-9507-0846B2CDE4E3}" presName="horz1" presStyleCnt="0"/>
      <dgm:spPr/>
    </dgm:pt>
    <dgm:pt modelId="{D2253A1B-C43B-4CBA-872A-7184D3E7F65F}" type="pres">
      <dgm:prSet presAssocID="{2555BA29-DA42-4D66-9507-0846B2CDE4E3}" presName="tx1" presStyleLbl="revTx" presStyleIdx="0" presStyleCnt="5"/>
      <dgm:spPr/>
    </dgm:pt>
    <dgm:pt modelId="{23986F01-0365-4861-A1DC-A9C1A97E7C8D}" type="pres">
      <dgm:prSet presAssocID="{2555BA29-DA42-4D66-9507-0846B2CDE4E3}" presName="vert1" presStyleCnt="0"/>
      <dgm:spPr/>
    </dgm:pt>
    <dgm:pt modelId="{0DDEF106-7A99-4D8B-8E52-610B548EF9FE}" type="pres">
      <dgm:prSet presAssocID="{54C4A189-269B-4C87-B9C0-01474C7AB598}" presName="thickLine" presStyleLbl="alignNode1" presStyleIdx="1" presStyleCnt="5"/>
      <dgm:spPr/>
    </dgm:pt>
    <dgm:pt modelId="{1550C480-7AC9-441F-8B3F-9BD611F9843F}" type="pres">
      <dgm:prSet presAssocID="{54C4A189-269B-4C87-B9C0-01474C7AB598}" presName="horz1" presStyleCnt="0"/>
      <dgm:spPr/>
    </dgm:pt>
    <dgm:pt modelId="{796279BE-06EA-4BD4-ABF2-3751A4654489}" type="pres">
      <dgm:prSet presAssocID="{54C4A189-269B-4C87-B9C0-01474C7AB598}" presName="tx1" presStyleLbl="revTx" presStyleIdx="1" presStyleCnt="5"/>
      <dgm:spPr/>
    </dgm:pt>
    <dgm:pt modelId="{7B85B4F5-A153-4273-8D54-B9CC1637A167}" type="pres">
      <dgm:prSet presAssocID="{54C4A189-269B-4C87-B9C0-01474C7AB598}" presName="vert1" presStyleCnt="0"/>
      <dgm:spPr/>
    </dgm:pt>
    <dgm:pt modelId="{6AA8E056-49C0-467E-A52E-E8D453C30606}" type="pres">
      <dgm:prSet presAssocID="{9D220539-563F-42B9-A5BA-59E2ADBB565F}" presName="thickLine" presStyleLbl="alignNode1" presStyleIdx="2" presStyleCnt="5"/>
      <dgm:spPr/>
    </dgm:pt>
    <dgm:pt modelId="{9B7B2CA6-24C1-4574-B2B9-5B2C73CB2817}" type="pres">
      <dgm:prSet presAssocID="{9D220539-563F-42B9-A5BA-59E2ADBB565F}" presName="horz1" presStyleCnt="0"/>
      <dgm:spPr/>
    </dgm:pt>
    <dgm:pt modelId="{B8820593-BEA8-47F2-AE6D-70134D0DAFD2}" type="pres">
      <dgm:prSet presAssocID="{9D220539-563F-42B9-A5BA-59E2ADBB565F}" presName="tx1" presStyleLbl="revTx" presStyleIdx="2" presStyleCnt="5"/>
      <dgm:spPr/>
    </dgm:pt>
    <dgm:pt modelId="{149F0E53-6BB1-4991-9FFA-104B8A12F2A7}" type="pres">
      <dgm:prSet presAssocID="{9D220539-563F-42B9-A5BA-59E2ADBB565F}" presName="vert1" presStyleCnt="0"/>
      <dgm:spPr/>
    </dgm:pt>
    <dgm:pt modelId="{64B2CAEA-B91C-4BDB-A520-C7443F283EC3}" type="pres">
      <dgm:prSet presAssocID="{F780DFE2-76A9-437A-92A3-4B6FC4224ED0}" presName="thickLine" presStyleLbl="alignNode1" presStyleIdx="3" presStyleCnt="5"/>
      <dgm:spPr/>
    </dgm:pt>
    <dgm:pt modelId="{91430260-47F6-4446-B68D-E38DDCB439E7}" type="pres">
      <dgm:prSet presAssocID="{F780DFE2-76A9-437A-92A3-4B6FC4224ED0}" presName="horz1" presStyleCnt="0"/>
      <dgm:spPr/>
    </dgm:pt>
    <dgm:pt modelId="{0D9BF850-8782-48DE-BC46-16280AE6C0AD}" type="pres">
      <dgm:prSet presAssocID="{F780DFE2-76A9-437A-92A3-4B6FC4224ED0}" presName="tx1" presStyleLbl="revTx" presStyleIdx="3" presStyleCnt="5"/>
      <dgm:spPr/>
    </dgm:pt>
    <dgm:pt modelId="{E3C6745A-9AB0-4E74-8BA5-7FBC56022D9E}" type="pres">
      <dgm:prSet presAssocID="{F780DFE2-76A9-437A-92A3-4B6FC4224ED0}" presName="vert1" presStyleCnt="0"/>
      <dgm:spPr/>
    </dgm:pt>
    <dgm:pt modelId="{9A0F8F0B-AE6A-44BB-BF02-0C79C1DB3DB8}" type="pres">
      <dgm:prSet presAssocID="{B26181D0-51F0-4682-833F-A698F7E6B8BF}" presName="thickLine" presStyleLbl="alignNode1" presStyleIdx="4" presStyleCnt="5"/>
      <dgm:spPr/>
    </dgm:pt>
    <dgm:pt modelId="{813A428E-C189-47C1-9B83-D22E2873F0B9}" type="pres">
      <dgm:prSet presAssocID="{B26181D0-51F0-4682-833F-A698F7E6B8BF}" presName="horz1" presStyleCnt="0"/>
      <dgm:spPr/>
    </dgm:pt>
    <dgm:pt modelId="{8DD8AB2F-D846-4EF9-9FDF-D6E691227F6C}" type="pres">
      <dgm:prSet presAssocID="{B26181D0-51F0-4682-833F-A698F7E6B8BF}" presName="tx1" presStyleLbl="revTx" presStyleIdx="4" presStyleCnt="5"/>
      <dgm:spPr/>
    </dgm:pt>
    <dgm:pt modelId="{BB528041-02B8-4683-B1FC-DDFE6641643C}" type="pres">
      <dgm:prSet presAssocID="{B26181D0-51F0-4682-833F-A698F7E6B8BF}" presName="vert1" presStyleCnt="0"/>
      <dgm:spPr/>
    </dgm:pt>
  </dgm:ptLst>
  <dgm:cxnLst>
    <dgm:cxn modelId="{2CD9441C-8EA6-4DDC-9834-48F030ED6883}" type="presOf" srcId="{2555BA29-DA42-4D66-9507-0846B2CDE4E3}" destId="{D2253A1B-C43B-4CBA-872A-7184D3E7F65F}" srcOrd="0" destOrd="0" presId="urn:microsoft.com/office/officeart/2008/layout/LinedList"/>
    <dgm:cxn modelId="{7D24B01E-C094-430B-9FC8-0AF166483C21}" type="presOf" srcId="{F780DFE2-76A9-437A-92A3-4B6FC4224ED0}" destId="{0D9BF850-8782-48DE-BC46-16280AE6C0AD}" srcOrd="0" destOrd="0" presId="urn:microsoft.com/office/officeart/2008/layout/LinedList"/>
    <dgm:cxn modelId="{2127BD2B-B95A-42CE-A6A8-6006488D3022}" srcId="{44C9B548-93FF-4C7B-B29D-08841EE739F6}" destId="{B26181D0-51F0-4682-833F-A698F7E6B8BF}" srcOrd="4" destOrd="0" parTransId="{9FAD0FA7-8D01-4BA2-85ED-4DB17D99555D}" sibTransId="{CBE6B898-FECA-43C9-87F9-D62C431495FB}"/>
    <dgm:cxn modelId="{12F58030-13E9-4405-9294-204826EBFF51}" type="presOf" srcId="{9D220539-563F-42B9-A5BA-59E2ADBB565F}" destId="{B8820593-BEA8-47F2-AE6D-70134D0DAFD2}" srcOrd="0" destOrd="0" presId="urn:microsoft.com/office/officeart/2008/layout/LinedList"/>
    <dgm:cxn modelId="{D388D25D-E825-4EE5-B315-6ACCA20A2A12}" srcId="{44C9B548-93FF-4C7B-B29D-08841EE739F6}" destId="{54C4A189-269B-4C87-B9C0-01474C7AB598}" srcOrd="1" destOrd="0" parTransId="{4E7376E5-F220-4531-8AF6-8FA844541D6B}" sibTransId="{38EC9B67-6F85-420B-B57D-4B8018EAAFD8}"/>
    <dgm:cxn modelId="{BC25D568-E4F7-4736-9808-6749F3BB8794}" srcId="{44C9B548-93FF-4C7B-B29D-08841EE739F6}" destId="{2555BA29-DA42-4D66-9507-0846B2CDE4E3}" srcOrd="0" destOrd="0" parTransId="{1FB008E3-5EA7-42E9-A668-9A0E2CADD703}" sibTransId="{122A0AFA-C734-4E4B-BA07-2A21F40E9AEC}"/>
    <dgm:cxn modelId="{0B21BB57-B942-458D-99B0-1A4F426A256A}" srcId="{44C9B548-93FF-4C7B-B29D-08841EE739F6}" destId="{9D220539-563F-42B9-A5BA-59E2ADBB565F}" srcOrd="2" destOrd="0" parTransId="{C9BA1CE6-253E-4828-8FE7-6C1939907A53}" sibTransId="{E869361D-DCED-4832-B852-D3768E284796}"/>
    <dgm:cxn modelId="{0163D2D7-0941-4B9C-9FE8-50671E19EE82}" srcId="{44C9B548-93FF-4C7B-B29D-08841EE739F6}" destId="{F780DFE2-76A9-437A-92A3-4B6FC4224ED0}" srcOrd="3" destOrd="0" parTransId="{5A06A3B9-797B-45DC-B223-C90DB6D6460E}" sibTransId="{DA222654-17E3-43E9-B32B-70BA71AF7617}"/>
    <dgm:cxn modelId="{4A5E1BEB-06F1-461B-8778-9C4ED486CCFE}" type="presOf" srcId="{44C9B548-93FF-4C7B-B29D-08841EE739F6}" destId="{838FDFC3-4686-4D56-A0FE-2621FCB9F882}" srcOrd="0" destOrd="0" presId="urn:microsoft.com/office/officeart/2008/layout/LinedList"/>
    <dgm:cxn modelId="{E1C6E1FC-3E5B-4ADB-93FE-43BB0AE5DCB3}" type="presOf" srcId="{B26181D0-51F0-4682-833F-A698F7E6B8BF}" destId="{8DD8AB2F-D846-4EF9-9FDF-D6E691227F6C}" srcOrd="0" destOrd="0" presId="urn:microsoft.com/office/officeart/2008/layout/LinedList"/>
    <dgm:cxn modelId="{D0A0C4FD-6A0F-4D1E-8E35-4F1952D779CA}" type="presOf" srcId="{54C4A189-269B-4C87-B9C0-01474C7AB598}" destId="{796279BE-06EA-4BD4-ABF2-3751A4654489}" srcOrd="0" destOrd="0" presId="urn:microsoft.com/office/officeart/2008/layout/LinedList"/>
    <dgm:cxn modelId="{A6E159C0-D4F3-4A5D-9FA3-392D4DF58EBC}" type="presParOf" srcId="{838FDFC3-4686-4D56-A0FE-2621FCB9F882}" destId="{ACD418AC-6D15-4697-8783-5FBAF1BB717A}" srcOrd="0" destOrd="0" presId="urn:microsoft.com/office/officeart/2008/layout/LinedList"/>
    <dgm:cxn modelId="{2C36E79C-5DA0-4803-B642-0DC9523E139E}" type="presParOf" srcId="{838FDFC3-4686-4D56-A0FE-2621FCB9F882}" destId="{4AB97917-906A-438D-8299-F9C4940E4F3A}" srcOrd="1" destOrd="0" presId="urn:microsoft.com/office/officeart/2008/layout/LinedList"/>
    <dgm:cxn modelId="{88F98CF6-17A7-425F-B921-199946EE045B}" type="presParOf" srcId="{4AB97917-906A-438D-8299-F9C4940E4F3A}" destId="{D2253A1B-C43B-4CBA-872A-7184D3E7F65F}" srcOrd="0" destOrd="0" presId="urn:microsoft.com/office/officeart/2008/layout/LinedList"/>
    <dgm:cxn modelId="{9C8CA47A-EB93-4691-A5E2-6D8777AB34AC}" type="presParOf" srcId="{4AB97917-906A-438D-8299-F9C4940E4F3A}" destId="{23986F01-0365-4861-A1DC-A9C1A97E7C8D}" srcOrd="1" destOrd="0" presId="urn:microsoft.com/office/officeart/2008/layout/LinedList"/>
    <dgm:cxn modelId="{5A030BA8-CC31-4B98-AFB9-08D583C35CFC}" type="presParOf" srcId="{838FDFC3-4686-4D56-A0FE-2621FCB9F882}" destId="{0DDEF106-7A99-4D8B-8E52-610B548EF9FE}" srcOrd="2" destOrd="0" presId="urn:microsoft.com/office/officeart/2008/layout/LinedList"/>
    <dgm:cxn modelId="{EDF0C502-0217-46A2-A898-4017C07C27BF}" type="presParOf" srcId="{838FDFC3-4686-4D56-A0FE-2621FCB9F882}" destId="{1550C480-7AC9-441F-8B3F-9BD611F9843F}" srcOrd="3" destOrd="0" presId="urn:microsoft.com/office/officeart/2008/layout/LinedList"/>
    <dgm:cxn modelId="{EA25FA80-CD25-44F0-8272-6426AED378BC}" type="presParOf" srcId="{1550C480-7AC9-441F-8B3F-9BD611F9843F}" destId="{796279BE-06EA-4BD4-ABF2-3751A4654489}" srcOrd="0" destOrd="0" presId="urn:microsoft.com/office/officeart/2008/layout/LinedList"/>
    <dgm:cxn modelId="{E0E9DF6A-60D2-404E-9261-412D0A404B82}" type="presParOf" srcId="{1550C480-7AC9-441F-8B3F-9BD611F9843F}" destId="{7B85B4F5-A153-4273-8D54-B9CC1637A167}" srcOrd="1" destOrd="0" presId="urn:microsoft.com/office/officeart/2008/layout/LinedList"/>
    <dgm:cxn modelId="{FB1F5134-F189-459A-B9D8-470EC7A1C383}" type="presParOf" srcId="{838FDFC3-4686-4D56-A0FE-2621FCB9F882}" destId="{6AA8E056-49C0-467E-A52E-E8D453C30606}" srcOrd="4" destOrd="0" presId="urn:microsoft.com/office/officeart/2008/layout/LinedList"/>
    <dgm:cxn modelId="{1112C4C9-AD4E-4A23-B709-066AC1BD56CB}" type="presParOf" srcId="{838FDFC3-4686-4D56-A0FE-2621FCB9F882}" destId="{9B7B2CA6-24C1-4574-B2B9-5B2C73CB2817}" srcOrd="5" destOrd="0" presId="urn:microsoft.com/office/officeart/2008/layout/LinedList"/>
    <dgm:cxn modelId="{3F6C46E6-A1A6-4E91-AA84-4A04B929A09B}" type="presParOf" srcId="{9B7B2CA6-24C1-4574-B2B9-5B2C73CB2817}" destId="{B8820593-BEA8-47F2-AE6D-70134D0DAFD2}" srcOrd="0" destOrd="0" presId="urn:microsoft.com/office/officeart/2008/layout/LinedList"/>
    <dgm:cxn modelId="{2B63C9E6-4FE3-4557-A19F-31B70D62C6D4}" type="presParOf" srcId="{9B7B2CA6-24C1-4574-B2B9-5B2C73CB2817}" destId="{149F0E53-6BB1-4991-9FFA-104B8A12F2A7}" srcOrd="1" destOrd="0" presId="urn:microsoft.com/office/officeart/2008/layout/LinedList"/>
    <dgm:cxn modelId="{2D2F3AED-10A3-4A76-BC8B-334BD8214702}" type="presParOf" srcId="{838FDFC3-4686-4D56-A0FE-2621FCB9F882}" destId="{64B2CAEA-B91C-4BDB-A520-C7443F283EC3}" srcOrd="6" destOrd="0" presId="urn:microsoft.com/office/officeart/2008/layout/LinedList"/>
    <dgm:cxn modelId="{502C0298-6067-4433-B63D-2D31CB2BE315}" type="presParOf" srcId="{838FDFC3-4686-4D56-A0FE-2621FCB9F882}" destId="{91430260-47F6-4446-B68D-E38DDCB439E7}" srcOrd="7" destOrd="0" presId="urn:microsoft.com/office/officeart/2008/layout/LinedList"/>
    <dgm:cxn modelId="{7F763787-9F45-4B49-A0A4-18F6677E1ADC}" type="presParOf" srcId="{91430260-47F6-4446-B68D-E38DDCB439E7}" destId="{0D9BF850-8782-48DE-BC46-16280AE6C0AD}" srcOrd="0" destOrd="0" presId="urn:microsoft.com/office/officeart/2008/layout/LinedList"/>
    <dgm:cxn modelId="{C65A547A-62C2-4196-B05F-C0CA112F0659}" type="presParOf" srcId="{91430260-47F6-4446-B68D-E38DDCB439E7}" destId="{E3C6745A-9AB0-4E74-8BA5-7FBC56022D9E}" srcOrd="1" destOrd="0" presId="urn:microsoft.com/office/officeart/2008/layout/LinedList"/>
    <dgm:cxn modelId="{35BEB905-2C8E-47AD-A598-792C11C9804B}" type="presParOf" srcId="{838FDFC3-4686-4D56-A0FE-2621FCB9F882}" destId="{9A0F8F0B-AE6A-44BB-BF02-0C79C1DB3DB8}" srcOrd="8" destOrd="0" presId="urn:microsoft.com/office/officeart/2008/layout/LinedList"/>
    <dgm:cxn modelId="{889AFB53-3EA4-4FE1-9A4B-B8F60961F257}" type="presParOf" srcId="{838FDFC3-4686-4D56-A0FE-2621FCB9F882}" destId="{813A428E-C189-47C1-9B83-D22E2873F0B9}" srcOrd="9" destOrd="0" presId="urn:microsoft.com/office/officeart/2008/layout/LinedList"/>
    <dgm:cxn modelId="{F69730F4-8044-4736-8473-FB84AD11DDA6}" type="presParOf" srcId="{813A428E-C189-47C1-9B83-D22E2873F0B9}" destId="{8DD8AB2F-D846-4EF9-9FDF-D6E691227F6C}" srcOrd="0" destOrd="0" presId="urn:microsoft.com/office/officeart/2008/layout/LinedList"/>
    <dgm:cxn modelId="{B9C76AB9-91B6-468C-9E62-6B99ACA003FE}" type="presParOf" srcId="{813A428E-C189-47C1-9B83-D22E2873F0B9}" destId="{BB528041-02B8-4683-B1FC-DDFE6641643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C9B548-93FF-4C7B-B29D-08841EE739F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pl-PL"/>
        </a:p>
      </dgm:t>
    </dgm:pt>
    <dgm:pt modelId="{2555BA29-DA42-4D66-9507-0846B2CDE4E3}">
      <dgm:prSet/>
      <dgm:spPr/>
      <dgm:t>
        <a:bodyPr/>
        <a:lstStyle/>
        <a:p>
          <a:pPr rtl="0"/>
          <a:r>
            <a:rPr lang="pl-PL" b="0" i="0" dirty="0"/>
            <a:t>Prawnej dopuszczalności apelacji</a:t>
          </a:r>
          <a:endParaRPr lang="pl-PL" dirty="0"/>
        </a:p>
      </dgm:t>
    </dgm:pt>
    <dgm:pt modelId="{1FB008E3-5EA7-42E9-A668-9A0E2CADD703}" type="parTrans" cxnId="{BC25D568-E4F7-4736-9808-6749F3BB8794}">
      <dgm:prSet/>
      <dgm:spPr/>
      <dgm:t>
        <a:bodyPr/>
        <a:lstStyle/>
        <a:p>
          <a:endParaRPr lang="pl-PL"/>
        </a:p>
      </dgm:t>
    </dgm:pt>
    <dgm:pt modelId="{122A0AFA-C734-4E4B-BA07-2A21F40E9AEC}" type="sibTrans" cxnId="{BC25D568-E4F7-4736-9808-6749F3BB8794}">
      <dgm:prSet/>
      <dgm:spPr/>
      <dgm:t>
        <a:bodyPr/>
        <a:lstStyle/>
        <a:p>
          <a:endParaRPr lang="pl-PL"/>
        </a:p>
      </dgm:t>
    </dgm:pt>
    <dgm:pt modelId="{54C4A189-269B-4C87-B9C0-01474C7AB598}">
      <dgm:prSet/>
      <dgm:spPr/>
      <dgm:t>
        <a:bodyPr/>
        <a:lstStyle/>
        <a:p>
          <a:pPr rtl="0"/>
          <a:r>
            <a:rPr lang="pl-PL" b="0" i="0" dirty="0"/>
            <a:t>Uprawnienia uczestnika postępowania</a:t>
          </a:r>
          <a:endParaRPr lang="pl-PL" dirty="0"/>
        </a:p>
      </dgm:t>
    </dgm:pt>
    <dgm:pt modelId="{4E7376E5-F220-4531-8AF6-8FA844541D6B}" type="parTrans" cxnId="{D388D25D-E825-4EE5-B315-6ACCA20A2A12}">
      <dgm:prSet/>
      <dgm:spPr/>
      <dgm:t>
        <a:bodyPr/>
        <a:lstStyle/>
        <a:p>
          <a:endParaRPr lang="pl-PL"/>
        </a:p>
      </dgm:t>
    </dgm:pt>
    <dgm:pt modelId="{38EC9B67-6F85-420B-B57D-4B8018EAAFD8}" type="sibTrans" cxnId="{D388D25D-E825-4EE5-B315-6ACCA20A2A12}">
      <dgm:prSet/>
      <dgm:spPr/>
      <dgm:t>
        <a:bodyPr/>
        <a:lstStyle/>
        <a:p>
          <a:endParaRPr lang="pl-PL"/>
        </a:p>
      </dgm:t>
    </dgm:pt>
    <dgm:pt modelId="{9D220539-563F-42B9-A5BA-59E2ADBB565F}">
      <dgm:prSet/>
      <dgm:spPr/>
      <dgm:t>
        <a:bodyPr/>
        <a:lstStyle/>
        <a:p>
          <a:pPr rtl="0"/>
          <a:r>
            <a:rPr lang="pl-PL" b="0" i="0" dirty="0"/>
            <a:t>Zachowania terminu (termin zawity) </a:t>
          </a:r>
          <a:endParaRPr lang="pl-PL" dirty="0"/>
        </a:p>
      </dgm:t>
    </dgm:pt>
    <dgm:pt modelId="{C9BA1CE6-253E-4828-8FE7-6C1939907A53}" type="parTrans" cxnId="{0B21BB57-B942-458D-99B0-1A4F426A256A}">
      <dgm:prSet/>
      <dgm:spPr/>
      <dgm:t>
        <a:bodyPr/>
        <a:lstStyle/>
        <a:p>
          <a:endParaRPr lang="pl-PL"/>
        </a:p>
      </dgm:t>
    </dgm:pt>
    <dgm:pt modelId="{E869361D-DCED-4832-B852-D3768E284796}" type="sibTrans" cxnId="{0B21BB57-B942-458D-99B0-1A4F426A256A}">
      <dgm:prSet/>
      <dgm:spPr/>
      <dgm:t>
        <a:bodyPr/>
        <a:lstStyle/>
        <a:p>
          <a:endParaRPr lang="pl-PL"/>
        </a:p>
      </dgm:t>
    </dgm:pt>
    <dgm:pt modelId="{F780DFE2-76A9-437A-92A3-4B6FC4224ED0}">
      <dgm:prSet/>
      <dgm:spPr/>
      <dgm:t>
        <a:bodyPr/>
        <a:lstStyle/>
        <a:p>
          <a:pPr rtl="0"/>
          <a:r>
            <a:rPr lang="pl-PL" b="0" i="0" dirty="0"/>
            <a:t>Wymogów formalnych  </a:t>
          </a:r>
          <a:endParaRPr lang="pl-PL" dirty="0"/>
        </a:p>
      </dgm:t>
    </dgm:pt>
    <dgm:pt modelId="{5A06A3B9-797B-45DC-B223-C90DB6D6460E}" type="parTrans" cxnId="{0163D2D7-0941-4B9C-9FE8-50671E19EE82}">
      <dgm:prSet/>
      <dgm:spPr/>
      <dgm:t>
        <a:bodyPr/>
        <a:lstStyle/>
        <a:p>
          <a:endParaRPr lang="pl-PL"/>
        </a:p>
      </dgm:t>
    </dgm:pt>
    <dgm:pt modelId="{DA222654-17E3-43E9-B32B-70BA71AF7617}" type="sibTrans" cxnId="{0163D2D7-0941-4B9C-9FE8-50671E19EE82}">
      <dgm:prSet/>
      <dgm:spPr/>
      <dgm:t>
        <a:bodyPr/>
        <a:lstStyle/>
        <a:p>
          <a:endParaRPr lang="pl-PL"/>
        </a:p>
      </dgm:t>
    </dgm:pt>
    <dgm:pt modelId="{B26181D0-51F0-4682-833F-A698F7E6B8BF}">
      <dgm:prSet/>
      <dgm:spPr/>
      <dgm:t>
        <a:bodyPr/>
        <a:lstStyle/>
        <a:p>
          <a:pPr rtl="0"/>
          <a:r>
            <a:rPr lang="pl-PL" dirty="0"/>
            <a:t>Cofnięcia apelacji </a:t>
          </a:r>
        </a:p>
      </dgm:t>
    </dgm:pt>
    <dgm:pt modelId="{9FAD0FA7-8D01-4BA2-85ED-4DB17D99555D}" type="parTrans" cxnId="{2127BD2B-B95A-42CE-A6A8-6006488D3022}">
      <dgm:prSet/>
      <dgm:spPr/>
      <dgm:t>
        <a:bodyPr/>
        <a:lstStyle/>
        <a:p>
          <a:endParaRPr lang="pl-PL"/>
        </a:p>
      </dgm:t>
    </dgm:pt>
    <dgm:pt modelId="{CBE6B898-FECA-43C9-87F9-D62C431495FB}" type="sibTrans" cxnId="{2127BD2B-B95A-42CE-A6A8-6006488D3022}">
      <dgm:prSet/>
      <dgm:spPr/>
      <dgm:t>
        <a:bodyPr/>
        <a:lstStyle/>
        <a:p>
          <a:endParaRPr lang="pl-PL"/>
        </a:p>
      </dgm:t>
    </dgm:pt>
    <dgm:pt modelId="{838FDFC3-4686-4D56-A0FE-2621FCB9F882}" type="pres">
      <dgm:prSet presAssocID="{44C9B548-93FF-4C7B-B29D-08841EE739F6}" presName="vert0" presStyleCnt="0">
        <dgm:presLayoutVars>
          <dgm:dir/>
          <dgm:animOne val="branch"/>
          <dgm:animLvl val="lvl"/>
        </dgm:presLayoutVars>
      </dgm:prSet>
      <dgm:spPr/>
    </dgm:pt>
    <dgm:pt modelId="{ACD418AC-6D15-4697-8783-5FBAF1BB717A}" type="pres">
      <dgm:prSet presAssocID="{2555BA29-DA42-4D66-9507-0846B2CDE4E3}" presName="thickLine" presStyleLbl="alignNode1" presStyleIdx="0" presStyleCnt="5" custLinFactNeighborX="2703" custLinFactNeighborY="-61"/>
      <dgm:spPr/>
    </dgm:pt>
    <dgm:pt modelId="{4AB97917-906A-438D-8299-F9C4940E4F3A}" type="pres">
      <dgm:prSet presAssocID="{2555BA29-DA42-4D66-9507-0846B2CDE4E3}" presName="horz1" presStyleCnt="0"/>
      <dgm:spPr/>
    </dgm:pt>
    <dgm:pt modelId="{D2253A1B-C43B-4CBA-872A-7184D3E7F65F}" type="pres">
      <dgm:prSet presAssocID="{2555BA29-DA42-4D66-9507-0846B2CDE4E3}" presName="tx1" presStyleLbl="revTx" presStyleIdx="0" presStyleCnt="5"/>
      <dgm:spPr/>
    </dgm:pt>
    <dgm:pt modelId="{23986F01-0365-4861-A1DC-A9C1A97E7C8D}" type="pres">
      <dgm:prSet presAssocID="{2555BA29-DA42-4D66-9507-0846B2CDE4E3}" presName="vert1" presStyleCnt="0"/>
      <dgm:spPr/>
    </dgm:pt>
    <dgm:pt modelId="{0DDEF106-7A99-4D8B-8E52-610B548EF9FE}" type="pres">
      <dgm:prSet presAssocID="{54C4A189-269B-4C87-B9C0-01474C7AB598}" presName="thickLine" presStyleLbl="alignNode1" presStyleIdx="1" presStyleCnt="5"/>
      <dgm:spPr/>
    </dgm:pt>
    <dgm:pt modelId="{1550C480-7AC9-441F-8B3F-9BD611F9843F}" type="pres">
      <dgm:prSet presAssocID="{54C4A189-269B-4C87-B9C0-01474C7AB598}" presName="horz1" presStyleCnt="0"/>
      <dgm:spPr/>
    </dgm:pt>
    <dgm:pt modelId="{796279BE-06EA-4BD4-ABF2-3751A4654489}" type="pres">
      <dgm:prSet presAssocID="{54C4A189-269B-4C87-B9C0-01474C7AB598}" presName="tx1" presStyleLbl="revTx" presStyleIdx="1" presStyleCnt="5"/>
      <dgm:spPr/>
    </dgm:pt>
    <dgm:pt modelId="{7B85B4F5-A153-4273-8D54-B9CC1637A167}" type="pres">
      <dgm:prSet presAssocID="{54C4A189-269B-4C87-B9C0-01474C7AB598}" presName="vert1" presStyleCnt="0"/>
      <dgm:spPr/>
    </dgm:pt>
    <dgm:pt modelId="{6AA8E056-49C0-467E-A52E-E8D453C30606}" type="pres">
      <dgm:prSet presAssocID="{9D220539-563F-42B9-A5BA-59E2ADBB565F}" presName="thickLine" presStyleLbl="alignNode1" presStyleIdx="2" presStyleCnt="5"/>
      <dgm:spPr/>
    </dgm:pt>
    <dgm:pt modelId="{9B7B2CA6-24C1-4574-B2B9-5B2C73CB2817}" type="pres">
      <dgm:prSet presAssocID="{9D220539-563F-42B9-A5BA-59E2ADBB565F}" presName="horz1" presStyleCnt="0"/>
      <dgm:spPr/>
    </dgm:pt>
    <dgm:pt modelId="{B8820593-BEA8-47F2-AE6D-70134D0DAFD2}" type="pres">
      <dgm:prSet presAssocID="{9D220539-563F-42B9-A5BA-59E2ADBB565F}" presName="tx1" presStyleLbl="revTx" presStyleIdx="2" presStyleCnt="5"/>
      <dgm:spPr/>
    </dgm:pt>
    <dgm:pt modelId="{149F0E53-6BB1-4991-9FFA-104B8A12F2A7}" type="pres">
      <dgm:prSet presAssocID="{9D220539-563F-42B9-A5BA-59E2ADBB565F}" presName="vert1" presStyleCnt="0"/>
      <dgm:spPr/>
    </dgm:pt>
    <dgm:pt modelId="{64B2CAEA-B91C-4BDB-A520-C7443F283EC3}" type="pres">
      <dgm:prSet presAssocID="{F780DFE2-76A9-437A-92A3-4B6FC4224ED0}" presName="thickLine" presStyleLbl="alignNode1" presStyleIdx="3" presStyleCnt="5"/>
      <dgm:spPr/>
    </dgm:pt>
    <dgm:pt modelId="{91430260-47F6-4446-B68D-E38DDCB439E7}" type="pres">
      <dgm:prSet presAssocID="{F780DFE2-76A9-437A-92A3-4B6FC4224ED0}" presName="horz1" presStyleCnt="0"/>
      <dgm:spPr/>
    </dgm:pt>
    <dgm:pt modelId="{0D9BF850-8782-48DE-BC46-16280AE6C0AD}" type="pres">
      <dgm:prSet presAssocID="{F780DFE2-76A9-437A-92A3-4B6FC4224ED0}" presName="tx1" presStyleLbl="revTx" presStyleIdx="3" presStyleCnt="5"/>
      <dgm:spPr/>
    </dgm:pt>
    <dgm:pt modelId="{E3C6745A-9AB0-4E74-8BA5-7FBC56022D9E}" type="pres">
      <dgm:prSet presAssocID="{F780DFE2-76A9-437A-92A3-4B6FC4224ED0}" presName="vert1" presStyleCnt="0"/>
      <dgm:spPr/>
    </dgm:pt>
    <dgm:pt modelId="{9A0F8F0B-AE6A-44BB-BF02-0C79C1DB3DB8}" type="pres">
      <dgm:prSet presAssocID="{B26181D0-51F0-4682-833F-A698F7E6B8BF}" presName="thickLine" presStyleLbl="alignNode1" presStyleIdx="4" presStyleCnt="5"/>
      <dgm:spPr/>
    </dgm:pt>
    <dgm:pt modelId="{813A428E-C189-47C1-9B83-D22E2873F0B9}" type="pres">
      <dgm:prSet presAssocID="{B26181D0-51F0-4682-833F-A698F7E6B8BF}" presName="horz1" presStyleCnt="0"/>
      <dgm:spPr/>
    </dgm:pt>
    <dgm:pt modelId="{8DD8AB2F-D846-4EF9-9FDF-D6E691227F6C}" type="pres">
      <dgm:prSet presAssocID="{B26181D0-51F0-4682-833F-A698F7E6B8BF}" presName="tx1" presStyleLbl="revTx" presStyleIdx="4" presStyleCnt="5"/>
      <dgm:spPr/>
    </dgm:pt>
    <dgm:pt modelId="{BB528041-02B8-4683-B1FC-DDFE6641643C}" type="pres">
      <dgm:prSet presAssocID="{B26181D0-51F0-4682-833F-A698F7E6B8BF}" presName="vert1" presStyleCnt="0"/>
      <dgm:spPr/>
    </dgm:pt>
  </dgm:ptLst>
  <dgm:cxnLst>
    <dgm:cxn modelId="{2127BD2B-B95A-42CE-A6A8-6006488D3022}" srcId="{44C9B548-93FF-4C7B-B29D-08841EE739F6}" destId="{B26181D0-51F0-4682-833F-A698F7E6B8BF}" srcOrd="4" destOrd="0" parTransId="{9FAD0FA7-8D01-4BA2-85ED-4DB17D99555D}" sibTransId="{CBE6B898-FECA-43C9-87F9-D62C431495FB}"/>
    <dgm:cxn modelId="{D388D25D-E825-4EE5-B315-6ACCA20A2A12}" srcId="{44C9B548-93FF-4C7B-B29D-08841EE739F6}" destId="{54C4A189-269B-4C87-B9C0-01474C7AB598}" srcOrd="1" destOrd="0" parTransId="{4E7376E5-F220-4531-8AF6-8FA844541D6B}" sibTransId="{38EC9B67-6F85-420B-B57D-4B8018EAAFD8}"/>
    <dgm:cxn modelId="{BC25D568-E4F7-4736-9808-6749F3BB8794}" srcId="{44C9B548-93FF-4C7B-B29D-08841EE739F6}" destId="{2555BA29-DA42-4D66-9507-0846B2CDE4E3}" srcOrd="0" destOrd="0" parTransId="{1FB008E3-5EA7-42E9-A668-9A0E2CADD703}" sibTransId="{122A0AFA-C734-4E4B-BA07-2A21F40E9AEC}"/>
    <dgm:cxn modelId="{F4F51A4C-C216-4430-B41A-FFF431D76207}" type="presOf" srcId="{9D220539-563F-42B9-A5BA-59E2ADBB565F}" destId="{B8820593-BEA8-47F2-AE6D-70134D0DAFD2}" srcOrd="0" destOrd="0" presId="urn:microsoft.com/office/officeart/2008/layout/LinedList"/>
    <dgm:cxn modelId="{052B6D56-C31E-48EA-BFB1-03E4C4C63E20}" type="presOf" srcId="{B26181D0-51F0-4682-833F-A698F7E6B8BF}" destId="{8DD8AB2F-D846-4EF9-9FDF-D6E691227F6C}" srcOrd="0" destOrd="0" presId="urn:microsoft.com/office/officeart/2008/layout/LinedList"/>
    <dgm:cxn modelId="{0B21BB57-B942-458D-99B0-1A4F426A256A}" srcId="{44C9B548-93FF-4C7B-B29D-08841EE739F6}" destId="{9D220539-563F-42B9-A5BA-59E2ADBB565F}" srcOrd="2" destOrd="0" parTransId="{C9BA1CE6-253E-4828-8FE7-6C1939907A53}" sibTransId="{E869361D-DCED-4832-B852-D3768E284796}"/>
    <dgm:cxn modelId="{8A1A8082-016A-4EC1-9F08-5CEC35ECB031}" type="presOf" srcId="{44C9B548-93FF-4C7B-B29D-08841EE739F6}" destId="{838FDFC3-4686-4D56-A0FE-2621FCB9F882}" srcOrd="0" destOrd="0" presId="urn:microsoft.com/office/officeart/2008/layout/LinedList"/>
    <dgm:cxn modelId="{DD581592-C926-4CEB-ACF7-FB96C79F78C0}" type="presOf" srcId="{2555BA29-DA42-4D66-9507-0846B2CDE4E3}" destId="{D2253A1B-C43B-4CBA-872A-7184D3E7F65F}" srcOrd="0" destOrd="0" presId="urn:microsoft.com/office/officeart/2008/layout/LinedList"/>
    <dgm:cxn modelId="{4D45B99E-2841-4112-81D2-7519F91A7B83}" type="presOf" srcId="{F780DFE2-76A9-437A-92A3-4B6FC4224ED0}" destId="{0D9BF850-8782-48DE-BC46-16280AE6C0AD}" srcOrd="0" destOrd="0" presId="urn:microsoft.com/office/officeart/2008/layout/LinedList"/>
    <dgm:cxn modelId="{2E2609B6-66EE-460A-922C-0356AF086087}" type="presOf" srcId="{54C4A189-269B-4C87-B9C0-01474C7AB598}" destId="{796279BE-06EA-4BD4-ABF2-3751A4654489}" srcOrd="0" destOrd="0" presId="urn:microsoft.com/office/officeart/2008/layout/LinedList"/>
    <dgm:cxn modelId="{0163D2D7-0941-4B9C-9FE8-50671E19EE82}" srcId="{44C9B548-93FF-4C7B-B29D-08841EE739F6}" destId="{F780DFE2-76A9-437A-92A3-4B6FC4224ED0}" srcOrd="3" destOrd="0" parTransId="{5A06A3B9-797B-45DC-B223-C90DB6D6460E}" sibTransId="{DA222654-17E3-43E9-B32B-70BA71AF7617}"/>
    <dgm:cxn modelId="{0DD3E5F4-177A-4DCD-9B01-3FFEBBE0A6A8}" type="presParOf" srcId="{838FDFC3-4686-4D56-A0FE-2621FCB9F882}" destId="{ACD418AC-6D15-4697-8783-5FBAF1BB717A}" srcOrd="0" destOrd="0" presId="urn:microsoft.com/office/officeart/2008/layout/LinedList"/>
    <dgm:cxn modelId="{A99B365B-0028-4470-8EB8-678EA8B3438B}" type="presParOf" srcId="{838FDFC3-4686-4D56-A0FE-2621FCB9F882}" destId="{4AB97917-906A-438D-8299-F9C4940E4F3A}" srcOrd="1" destOrd="0" presId="urn:microsoft.com/office/officeart/2008/layout/LinedList"/>
    <dgm:cxn modelId="{424DA426-179E-4947-941C-B0342BF71984}" type="presParOf" srcId="{4AB97917-906A-438D-8299-F9C4940E4F3A}" destId="{D2253A1B-C43B-4CBA-872A-7184D3E7F65F}" srcOrd="0" destOrd="0" presId="urn:microsoft.com/office/officeart/2008/layout/LinedList"/>
    <dgm:cxn modelId="{480215A5-35CC-4B76-AD4E-724E54605042}" type="presParOf" srcId="{4AB97917-906A-438D-8299-F9C4940E4F3A}" destId="{23986F01-0365-4861-A1DC-A9C1A97E7C8D}" srcOrd="1" destOrd="0" presId="urn:microsoft.com/office/officeart/2008/layout/LinedList"/>
    <dgm:cxn modelId="{4DAD560D-8B07-493C-9FB7-BE7EC92B3B2B}" type="presParOf" srcId="{838FDFC3-4686-4D56-A0FE-2621FCB9F882}" destId="{0DDEF106-7A99-4D8B-8E52-610B548EF9FE}" srcOrd="2" destOrd="0" presId="urn:microsoft.com/office/officeart/2008/layout/LinedList"/>
    <dgm:cxn modelId="{CE50C328-DCA0-4369-9312-AF15826D546E}" type="presParOf" srcId="{838FDFC3-4686-4D56-A0FE-2621FCB9F882}" destId="{1550C480-7AC9-441F-8B3F-9BD611F9843F}" srcOrd="3" destOrd="0" presId="urn:microsoft.com/office/officeart/2008/layout/LinedList"/>
    <dgm:cxn modelId="{04846777-94AD-4B4E-844F-EAE9E4EB1E80}" type="presParOf" srcId="{1550C480-7AC9-441F-8B3F-9BD611F9843F}" destId="{796279BE-06EA-4BD4-ABF2-3751A4654489}" srcOrd="0" destOrd="0" presId="urn:microsoft.com/office/officeart/2008/layout/LinedList"/>
    <dgm:cxn modelId="{339C2D04-B29F-4FDD-95C7-7B7DF92AD0B1}" type="presParOf" srcId="{1550C480-7AC9-441F-8B3F-9BD611F9843F}" destId="{7B85B4F5-A153-4273-8D54-B9CC1637A167}" srcOrd="1" destOrd="0" presId="urn:microsoft.com/office/officeart/2008/layout/LinedList"/>
    <dgm:cxn modelId="{9042B11B-D068-4D9B-9121-4F802C2D49E2}" type="presParOf" srcId="{838FDFC3-4686-4D56-A0FE-2621FCB9F882}" destId="{6AA8E056-49C0-467E-A52E-E8D453C30606}" srcOrd="4" destOrd="0" presId="urn:microsoft.com/office/officeart/2008/layout/LinedList"/>
    <dgm:cxn modelId="{C039B7AE-9140-4ECD-9EA9-9CE626D87528}" type="presParOf" srcId="{838FDFC3-4686-4D56-A0FE-2621FCB9F882}" destId="{9B7B2CA6-24C1-4574-B2B9-5B2C73CB2817}" srcOrd="5" destOrd="0" presId="urn:microsoft.com/office/officeart/2008/layout/LinedList"/>
    <dgm:cxn modelId="{79A293FD-83AD-47C8-BD4D-E68094D08346}" type="presParOf" srcId="{9B7B2CA6-24C1-4574-B2B9-5B2C73CB2817}" destId="{B8820593-BEA8-47F2-AE6D-70134D0DAFD2}" srcOrd="0" destOrd="0" presId="urn:microsoft.com/office/officeart/2008/layout/LinedList"/>
    <dgm:cxn modelId="{BC3624B2-BFD8-4D29-8F9A-F71F5F0B3256}" type="presParOf" srcId="{9B7B2CA6-24C1-4574-B2B9-5B2C73CB2817}" destId="{149F0E53-6BB1-4991-9FFA-104B8A12F2A7}" srcOrd="1" destOrd="0" presId="urn:microsoft.com/office/officeart/2008/layout/LinedList"/>
    <dgm:cxn modelId="{5F703DF0-B992-4573-AA83-15E47303099A}" type="presParOf" srcId="{838FDFC3-4686-4D56-A0FE-2621FCB9F882}" destId="{64B2CAEA-B91C-4BDB-A520-C7443F283EC3}" srcOrd="6" destOrd="0" presId="urn:microsoft.com/office/officeart/2008/layout/LinedList"/>
    <dgm:cxn modelId="{7DB53184-470E-4C92-8EA9-3F6A7745C6CD}" type="presParOf" srcId="{838FDFC3-4686-4D56-A0FE-2621FCB9F882}" destId="{91430260-47F6-4446-B68D-E38DDCB439E7}" srcOrd="7" destOrd="0" presId="urn:microsoft.com/office/officeart/2008/layout/LinedList"/>
    <dgm:cxn modelId="{72509639-06E9-4EBF-9690-E2AC4DE45ECD}" type="presParOf" srcId="{91430260-47F6-4446-B68D-E38DDCB439E7}" destId="{0D9BF850-8782-48DE-BC46-16280AE6C0AD}" srcOrd="0" destOrd="0" presId="urn:microsoft.com/office/officeart/2008/layout/LinedList"/>
    <dgm:cxn modelId="{D1B2AC76-34F4-45B7-9BB2-CDCAED8B0C6F}" type="presParOf" srcId="{91430260-47F6-4446-B68D-E38DDCB439E7}" destId="{E3C6745A-9AB0-4E74-8BA5-7FBC56022D9E}" srcOrd="1" destOrd="0" presId="urn:microsoft.com/office/officeart/2008/layout/LinedList"/>
    <dgm:cxn modelId="{7F3D4755-782F-4672-838F-D55B7E0E2C9F}" type="presParOf" srcId="{838FDFC3-4686-4D56-A0FE-2621FCB9F882}" destId="{9A0F8F0B-AE6A-44BB-BF02-0C79C1DB3DB8}" srcOrd="8" destOrd="0" presId="urn:microsoft.com/office/officeart/2008/layout/LinedList"/>
    <dgm:cxn modelId="{BF619032-259B-40CE-9AD6-BD7AE5096BF5}" type="presParOf" srcId="{838FDFC3-4686-4D56-A0FE-2621FCB9F882}" destId="{813A428E-C189-47C1-9B83-D22E2873F0B9}" srcOrd="9" destOrd="0" presId="urn:microsoft.com/office/officeart/2008/layout/LinedList"/>
    <dgm:cxn modelId="{10CD17F9-0D30-4A2D-9D8F-1263350EC1DD}" type="presParOf" srcId="{813A428E-C189-47C1-9B83-D22E2873F0B9}" destId="{8DD8AB2F-D846-4EF9-9FDF-D6E691227F6C}" srcOrd="0" destOrd="0" presId="urn:microsoft.com/office/officeart/2008/layout/LinedList"/>
    <dgm:cxn modelId="{33CD2145-B5B5-44F4-B7B8-28C5C4D0768B}" type="presParOf" srcId="{813A428E-C189-47C1-9B83-D22E2873F0B9}" destId="{BB528041-02B8-4683-B1FC-DDFE6641643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E7EBC2-249E-4700-8B29-9988BF8647B8}">
      <dsp:nvSpPr>
        <dsp:cNvPr id="0" name=""/>
        <dsp:cNvSpPr/>
      </dsp:nvSpPr>
      <dsp:spPr>
        <a:xfrm>
          <a:off x="8836858" y="4213730"/>
          <a:ext cx="2893344" cy="137708"/>
        </a:xfrm>
        <a:custGeom>
          <a:avLst/>
          <a:gdLst/>
          <a:ahLst/>
          <a:cxnLst/>
          <a:rect l="0" t="0" r="0" b="0"/>
          <a:pathLst>
            <a:path>
              <a:moveTo>
                <a:pt x="0" y="0"/>
              </a:moveTo>
              <a:lnTo>
                <a:pt x="0" y="93844"/>
              </a:lnTo>
              <a:lnTo>
                <a:pt x="2893344" y="93844"/>
              </a:lnTo>
              <a:lnTo>
                <a:pt x="2893344"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3618AB-6D63-48BC-AD76-86B3C3689ABF}">
      <dsp:nvSpPr>
        <dsp:cNvPr id="0" name=""/>
        <dsp:cNvSpPr/>
      </dsp:nvSpPr>
      <dsp:spPr>
        <a:xfrm>
          <a:off x="8836858" y="4213730"/>
          <a:ext cx="1845319" cy="137708"/>
        </a:xfrm>
        <a:custGeom>
          <a:avLst/>
          <a:gdLst/>
          <a:ahLst/>
          <a:cxnLst/>
          <a:rect l="0" t="0" r="0" b="0"/>
          <a:pathLst>
            <a:path>
              <a:moveTo>
                <a:pt x="0" y="0"/>
              </a:moveTo>
              <a:lnTo>
                <a:pt x="0" y="93844"/>
              </a:lnTo>
              <a:lnTo>
                <a:pt x="1845319" y="93844"/>
              </a:lnTo>
              <a:lnTo>
                <a:pt x="1845319"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F25B4A-4109-44FB-A109-E1D12D223230}">
      <dsp:nvSpPr>
        <dsp:cNvPr id="0" name=""/>
        <dsp:cNvSpPr/>
      </dsp:nvSpPr>
      <dsp:spPr>
        <a:xfrm>
          <a:off x="8836858" y="4213730"/>
          <a:ext cx="677349" cy="137708"/>
        </a:xfrm>
        <a:custGeom>
          <a:avLst/>
          <a:gdLst/>
          <a:ahLst/>
          <a:cxnLst/>
          <a:rect l="0" t="0" r="0" b="0"/>
          <a:pathLst>
            <a:path>
              <a:moveTo>
                <a:pt x="0" y="0"/>
              </a:moveTo>
              <a:lnTo>
                <a:pt x="0" y="93844"/>
              </a:lnTo>
              <a:lnTo>
                <a:pt x="677349" y="93844"/>
              </a:lnTo>
              <a:lnTo>
                <a:pt x="677349"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9D857D-9241-48DF-8D74-2F2BCD091F08}">
      <dsp:nvSpPr>
        <dsp:cNvPr id="0" name=""/>
        <dsp:cNvSpPr/>
      </dsp:nvSpPr>
      <dsp:spPr>
        <a:xfrm>
          <a:off x="8510365" y="4702216"/>
          <a:ext cx="501260" cy="137708"/>
        </a:xfrm>
        <a:custGeom>
          <a:avLst/>
          <a:gdLst/>
          <a:ahLst/>
          <a:cxnLst/>
          <a:rect l="0" t="0" r="0" b="0"/>
          <a:pathLst>
            <a:path>
              <a:moveTo>
                <a:pt x="0" y="0"/>
              </a:moveTo>
              <a:lnTo>
                <a:pt x="0" y="93844"/>
              </a:lnTo>
              <a:lnTo>
                <a:pt x="501260" y="93844"/>
              </a:lnTo>
              <a:lnTo>
                <a:pt x="501260"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D3D171-3A0E-4EB8-8D9D-599B58447444}">
      <dsp:nvSpPr>
        <dsp:cNvPr id="0" name=""/>
        <dsp:cNvSpPr/>
      </dsp:nvSpPr>
      <dsp:spPr>
        <a:xfrm>
          <a:off x="7887958" y="4702216"/>
          <a:ext cx="622407" cy="137708"/>
        </a:xfrm>
        <a:custGeom>
          <a:avLst/>
          <a:gdLst/>
          <a:ahLst/>
          <a:cxnLst/>
          <a:rect l="0" t="0" r="0" b="0"/>
          <a:pathLst>
            <a:path>
              <a:moveTo>
                <a:pt x="622407" y="0"/>
              </a:moveTo>
              <a:lnTo>
                <a:pt x="622407" y="93844"/>
              </a:lnTo>
              <a:lnTo>
                <a:pt x="0" y="93844"/>
              </a:lnTo>
              <a:lnTo>
                <a:pt x="0"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CDE424-1EE7-4D44-8351-46D7922BDD1C}">
      <dsp:nvSpPr>
        <dsp:cNvPr id="0" name=""/>
        <dsp:cNvSpPr/>
      </dsp:nvSpPr>
      <dsp:spPr>
        <a:xfrm>
          <a:off x="8510365" y="4213730"/>
          <a:ext cx="326493" cy="137708"/>
        </a:xfrm>
        <a:custGeom>
          <a:avLst/>
          <a:gdLst/>
          <a:ahLst/>
          <a:cxnLst/>
          <a:rect l="0" t="0" r="0" b="0"/>
          <a:pathLst>
            <a:path>
              <a:moveTo>
                <a:pt x="326493" y="0"/>
              </a:moveTo>
              <a:lnTo>
                <a:pt x="326493" y="93844"/>
              </a:lnTo>
              <a:lnTo>
                <a:pt x="0" y="93844"/>
              </a:lnTo>
              <a:lnTo>
                <a:pt x="0"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DE6E3D-CD0B-44D9-8299-95C35768CEFC}">
      <dsp:nvSpPr>
        <dsp:cNvPr id="0" name=""/>
        <dsp:cNvSpPr/>
      </dsp:nvSpPr>
      <dsp:spPr>
        <a:xfrm>
          <a:off x="6205125" y="4828831"/>
          <a:ext cx="554027" cy="137708"/>
        </a:xfrm>
        <a:custGeom>
          <a:avLst/>
          <a:gdLst/>
          <a:ahLst/>
          <a:cxnLst/>
          <a:rect l="0" t="0" r="0" b="0"/>
          <a:pathLst>
            <a:path>
              <a:moveTo>
                <a:pt x="0" y="0"/>
              </a:moveTo>
              <a:lnTo>
                <a:pt x="0" y="93844"/>
              </a:lnTo>
              <a:lnTo>
                <a:pt x="554027" y="93844"/>
              </a:lnTo>
              <a:lnTo>
                <a:pt x="554027"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C76152-6DCB-4275-B1BF-12771D390F9A}">
      <dsp:nvSpPr>
        <dsp:cNvPr id="0" name=""/>
        <dsp:cNvSpPr/>
      </dsp:nvSpPr>
      <dsp:spPr>
        <a:xfrm>
          <a:off x="5577580" y="4828831"/>
          <a:ext cx="627544" cy="137708"/>
        </a:xfrm>
        <a:custGeom>
          <a:avLst/>
          <a:gdLst/>
          <a:ahLst/>
          <a:cxnLst/>
          <a:rect l="0" t="0" r="0" b="0"/>
          <a:pathLst>
            <a:path>
              <a:moveTo>
                <a:pt x="627544" y="0"/>
              </a:moveTo>
              <a:lnTo>
                <a:pt x="627544" y="93844"/>
              </a:lnTo>
              <a:lnTo>
                <a:pt x="0" y="93844"/>
              </a:lnTo>
              <a:lnTo>
                <a:pt x="0"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8DF005-B45D-410B-84CA-2153AE1FAED9}">
      <dsp:nvSpPr>
        <dsp:cNvPr id="0" name=""/>
        <dsp:cNvSpPr/>
      </dsp:nvSpPr>
      <dsp:spPr>
        <a:xfrm>
          <a:off x="6205125" y="4213730"/>
          <a:ext cx="2631732" cy="137708"/>
        </a:xfrm>
        <a:custGeom>
          <a:avLst/>
          <a:gdLst/>
          <a:ahLst/>
          <a:cxnLst/>
          <a:rect l="0" t="0" r="0" b="0"/>
          <a:pathLst>
            <a:path>
              <a:moveTo>
                <a:pt x="2631732" y="0"/>
              </a:moveTo>
              <a:lnTo>
                <a:pt x="2631732" y="93844"/>
              </a:lnTo>
              <a:lnTo>
                <a:pt x="0" y="93844"/>
              </a:lnTo>
              <a:lnTo>
                <a:pt x="0"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A281B2-C2A4-4A63-9404-818844FD7BA1}">
      <dsp:nvSpPr>
        <dsp:cNvPr id="0" name=""/>
        <dsp:cNvSpPr/>
      </dsp:nvSpPr>
      <dsp:spPr>
        <a:xfrm>
          <a:off x="5893841" y="3736627"/>
          <a:ext cx="2943017" cy="91440"/>
        </a:xfrm>
        <a:custGeom>
          <a:avLst/>
          <a:gdLst/>
          <a:ahLst/>
          <a:cxnLst/>
          <a:rect l="0" t="0" r="0" b="0"/>
          <a:pathLst>
            <a:path>
              <a:moveTo>
                <a:pt x="0" y="45720"/>
              </a:moveTo>
              <a:lnTo>
                <a:pt x="2943017" y="45720"/>
              </a:lnTo>
              <a:lnTo>
                <a:pt x="2943017" y="47402"/>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F08056-18A6-4C72-BAEA-F7539EAEE21F}">
      <dsp:nvSpPr>
        <dsp:cNvPr id="0" name=""/>
        <dsp:cNvSpPr/>
      </dsp:nvSpPr>
      <dsp:spPr>
        <a:xfrm>
          <a:off x="3852831" y="3736627"/>
          <a:ext cx="2041009" cy="91440"/>
        </a:xfrm>
        <a:custGeom>
          <a:avLst/>
          <a:gdLst/>
          <a:ahLst/>
          <a:cxnLst/>
          <a:rect l="0" t="0" r="0" b="0"/>
          <a:pathLst>
            <a:path>
              <a:moveTo>
                <a:pt x="2041009" y="45720"/>
              </a:moveTo>
              <a:lnTo>
                <a:pt x="0" y="45720"/>
              </a:lnTo>
              <a:lnTo>
                <a:pt x="0" y="47402"/>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1BE848-2DAC-4344-892F-55B0B822B251}">
      <dsp:nvSpPr>
        <dsp:cNvPr id="0" name=""/>
        <dsp:cNvSpPr/>
      </dsp:nvSpPr>
      <dsp:spPr>
        <a:xfrm>
          <a:off x="2487278" y="4428499"/>
          <a:ext cx="2041310" cy="137708"/>
        </a:xfrm>
        <a:custGeom>
          <a:avLst/>
          <a:gdLst/>
          <a:ahLst/>
          <a:cxnLst/>
          <a:rect l="0" t="0" r="0" b="0"/>
          <a:pathLst>
            <a:path>
              <a:moveTo>
                <a:pt x="0" y="0"/>
              </a:moveTo>
              <a:lnTo>
                <a:pt x="0" y="93844"/>
              </a:lnTo>
              <a:lnTo>
                <a:pt x="2041310" y="93844"/>
              </a:lnTo>
              <a:lnTo>
                <a:pt x="2041310"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E57FFC-9A65-421E-9008-CADEE244A3BF}">
      <dsp:nvSpPr>
        <dsp:cNvPr id="0" name=""/>
        <dsp:cNvSpPr/>
      </dsp:nvSpPr>
      <dsp:spPr>
        <a:xfrm>
          <a:off x="2487278" y="4428499"/>
          <a:ext cx="1031444" cy="137708"/>
        </a:xfrm>
        <a:custGeom>
          <a:avLst/>
          <a:gdLst/>
          <a:ahLst/>
          <a:cxnLst/>
          <a:rect l="0" t="0" r="0" b="0"/>
          <a:pathLst>
            <a:path>
              <a:moveTo>
                <a:pt x="0" y="0"/>
              </a:moveTo>
              <a:lnTo>
                <a:pt x="0" y="93844"/>
              </a:lnTo>
              <a:lnTo>
                <a:pt x="1031444" y="93844"/>
              </a:lnTo>
              <a:lnTo>
                <a:pt x="1031444"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89AB83-9C3E-4A54-B2A9-2C3B477D305C}">
      <dsp:nvSpPr>
        <dsp:cNvPr id="0" name=""/>
        <dsp:cNvSpPr/>
      </dsp:nvSpPr>
      <dsp:spPr>
        <a:xfrm>
          <a:off x="2356825" y="4428499"/>
          <a:ext cx="91440" cy="137708"/>
        </a:xfrm>
        <a:custGeom>
          <a:avLst/>
          <a:gdLst/>
          <a:ahLst/>
          <a:cxnLst/>
          <a:rect l="0" t="0" r="0" b="0"/>
          <a:pathLst>
            <a:path>
              <a:moveTo>
                <a:pt x="130452" y="0"/>
              </a:moveTo>
              <a:lnTo>
                <a:pt x="130452" y="93844"/>
              </a:lnTo>
              <a:lnTo>
                <a:pt x="45720" y="93844"/>
              </a:lnTo>
              <a:lnTo>
                <a:pt x="45720"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86411B-74AB-4BCA-999C-0A9CB4D0896A}">
      <dsp:nvSpPr>
        <dsp:cNvPr id="0" name=""/>
        <dsp:cNvSpPr/>
      </dsp:nvSpPr>
      <dsp:spPr>
        <a:xfrm>
          <a:off x="1290327" y="4428499"/>
          <a:ext cx="1196950" cy="137708"/>
        </a:xfrm>
        <a:custGeom>
          <a:avLst/>
          <a:gdLst/>
          <a:ahLst/>
          <a:cxnLst/>
          <a:rect l="0" t="0" r="0" b="0"/>
          <a:pathLst>
            <a:path>
              <a:moveTo>
                <a:pt x="1196950" y="0"/>
              </a:moveTo>
              <a:lnTo>
                <a:pt x="1196950" y="93844"/>
              </a:lnTo>
              <a:lnTo>
                <a:pt x="0" y="93844"/>
              </a:lnTo>
              <a:lnTo>
                <a:pt x="0"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0B55B2-5E16-4307-B32B-2BB397551E9F}">
      <dsp:nvSpPr>
        <dsp:cNvPr id="0" name=""/>
        <dsp:cNvSpPr/>
      </dsp:nvSpPr>
      <dsp:spPr>
        <a:xfrm>
          <a:off x="365194" y="4428499"/>
          <a:ext cx="2122084" cy="137708"/>
        </a:xfrm>
        <a:custGeom>
          <a:avLst/>
          <a:gdLst/>
          <a:ahLst/>
          <a:cxnLst/>
          <a:rect l="0" t="0" r="0" b="0"/>
          <a:pathLst>
            <a:path>
              <a:moveTo>
                <a:pt x="2122084" y="0"/>
              </a:moveTo>
              <a:lnTo>
                <a:pt x="2122084" y="93844"/>
              </a:lnTo>
              <a:lnTo>
                <a:pt x="0" y="93844"/>
              </a:lnTo>
              <a:lnTo>
                <a:pt x="0" y="137708"/>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D1343D-4FFB-45C9-8F0B-7D01B5BBA94E}">
      <dsp:nvSpPr>
        <dsp:cNvPr id="0" name=""/>
        <dsp:cNvSpPr/>
      </dsp:nvSpPr>
      <dsp:spPr>
        <a:xfrm>
          <a:off x="2487278" y="3736627"/>
          <a:ext cx="3406563" cy="91440"/>
        </a:xfrm>
        <a:custGeom>
          <a:avLst/>
          <a:gdLst/>
          <a:ahLst/>
          <a:cxnLst/>
          <a:rect l="0" t="0" r="0" b="0"/>
          <a:pathLst>
            <a:path>
              <a:moveTo>
                <a:pt x="3406563" y="45720"/>
              </a:moveTo>
              <a:lnTo>
                <a:pt x="0" y="45720"/>
              </a:lnTo>
              <a:lnTo>
                <a:pt x="0" y="47402"/>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E797C2-E555-4290-83D9-245BDDEB944A}">
      <dsp:nvSpPr>
        <dsp:cNvPr id="0" name=""/>
        <dsp:cNvSpPr/>
      </dsp:nvSpPr>
      <dsp:spPr>
        <a:xfrm>
          <a:off x="2785020" y="2593289"/>
          <a:ext cx="6217641" cy="1189058"/>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AFBB46-D15E-4A97-BC50-2DD882540B5C}">
      <dsp:nvSpPr>
        <dsp:cNvPr id="0" name=""/>
        <dsp:cNvSpPr/>
      </dsp:nvSpPr>
      <dsp:spPr>
        <a:xfrm>
          <a:off x="2837631" y="2643269"/>
          <a:ext cx="6217641" cy="1189058"/>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r>
            <a:rPr lang="pl-PL" sz="3600" b="1" kern="1200" dirty="0"/>
            <a:t>System środków zaskarżenia</a:t>
          </a:r>
        </a:p>
      </dsp:txBody>
      <dsp:txXfrm>
        <a:off x="2872457" y="2678095"/>
        <a:ext cx="6147989" cy="1119406"/>
      </dsp:txXfrm>
    </dsp:sp>
    <dsp:sp modelId="{9D8E6103-3ACC-449F-819D-641DC86BAA44}">
      <dsp:nvSpPr>
        <dsp:cNvPr id="0" name=""/>
        <dsp:cNvSpPr/>
      </dsp:nvSpPr>
      <dsp:spPr>
        <a:xfrm>
          <a:off x="1463694" y="3784030"/>
          <a:ext cx="2047167" cy="644468"/>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1536E5-DB99-4733-8C35-75AD6464644B}">
      <dsp:nvSpPr>
        <dsp:cNvPr id="0" name=""/>
        <dsp:cNvSpPr/>
      </dsp:nvSpPr>
      <dsp:spPr>
        <a:xfrm>
          <a:off x="1516304" y="3834010"/>
          <a:ext cx="2047167" cy="644468"/>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b="1" kern="1200" dirty="0"/>
            <a:t>Nadzwyczajne </a:t>
          </a:r>
        </a:p>
      </dsp:txBody>
      <dsp:txXfrm>
        <a:off x="1535180" y="3852886"/>
        <a:ext cx="2009415" cy="606716"/>
      </dsp:txXfrm>
    </dsp:sp>
    <dsp:sp modelId="{1F2DC9D7-8249-453A-80E2-E957180F3CFA}">
      <dsp:nvSpPr>
        <dsp:cNvPr id="0" name=""/>
        <dsp:cNvSpPr/>
      </dsp:nvSpPr>
      <dsp:spPr>
        <a:xfrm>
          <a:off x="3613" y="4566207"/>
          <a:ext cx="723162" cy="592714"/>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8AF548-BA99-4A5A-844D-A2CFFEC00485}">
      <dsp:nvSpPr>
        <dsp:cNvPr id="0" name=""/>
        <dsp:cNvSpPr/>
      </dsp:nvSpPr>
      <dsp:spPr>
        <a:xfrm>
          <a:off x="56223" y="4616188"/>
          <a:ext cx="723162" cy="592714"/>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pl-PL" sz="1600" kern="1200" dirty="0"/>
            <a:t>Kasacja</a:t>
          </a:r>
          <a:r>
            <a:rPr lang="pl-PL" sz="1400" kern="1200" dirty="0"/>
            <a:t> </a:t>
          </a:r>
        </a:p>
      </dsp:txBody>
      <dsp:txXfrm>
        <a:off x="73583" y="4633548"/>
        <a:ext cx="688442" cy="557994"/>
      </dsp:txXfrm>
    </dsp:sp>
    <dsp:sp modelId="{97A61934-CD38-492F-AC86-130EC3000816}">
      <dsp:nvSpPr>
        <dsp:cNvPr id="0" name=""/>
        <dsp:cNvSpPr/>
      </dsp:nvSpPr>
      <dsp:spPr>
        <a:xfrm>
          <a:off x="831996" y="4566207"/>
          <a:ext cx="916661" cy="78855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9D63AD-CEB1-4A81-A45C-ACA4ED93B513}">
      <dsp:nvSpPr>
        <dsp:cNvPr id="0" name=""/>
        <dsp:cNvSpPr/>
      </dsp:nvSpPr>
      <dsp:spPr>
        <a:xfrm>
          <a:off x="884607" y="4616188"/>
          <a:ext cx="916661" cy="78855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11175" rtl="0">
            <a:lnSpc>
              <a:spcPct val="90000"/>
            </a:lnSpc>
            <a:spcBef>
              <a:spcPct val="0"/>
            </a:spcBef>
            <a:spcAft>
              <a:spcPct val="35000"/>
            </a:spcAft>
            <a:buNone/>
          </a:pPr>
          <a:r>
            <a:rPr lang="pl-PL" sz="1150" kern="1200" dirty="0"/>
            <a:t>Wniosek o wznowienie postępowania </a:t>
          </a:r>
        </a:p>
      </dsp:txBody>
      <dsp:txXfrm>
        <a:off x="907703" y="4639284"/>
        <a:ext cx="870469" cy="742358"/>
      </dsp:txXfrm>
    </dsp:sp>
    <dsp:sp modelId="{34EBA4AE-134B-48B2-BADB-B3332E8B3C15}">
      <dsp:nvSpPr>
        <dsp:cNvPr id="0" name=""/>
        <dsp:cNvSpPr/>
      </dsp:nvSpPr>
      <dsp:spPr>
        <a:xfrm>
          <a:off x="1853879" y="4566207"/>
          <a:ext cx="1097333" cy="64075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881754-FF85-4B1A-8FC6-2E02F99DB99C}">
      <dsp:nvSpPr>
        <dsp:cNvPr id="0" name=""/>
        <dsp:cNvSpPr/>
      </dsp:nvSpPr>
      <dsp:spPr>
        <a:xfrm>
          <a:off x="1906489" y="4616188"/>
          <a:ext cx="1097333" cy="640755"/>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kern="1200" dirty="0"/>
            <a:t>skarga na wyrok sądu odwoławczego</a:t>
          </a:r>
        </a:p>
      </dsp:txBody>
      <dsp:txXfrm>
        <a:off x="1925256" y="4634955"/>
        <a:ext cx="1059799" cy="603221"/>
      </dsp:txXfrm>
    </dsp:sp>
    <dsp:sp modelId="{2F2E0C7B-4440-47C8-B447-DF8290D0518C}">
      <dsp:nvSpPr>
        <dsp:cNvPr id="0" name=""/>
        <dsp:cNvSpPr/>
      </dsp:nvSpPr>
      <dsp:spPr>
        <a:xfrm>
          <a:off x="3056433" y="4566207"/>
          <a:ext cx="924578" cy="1196632"/>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6DBA78-33E5-4C20-81EE-4DD2583406D5}">
      <dsp:nvSpPr>
        <dsp:cNvPr id="0" name=""/>
        <dsp:cNvSpPr/>
      </dsp:nvSpPr>
      <dsp:spPr>
        <a:xfrm>
          <a:off x="3109044" y="4616188"/>
          <a:ext cx="924578" cy="1196632"/>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kern="1200" dirty="0"/>
            <a:t>Wniosek o stwierdzenie nieważności orzeczeń wydanych wobec osób represjonowanych</a:t>
          </a:r>
        </a:p>
      </dsp:txBody>
      <dsp:txXfrm>
        <a:off x="3136124" y="4643268"/>
        <a:ext cx="870418" cy="1142472"/>
      </dsp:txXfrm>
    </dsp:sp>
    <dsp:sp modelId="{BD487CED-D00D-4BCD-A0E4-CBCAD2AC3D84}">
      <dsp:nvSpPr>
        <dsp:cNvPr id="0" name=""/>
        <dsp:cNvSpPr/>
      </dsp:nvSpPr>
      <dsp:spPr>
        <a:xfrm>
          <a:off x="4086233" y="4566207"/>
          <a:ext cx="884709" cy="484984"/>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2CDBAB-6D84-4313-A361-C278BE33C978}">
      <dsp:nvSpPr>
        <dsp:cNvPr id="0" name=""/>
        <dsp:cNvSpPr/>
      </dsp:nvSpPr>
      <dsp:spPr>
        <a:xfrm>
          <a:off x="4138844" y="4616188"/>
          <a:ext cx="884709" cy="484984"/>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11175" rtl="0">
            <a:lnSpc>
              <a:spcPct val="90000"/>
            </a:lnSpc>
            <a:spcBef>
              <a:spcPct val="0"/>
            </a:spcBef>
            <a:spcAft>
              <a:spcPct val="35000"/>
            </a:spcAft>
            <a:buNone/>
          </a:pPr>
          <a:r>
            <a:rPr lang="pl-PL" sz="1150" kern="1200" dirty="0"/>
            <a:t>Skarga nadzwyczajna</a:t>
          </a:r>
        </a:p>
      </dsp:txBody>
      <dsp:txXfrm>
        <a:off x="4153049" y="4630393"/>
        <a:ext cx="856299" cy="456574"/>
      </dsp:txXfrm>
    </dsp:sp>
    <dsp:sp modelId="{42F9A5BA-2E5A-4C02-82D5-34F63CAE30FB}">
      <dsp:nvSpPr>
        <dsp:cNvPr id="0" name=""/>
        <dsp:cNvSpPr/>
      </dsp:nvSpPr>
      <dsp:spPr>
        <a:xfrm>
          <a:off x="3616083" y="3784030"/>
          <a:ext cx="473496" cy="30067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E6F2DC-B6A7-47C8-A068-51C058BB9CAE}">
      <dsp:nvSpPr>
        <dsp:cNvPr id="0" name=""/>
        <dsp:cNvSpPr/>
      </dsp:nvSpPr>
      <dsp:spPr>
        <a:xfrm>
          <a:off x="3668694" y="3834010"/>
          <a:ext cx="473496" cy="30067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endParaRPr lang="pl-PL" sz="1400" kern="1200" dirty="0"/>
        </a:p>
      </dsp:txBody>
      <dsp:txXfrm>
        <a:off x="3677500" y="3842816"/>
        <a:ext cx="455884" cy="283058"/>
      </dsp:txXfrm>
    </dsp:sp>
    <dsp:sp modelId="{37197B82-C3FF-4FCA-81F1-8C0C7A7D0445}">
      <dsp:nvSpPr>
        <dsp:cNvPr id="0" name=""/>
        <dsp:cNvSpPr/>
      </dsp:nvSpPr>
      <dsp:spPr>
        <a:xfrm>
          <a:off x="7962470" y="3784030"/>
          <a:ext cx="1748774" cy="42970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BA6A50-2B7B-4998-9D73-8E4BB2105430}">
      <dsp:nvSpPr>
        <dsp:cNvPr id="0" name=""/>
        <dsp:cNvSpPr/>
      </dsp:nvSpPr>
      <dsp:spPr>
        <a:xfrm>
          <a:off x="8015081" y="3834010"/>
          <a:ext cx="1748774" cy="42970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b="1" kern="1200" dirty="0"/>
            <a:t>Zwyczajne </a:t>
          </a:r>
        </a:p>
      </dsp:txBody>
      <dsp:txXfrm>
        <a:off x="8027666" y="3846595"/>
        <a:ext cx="1723604" cy="404530"/>
      </dsp:txXfrm>
    </dsp:sp>
    <dsp:sp modelId="{0F043001-18C3-4246-BF7A-001A1EAD576C}">
      <dsp:nvSpPr>
        <dsp:cNvPr id="0" name=""/>
        <dsp:cNvSpPr/>
      </dsp:nvSpPr>
      <dsp:spPr>
        <a:xfrm>
          <a:off x="5537940" y="4351438"/>
          <a:ext cx="1334370" cy="477392"/>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D17ABD-9808-40CA-8DDE-E9F7A99DAED7}">
      <dsp:nvSpPr>
        <dsp:cNvPr id="0" name=""/>
        <dsp:cNvSpPr/>
      </dsp:nvSpPr>
      <dsp:spPr>
        <a:xfrm>
          <a:off x="5590551" y="4401419"/>
          <a:ext cx="1334370" cy="477392"/>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pl-PL" sz="1600" b="1" kern="1200" dirty="0"/>
            <a:t>Środki odwoławcze </a:t>
          </a:r>
        </a:p>
      </dsp:txBody>
      <dsp:txXfrm>
        <a:off x="5604533" y="4415401"/>
        <a:ext cx="1306406" cy="449428"/>
      </dsp:txXfrm>
    </dsp:sp>
    <dsp:sp modelId="{FA999834-A8E4-4BEF-9A94-47C5BA8893E4}">
      <dsp:nvSpPr>
        <dsp:cNvPr id="0" name=""/>
        <dsp:cNvSpPr/>
      </dsp:nvSpPr>
      <dsp:spPr>
        <a:xfrm>
          <a:off x="5076164" y="4966540"/>
          <a:ext cx="1002832" cy="69251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C34694-3A70-46D7-A4C2-1F6E17940FA4}">
      <dsp:nvSpPr>
        <dsp:cNvPr id="0" name=""/>
        <dsp:cNvSpPr/>
      </dsp:nvSpPr>
      <dsp:spPr>
        <a:xfrm>
          <a:off x="5128775" y="5016520"/>
          <a:ext cx="1002832" cy="692519"/>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pl-PL" sz="1600" kern="1200" dirty="0"/>
            <a:t>Apelacja </a:t>
          </a:r>
        </a:p>
      </dsp:txBody>
      <dsp:txXfrm>
        <a:off x="5149058" y="5036803"/>
        <a:ext cx="962266" cy="651953"/>
      </dsp:txXfrm>
    </dsp:sp>
    <dsp:sp modelId="{71E3214D-FDC2-4E90-AA16-80E1A878FD08}">
      <dsp:nvSpPr>
        <dsp:cNvPr id="0" name=""/>
        <dsp:cNvSpPr/>
      </dsp:nvSpPr>
      <dsp:spPr>
        <a:xfrm>
          <a:off x="6184218" y="4966540"/>
          <a:ext cx="1149867" cy="58317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9AC2A1-8667-4747-AB08-B7DF828571CA}">
      <dsp:nvSpPr>
        <dsp:cNvPr id="0" name=""/>
        <dsp:cNvSpPr/>
      </dsp:nvSpPr>
      <dsp:spPr>
        <a:xfrm>
          <a:off x="6236829" y="5016520"/>
          <a:ext cx="1149867" cy="583171"/>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pl-PL" sz="1600" kern="1200" dirty="0"/>
            <a:t>Zażalenie </a:t>
          </a:r>
        </a:p>
      </dsp:txBody>
      <dsp:txXfrm>
        <a:off x="6253909" y="5033600"/>
        <a:ext cx="1115707" cy="549011"/>
      </dsp:txXfrm>
    </dsp:sp>
    <dsp:sp modelId="{7881985C-E08C-48CA-88BA-A0BA15FB1ECF}">
      <dsp:nvSpPr>
        <dsp:cNvPr id="0" name=""/>
        <dsp:cNvSpPr/>
      </dsp:nvSpPr>
      <dsp:spPr>
        <a:xfrm>
          <a:off x="8137264" y="4351438"/>
          <a:ext cx="746202" cy="35077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152EA1-546C-45AE-B4B2-02AC54396FC5}">
      <dsp:nvSpPr>
        <dsp:cNvPr id="0" name=""/>
        <dsp:cNvSpPr/>
      </dsp:nvSpPr>
      <dsp:spPr>
        <a:xfrm>
          <a:off x="8189874" y="4401419"/>
          <a:ext cx="746202" cy="350777"/>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pl-PL" sz="1600" kern="1200" dirty="0"/>
            <a:t>Sprzeciw </a:t>
          </a:r>
        </a:p>
      </dsp:txBody>
      <dsp:txXfrm>
        <a:off x="8200148" y="4411693"/>
        <a:ext cx="725654" cy="330229"/>
      </dsp:txXfrm>
    </dsp:sp>
    <dsp:sp modelId="{FF298567-3297-46EF-BA6D-E86D963C858D}">
      <dsp:nvSpPr>
        <dsp:cNvPr id="0" name=""/>
        <dsp:cNvSpPr/>
      </dsp:nvSpPr>
      <dsp:spPr>
        <a:xfrm>
          <a:off x="7439308" y="4839924"/>
          <a:ext cx="897299" cy="1149775"/>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C5ACCE-BF96-44CD-A7CE-174BA2A8A061}">
      <dsp:nvSpPr>
        <dsp:cNvPr id="0" name=""/>
        <dsp:cNvSpPr/>
      </dsp:nvSpPr>
      <dsp:spPr>
        <a:xfrm>
          <a:off x="7491918" y="4889904"/>
          <a:ext cx="897299" cy="1149775"/>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kern="1200" dirty="0"/>
            <a:t>Od postanowień referendarza sądowego (art. 93a)</a:t>
          </a:r>
        </a:p>
      </dsp:txBody>
      <dsp:txXfrm>
        <a:off x="7518199" y="4916185"/>
        <a:ext cx="844737" cy="1097213"/>
      </dsp:txXfrm>
    </dsp:sp>
    <dsp:sp modelId="{15C6FA22-17A6-4E1B-AA1B-F82C9266173F}">
      <dsp:nvSpPr>
        <dsp:cNvPr id="0" name=""/>
        <dsp:cNvSpPr/>
      </dsp:nvSpPr>
      <dsp:spPr>
        <a:xfrm>
          <a:off x="8441829" y="4839924"/>
          <a:ext cx="1139592" cy="70548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D20EF7-0E25-4371-84F3-B0AB065C1494}">
      <dsp:nvSpPr>
        <dsp:cNvPr id="0" name=""/>
        <dsp:cNvSpPr/>
      </dsp:nvSpPr>
      <dsp:spPr>
        <a:xfrm>
          <a:off x="8494440" y="4889904"/>
          <a:ext cx="1139592" cy="705486"/>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kern="1200" dirty="0"/>
            <a:t>Od wyroku nakazowego (art. 506)</a:t>
          </a:r>
        </a:p>
      </dsp:txBody>
      <dsp:txXfrm>
        <a:off x="8515103" y="4910567"/>
        <a:ext cx="1098266" cy="664160"/>
      </dsp:txXfrm>
    </dsp:sp>
    <dsp:sp modelId="{84C98242-0B57-4F7E-983A-F23C795C5AF6}">
      <dsp:nvSpPr>
        <dsp:cNvPr id="0" name=""/>
        <dsp:cNvSpPr/>
      </dsp:nvSpPr>
      <dsp:spPr>
        <a:xfrm>
          <a:off x="8988687" y="4351438"/>
          <a:ext cx="1051039" cy="434937"/>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57D97C-3B6E-47C4-B140-94FB83FA240A}">
      <dsp:nvSpPr>
        <dsp:cNvPr id="0" name=""/>
        <dsp:cNvSpPr/>
      </dsp:nvSpPr>
      <dsp:spPr>
        <a:xfrm>
          <a:off x="9041298" y="4401419"/>
          <a:ext cx="1051039" cy="434937"/>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pl-PL" sz="1600" kern="1200" dirty="0"/>
            <a:t>Quasi-sprzeciwy</a:t>
          </a:r>
        </a:p>
      </dsp:txBody>
      <dsp:txXfrm>
        <a:off x="9054037" y="4414158"/>
        <a:ext cx="1025561" cy="409459"/>
      </dsp:txXfrm>
    </dsp:sp>
    <dsp:sp modelId="{16D9F30A-C7A1-4D1D-90B6-6DF5B340070C}">
      <dsp:nvSpPr>
        <dsp:cNvPr id="0" name=""/>
        <dsp:cNvSpPr/>
      </dsp:nvSpPr>
      <dsp:spPr>
        <a:xfrm>
          <a:off x="10144948" y="4351438"/>
          <a:ext cx="1074458" cy="59352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628DF6-C6D8-4C90-89A8-4B17CD04687C}">
      <dsp:nvSpPr>
        <dsp:cNvPr id="0" name=""/>
        <dsp:cNvSpPr/>
      </dsp:nvSpPr>
      <dsp:spPr>
        <a:xfrm>
          <a:off x="10197559" y="4401419"/>
          <a:ext cx="1074458" cy="59352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pl-PL" sz="1600" kern="1200" dirty="0"/>
            <a:t>Odwołania </a:t>
          </a:r>
        </a:p>
      </dsp:txBody>
      <dsp:txXfrm>
        <a:off x="10214943" y="4418803"/>
        <a:ext cx="1039690" cy="558752"/>
      </dsp:txXfrm>
    </dsp:sp>
    <dsp:sp modelId="{45ED45EC-C200-4EFA-9D57-DC79D92AD4FF}">
      <dsp:nvSpPr>
        <dsp:cNvPr id="0" name=""/>
        <dsp:cNvSpPr/>
      </dsp:nvSpPr>
      <dsp:spPr>
        <a:xfrm>
          <a:off x="11324629" y="4351438"/>
          <a:ext cx="811147" cy="966306"/>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754EE5-A99A-48BE-B573-179E74C2DB9E}">
      <dsp:nvSpPr>
        <dsp:cNvPr id="0" name=""/>
        <dsp:cNvSpPr/>
      </dsp:nvSpPr>
      <dsp:spPr>
        <a:xfrm>
          <a:off x="11377239" y="4401419"/>
          <a:ext cx="811147" cy="966306"/>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kern="1200" dirty="0"/>
            <a:t>Inne środki zaskarżenia </a:t>
          </a:r>
        </a:p>
      </dsp:txBody>
      <dsp:txXfrm>
        <a:off x="11400997" y="4425177"/>
        <a:ext cx="763631" cy="9187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A50A7A-B096-419B-BA1E-123DA5735D30}">
      <dsp:nvSpPr>
        <dsp:cNvPr id="0" name=""/>
        <dsp:cNvSpPr/>
      </dsp:nvSpPr>
      <dsp:spPr>
        <a:xfrm>
          <a:off x="3960440" y="1024942"/>
          <a:ext cx="1238689" cy="429958"/>
        </a:xfrm>
        <a:custGeom>
          <a:avLst/>
          <a:gdLst/>
          <a:ahLst/>
          <a:cxnLst/>
          <a:rect l="0" t="0" r="0" b="0"/>
          <a:pathLst>
            <a:path>
              <a:moveTo>
                <a:pt x="0" y="0"/>
              </a:moveTo>
              <a:lnTo>
                <a:pt x="0" y="214979"/>
              </a:lnTo>
              <a:lnTo>
                <a:pt x="1238689" y="214979"/>
              </a:lnTo>
              <a:lnTo>
                <a:pt x="1238689" y="429958"/>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FDF41B-7129-431D-88EE-E8C5C59E8517}">
      <dsp:nvSpPr>
        <dsp:cNvPr id="0" name=""/>
        <dsp:cNvSpPr/>
      </dsp:nvSpPr>
      <dsp:spPr>
        <a:xfrm>
          <a:off x="2721750" y="1024942"/>
          <a:ext cx="1238689" cy="429958"/>
        </a:xfrm>
        <a:custGeom>
          <a:avLst/>
          <a:gdLst/>
          <a:ahLst/>
          <a:cxnLst/>
          <a:rect l="0" t="0" r="0" b="0"/>
          <a:pathLst>
            <a:path>
              <a:moveTo>
                <a:pt x="1238689" y="0"/>
              </a:moveTo>
              <a:lnTo>
                <a:pt x="1238689" y="214979"/>
              </a:lnTo>
              <a:lnTo>
                <a:pt x="0" y="214979"/>
              </a:lnTo>
              <a:lnTo>
                <a:pt x="0" y="429958"/>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7B902F-8E72-43E9-8235-826EFFE5B619}">
      <dsp:nvSpPr>
        <dsp:cNvPr id="0" name=""/>
        <dsp:cNvSpPr/>
      </dsp:nvSpPr>
      <dsp:spPr>
        <a:xfrm>
          <a:off x="2115028" y="1232"/>
          <a:ext cx="3690822" cy="1023709"/>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rtl="0">
            <a:lnSpc>
              <a:spcPct val="90000"/>
            </a:lnSpc>
            <a:spcBef>
              <a:spcPct val="0"/>
            </a:spcBef>
            <a:spcAft>
              <a:spcPct val="35000"/>
            </a:spcAft>
            <a:buNone/>
          </a:pPr>
          <a:r>
            <a:rPr lang="pl-PL" sz="3000" kern="1200" dirty="0"/>
            <a:t>Przyczyny odwoławcze </a:t>
          </a:r>
        </a:p>
      </dsp:txBody>
      <dsp:txXfrm>
        <a:off x="2115028" y="1232"/>
        <a:ext cx="3690822" cy="1023709"/>
      </dsp:txXfrm>
    </dsp:sp>
    <dsp:sp modelId="{B74932B5-C0D5-4ACC-ADC6-A3FFE327D865}">
      <dsp:nvSpPr>
        <dsp:cNvPr id="0" name=""/>
        <dsp:cNvSpPr/>
      </dsp:nvSpPr>
      <dsp:spPr>
        <a:xfrm>
          <a:off x="1698041" y="1454901"/>
          <a:ext cx="2047419" cy="1023709"/>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rtl="0">
            <a:lnSpc>
              <a:spcPct val="90000"/>
            </a:lnSpc>
            <a:spcBef>
              <a:spcPct val="0"/>
            </a:spcBef>
            <a:spcAft>
              <a:spcPct val="35000"/>
            </a:spcAft>
            <a:buNone/>
          </a:pPr>
          <a:r>
            <a:rPr lang="pl-PL" sz="3000" kern="1200" dirty="0"/>
            <a:t>Względne </a:t>
          </a:r>
        </a:p>
      </dsp:txBody>
      <dsp:txXfrm>
        <a:off x="1698041" y="1454901"/>
        <a:ext cx="2047419" cy="1023709"/>
      </dsp:txXfrm>
    </dsp:sp>
    <dsp:sp modelId="{386B76B9-25EF-4935-98B3-ACF69CD25F52}">
      <dsp:nvSpPr>
        <dsp:cNvPr id="0" name=""/>
        <dsp:cNvSpPr/>
      </dsp:nvSpPr>
      <dsp:spPr>
        <a:xfrm>
          <a:off x="4175419" y="1454901"/>
          <a:ext cx="2047419" cy="1023709"/>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rtl="0">
            <a:lnSpc>
              <a:spcPct val="90000"/>
            </a:lnSpc>
            <a:spcBef>
              <a:spcPct val="0"/>
            </a:spcBef>
            <a:spcAft>
              <a:spcPct val="35000"/>
            </a:spcAft>
            <a:buNone/>
          </a:pPr>
          <a:r>
            <a:rPr lang="pl-PL" sz="3000" kern="1200" dirty="0"/>
            <a:t>Bezwzględne </a:t>
          </a:r>
        </a:p>
      </dsp:txBody>
      <dsp:txXfrm>
        <a:off x="4175419" y="1454901"/>
        <a:ext cx="2047419" cy="10237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D418AC-6D15-4697-8783-5FBAF1BB717A}">
      <dsp:nvSpPr>
        <dsp:cNvPr id="0" name=""/>
        <dsp:cNvSpPr/>
      </dsp:nvSpPr>
      <dsp:spPr>
        <a:xfrm>
          <a:off x="0" y="422"/>
          <a:ext cx="8948547"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253A1B-C43B-4CBA-872A-7184D3E7F65F}">
      <dsp:nvSpPr>
        <dsp:cNvPr id="0" name=""/>
        <dsp:cNvSpPr/>
      </dsp:nvSpPr>
      <dsp:spPr>
        <a:xfrm>
          <a:off x="0" y="422"/>
          <a:ext cx="8948547" cy="691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b="0" i="0" kern="1200" dirty="0"/>
            <a:t>Dopuszczalności środka odwoławczego </a:t>
          </a:r>
          <a:endParaRPr lang="pl-PL" sz="3300" kern="1200" dirty="0"/>
        </a:p>
      </dsp:txBody>
      <dsp:txXfrm>
        <a:off x="0" y="422"/>
        <a:ext cx="8948547" cy="691955"/>
      </dsp:txXfrm>
    </dsp:sp>
    <dsp:sp modelId="{0DDEF106-7A99-4D8B-8E52-610B548EF9FE}">
      <dsp:nvSpPr>
        <dsp:cNvPr id="0" name=""/>
        <dsp:cNvSpPr/>
      </dsp:nvSpPr>
      <dsp:spPr>
        <a:xfrm>
          <a:off x="0" y="692378"/>
          <a:ext cx="8948547"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6279BE-06EA-4BD4-ABF2-3751A4654489}">
      <dsp:nvSpPr>
        <dsp:cNvPr id="0" name=""/>
        <dsp:cNvSpPr/>
      </dsp:nvSpPr>
      <dsp:spPr>
        <a:xfrm>
          <a:off x="0" y="692378"/>
          <a:ext cx="8948547" cy="691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b="0" i="0" kern="1200" dirty="0"/>
            <a:t>Tego, czy wniosła go osoba uprawniona </a:t>
          </a:r>
          <a:endParaRPr lang="pl-PL" sz="3300" kern="1200" dirty="0"/>
        </a:p>
      </dsp:txBody>
      <dsp:txXfrm>
        <a:off x="0" y="692378"/>
        <a:ext cx="8948547" cy="691955"/>
      </dsp:txXfrm>
    </dsp:sp>
    <dsp:sp modelId="{6AA8E056-49C0-467E-A52E-E8D453C30606}">
      <dsp:nvSpPr>
        <dsp:cNvPr id="0" name=""/>
        <dsp:cNvSpPr/>
      </dsp:nvSpPr>
      <dsp:spPr>
        <a:xfrm>
          <a:off x="0" y="1384334"/>
          <a:ext cx="8948547"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820593-BEA8-47F2-AE6D-70134D0DAFD2}">
      <dsp:nvSpPr>
        <dsp:cNvPr id="0" name=""/>
        <dsp:cNvSpPr/>
      </dsp:nvSpPr>
      <dsp:spPr>
        <a:xfrm>
          <a:off x="0" y="1384334"/>
          <a:ext cx="8948547" cy="691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b="0" i="0" kern="1200" dirty="0"/>
            <a:t>Dochowania terminu (zawity)</a:t>
          </a:r>
          <a:endParaRPr lang="pl-PL" sz="3300" kern="1200" dirty="0"/>
        </a:p>
      </dsp:txBody>
      <dsp:txXfrm>
        <a:off x="0" y="1384334"/>
        <a:ext cx="8948547" cy="691955"/>
      </dsp:txXfrm>
    </dsp:sp>
    <dsp:sp modelId="{64B2CAEA-B91C-4BDB-A520-C7443F283EC3}">
      <dsp:nvSpPr>
        <dsp:cNvPr id="0" name=""/>
        <dsp:cNvSpPr/>
      </dsp:nvSpPr>
      <dsp:spPr>
        <a:xfrm>
          <a:off x="0" y="2076289"/>
          <a:ext cx="8948547"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9BF850-8782-48DE-BC46-16280AE6C0AD}">
      <dsp:nvSpPr>
        <dsp:cNvPr id="0" name=""/>
        <dsp:cNvSpPr/>
      </dsp:nvSpPr>
      <dsp:spPr>
        <a:xfrm>
          <a:off x="0" y="2076289"/>
          <a:ext cx="8948547" cy="691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b="0" i="0" kern="1200" dirty="0"/>
            <a:t>Przestrzegania wymogów formalnych </a:t>
          </a:r>
          <a:endParaRPr lang="pl-PL" sz="3300" kern="1200" dirty="0"/>
        </a:p>
      </dsp:txBody>
      <dsp:txXfrm>
        <a:off x="0" y="2076289"/>
        <a:ext cx="8948547" cy="691955"/>
      </dsp:txXfrm>
    </dsp:sp>
    <dsp:sp modelId="{9A0F8F0B-AE6A-44BB-BF02-0C79C1DB3DB8}">
      <dsp:nvSpPr>
        <dsp:cNvPr id="0" name=""/>
        <dsp:cNvSpPr/>
      </dsp:nvSpPr>
      <dsp:spPr>
        <a:xfrm>
          <a:off x="0" y="2768245"/>
          <a:ext cx="8948547"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D8AB2F-D846-4EF9-9FDF-D6E691227F6C}">
      <dsp:nvSpPr>
        <dsp:cNvPr id="0" name=""/>
        <dsp:cNvSpPr/>
      </dsp:nvSpPr>
      <dsp:spPr>
        <a:xfrm>
          <a:off x="0" y="2768245"/>
          <a:ext cx="8948547" cy="691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kern="1200" dirty="0"/>
            <a:t>Tego, czy nie został on cofnięty</a:t>
          </a:r>
        </a:p>
      </dsp:txBody>
      <dsp:txXfrm>
        <a:off x="0" y="2768245"/>
        <a:ext cx="8948547" cy="6919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D418AC-6D15-4697-8783-5FBAF1BB717A}">
      <dsp:nvSpPr>
        <dsp:cNvPr id="0" name=""/>
        <dsp:cNvSpPr/>
      </dsp:nvSpPr>
      <dsp:spPr>
        <a:xfrm>
          <a:off x="0" y="0"/>
          <a:ext cx="5328591"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253A1B-C43B-4CBA-872A-7184D3E7F65F}">
      <dsp:nvSpPr>
        <dsp:cNvPr id="0" name=""/>
        <dsp:cNvSpPr/>
      </dsp:nvSpPr>
      <dsp:spPr>
        <a:xfrm>
          <a:off x="0" y="544"/>
          <a:ext cx="5328591" cy="892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b="0" i="0" kern="1200" dirty="0"/>
            <a:t>Prawnej dopuszczalności apelacji</a:t>
          </a:r>
          <a:endParaRPr lang="pl-PL" sz="2600" kern="1200" dirty="0"/>
        </a:p>
      </dsp:txBody>
      <dsp:txXfrm>
        <a:off x="0" y="544"/>
        <a:ext cx="5328591" cy="892681"/>
      </dsp:txXfrm>
    </dsp:sp>
    <dsp:sp modelId="{0DDEF106-7A99-4D8B-8E52-610B548EF9FE}">
      <dsp:nvSpPr>
        <dsp:cNvPr id="0" name=""/>
        <dsp:cNvSpPr/>
      </dsp:nvSpPr>
      <dsp:spPr>
        <a:xfrm>
          <a:off x="0" y="893226"/>
          <a:ext cx="5328591"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6279BE-06EA-4BD4-ABF2-3751A4654489}">
      <dsp:nvSpPr>
        <dsp:cNvPr id="0" name=""/>
        <dsp:cNvSpPr/>
      </dsp:nvSpPr>
      <dsp:spPr>
        <a:xfrm>
          <a:off x="0" y="893226"/>
          <a:ext cx="5328591" cy="892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b="0" i="0" kern="1200" dirty="0"/>
            <a:t>Uprawnienia uczestnika postępowania</a:t>
          </a:r>
          <a:endParaRPr lang="pl-PL" sz="2600" kern="1200" dirty="0"/>
        </a:p>
      </dsp:txBody>
      <dsp:txXfrm>
        <a:off x="0" y="893226"/>
        <a:ext cx="5328591" cy="892681"/>
      </dsp:txXfrm>
    </dsp:sp>
    <dsp:sp modelId="{6AA8E056-49C0-467E-A52E-E8D453C30606}">
      <dsp:nvSpPr>
        <dsp:cNvPr id="0" name=""/>
        <dsp:cNvSpPr/>
      </dsp:nvSpPr>
      <dsp:spPr>
        <a:xfrm>
          <a:off x="0" y="1785907"/>
          <a:ext cx="5328591"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820593-BEA8-47F2-AE6D-70134D0DAFD2}">
      <dsp:nvSpPr>
        <dsp:cNvPr id="0" name=""/>
        <dsp:cNvSpPr/>
      </dsp:nvSpPr>
      <dsp:spPr>
        <a:xfrm>
          <a:off x="0" y="1785907"/>
          <a:ext cx="5328591" cy="892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b="0" i="0" kern="1200" dirty="0"/>
            <a:t>Zachowania terminu (termin zawity) </a:t>
          </a:r>
          <a:endParaRPr lang="pl-PL" sz="2600" kern="1200" dirty="0"/>
        </a:p>
      </dsp:txBody>
      <dsp:txXfrm>
        <a:off x="0" y="1785907"/>
        <a:ext cx="5328591" cy="892681"/>
      </dsp:txXfrm>
    </dsp:sp>
    <dsp:sp modelId="{64B2CAEA-B91C-4BDB-A520-C7443F283EC3}">
      <dsp:nvSpPr>
        <dsp:cNvPr id="0" name=""/>
        <dsp:cNvSpPr/>
      </dsp:nvSpPr>
      <dsp:spPr>
        <a:xfrm>
          <a:off x="0" y="2678588"/>
          <a:ext cx="5328591"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9BF850-8782-48DE-BC46-16280AE6C0AD}">
      <dsp:nvSpPr>
        <dsp:cNvPr id="0" name=""/>
        <dsp:cNvSpPr/>
      </dsp:nvSpPr>
      <dsp:spPr>
        <a:xfrm>
          <a:off x="0" y="2678588"/>
          <a:ext cx="5328591" cy="892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b="0" i="0" kern="1200" dirty="0"/>
            <a:t>Wymogów formalnych  </a:t>
          </a:r>
          <a:endParaRPr lang="pl-PL" sz="2600" kern="1200" dirty="0"/>
        </a:p>
      </dsp:txBody>
      <dsp:txXfrm>
        <a:off x="0" y="2678588"/>
        <a:ext cx="5328591" cy="892681"/>
      </dsp:txXfrm>
    </dsp:sp>
    <dsp:sp modelId="{9A0F8F0B-AE6A-44BB-BF02-0C79C1DB3DB8}">
      <dsp:nvSpPr>
        <dsp:cNvPr id="0" name=""/>
        <dsp:cNvSpPr/>
      </dsp:nvSpPr>
      <dsp:spPr>
        <a:xfrm>
          <a:off x="0" y="3571269"/>
          <a:ext cx="5328591"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D8AB2F-D846-4EF9-9FDF-D6E691227F6C}">
      <dsp:nvSpPr>
        <dsp:cNvPr id="0" name=""/>
        <dsp:cNvSpPr/>
      </dsp:nvSpPr>
      <dsp:spPr>
        <a:xfrm>
          <a:off x="0" y="3571269"/>
          <a:ext cx="5328591" cy="892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dirty="0"/>
            <a:t>Cofnięcia apelacji </a:t>
          </a:r>
        </a:p>
      </dsp:txBody>
      <dsp:txXfrm>
        <a:off x="0" y="3571269"/>
        <a:ext cx="5328591" cy="89268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A7A704-9F1C-4FD3-85D1-57AF2D7FD0E8}" type="datetimeFigureOut">
              <a:rPr lang="en-US" smtClean="0"/>
              <a:pPr/>
              <a:t>12/16/2023</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EBFB8C-BBFF-4397-A51C-1E92596422A9}" type="slidenum">
              <a:rPr lang="en-US" smtClean="0"/>
              <a:pPr/>
              <a:t>‹#›</a:t>
            </a:fld>
            <a:endParaRPr lang="en-US" dirty="0"/>
          </a:p>
        </p:txBody>
      </p:sp>
    </p:spTree>
    <p:extLst>
      <p:ext uri="{BB962C8B-B14F-4D97-AF65-F5344CB8AC3E}">
        <p14:creationId xmlns:p14="http://schemas.microsoft.com/office/powerpoint/2010/main" val="1698492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2</a:t>
            </a:fld>
            <a:endParaRPr lang="en-US" dirty="0"/>
          </a:p>
        </p:txBody>
      </p:sp>
    </p:spTree>
    <p:extLst>
      <p:ext uri="{BB962C8B-B14F-4D97-AF65-F5344CB8AC3E}">
        <p14:creationId xmlns:p14="http://schemas.microsoft.com/office/powerpoint/2010/main" val="1630403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EBFB8C-BBFF-4397-A51C-1E92596422A9}" type="slidenum">
              <a:rPr lang="en-US" smtClean="0"/>
              <a:pPr/>
              <a:t>3</a:t>
            </a:fld>
            <a:endParaRPr lang="en-US"/>
          </a:p>
        </p:txBody>
      </p:sp>
    </p:spTree>
    <p:extLst>
      <p:ext uri="{BB962C8B-B14F-4D97-AF65-F5344CB8AC3E}">
        <p14:creationId xmlns:p14="http://schemas.microsoft.com/office/powerpoint/2010/main" val="341896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30</a:t>
            </a:fld>
            <a:endParaRPr lang="en-US" dirty="0"/>
          </a:p>
        </p:txBody>
      </p:sp>
    </p:spTree>
    <p:extLst>
      <p:ext uri="{BB962C8B-B14F-4D97-AF65-F5344CB8AC3E}">
        <p14:creationId xmlns:p14="http://schemas.microsoft.com/office/powerpoint/2010/main" val="2570484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80A4771-C6EF-4B99-81F4-D30BE4E017A0}" type="datetimeFigureOut">
              <a:rPr lang="en-US" smtClean="0"/>
              <a:pPr/>
              <a:t>12/16/2023</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90B41CA-569D-40E7-8E58-026C0338B2C8}" type="slidenum">
              <a:rPr lang="en-US" smtClean="0"/>
              <a:pPr/>
              <a:t>‹#›</a:t>
            </a:fld>
            <a:endParaRPr lang="en-US"/>
          </a:p>
        </p:txBody>
      </p:sp>
    </p:spTree>
    <p:extLst>
      <p:ext uri="{BB962C8B-B14F-4D97-AF65-F5344CB8AC3E}">
        <p14:creationId xmlns:p14="http://schemas.microsoft.com/office/powerpoint/2010/main" val="1759764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80A4771-C6EF-4B99-81F4-D30BE4E017A0}" type="datetimeFigureOut">
              <a:rPr lang="en-US" smtClean="0"/>
              <a:pPr/>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B41CA-569D-40E7-8E58-026C0338B2C8}" type="slidenum">
              <a:rPr lang="en-US" smtClean="0"/>
              <a:pPr/>
              <a:t>‹#›</a:t>
            </a:fld>
            <a:endParaRPr lang="en-US"/>
          </a:p>
        </p:txBody>
      </p:sp>
    </p:spTree>
    <p:extLst>
      <p:ext uri="{BB962C8B-B14F-4D97-AF65-F5344CB8AC3E}">
        <p14:creationId xmlns:p14="http://schemas.microsoft.com/office/powerpoint/2010/main" val="3405593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D80A4771-C6EF-4B99-81F4-D30BE4E017A0}" type="datetimeFigureOut">
              <a:rPr lang="en-US" smtClean="0"/>
              <a:pPr/>
              <a:t>12/16/2023</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90B41CA-569D-40E7-8E58-026C0338B2C8}" type="slidenum">
              <a:rPr lang="en-US" smtClean="0"/>
              <a:pPr/>
              <a:t>‹#›</a:t>
            </a:fld>
            <a:endParaRPr lang="en-US"/>
          </a:p>
        </p:txBody>
      </p:sp>
    </p:spTree>
    <p:extLst>
      <p:ext uri="{BB962C8B-B14F-4D97-AF65-F5344CB8AC3E}">
        <p14:creationId xmlns:p14="http://schemas.microsoft.com/office/powerpoint/2010/main" val="70674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pl-PL"/>
              <a:t>Kliknij, aby edytować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80A4771-C6EF-4B99-81F4-D30BE4E017A0}" type="datetimeFigureOut">
              <a:rPr lang="en-US" smtClean="0"/>
              <a:pPr/>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990B41CA-569D-40E7-8E58-026C0338B2C8}" type="slidenum">
              <a:rPr lang="en-US" smtClean="0"/>
              <a:pPr/>
              <a:t>‹#›</a:t>
            </a:fld>
            <a:endParaRPr lang="en-US"/>
          </a:p>
        </p:txBody>
      </p:sp>
    </p:spTree>
    <p:extLst>
      <p:ext uri="{BB962C8B-B14F-4D97-AF65-F5344CB8AC3E}">
        <p14:creationId xmlns:p14="http://schemas.microsoft.com/office/powerpoint/2010/main" val="1230101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pl-PL"/>
              <a:t>Kliknij, aby edytować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80A4771-C6EF-4B99-81F4-D30BE4E017A0}" type="datetimeFigureOut">
              <a:rPr lang="en-US" smtClean="0"/>
              <a:pPr/>
              <a:t>12/16/2023</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90B41CA-569D-40E7-8E58-026C0338B2C8}" type="slidenum">
              <a:rPr lang="en-US" smtClean="0"/>
              <a:pPr/>
              <a:t>‹#›</a:t>
            </a:fld>
            <a:endParaRPr lang="en-US"/>
          </a:p>
        </p:txBody>
      </p:sp>
    </p:spTree>
    <p:extLst>
      <p:ext uri="{BB962C8B-B14F-4D97-AF65-F5344CB8AC3E}">
        <p14:creationId xmlns:p14="http://schemas.microsoft.com/office/powerpoint/2010/main" val="3144943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pl-PL"/>
              <a:t>Kliknij, aby edytować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D80A4771-C6EF-4B99-81F4-D30BE4E017A0}" type="datetimeFigureOut">
              <a:rPr lang="en-US" smtClean="0"/>
              <a:pPr/>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B41CA-569D-40E7-8E58-026C0338B2C8}" type="slidenum">
              <a:rPr lang="en-US" smtClean="0"/>
              <a:pPr/>
              <a:t>‹#›</a:t>
            </a:fld>
            <a:endParaRPr lang="en-US"/>
          </a:p>
        </p:txBody>
      </p:sp>
    </p:spTree>
    <p:extLst>
      <p:ext uri="{BB962C8B-B14F-4D97-AF65-F5344CB8AC3E}">
        <p14:creationId xmlns:p14="http://schemas.microsoft.com/office/powerpoint/2010/main" val="341659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pl-PL"/>
              <a:t>Kliknij, aby edytować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80A4771-C6EF-4B99-81F4-D30BE4E017A0}" type="datetimeFigureOut">
              <a:rPr lang="en-US" smtClean="0"/>
              <a:pPr/>
              <a:t>12/16/2023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B41CA-569D-40E7-8E58-026C0338B2C8}" type="slidenum">
              <a:rPr lang="en-US" smtClean="0"/>
              <a:pPr/>
              <a:t>‹#›</a:t>
            </a:fld>
            <a:endParaRPr lang="en-US"/>
          </a:p>
        </p:txBody>
      </p:sp>
    </p:spTree>
    <p:extLst>
      <p:ext uri="{BB962C8B-B14F-4D97-AF65-F5344CB8AC3E}">
        <p14:creationId xmlns:p14="http://schemas.microsoft.com/office/powerpoint/2010/main" val="912139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80A4771-C6EF-4B99-81F4-D30BE4E017A0}" type="datetimeFigureOut">
              <a:rPr lang="en-US" smtClean="0"/>
              <a:pPr/>
              <a:t>12/16/2023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B41CA-569D-40E7-8E58-026C0338B2C8}" type="slidenum">
              <a:rPr lang="en-US" smtClean="0"/>
              <a:pPr/>
              <a:t>‹#›</a:t>
            </a:fld>
            <a:endParaRPr lang="en-US"/>
          </a:p>
        </p:txBody>
      </p:sp>
    </p:spTree>
    <p:extLst>
      <p:ext uri="{BB962C8B-B14F-4D97-AF65-F5344CB8AC3E}">
        <p14:creationId xmlns:p14="http://schemas.microsoft.com/office/powerpoint/2010/main" val="2095281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0A4771-C6EF-4B99-81F4-D30BE4E017A0}" type="datetimeFigureOut">
              <a:rPr lang="en-US" smtClean="0"/>
              <a:pPr/>
              <a:t>12/16/2023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B41CA-569D-40E7-8E58-026C0338B2C8}" type="slidenum">
              <a:rPr lang="en-US" smtClean="0"/>
              <a:pPr/>
              <a:t>‹#›</a:t>
            </a:fld>
            <a:endParaRPr lang="en-US"/>
          </a:p>
        </p:txBody>
      </p:sp>
    </p:spTree>
    <p:extLst>
      <p:ext uri="{BB962C8B-B14F-4D97-AF65-F5344CB8AC3E}">
        <p14:creationId xmlns:p14="http://schemas.microsoft.com/office/powerpoint/2010/main" val="3770113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pl-PL"/>
              <a:t>Kliknij, aby edytować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D80A4771-C6EF-4B99-81F4-D30BE4E017A0}" type="datetimeFigureOut">
              <a:rPr lang="en-US" smtClean="0"/>
              <a:pPr/>
              <a:t>12/16/2023</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90B41CA-569D-40E7-8E58-026C0338B2C8}" type="slidenum">
              <a:rPr lang="en-US" smtClean="0"/>
              <a:pPr/>
              <a:t>‹#›</a:t>
            </a:fld>
            <a:endParaRPr lang="en-US"/>
          </a:p>
        </p:txBody>
      </p:sp>
    </p:spTree>
    <p:extLst>
      <p:ext uri="{BB962C8B-B14F-4D97-AF65-F5344CB8AC3E}">
        <p14:creationId xmlns:p14="http://schemas.microsoft.com/office/powerpoint/2010/main" val="237431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80A4771-C6EF-4B99-81F4-D30BE4E017A0}" type="datetimeFigureOut">
              <a:rPr lang="en-US" smtClean="0"/>
              <a:pPr/>
              <a:t>12/16/2023</a:t>
            </a:fld>
            <a:endParaRPr lang="en-US"/>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90B41CA-569D-40E7-8E58-026C0338B2C8}" type="slidenum">
              <a:rPr lang="en-US" smtClean="0"/>
              <a:pPr/>
              <a:t>‹#›</a:t>
            </a:fld>
            <a:endParaRPr lang="en-US"/>
          </a:p>
        </p:txBody>
      </p:sp>
    </p:spTree>
    <p:extLst>
      <p:ext uri="{BB962C8B-B14F-4D97-AF65-F5344CB8AC3E}">
        <p14:creationId xmlns:p14="http://schemas.microsoft.com/office/powerpoint/2010/main" val="3181575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pl-PL"/>
              <a:t>Kliknij, aby edytować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algn="r"/>
            <a:fld id="{D80A4771-C6EF-4B99-81F4-D30BE4E017A0}" type="datetimeFigureOut">
              <a:rPr lang="en-US" smtClean="0"/>
              <a:pPr algn="r"/>
              <a:t>12/16/2023</a:t>
            </a:fld>
            <a:endParaRPr lang="en-US" sz="1200">
              <a:solidFill>
                <a:schemeClr val="bg2">
                  <a:shade val="50000"/>
                </a:schemeClr>
              </a:solidFill>
            </a:endParaRP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sz="1200">
              <a:solidFill>
                <a:schemeClr val="bg2">
                  <a:shade val="50000"/>
                </a:schemeClr>
              </a:solidFill>
              <a:effectLst/>
            </a:endParaRP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algn="ctr"/>
            <a:fld id="{990B41CA-569D-40E7-8E58-026C0338B2C8}" type="slidenum">
              <a:rPr lang="en-US" smtClean="0"/>
              <a:pPr algn="ctr"/>
              <a:t>‹#›</a:t>
            </a:fld>
            <a:endParaRPr lang="en-US" sz="1200">
              <a:solidFill>
                <a:schemeClr val="bg2">
                  <a:shade val="50000"/>
                </a:schemeClr>
              </a:solidFill>
              <a:effectLst/>
            </a:endParaRP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46676165"/>
      </p:ext>
    </p:extLst>
  </p:cSld>
  <p:clrMap bg1="lt1" tx1="dk1" bg2="lt2" tx2="dk2" accent1="accent1" accent2="accent2" accent3="accent3" accent4="accent4" accent5="accent5" accent6="accent6" hlink="hlink" folHlink="folHlink"/>
  <p:sldLayoutIdLst>
    <p:sldLayoutId id="2147484863" r:id="rId1"/>
    <p:sldLayoutId id="2147484864" r:id="rId2"/>
    <p:sldLayoutId id="2147484865" r:id="rId3"/>
    <p:sldLayoutId id="2147484866" r:id="rId4"/>
    <p:sldLayoutId id="2147484867" r:id="rId5"/>
    <p:sldLayoutId id="2147484868" r:id="rId6"/>
    <p:sldLayoutId id="2147484869" r:id="rId7"/>
    <p:sldLayoutId id="2147484870" r:id="rId8"/>
    <p:sldLayoutId id="2147484871" r:id="rId9"/>
    <p:sldLayoutId id="2147484872" r:id="rId10"/>
    <p:sldLayoutId id="214748487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normAutofit/>
          </a:bodyPr>
          <a:lstStyle/>
          <a:p>
            <a:r>
              <a:rPr lang="pl-PL" dirty="0"/>
              <a:t>Ogólnie o możliwości zaskarżenia orzeczenia </a:t>
            </a:r>
          </a:p>
        </p:txBody>
      </p:sp>
    </p:spTree>
    <p:extLst>
      <p:ext uri="{BB962C8B-B14F-4D97-AF65-F5344CB8AC3E}">
        <p14:creationId xmlns:p14="http://schemas.microsoft.com/office/powerpoint/2010/main" val="2025634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kontroli instancyjnej </a:t>
            </a:r>
          </a:p>
        </p:txBody>
      </p:sp>
      <p:sp>
        <p:nvSpPr>
          <p:cNvPr id="3" name="Symbol zastępczy zawartości 2"/>
          <p:cNvSpPr>
            <a:spLocks noGrp="1"/>
          </p:cNvSpPr>
          <p:nvPr>
            <p:ph idx="1"/>
          </p:nvPr>
        </p:nvSpPr>
        <p:spPr/>
        <p:txBody>
          <a:bodyPr>
            <a:normAutofit/>
          </a:bodyPr>
          <a:lstStyle/>
          <a:p>
            <a:pPr marL="342900" indent="-342900" algn="just">
              <a:buAutoNum type="arabicPeriod"/>
            </a:pPr>
            <a:r>
              <a:rPr lang="pl-PL" sz="2800" dirty="0"/>
              <a:t>Funkcja </a:t>
            </a:r>
            <a:r>
              <a:rPr lang="pl-PL" sz="2800" b="1" dirty="0"/>
              <a:t>korekcyjna</a:t>
            </a:r>
            <a:r>
              <a:rPr lang="pl-PL" sz="2800" dirty="0"/>
              <a:t> – eliminowanie błędów popełnionych przez sąd pierwszej instancji </a:t>
            </a:r>
          </a:p>
          <a:p>
            <a:pPr marL="342900" indent="-342900" algn="just">
              <a:buAutoNum type="arabicPeriod"/>
            </a:pPr>
            <a:r>
              <a:rPr lang="pl-PL" sz="2800" dirty="0"/>
              <a:t>Funkcja </a:t>
            </a:r>
            <a:r>
              <a:rPr lang="pl-PL" sz="2800" b="1" dirty="0"/>
              <a:t>stymulacyjna</a:t>
            </a:r>
            <a:r>
              <a:rPr lang="pl-PL" sz="2800" dirty="0"/>
              <a:t> – wymuszenie na organach orzekających w pierwszej instancji dbałości o treść i formę rozstrzygnięcia, odpowiednie sporządzenie uzasadnienia, przestrzeganie przepisów proceduralnych </a:t>
            </a:r>
          </a:p>
          <a:p>
            <a:pPr marL="342900" indent="-342900" algn="just">
              <a:buAutoNum type="arabicPeriod"/>
            </a:pPr>
            <a:r>
              <a:rPr lang="pl-PL" sz="2800" dirty="0"/>
              <a:t>Funkcja </a:t>
            </a:r>
            <a:r>
              <a:rPr lang="pl-PL" sz="2800" b="1" dirty="0"/>
              <a:t>precedensowa</a:t>
            </a:r>
            <a:r>
              <a:rPr lang="pl-PL" sz="2800" dirty="0"/>
              <a:t> – tworzenie wzorów rozwiązań problemów prawnych na potrzeby sądów niższych instancji  </a:t>
            </a:r>
          </a:p>
        </p:txBody>
      </p:sp>
    </p:spTree>
    <p:extLst>
      <p:ext uri="{BB962C8B-B14F-4D97-AF65-F5344CB8AC3E}">
        <p14:creationId xmlns:p14="http://schemas.microsoft.com/office/powerpoint/2010/main" val="2562895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Gravamen</a:t>
            </a:r>
          </a:p>
        </p:txBody>
      </p:sp>
      <p:sp>
        <p:nvSpPr>
          <p:cNvPr id="3" name="Symbol zastępczy zawartości 2"/>
          <p:cNvSpPr>
            <a:spLocks noGrp="1"/>
          </p:cNvSpPr>
          <p:nvPr>
            <p:ph idx="1"/>
          </p:nvPr>
        </p:nvSpPr>
        <p:spPr>
          <a:xfrm>
            <a:off x="381000" y="2238375"/>
            <a:ext cx="11496675" cy="4448175"/>
          </a:xfrm>
        </p:spPr>
        <p:txBody>
          <a:bodyPr>
            <a:noAutofit/>
          </a:bodyPr>
          <a:lstStyle/>
          <a:p>
            <a:pPr algn="just"/>
            <a:r>
              <a:rPr lang="pl-PL" sz="2400" dirty="0"/>
              <a:t>Art. 425 § 3 </a:t>
            </a:r>
            <a:r>
              <a:rPr lang="pl-PL" sz="2400" dirty="0">
                <a:sym typeface="Wingdings" panose="05000000000000000000" pitchFamily="2" charset="2"/>
              </a:rPr>
              <a:t>– odwołujący może skarżyć jedynie rozstrzygnięcia naruszające jego prawa lub szkodzące jego interesom </a:t>
            </a:r>
          </a:p>
          <a:p>
            <a:pPr algn="just"/>
            <a:r>
              <a:rPr lang="pl-PL" sz="2400" i="1" dirty="0">
                <a:sym typeface="Wingdings" panose="05000000000000000000" pitchFamily="2" charset="2"/>
              </a:rPr>
              <a:t>Gravamen</a:t>
            </a:r>
            <a:r>
              <a:rPr lang="pl-PL" sz="2400" dirty="0">
                <a:sym typeface="Wingdings" panose="05000000000000000000" pitchFamily="2" charset="2"/>
              </a:rPr>
              <a:t> – łac. uciążliwość</a:t>
            </a:r>
          </a:p>
          <a:p>
            <a:pPr algn="just"/>
            <a:r>
              <a:rPr lang="pl-PL" sz="2400" dirty="0">
                <a:sym typeface="Wingdings" panose="05000000000000000000" pitchFamily="2" charset="2"/>
              </a:rPr>
              <a:t>Subiektywne przekonanie skarżącego, że dane rozstrzygnięcie narusza jego prawa. Przekonanie jest subiektywne, ale kryteria oceny istnienia interesu prawnego jako naruszonego w jego przekonaniu muszą być obiektywne</a:t>
            </a:r>
          </a:p>
          <a:p>
            <a:pPr algn="just"/>
            <a:r>
              <a:rPr lang="pl-PL" sz="2400" dirty="0">
                <a:sym typeface="Wingdings" panose="05000000000000000000" pitchFamily="2" charset="2"/>
              </a:rPr>
              <a:t>Postanowienie SN z dnia 26 sierpnia 2006 r. (I KZP 13/10) - to, czy podmiot ma interes prawny w zaskarżeniu orzeczenia wymaga uwzględnienia kryteriów obiektywnych, a nie subiektywnych </a:t>
            </a:r>
          </a:p>
          <a:p>
            <a:pPr algn="just"/>
            <a:r>
              <a:rPr lang="pl-PL" sz="2400" i="1" dirty="0">
                <a:sym typeface="Wingdings" panose="05000000000000000000" pitchFamily="2" charset="2"/>
              </a:rPr>
              <a:t>Gravamen </a:t>
            </a:r>
            <a:r>
              <a:rPr lang="pl-PL" sz="2400" dirty="0">
                <a:sym typeface="Wingdings" panose="05000000000000000000" pitchFamily="2" charset="2"/>
              </a:rPr>
              <a:t>nie dotyczy oskarżyciela publicznego – może zaskarżyć wyrok na korzyść i na niekorzyść oskarżonego (art. 425 § 4) </a:t>
            </a:r>
            <a:endParaRPr lang="pl-PL" sz="2400" i="1" dirty="0"/>
          </a:p>
        </p:txBody>
      </p:sp>
    </p:spTree>
    <p:extLst>
      <p:ext uri="{BB962C8B-B14F-4D97-AF65-F5344CB8AC3E}">
        <p14:creationId xmlns:p14="http://schemas.microsoft.com/office/powerpoint/2010/main" val="1109094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51384" y="404664"/>
            <a:ext cx="11029616" cy="1013800"/>
          </a:xfrm>
        </p:spPr>
        <p:txBody>
          <a:bodyPr/>
          <a:lstStyle/>
          <a:p>
            <a:r>
              <a:rPr lang="pl-PL" dirty="0"/>
              <a:t>Granice środka odwoławczego </a:t>
            </a:r>
          </a:p>
        </p:txBody>
      </p:sp>
      <p:sp>
        <p:nvSpPr>
          <p:cNvPr id="3" name="Symbol zastępczy zawartości 2"/>
          <p:cNvSpPr>
            <a:spLocks noGrp="1"/>
          </p:cNvSpPr>
          <p:nvPr>
            <p:ph idx="1"/>
          </p:nvPr>
        </p:nvSpPr>
        <p:spPr>
          <a:xfrm>
            <a:off x="263352" y="2178961"/>
            <a:ext cx="11544300" cy="4676775"/>
          </a:xfrm>
        </p:spPr>
        <p:txBody>
          <a:bodyPr>
            <a:noAutofit/>
          </a:bodyPr>
          <a:lstStyle/>
          <a:p>
            <a:pPr algn="just"/>
            <a:r>
              <a:rPr lang="pl-PL" sz="2400" dirty="0"/>
              <a:t>Granice rozpoznania sprawy przez organ odwoławczy. </a:t>
            </a:r>
          </a:p>
          <a:p>
            <a:pPr algn="just"/>
            <a:r>
              <a:rPr lang="pl-PL" sz="2400" dirty="0"/>
              <a:t>Art. 433 </a:t>
            </a:r>
          </a:p>
          <a:p>
            <a:pPr lvl="1" algn="just"/>
            <a:r>
              <a:rPr lang="pl-PL" sz="2000" dirty="0"/>
              <a:t>§ 1. .Sąd odwoławczy rozpoznaje sprawę w granicach zaskarżenia, a jeżeli w środku odwoławczym zostały wskazane zarzuty stawiane rozstrzygnięciu - również w granicach podniesionych zarzutów, uwzględniając treść art. 447 § 1-3, a w zakresie szerszym w wypadkach wskazanych w art. 435, art. 439 § 1, art. 440 i art. 455.</a:t>
            </a:r>
          </a:p>
          <a:p>
            <a:pPr lvl="1" algn="just"/>
            <a:r>
              <a:rPr lang="pl-PL" sz="2000" dirty="0"/>
              <a:t>§ 2. Sąd odwoławczy jest obowiązany rozważyć wszystkie wnioski i zarzuty wskazane w środku odwoławczym, chyba że ustawa stanowi inaczej</a:t>
            </a:r>
          </a:p>
          <a:p>
            <a:pPr algn="just"/>
            <a:r>
              <a:rPr lang="pl-PL" sz="2400" b="1" dirty="0"/>
              <a:t>Granice środka odwoławczego wyznaczane są przez:</a:t>
            </a:r>
          </a:p>
          <a:p>
            <a:pPr lvl="1" algn="just"/>
            <a:r>
              <a:rPr lang="pl-PL" sz="2000" b="1" dirty="0"/>
              <a:t>Zakres zaskarżenia </a:t>
            </a:r>
          </a:p>
          <a:p>
            <a:pPr lvl="1" algn="just"/>
            <a:r>
              <a:rPr lang="pl-PL" sz="2000" b="1" dirty="0"/>
              <a:t>Kierunek zaskarżenia </a:t>
            </a:r>
          </a:p>
          <a:p>
            <a:pPr lvl="1" algn="just"/>
            <a:r>
              <a:rPr lang="pl-PL" sz="2000" b="1" dirty="0"/>
              <a:t>Zarzuty odwoławcze </a:t>
            </a:r>
          </a:p>
          <a:p>
            <a:pPr algn="just"/>
            <a:endParaRPr lang="pl-PL" sz="2400" dirty="0"/>
          </a:p>
        </p:txBody>
      </p:sp>
    </p:spTree>
    <p:extLst>
      <p:ext uri="{BB962C8B-B14F-4D97-AF65-F5344CB8AC3E}">
        <p14:creationId xmlns:p14="http://schemas.microsoft.com/office/powerpoint/2010/main" val="3494859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Zakres zaskarżenia – art. 425 § 1 </a:t>
            </a:r>
          </a:p>
        </p:txBody>
      </p:sp>
      <p:sp>
        <p:nvSpPr>
          <p:cNvPr id="3" name="Symbol zastępczy zawartości 2"/>
          <p:cNvSpPr>
            <a:spLocks noGrp="1"/>
          </p:cNvSpPr>
          <p:nvPr>
            <p:ph idx="1"/>
          </p:nvPr>
        </p:nvSpPr>
        <p:spPr>
          <a:xfrm>
            <a:off x="409575" y="1484785"/>
            <a:ext cx="11468100" cy="5373216"/>
          </a:xfrm>
        </p:spPr>
        <p:txBody>
          <a:bodyPr>
            <a:normAutofit/>
          </a:bodyPr>
          <a:lstStyle/>
          <a:p>
            <a:pPr algn="just"/>
            <a:r>
              <a:rPr lang="pl-PL" sz="2400" u="sng" dirty="0"/>
              <a:t>Zakres zaskarżenia</a:t>
            </a:r>
            <a:r>
              <a:rPr lang="pl-PL" sz="2400" dirty="0"/>
              <a:t> wyznacza uprawniony podmiot składający odwołanie. Orzeczenie można zaskarżyć w całości lub w części albo można zaskarżyć samo jego uzasadnienie. </a:t>
            </a:r>
          </a:p>
          <a:p>
            <a:pPr algn="just"/>
            <a:r>
              <a:rPr lang="pl-PL" sz="2400" dirty="0"/>
              <a:t>Zaskarżenie orzeczenia w części, tj. tylko niektórych rozstrzygnięć, może dotyczyć ograniczenia podmiotowego lub przedmiotowego.</a:t>
            </a:r>
          </a:p>
          <a:p>
            <a:pPr lvl="1" algn="just"/>
            <a:r>
              <a:rPr lang="pl-PL" sz="2000" dirty="0"/>
              <a:t>Ograniczenie podmiotowe – orzeczenie dotyczy więcej niż jednego oskarżonego, a zaskarżono je nie co do wszystkich współoskarżonych.</a:t>
            </a:r>
          </a:p>
          <a:p>
            <a:pPr lvl="1" algn="just"/>
            <a:r>
              <a:rPr lang="pl-PL" sz="2000" dirty="0"/>
              <a:t>Ograniczenie przedmiotowe – nie dotyczy wszystkich czynów jednego oskarżonego zawartych w orzeczeniu.</a:t>
            </a:r>
          </a:p>
        </p:txBody>
      </p:sp>
    </p:spTree>
    <p:extLst>
      <p:ext uri="{BB962C8B-B14F-4D97-AF65-F5344CB8AC3E}">
        <p14:creationId xmlns:p14="http://schemas.microsoft.com/office/powerpoint/2010/main" val="4041548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Kierunek środka odwoławczego </a:t>
            </a:r>
          </a:p>
        </p:txBody>
      </p:sp>
      <p:sp>
        <p:nvSpPr>
          <p:cNvPr id="3" name="Symbol zastępczy zawartości 2"/>
          <p:cNvSpPr>
            <a:spLocks noGrp="1"/>
          </p:cNvSpPr>
          <p:nvPr>
            <p:ph idx="1"/>
          </p:nvPr>
        </p:nvSpPr>
        <p:spPr>
          <a:xfrm>
            <a:off x="0" y="1844824"/>
            <a:ext cx="12192000" cy="4815418"/>
          </a:xfrm>
        </p:spPr>
        <p:txBody>
          <a:bodyPr>
            <a:noAutofit/>
          </a:bodyPr>
          <a:lstStyle/>
          <a:p>
            <a:pPr algn="just"/>
            <a:r>
              <a:rPr lang="pl-PL" sz="2400" b="1" dirty="0"/>
              <a:t>Kierunek środka odwoławczego –  </a:t>
            </a:r>
            <a:r>
              <a:rPr lang="pl-PL" sz="2400" dirty="0"/>
              <a:t>stosunek środka odwoławczego do sytuacji oskarżonego. Orzeczenie może być zaskarżone na </a:t>
            </a:r>
            <a:r>
              <a:rPr lang="pl-PL" sz="2400" b="1" dirty="0"/>
              <a:t>korzyść bądź na niekorzyść </a:t>
            </a:r>
            <a:r>
              <a:rPr lang="pl-PL" sz="2400" dirty="0"/>
              <a:t>oskarżonego. </a:t>
            </a:r>
            <a:r>
              <a:rPr lang="pl-PL" sz="2400" b="1" dirty="0"/>
              <a:t>W środku odwoławczym należy wskazać kierunek</a:t>
            </a:r>
            <a:r>
              <a:rPr lang="pl-PL" sz="2400" dirty="0"/>
              <a:t>. </a:t>
            </a:r>
          </a:p>
          <a:p>
            <a:pPr algn="just"/>
            <a:r>
              <a:rPr lang="pl-PL" sz="2400" dirty="0"/>
              <a:t>Kierunek środka odwoławczego związany jest z interesem procesowym strony. Jedynie wyjątkowa rola w procesie karnym oskarżyciela publicznego, który musi kierować się zasadą obiektywizmu, daje mu prawo do wniesienia środka odwoławczego także na korzyść oskarżonego (art. 425 § 4 k.p.k.).</a:t>
            </a:r>
          </a:p>
          <a:p>
            <a:pPr lvl="1" algn="just"/>
            <a:r>
              <a:rPr lang="pl-PL" sz="2400" dirty="0"/>
              <a:t>Oskarżony, obrońca i przedstawiciel ustawowy </a:t>
            </a:r>
            <a:r>
              <a:rPr lang="pl-PL" sz="2400" dirty="0">
                <a:sym typeface="Wingdings" panose="05000000000000000000" pitchFamily="2" charset="2"/>
              </a:rPr>
              <a:t> tylko na korzyść </a:t>
            </a:r>
            <a:endParaRPr lang="pl-PL" sz="2400" dirty="0"/>
          </a:p>
          <a:p>
            <a:pPr lvl="1" algn="just"/>
            <a:r>
              <a:rPr lang="pl-PL" sz="2400" dirty="0"/>
              <a:t>Oskarżyciel posiłkowy, oskarżyciel prywatny </a:t>
            </a:r>
            <a:r>
              <a:rPr lang="pl-PL" sz="2400" dirty="0">
                <a:sym typeface="Wingdings" panose="05000000000000000000" pitchFamily="2" charset="2"/>
              </a:rPr>
              <a:t> tylko na niekorzyść</a:t>
            </a:r>
          </a:p>
        </p:txBody>
      </p:sp>
    </p:spTree>
    <p:extLst>
      <p:ext uri="{BB962C8B-B14F-4D97-AF65-F5344CB8AC3E}">
        <p14:creationId xmlns:p14="http://schemas.microsoft.com/office/powerpoint/2010/main" val="1938720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Kierunek środka odwoławczego </a:t>
            </a:r>
          </a:p>
        </p:txBody>
      </p:sp>
      <p:sp>
        <p:nvSpPr>
          <p:cNvPr id="3" name="Symbol zastępczy zawartości 2"/>
          <p:cNvSpPr>
            <a:spLocks noGrp="1"/>
          </p:cNvSpPr>
          <p:nvPr>
            <p:ph idx="1"/>
          </p:nvPr>
        </p:nvSpPr>
        <p:spPr>
          <a:xfrm>
            <a:off x="551384" y="2636912"/>
            <a:ext cx="11029615" cy="3678303"/>
          </a:xfrm>
        </p:spPr>
        <p:txBody>
          <a:bodyPr>
            <a:noAutofit/>
          </a:bodyPr>
          <a:lstStyle/>
          <a:p>
            <a:pPr marL="0" indent="0" algn="just">
              <a:buNone/>
            </a:pPr>
            <a:r>
              <a:rPr lang="pl-PL" sz="2200" dirty="0">
                <a:sym typeface="Wingdings" panose="05000000000000000000" pitchFamily="2" charset="2"/>
              </a:rPr>
              <a:t>Art. 434 </a:t>
            </a:r>
          </a:p>
          <a:p>
            <a:pPr marL="0" indent="0" algn="just">
              <a:buNone/>
            </a:pPr>
            <a:r>
              <a:rPr lang="pl-PL" sz="2200" dirty="0"/>
              <a:t>§1.Sąd odwoławczy może orzec na niekorzyść oskarżonego jedynie:</a:t>
            </a:r>
          </a:p>
          <a:p>
            <a:pPr marL="324000" lvl="1" indent="0" algn="just">
              <a:buNone/>
            </a:pPr>
            <a:r>
              <a:rPr lang="pl-PL" sz="2200" dirty="0"/>
              <a:t>1)wtedy, gdy wniesiono na jego niekorzyść środek odwoławczy, oraz</a:t>
            </a:r>
          </a:p>
          <a:p>
            <a:pPr marL="324000" lvl="1" indent="0" algn="just">
              <a:buNone/>
            </a:pPr>
            <a:r>
              <a:rPr lang="pl-PL" sz="2200" dirty="0"/>
              <a:t>2)w granicach zaskarżenia, chyba że ustawa nakazuje wydanie orzeczenia niezależnie od granic zaskarżenia, oraz</a:t>
            </a:r>
          </a:p>
          <a:p>
            <a:pPr marL="324000" lvl="1" indent="0" algn="just">
              <a:buNone/>
            </a:pPr>
            <a:r>
              <a:rPr lang="pl-PL" sz="2200" dirty="0"/>
              <a:t>3)w razie stwierdzenia uchybień podniesionych w środku odwoławczym, chyba że środek odwoławczy nie pochodzi od oskarżyciela publicznego lub pełnomocnika i nie podniesiono w nim zarzutów albo ustawa nakazuje wydanie orzeczenia niezależnie od podniesionych zarzutów.</a:t>
            </a:r>
          </a:p>
          <a:p>
            <a:pPr marL="0" indent="0" algn="just">
              <a:buNone/>
            </a:pPr>
            <a:r>
              <a:rPr lang="pl-PL" sz="2200" dirty="0"/>
              <a:t>§2.Środek odwoławczy wniesiony na niekorzyść oskarżonego może spowodować orzeczenie także na korzyść oskarżonego, jeżeli zachodzą przesłanki określone w art. 440 lub art. 455.</a:t>
            </a:r>
          </a:p>
          <a:p>
            <a:pPr marL="0" indent="0" algn="just">
              <a:buNone/>
            </a:pPr>
            <a:endParaRPr lang="pl-PL" sz="2200" dirty="0"/>
          </a:p>
          <a:p>
            <a:pPr marL="0" indent="0">
              <a:buNone/>
            </a:pPr>
            <a:endParaRPr lang="pl-PL" sz="2200" dirty="0"/>
          </a:p>
        </p:txBody>
      </p:sp>
    </p:spTree>
    <p:extLst>
      <p:ext uri="{BB962C8B-B14F-4D97-AF65-F5344CB8AC3E}">
        <p14:creationId xmlns:p14="http://schemas.microsoft.com/office/powerpoint/2010/main" val="3103169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5375" y="-315416"/>
            <a:ext cx="10058400" cy="1450757"/>
          </a:xfrm>
        </p:spPr>
        <p:txBody>
          <a:bodyPr/>
          <a:lstStyle/>
          <a:p>
            <a:r>
              <a:rPr lang="pl-PL" dirty="0"/>
              <a:t>Kierunek zaskarżenia </a:t>
            </a:r>
          </a:p>
        </p:txBody>
      </p:sp>
      <p:sp>
        <p:nvSpPr>
          <p:cNvPr id="3" name="Symbol zastępczy zawartości 2"/>
          <p:cNvSpPr>
            <a:spLocks noGrp="1"/>
          </p:cNvSpPr>
          <p:nvPr>
            <p:ph idx="1"/>
          </p:nvPr>
        </p:nvSpPr>
        <p:spPr>
          <a:xfrm>
            <a:off x="400050" y="1916832"/>
            <a:ext cx="11449050" cy="4638675"/>
          </a:xfrm>
        </p:spPr>
        <p:txBody>
          <a:bodyPr>
            <a:normAutofit/>
          </a:bodyPr>
          <a:lstStyle/>
          <a:p>
            <a:pPr algn="just"/>
            <a:r>
              <a:rPr lang="pl-PL" dirty="0"/>
              <a:t>Kierunek środka odwoławczego na korzyść oskarżonego wiąże się z zakazem </a:t>
            </a:r>
            <a:r>
              <a:rPr lang="pl-PL" u="sng" dirty="0"/>
              <a:t>reformationis in peius</a:t>
            </a:r>
            <a:r>
              <a:rPr lang="pl-PL" dirty="0"/>
              <a:t>, tzn. z zakazem pogarszania sytuacji prawnej oskarżonego. Ma on chronić oskarżonego przed narażeniem się na orzeczenie niekorzystne w razie zaskarżenia orzeczenia wyłącznie na korzyść. </a:t>
            </a:r>
          </a:p>
          <a:p>
            <a:pPr algn="just"/>
            <a:r>
              <a:rPr lang="pl-PL" dirty="0"/>
              <a:t>Sąd odwoławczy może orzec na niekorzyść oskarżonego tylko wtedy, gdy wniesiono na jego niekorzyść środek odwoławczy. Sąd odwoławczy może orzec tylko w granicach zaskarżenia i tylko w razie stwierdzenia uchybień podniesionych w środku odwoławczym, chyba że ustawa nakazuje wydanie orzeczenia niezależnie od granic zaskarżenia i podniesionych zarzutów.</a:t>
            </a:r>
          </a:p>
          <a:p>
            <a:pPr algn="just"/>
            <a:r>
              <a:rPr lang="pl-PL" dirty="0"/>
              <a:t>Kierunek środka rzutuje również na zakaz reformationis in peius wiążący sąd ponownie rozpoznający sprawę po uchyleniu zaskarżonego orzeczenia. Sąd ten może w dalszym postępowaniu wydać orzeczenie surowsze niż uchylone tylko wtedy, gdy orzeczenie było zaskarżone na niekorzyść oskarżonego (art. 443 k.p.k.). </a:t>
            </a:r>
          </a:p>
          <a:p>
            <a:pPr lvl="1" algn="just"/>
            <a:r>
              <a:rPr lang="pl-PL" dirty="0"/>
              <a:t>Wyjątek! Postępowanie nakazowe </a:t>
            </a:r>
            <a:r>
              <a:rPr lang="pl-PL" dirty="0">
                <a:sym typeface="Wingdings" panose="05000000000000000000" pitchFamily="2" charset="2"/>
              </a:rPr>
              <a:t> nie obowiązuje zakaz reformationis in peius </a:t>
            </a:r>
            <a:endParaRPr lang="pl-PL" dirty="0"/>
          </a:p>
        </p:txBody>
      </p:sp>
    </p:spTree>
    <p:extLst>
      <p:ext uri="{BB962C8B-B14F-4D97-AF65-F5344CB8AC3E}">
        <p14:creationId xmlns:p14="http://schemas.microsoft.com/office/powerpoint/2010/main" val="1126960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Zarzuty i przyczyny odwoławcze </a:t>
            </a:r>
          </a:p>
        </p:txBody>
      </p:sp>
      <p:sp>
        <p:nvSpPr>
          <p:cNvPr id="3" name="Symbol zastępczy zawartości 2"/>
          <p:cNvSpPr>
            <a:spLocks noGrp="1"/>
          </p:cNvSpPr>
          <p:nvPr>
            <p:ph idx="1"/>
          </p:nvPr>
        </p:nvSpPr>
        <p:spPr>
          <a:xfrm>
            <a:off x="352424" y="1914525"/>
            <a:ext cx="11477625" cy="4695825"/>
          </a:xfrm>
        </p:spPr>
        <p:txBody>
          <a:bodyPr/>
          <a:lstStyle/>
          <a:p>
            <a:pPr algn="just"/>
            <a:r>
              <a:rPr lang="pl-PL" u="sng" dirty="0"/>
              <a:t>Zarzuty odwoławcze</a:t>
            </a:r>
            <a:r>
              <a:rPr lang="pl-PL" dirty="0"/>
              <a:t> to twierdzenia stron o uchybieniach popełnionych przez sąd pierwszej instancji. Zarzuty mają zawsze odcień subiektywny, bez względu na ich odbicie w faktach.</a:t>
            </a:r>
          </a:p>
          <a:p>
            <a:pPr algn="just"/>
            <a:r>
              <a:rPr lang="pl-PL" dirty="0"/>
              <a:t>Obiektywizacją zarzutów odwoławczych są przyczyny odwoławcze.  </a:t>
            </a:r>
          </a:p>
          <a:p>
            <a:pPr algn="just"/>
            <a:endParaRPr lang="pl-PL" dirty="0"/>
          </a:p>
          <a:p>
            <a:pPr algn="just"/>
            <a:endParaRPr lang="pl-PL" dirty="0"/>
          </a:p>
          <a:p>
            <a:pPr algn="just"/>
            <a:endParaRPr lang="pl-PL" dirty="0"/>
          </a:p>
          <a:p>
            <a:pPr algn="just"/>
            <a:endParaRPr lang="pl-PL" dirty="0"/>
          </a:p>
          <a:p>
            <a:pPr algn="just"/>
            <a:endParaRPr lang="pl-PL" dirty="0"/>
          </a:p>
          <a:p>
            <a:pPr algn="just"/>
            <a:endParaRPr lang="pl-PL" dirty="0"/>
          </a:p>
          <a:p>
            <a:pPr algn="just"/>
            <a:endParaRPr lang="pl-PL" dirty="0"/>
          </a:p>
          <a:p>
            <a:pPr algn="just"/>
            <a:endParaRPr lang="pl-PL" dirty="0"/>
          </a:p>
          <a:p>
            <a:pPr marL="0" indent="0" algn="just">
              <a:buNone/>
            </a:pPr>
            <a:endParaRPr lang="pl-PL" dirty="0"/>
          </a:p>
        </p:txBody>
      </p:sp>
      <p:sp>
        <p:nvSpPr>
          <p:cNvPr id="4" name="Nawias klamrowy zamykający 3"/>
          <p:cNvSpPr/>
          <p:nvPr/>
        </p:nvSpPr>
        <p:spPr>
          <a:xfrm rot="5400000">
            <a:off x="5933312" y="1761364"/>
            <a:ext cx="315846" cy="2752725"/>
          </a:xfrm>
          <a:prstGeom prst="rightBrace">
            <a:avLst>
              <a:gd name="adj1" fmla="val 5055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dirty="0"/>
          </a:p>
        </p:txBody>
      </p:sp>
      <p:sp>
        <p:nvSpPr>
          <p:cNvPr id="5" name="pole tekstowe 4"/>
          <p:cNvSpPr txBox="1"/>
          <p:nvPr/>
        </p:nvSpPr>
        <p:spPr>
          <a:xfrm>
            <a:off x="191344" y="3137726"/>
            <a:ext cx="11638705" cy="923330"/>
          </a:xfrm>
          <a:prstGeom prst="rect">
            <a:avLst/>
          </a:prstGeom>
          <a:noFill/>
        </p:spPr>
        <p:txBody>
          <a:bodyPr wrap="square" rtlCol="0">
            <a:spAutoFit/>
          </a:bodyPr>
          <a:lstStyle/>
          <a:p>
            <a:pPr algn="just"/>
            <a:r>
              <a:rPr lang="pl-PL" dirty="0"/>
              <a:t>Uchybienia, których stwierdzenie przez sąd (organ) odwoławczy powoduje określone konsekwencje procesowe w stosunku do zaskarżonego orzeczenia. </a:t>
            </a:r>
          </a:p>
          <a:p>
            <a:pPr algn="just"/>
            <a:r>
              <a:rPr lang="pl-PL" dirty="0"/>
              <a:t>Przyczyny odwoławcze można traktować jako powody do uchylenia lub zmiany zaskarżonego orzeczenia. </a:t>
            </a:r>
          </a:p>
        </p:txBody>
      </p:sp>
      <p:graphicFrame>
        <p:nvGraphicFramePr>
          <p:cNvPr id="7" name="Diagram 6"/>
          <p:cNvGraphicFramePr/>
          <p:nvPr>
            <p:extLst>
              <p:ext uri="{D42A27DB-BD31-4B8C-83A1-F6EECF244321}">
                <p14:modId xmlns:p14="http://schemas.microsoft.com/office/powerpoint/2010/main" val="2910729158"/>
              </p:ext>
            </p:extLst>
          </p:nvPr>
        </p:nvGraphicFramePr>
        <p:xfrm>
          <a:off x="2063552" y="4288429"/>
          <a:ext cx="7920880" cy="24798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0332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07368" y="546591"/>
            <a:ext cx="11439525" cy="706964"/>
          </a:xfrm>
        </p:spPr>
        <p:txBody>
          <a:bodyPr>
            <a:normAutofit/>
          </a:bodyPr>
          <a:lstStyle/>
          <a:p>
            <a:r>
              <a:rPr lang="pl-PL" dirty="0"/>
              <a:t>Względne przyczyny odwoławcze - art. 438 k.p.k. </a:t>
            </a:r>
          </a:p>
        </p:txBody>
      </p:sp>
      <p:sp>
        <p:nvSpPr>
          <p:cNvPr id="3" name="Symbol zastępczy zawartości 2"/>
          <p:cNvSpPr>
            <a:spLocks noGrp="1"/>
          </p:cNvSpPr>
          <p:nvPr>
            <p:ph idx="1"/>
          </p:nvPr>
        </p:nvSpPr>
        <p:spPr>
          <a:xfrm>
            <a:off x="0" y="1412776"/>
            <a:ext cx="12144672" cy="5475745"/>
          </a:xfrm>
        </p:spPr>
        <p:txBody>
          <a:bodyPr>
            <a:normAutofit lnSpcReduction="10000"/>
          </a:bodyPr>
          <a:lstStyle/>
          <a:p>
            <a:pPr algn="just"/>
            <a:endParaRPr lang="pl-PL" sz="2200" dirty="0"/>
          </a:p>
          <a:p>
            <a:pPr algn="just"/>
            <a:r>
              <a:rPr lang="pl-PL" sz="2200" dirty="0"/>
              <a:t>Takie uchybienia, które mogą spowodować uchylenie lub zmianę zaskarżonego orzeczenia lub zarządzenia jedynie wtedy, gdy uchybienie to mogło mieć wpływ na jego treść. </a:t>
            </a:r>
          </a:p>
          <a:p>
            <a:pPr marL="0" indent="0" algn="just">
              <a:buNone/>
            </a:pPr>
            <a:endParaRPr lang="pl-PL" sz="2200" dirty="0"/>
          </a:p>
          <a:p>
            <a:pPr algn="just">
              <a:buFont typeface="+mj-lt"/>
              <a:buAutoNum type="arabicPeriod"/>
            </a:pPr>
            <a:r>
              <a:rPr lang="pl-PL" sz="2200" b="1" dirty="0"/>
              <a:t>Obraza przepisów prawa materialnego w zakresie kwalifikacji prawnej czynu przypisanego oskarżonemu </a:t>
            </a:r>
            <a:r>
              <a:rPr lang="pl-PL" sz="2200" dirty="0"/>
              <a:t>(art. 438 pkt 1 k.p.k.)</a:t>
            </a:r>
          </a:p>
          <a:p>
            <a:pPr algn="just">
              <a:buFont typeface="+mj-lt"/>
              <a:buAutoNum type="arabicPeriod"/>
            </a:pPr>
            <a:r>
              <a:rPr lang="pl-PL" sz="2200" b="1" dirty="0"/>
              <a:t>Obraza przepisów prawa materialnego w inny wypadku niż wskazany w pkt1, chyba że pomimo błędnej podstawy prawnej orzeczenie odpowiada prawu (art. 438 pkt 1a k.p.k.)</a:t>
            </a:r>
          </a:p>
          <a:p>
            <a:pPr lvl="1" algn="just"/>
            <a:r>
              <a:rPr lang="pl-PL" sz="2200" dirty="0"/>
              <a:t>Błędna wykładnia przepisu, zastosowanie nieodpowiedniego przepisu lub niezastosowanie przepisu, którego zastosowanie było obowiązkowe </a:t>
            </a:r>
          </a:p>
          <a:p>
            <a:pPr lvl="1" algn="just"/>
            <a:r>
              <a:rPr lang="pl-PL" sz="2200" dirty="0"/>
              <a:t>Tylko tam, gdzie przepisy prawa materialnego mówią o bezwzględnym obowiązku zastosowania określonego przepisu np. obligatoryjne nadzwyczajne złagodzenie kary z art. 60 § 3 </a:t>
            </a:r>
          </a:p>
          <a:p>
            <a:pPr lvl="1" algn="just"/>
            <a:r>
              <a:rPr lang="pl-PL" sz="2200" b="1" dirty="0"/>
              <a:t>Zarzut ten można podnieść </a:t>
            </a:r>
            <a:r>
              <a:rPr lang="pl-PL" sz="2200" b="1" u="sng" dirty="0"/>
              <a:t>tylko wtedy, gdy orzeczenie nie odpowiada prawu!</a:t>
            </a:r>
            <a:endParaRPr lang="pl-PL" sz="2200" b="1" dirty="0"/>
          </a:p>
          <a:p>
            <a:pPr marL="0" indent="0" algn="just">
              <a:buNone/>
            </a:pPr>
            <a:endParaRPr lang="pl-PL" sz="2200" b="1" dirty="0"/>
          </a:p>
        </p:txBody>
      </p:sp>
    </p:spTree>
    <p:extLst>
      <p:ext uri="{BB962C8B-B14F-4D97-AF65-F5344CB8AC3E}">
        <p14:creationId xmlns:p14="http://schemas.microsoft.com/office/powerpoint/2010/main" val="2014492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Względne przyczyny odwoławcze - art. 438 k.p.k. </a:t>
            </a:r>
          </a:p>
        </p:txBody>
      </p:sp>
      <p:sp>
        <p:nvSpPr>
          <p:cNvPr id="3" name="Symbol zastępczy zawartości 2"/>
          <p:cNvSpPr>
            <a:spLocks noGrp="1"/>
          </p:cNvSpPr>
          <p:nvPr>
            <p:ph idx="1"/>
          </p:nvPr>
        </p:nvSpPr>
        <p:spPr>
          <a:xfrm>
            <a:off x="263352" y="2180496"/>
            <a:ext cx="11737304" cy="4560872"/>
          </a:xfrm>
        </p:spPr>
        <p:txBody>
          <a:bodyPr>
            <a:noAutofit/>
          </a:bodyPr>
          <a:lstStyle/>
          <a:p>
            <a:pPr marL="342900" indent="-342900" algn="just">
              <a:buFont typeface="+mj-lt"/>
              <a:buAutoNum type="arabicPeriod" startAt="2"/>
            </a:pPr>
            <a:r>
              <a:rPr lang="pl-PL" sz="2200" dirty="0"/>
              <a:t>Obraza przepisów postępowania, </a:t>
            </a:r>
            <a:r>
              <a:rPr lang="pl-PL" sz="2200" b="1" dirty="0"/>
              <a:t>jeżeli mogła ona mieć wpływ na treść orzeczenia </a:t>
            </a:r>
          </a:p>
          <a:p>
            <a:pPr lvl="1" algn="just"/>
            <a:r>
              <a:rPr lang="pl-PL" sz="2200" dirty="0"/>
              <a:t>Naruszenie przepisów k.p.k. czy np. przepisów EKPC jeżeli są to uchybienia, które mogły mieć wpływ na treść orzeczenia, z wyłączeniem tych wskazanych w art. 439 </a:t>
            </a:r>
          </a:p>
          <a:p>
            <a:pPr marL="1257300" lvl="2" indent="-342900" algn="just">
              <a:buFont typeface="+mj-lt"/>
              <a:buAutoNum type="arabicPeriod"/>
            </a:pPr>
            <a:r>
              <a:rPr lang="pl-PL" sz="2200" dirty="0"/>
              <a:t>Zaniechanie określonych nakazów wynikających z k.p.k. – nieuprzedzenie stron o możliwości zmiany kwalifikacji prawnej czynu na surowszą </a:t>
            </a:r>
          </a:p>
          <a:p>
            <a:pPr marL="1257300" lvl="2" indent="-342900" algn="just">
              <a:buFont typeface="+mj-lt"/>
              <a:buAutoNum type="arabicPeriod"/>
            </a:pPr>
            <a:r>
              <a:rPr lang="pl-PL" sz="2200" dirty="0"/>
              <a:t>Działanie sprzeczne z przepisami k.p.k. – np. odczytanie oskarżonemu jego uprzednich zeznań złożonych w charakterze świadka </a:t>
            </a:r>
          </a:p>
          <a:p>
            <a:pPr marL="1257300" lvl="2" indent="-342900" algn="just">
              <a:buFont typeface="+mj-lt"/>
              <a:buAutoNum type="arabicPeriod"/>
            </a:pPr>
            <a:r>
              <a:rPr lang="pl-PL" sz="2200" dirty="0"/>
              <a:t>Naruszenie przepisów dotyczących samego orzekania np. sprzeczność między treścią wyroku a jego uzasadnieniem </a:t>
            </a:r>
          </a:p>
          <a:p>
            <a:pPr lvl="3" algn="just"/>
            <a:r>
              <a:rPr lang="pl-PL" sz="2200" dirty="0"/>
              <a:t>Ciekawe orzeczenie – uchwała (7) SN z dnia 28 marca 2012 r., I KZP 24/11 </a:t>
            </a:r>
          </a:p>
          <a:p>
            <a:endParaRPr lang="pl-PL" sz="2200" dirty="0"/>
          </a:p>
        </p:txBody>
      </p:sp>
    </p:spTree>
    <p:extLst>
      <p:ext uri="{BB962C8B-B14F-4D97-AF65-F5344CB8AC3E}">
        <p14:creationId xmlns:p14="http://schemas.microsoft.com/office/powerpoint/2010/main" val="2820237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079" y="0"/>
            <a:ext cx="11521280" cy="1609344"/>
          </a:xfrm>
        </p:spPr>
        <p:txBody>
          <a:bodyPr/>
          <a:lstStyle/>
          <a:p>
            <a:r>
              <a:rPr lang="pl-PL" dirty="0"/>
              <a:t>Prawo do zaskarżenia orzeczenia– Konstytucja </a:t>
            </a:r>
          </a:p>
        </p:txBody>
      </p:sp>
      <p:sp>
        <p:nvSpPr>
          <p:cNvPr id="3" name="Content Placeholder 2"/>
          <p:cNvSpPr>
            <a:spLocks noGrp="1"/>
          </p:cNvSpPr>
          <p:nvPr>
            <p:ph idx="1"/>
          </p:nvPr>
        </p:nvSpPr>
        <p:spPr>
          <a:xfrm>
            <a:off x="335360" y="1609344"/>
            <a:ext cx="10945216" cy="4988008"/>
          </a:xfrm>
        </p:spPr>
        <p:txBody>
          <a:bodyPr>
            <a:normAutofit/>
          </a:bodyPr>
          <a:lstStyle/>
          <a:p>
            <a:pPr algn="just"/>
            <a:r>
              <a:rPr lang="pl-PL" i="1" dirty="0"/>
              <a:t>Art. 78 </a:t>
            </a:r>
            <a:r>
              <a:rPr lang="pl-PL" dirty="0"/>
              <a:t>- </a:t>
            </a:r>
            <a:r>
              <a:rPr lang="pl-PL" u="sng" dirty="0"/>
              <a:t>Każda ze stron ma prawo do zaskarżenia orzeczeń i decyzji wydanych w pierwszej instancji. Wyjątki od tej zasady oraz tryb zaskarżania określa ustawa.</a:t>
            </a:r>
          </a:p>
          <a:p>
            <a:pPr lvl="1" algn="just"/>
            <a:r>
              <a:rPr lang="pl-PL" dirty="0"/>
              <a:t>Konstytucyjna zasada kontroli</a:t>
            </a:r>
          </a:p>
          <a:p>
            <a:pPr lvl="1" algn="just"/>
            <a:r>
              <a:rPr lang="pl-PL" dirty="0"/>
              <a:t>postulat takiego ukształtowania przez ustawodawcę procedury, by w miarę możliwości, przewidywała możliwość wniesienia środka zaskarżenia. </a:t>
            </a:r>
          </a:p>
          <a:p>
            <a:pPr lvl="2" algn="just"/>
            <a:r>
              <a:rPr lang="pl-PL" dirty="0"/>
              <a:t>Postulat skierowany do postępowań pozasądowych. W odniesieniu do postępowania przed sądem Konstytucja wprowadza wyższy standard – art. 176 ust. 1 Konstytucji</a:t>
            </a:r>
          </a:p>
          <a:p>
            <a:pPr lvl="1" algn="just"/>
            <a:r>
              <a:rPr lang="pl-PL" dirty="0"/>
              <a:t>Wyjątki od zaskarżenia orzeczenia powinny być oceniane z uwzględnieniem zasady proporcjonalności (art. 31 ust. 3 Konstytucji) i racjonalności ograniczenia tego uprawnienia. </a:t>
            </a:r>
          </a:p>
          <a:p>
            <a:pPr algn="just"/>
            <a:r>
              <a:rPr lang="pl-PL" i="1" dirty="0"/>
              <a:t>Art. 176 ust. 1 </a:t>
            </a:r>
            <a:r>
              <a:rPr lang="pl-PL" dirty="0"/>
              <a:t>– </a:t>
            </a:r>
            <a:r>
              <a:rPr lang="pl-PL" u="sng" dirty="0"/>
              <a:t>Postępowanie sądowe jest co najmniej dwuinstancyjne </a:t>
            </a:r>
          </a:p>
          <a:p>
            <a:pPr lvl="1" algn="just"/>
            <a:r>
              <a:rPr lang="pl-PL" dirty="0"/>
              <a:t>Zasada dwuinstancyjności postępowania i zarazem standard minimalny, który musi zostać spełniony. </a:t>
            </a:r>
          </a:p>
          <a:p>
            <a:pPr lvl="1" algn="just"/>
            <a:r>
              <a:rPr lang="pl-PL" dirty="0"/>
              <a:t>Rozwinięcie konstytucyjnego prawa do sądu wynikającego z art. 45 ust. 1 Konstytucji </a:t>
            </a:r>
          </a:p>
          <a:p>
            <a:pPr lvl="1" algn="just"/>
            <a:r>
              <a:rPr lang="pl-PL" dirty="0"/>
              <a:t>Przepis został umiejscowiony w rozdziale o sądach i dotyczy tylko spraw przekazanych ustawami do właściwości sądów, tzn. rozpoznawanych przez sądy od początku do końca </a:t>
            </a:r>
            <a:r>
              <a:rPr lang="pl-PL" dirty="0">
                <a:sym typeface="Wingdings" panose="05000000000000000000" pitchFamily="2" charset="2"/>
              </a:rPr>
              <a:t> wyrok TK z dnia 8 grudnia 1998 r. (K 41/97)</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Względne przyczyny odwoławcze - art. 438 k.p.k. </a:t>
            </a:r>
          </a:p>
        </p:txBody>
      </p:sp>
      <p:sp>
        <p:nvSpPr>
          <p:cNvPr id="3" name="Symbol zastępczy zawartości 2"/>
          <p:cNvSpPr>
            <a:spLocks noGrp="1"/>
          </p:cNvSpPr>
          <p:nvPr>
            <p:ph idx="1"/>
          </p:nvPr>
        </p:nvSpPr>
        <p:spPr>
          <a:xfrm>
            <a:off x="0" y="1715956"/>
            <a:ext cx="12192000" cy="5025412"/>
          </a:xfrm>
        </p:spPr>
        <p:txBody>
          <a:bodyPr>
            <a:normAutofit/>
          </a:bodyPr>
          <a:lstStyle/>
          <a:p>
            <a:pPr marL="457200" indent="-457200" algn="just">
              <a:buFont typeface="+mj-lt"/>
              <a:buAutoNum type="arabicPeriod" startAt="3"/>
            </a:pPr>
            <a:r>
              <a:rPr lang="pl-PL" sz="2400" dirty="0"/>
              <a:t>Błąd w ustaleniach faktycznych przyjętych za podstawę orzeczenia, </a:t>
            </a:r>
            <a:r>
              <a:rPr lang="pl-PL" sz="2400" b="1" dirty="0"/>
              <a:t>jeżeli mógł </a:t>
            </a:r>
            <a:r>
              <a:rPr lang="pl-PL" sz="2400" b="1"/>
              <a:t>mieć wpływ </a:t>
            </a:r>
            <a:r>
              <a:rPr lang="pl-PL" sz="2400" b="1" dirty="0"/>
              <a:t>na jego treść</a:t>
            </a:r>
          </a:p>
          <a:p>
            <a:pPr lvl="1" algn="just"/>
            <a:r>
              <a:rPr lang="pl-PL" sz="2400" dirty="0"/>
              <a:t>Błędu w ustaleniach faktycznych nie powinno się wskazywać łącznie z obrazą przepisów prawa materialnego. Zawsze szukamy błędu źródłowego (początkowego). Jeżeli wadliwie ustalono stan faktyczny to obraza przepisów prawa materialnego jest błędem pochodnym </a:t>
            </a:r>
          </a:p>
          <a:p>
            <a:pPr lvl="1" algn="just"/>
            <a:r>
              <a:rPr lang="pl-PL" sz="2400" dirty="0"/>
              <a:t>błąd braku – nie przeprowadzono określonego dowodu </a:t>
            </a:r>
          </a:p>
          <a:p>
            <a:pPr lvl="1" algn="just"/>
            <a:r>
              <a:rPr lang="pl-PL" sz="2400" dirty="0"/>
              <a:t>błąd dowolności – sąd przekroczył granice swobodnej oceny dowodów (art. 7)</a:t>
            </a:r>
          </a:p>
          <a:p>
            <a:endParaRPr lang="pl-PL" sz="2400" dirty="0"/>
          </a:p>
        </p:txBody>
      </p:sp>
    </p:spTree>
    <p:extLst>
      <p:ext uri="{BB962C8B-B14F-4D97-AF65-F5344CB8AC3E}">
        <p14:creationId xmlns:p14="http://schemas.microsoft.com/office/powerpoint/2010/main" val="1312858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Względne przyczyny odwoławcze - art. 438 k.p.k. </a:t>
            </a:r>
          </a:p>
        </p:txBody>
      </p:sp>
      <p:sp>
        <p:nvSpPr>
          <p:cNvPr id="3" name="Symbol zastępczy zawartości 2"/>
          <p:cNvSpPr>
            <a:spLocks noGrp="1"/>
          </p:cNvSpPr>
          <p:nvPr>
            <p:ph idx="1"/>
          </p:nvPr>
        </p:nvSpPr>
        <p:spPr>
          <a:xfrm>
            <a:off x="30040" y="1849756"/>
            <a:ext cx="12192000" cy="5025412"/>
          </a:xfrm>
        </p:spPr>
        <p:txBody>
          <a:bodyPr>
            <a:normAutofit/>
          </a:bodyPr>
          <a:lstStyle/>
          <a:p>
            <a:pPr marL="0" indent="0" algn="just">
              <a:buNone/>
            </a:pPr>
            <a:r>
              <a:rPr lang="pl-PL" sz="2200" dirty="0"/>
              <a:t>4. Rażąca niewspółmierność kary środka karnego, nawiązki lub niesłusznego zastosowania albo niezastosowania środka zabezpieczającego, przepadku lub innego środka</a:t>
            </a:r>
          </a:p>
          <a:p>
            <a:pPr lvl="1" algn="just"/>
            <a:r>
              <a:rPr lang="pl-PL" sz="2200" dirty="0"/>
              <a:t>zarzut bardzo ocenny </a:t>
            </a:r>
          </a:p>
          <a:p>
            <a:pPr lvl="1" algn="just"/>
            <a:r>
              <a:rPr lang="pl-PL" sz="2200" dirty="0"/>
              <a:t>Rażąca niewspółmierność kary występuje wtedy, gdy kara orzeczona nie uwzględnia w należyty sposób stopnia społecznej szkodliwości przypisywanego czynu oraz nie realizuje wystarczająco celu kary, ze szczególnym uwzględnieniem celów zapobiegawczych i wychowawczych. Pojęcie niewspółmierności rażącej oznacza znaczną, wyraźną i oczywistą, a więc niedającą się zaakceptować dysproporcję między karą wymierzoną a karą sprawiedliwą (zasłużoną). Przesłanka rażącej niewspółmierności kary jest spełniona tylko wtedy, gdy na podstawie ustalonych okoliczności sprawy, które powinny mieć decydujące znaczenie dla wymiaru kary, można przyjąć, iż zachodzi wyraźna różnica między karą wymierzoną a karą, która powinna zostać wymierzona w wyniku prawidłowego zastosowania dyrektyw wymiaru kary oraz zasad ukształtowanych przez orzecznictwo (wyrok SN z 22.10.2007 r., SNO 75/07).</a:t>
            </a:r>
          </a:p>
          <a:p>
            <a:endParaRPr lang="pl-PL" sz="2200" dirty="0"/>
          </a:p>
        </p:txBody>
      </p:sp>
    </p:spTree>
    <p:extLst>
      <p:ext uri="{BB962C8B-B14F-4D97-AF65-F5344CB8AC3E}">
        <p14:creationId xmlns:p14="http://schemas.microsoft.com/office/powerpoint/2010/main" val="3592101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07368" y="1052736"/>
            <a:ext cx="10944224" cy="706964"/>
          </a:xfrm>
        </p:spPr>
        <p:txBody>
          <a:bodyPr>
            <a:normAutofit/>
          </a:bodyPr>
          <a:lstStyle/>
          <a:p>
            <a:r>
              <a:rPr lang="pl-PL" dirty="0"/>
              <a:t>Bezwzględne przyczyny odwoławcze – art. 439 </a:t>
            </a:r>
          </a:p>
        </p:txBody>
      </p:sp>
      <p:sp>
        <p:nvSpPr>
          <p:cNvPr id="3" name="Symbol zastępczy zawartości 2"/>
          <p:cNvSpPr>
            <a:spLocks noGrp="1"/>
          </p:cNvSpPr>
          <p:nvPr>
            <p:ph idx="1"/>
          </p:nvPr>
        </p:nvSpPr>
        <p:spPr>
          <a:xfrm>
            <a:off x="263352" y="2708920"/>
            <a:ext cx="11665296" cy="4149080"/>
          </a:xfrm>
        </p:spPr>
        <p:txBody>
          <a:bodyPr>
            <a:noAutofit/>
          </a:bodyPr>
          <a:lstStyle/>
          <a:p>
            <a:pPr algn="just"/>
            <a:r>
              <a:rPr lang="pl-PL" sz="2200" dirty="0"/>
              <a:t>Tak istotne uchybienia, że bez względy na ich wpływ na treść orzeczenia zawsze powodują uchylenie zaskarżonego orzeczenia. Organ odwoławczy uwzględnia je poza przedmiotowymi i podmiotowymi granicami zaskarżenia i niezależnie od podniesionych zarzutów. </a:t>
            </a:r>
          </a:p>
          <a:p>
            <a:pPr algn="just"/>
            <a:r>
              <a:rPr lang="pl-PL" sz="2200" dirty="0"/>
              <a:t>Wystąpienie bezwzględnej przyczyny odwoławczej zawsze skutkuje </a:t>
            </a:r>
            <a:r>
              <a:rPr lang="pl-PL" sz="2200" b="1" dirty="0"/>
              <a:t>uchyleniem </a:t>
            </a:r>
            <a:r>
              <a:rPr lang="pl-PL" sz="2200" dirty="0"/>
              <a:t>zaskarżonego orzeczenia. </a:t>
            </a:r>
          </a:p>
          <a:p>
            <a:pPr algn="just"/>
            <a:r>
              <a:rPr lang="pl-PL" sz="2200" dirty="0"/>
              <a:t>Katalog bezwzględnych przyczyn odwoławczych jest katalogiem zamkniętym, który nie podlega rozszerzającej interpretacji. </a:t>
            </a:r>
          </a:p>
          <a:p>
            <a:pPr algn="just"/>
            <a:r>
              <a:rPr lang="pl-PL" sz="2200" dirty="0"/>
              <a:t>Po uchyleniu orzeczenia z przyczyny wskazanych w art. 439 obowiązuje zakaz </a:t>
            </a:r>
            <a:r>
              <a:rPr lang="pl-PL" sz="2200" dirty="0" err="1"/>
              <a:t>reformationis</a:t>
            </a:r>
            <a:r>
              <a:rPr lang="pl-PL" sz="2200" dirty="0"/>
              <a:t> in </a:t>
            </a:r>
            <a:r>
              <a:rPr lang="pl-PL" sz="2200" dirty="0" err="1"/>
              <a:t>peius</a:t>
            </a:r>
            <a:r>
              <a:rPr lang="pl-PL" sz="2200" dirty="0"/>
              <a:t> </a:t>
            </a:r>
          </a:p>
          <a:p>
            <a:pPr lvl="1" algn="just"/>
            <a:r>
              <a:rPr lang="pl-PL" sz="2200" dirty="0"/>
              <a:t>Dlatego bardzo ważne jest zaznaczenie, czy orzeczenie zaskarżamy na korzyść czy niekorzyść oskarżonego </a:t>
            </a:r>
          </a:p>
          <a:p>
            <a:pPr algn="just"/>
            <a:r>
              <a:rPr lang="pl-PL" sz="2200" dirty="0"/>
              <a:t>Modyfikacja powyższej reguły </a:t>
            </a:r>
            <a:r>
              <a:rPr lang="pl-PL" sz="2200" dirty="0">
                <a:sym typeface="Wingdings" panose="05000000000000000000" pitchFamily="2" charset="2"/>
              </a:rPr>
              <a:t> </a:t>
            </a:r>
            <a:r>
              <a:rPr lang="pl-PL" sz="2200" dirty="0"/>
              <a:t>Art. 439 § 2. Uchylenie orzeczenia jedynie z powodów określonych w § 1 pkt 9 – 11 może nastąpić </a:t>
            </a:r>
            <a:r>
              <a:rPr lang="pl-PL" sz="2200" b="1" dirty="0"/>
              <a:t>tylko na korzyść oskarżonego</a:t>
            </a:r>
            <a:r>
              <a:rPr lang="pl-PL" sz="2200" dirty="0"/>
              <a:t>. </a:t>
            </a:r>
          </a:p>
          <a:p>
            <a:pPr marL="0" indent="0" algn="just">
              <a:buNone/>
            </a:pPr>
            <a:endParaRPr lang="pl-PL" sz="2200" dirty="0"/>
          </a:p>
          <a:p>
            <a:pPr marL="57150" indent="0" algn="just">
              <a:buNone/>
            </a:pPr>
            <a:endParaRPr lang="pl-PL" sz="2200" dirty="0"/>
          </a:p>
        </p:txBody>
      </p:sp>
    </p:spTree>
    <p:extLst>
      <p:ext uri="{BB962C8B-B14F-4D97-AF65-F5344CB8AC3E}">
        <p14:creationId xmlns:p14="http://schemas.microsoft.com/office/powerpoint/2010/main" val="2732765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6250" y="476672"/>
            <a:ext cx="11029950" cy="706964"/>
          </a:xfrm>
        </p:spPr>
        <p:txBody>
          <a:bodyPr>
            <a:normAutofit/>
          </a:bodyPr>
          <a:lstStyle/>
          <a:p>
            <a:r>
              <a:rPr lang="pl-PL" dirty="0"/>
              <a:t>Bezwzględne przyczyny odwoławcze – art. 439 </a:t>
            </a:r>
          </a:p>
        </p:txBody>
      </p:sp>
      <p:sp>
        <p:nvSpPr>
          <p:cNvPr id="3" name="Symbol zastępczy zawartości 2"/>
          <p:cNvSpPr>
            <a:spLocks noGrp="1"/>
          </p:cNvSpPr>
          <p:nvPr>
            <p:ph idx="1"/>
          </p:nvPr>
        </p:nvSpPr>
        <p:spPr>
          <a:xfrm>
            <a:off x="180975" y="1412776"/>
            <a:ext cx="11620500" cy="5623688"/>
          </a:xfrm>
        </p:spPr>
        <p:txBody>
          <a:bodyPr>
            <a:normAutofit fontScale="92500" lnSpcReduction="20000"/>
          </a:bodyPr>
          <a:lstStyle/>
          <a:p>
            <a:pPr algn="just">
              <a:buFont typeface="+mj-lt"/>
              <a:buAutoNum type="arabicPeriod"/>
            </a:pPr>
            <a:r>
              <a:rPr lang="pl-PL" dirty="0"/>
              <a:t>w wydaniu orzeczenia brała udział osoba nieuprawniona lub niezdolna do orzekania bądź podlegająca wyłączeniu na podstawie art. 40,</a:t>
            </a:r>
          </a:p>
          <a:p>
            <a:pPr algn="just">
              <a:buFont typeface="+mj-lt"/>
              <a:buAutoNum type="arabicPeriod"/>
            </a:pPr>
            <a:r>
              <a:rPr lang="pl-PL" dirty="0"/>
              <a:t>w wydaniu orzeczenia brał udział sędzia lub sędziowie wyznaczeni z pominięciem sposobu wskazanego w art. 351, co do których nie uwzględniono wniosku o wyłączenie złożonego zgodnie z art. 40a</a:t>
            </a:r>
          </a:p>
          <a:p>
            <a:pPr algn="just">
              <a:buFont typeface="+mj-lt"/>
              <a:buAutoNum type="arabicPeriod"/>
            </a:pPr>
            <a:r>
              <a:rPr lang="pl-PL" dirty="0"/>
              <a:t>sąd był nienależycie obsadzony lub którykolwiek z jego członków nie był obecny na całej rozprawie,</a:t>
            </a:r>
          </a:p>
          <a:p>
            <a:pPr algn="just">
              <a:buFont typeface="+mj-lt"/>
              <a:buAutoNum type="arabicPeriod"/>
            </a:pPr>
            <a:r>
              <a:rPr lang="pl-PL" dirty="0"/>
              <a:t>sąd powszechny orzekł w sprawie należącej do właściwości sądu szczególnego albo sąd szczególny orzekł w sprawie należącej do właściwości sądu powszechnego,</a:t>
            </a:r>
          </a:p>
          <a:p>
            <a:pPr algn="just">
              <a:buFont typeface="+mj-lt"/>
              <a:buAutoNum type="arabicPeriod"/>
            </a:pPr>
            <a:r>
              <a:rPr lang="pl-PL" dirty="0"/>
              <a:t>sąd niższego rzędu orzekł w sprawie należącej do właściwości sądu wyższego rzędu,</a:t>
            </a:r>
          </a:p>
          <a:p>
            <a:pPr algn="just">
              <a:buFont typeface="+mj-lt"/>
              <a:buAutoNum type="arabicPeriod"/>
            </a:pPr>
            <a:r>
              <a:rPr lang="pl-PL" dirty="0"/>
              <a:t>orzeczono karę, środek karny, środek kompensacyjny lub środek zabezpieczający nieznane ustawie,</a:t>
            </a:r>
          </a:p>
          <a:p>
            <a:pPr algn="just">
              <a:buFont typeface="+mj-lt"/>
              <a:buAutoNum type="arabicPeriod"/>
            </a:pPr>
            <a:r>
              <a:rPr lang="pl-PL" dirty="0"/>
              <a:t>zapadło z naruszeniem zasady większości głosów lub nie zostało podpisane przez którąkolwiek z osób biorących udział w jego wydaniu,</a:t>
            </a:r>
          </a:p>
          <a:p>
            <a:pPr algn="just">
              <a:buFont typeface="+mj-lt"/>
              <a:buAutoNum type="arabicPeriod"/>
            </a:pPr>
            <a:r>
              <a:rPr lang="pl-PL" dirty="0"/>
              <a:t>zachodzi sprzeczność w treści orzeczenia, uniemożliwiająca jego wykonanie,</a:t>
            </a:r>
          </a:p>
          <a:p>
            <a:pPr algn="just">
              <a:buFont typeface="+mj-lt"/>
              <a:buAutoNum type="arabicPeriod"/>
            </a:pPr>
            <a:r>
              <a:rPr lang="pl-PL" dirty="0"/>
              <a:t>zostało wydane pomimo to, że postępowanie karne co do tego samego czynu tej samej osoby zostało już prawomocnie zakończone,</a:t>
            </a:r>
          </a:p>
          <a:p>
            <a:pPr algn="just">
              <a:buFont typeface="+mj-lt"/>
              <a:buAutoNum type="arabicPeriod"/>
            </a:pPr>
            <a:r>
              <a:rPr lang="pl-PL" dirty="0"/>
              <a:t>zachodzi jedna z okoliczności wyłączających postępowanie, określonych w art. 17 § 1 pkt 5, 6 i 8 – 11 </a:t>
            </a:r>
          </a:p>
          <a:p>
            <a:pPr algn="just">
              <a:buFont typeface="+mj-lt"/>
              <a:buAutoNum type="arabicPeriod"/>
            </a:pPr>
            <a:r>
              <a:rPr lang="pl-PL" dirty="0"/>
              <a:t>oskarżony w postępowaniu sądowym nie miał obrońcy w wypadkach określonych w art. 79 § 1 i 2 oraz art. 80 lub obrońca nie brał udziału w czynnościach, w których jego udział był obowiązkowy,</a:t>
            </a:r>
          </a:p>
          <a:p>
            <a:pPr algn="just">
              <a:buFont typeface="+mj-lt"/>
              <a:buAutoNum type="arabicPeriod"/>
            </a:pPr>
            <a:r>
              <a:rPr lang="pl-PL" dirty="0"/>
              <a:t>sprawę rozpoznano podczas nieobecności oskarżonego, którego obecność była obowiązkowa</a:t>
            </a:r>
          </a:p>
          <a:p>
            <a:pPr algn="just">
              <a:buFont typeface="+mj-lt"/>
              <a:buAutoNum type="arabicPeriod"/>
            </a:pPr>
            <a:endParaRPr lang="pl-PL" dirty="0"/>
          </a:p>
        </p:txBody>
      </p:sp>
    </p:spTree>
    <p:extLst>
      <p:ext uri="{BB962C8B-B14F-4D97-AF65-F5344CB8AC3E}">
        <p14:creationId xmlns:p14="http://schemas.microsoft.com/office/powerpoint/2010/main" val="3315128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Skuteczność wniesionego środka odwoławczego zależy od:</a:t>
            </a:r>
          </a:p>
        </p:txBody>
      </p:sp>
      <p:graphicFrame>
        <p:nvGraphicFramePr>
          <p:cNvPr id="5" name="Symbol zastępczy zawartości 4"/>
          <p:cNvGraphicFramePr>
            <a:graphicFrameLocks noGrp="1"/>
          </p:cNvGraphicFramePr>
          <p:nvPr>
            <p:ph idx="1"/>
          </p:nvPr>
        </p:nvGraphicFramePr>
        <p:xfrm>
          <a:off x="2761487" y="2748152"/>
          <a:ext cx="8948547" cy="3460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otwierający 5"/>
          <p:cNvSpPr/>
          <p:nvPr/>
        </p:nvSpPr>
        <p:spPr>
          <a:xfrm>
            <a:off x="2130552" y="2615184"/>
            <a:ext cx="365760" cy="2258568"/>
          </a:xfrm>
          <a:prstGeom prst="leftBrace">
            <a:avLst>
              <a:gd name="adj1" fmla="val 258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rot="16200000">
            <a:off x="-150876" y="3071152"/>
            <a:ext cx="2606042" cy="1200329"/>
          </a:xfrm>
          <a:prstGeom prst="rect">
            <a:avLst/>
          </a:prstGeom>
          <a:noFill/>
        </p:spPr>
        <p:txBody>
          <a:bodyPr wrap="square" rtlCol="0">
            <a:spAutoFit/>
          </a:bodyPr>
          <a:lstStyle/>
          <a:p>
            <a:r>
              <a:rPr lang="pl-PL" dirty="0"/>
              <a:t>Omówimy osobno w odniesieniu do każdego środka odwoławczego </a:t>
            </a:r>
          </a:p>
        </p:txBody>
      </p:sp>
    </p:spTree>
    <p:extLst>
      <p:ext uri="{BB962C8B-B14F-4D97-AF65-F5344CB8AC3E}">
        <p14:creationId xmlns:p14="http://schemas.microsoft.com/office/powerpoint/2010/main" val="30186807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973668"/>
            <a:ext cx="11237975" cy="706964"/>
          </a:xfrm>
        </p:spPr>
        <p:txBody>
          <a:bodyPr>
            <a:normAutofit/>
          </a:bodyPr>
          <a:lstStyle/>
          <a:p>
            <a:r>
              <a:rPr lang="pl-PL" dirty="0"/>
              <a:t>Wymogi formalne środków odwoławczych </a:t>
            </a:r>
          </a:p>
        </p:txBody>
      </p:sp>
      <p:sp>
        <p:nvSpPr>
          <p:cNvPr id="3" name="Symbol zastępczy zawartości 2"/>
          <p:cNvSpPr>
            <a:spLocks noGrp="1"/>
          </p:cNvSpPr>
          <p:nvPr>
            <p:ph idx="1"/>
          </p:nvPr>
        </p:nvSpPr>
        <p:spPr>
          <a:xfrm>
            <a:off x="356615" y="1911096"/>
            <a:ext cx="11237975" cy="4812792"/>
          </a:xfrm>
        </p:spPr>
        <p:txBody>
          <a:bodyPr>
            <a:normAutofit fontScale="92500" lnSpcReduction="10000"/>
          </a:bodyPr>
          <a:lstStyle/>
          <a:p>
            <a:pPr algn="just"/>
            <a:r>
              <a:rPr lang="pl-PL" dirty="0"/>
              <a:t>art. 428 – środek odwoławczy </a:t>
            </a:r>
            <a:r>
              <a:rPr lang="pl-PL" b="1" dirty="0"/>
              <a:t>wnosi się na piśmie </a:t>
            </a:r>
            <a:r>
              <a:rPr lang="pl-PL" dirty="0"/>
              <a:t>do sądu, który wydał zaskarżone orzeczenie</a:t>
            </a:r>
          </a:p>
          <a:p>
            <a:pPr algn="just"/>
            <a:r>
              <a:rPr lang="pl-PL" dirty="0"/>
              <a:t>Art. 119 + przepisy szczególne </a:t>
            </a:r>
          </a:p>
          <a:p>
            <a:pPr algn="just"/>
            <a:r>
              <a:rPr lang="pl-PL" dirty="0"/>
              <a:t>Art. 427 </a:t>
            </a:r>
          </a:p>
          <a:p>
            <a:pPr lvl="1" algn="just"/>
            <a:r>
              <a:rPr lang="pl-PL" dirty="0"/>
              <a:t>§1.Odwołujący się powinien </a:t>
            </a:r>
            <a:r>
              <a:rPr lang="pl-PL" b="1" dirty="0"/>
              <a:t>wskazać zaskarżone rozstrzygnięcie</a:t>
            </a:r>
            <a:r>
              <a:rPr lang="pl-PL" dirty="0"/>
              <a:t> lub ustalenie, a także podać, czego się </a:t>
            </a:r>
            <a:r>
              <a:rPr lang="pl-PL" b="1" dirty="0"/>
              <a:t>domaga</a:t>
            </a:r>
            <a:r>
              <a:rPr lang="pl-PL" dirty="0"/>
              <a:t>.</a:t>
            </a:r>
          </a:p>
          <a:p>
            <a:pPr lvl="1" algn="just"/>
            <a:r>
              <a:rPr lang="pl-PL" dirty="0"/>
              <a:t>§2.Jeżeli środek odwoławczy pochodzi od </a:t>
            </a:r>
            <a:r>
              <a:rPr lang="pl-PL" b="1" u="sng" dirty="0"/>
              <a:t>oskarżyciela publicznego, obrońcy lub pełnomocnika</a:t>
            </a:r>
            <a:r>
              <a:rPr lang="pl-PL" dirty="0"/>
              <a:t>, powinien ponadto zawierać wskazanie </a:t>
            </a:r>
            <a:r>
              <a:rPr lang="pl-PL" b="1" dirty="0"/>
              <a:t>zarzutów</a:t>
            </a:r>
            <a:r>
              <a:rPr lang="pl-PL" dirty="0"/>
              <a:t> stawianych rozstrzygnięciu oraz </a:t>
            </a:r>
            <a:r>
              <a:rPr lang="pl-PL" b="1" dirty="0"/>
              <a:t>uzasadnienie</a:t>
            </a:r>
            <a:r>
              <a:rPr lang="pl-PL" dirty="0"/>
              <a:t>.</a:t>
            </a:r>
          </a:p>
          <a:p>
            <a:pPr lvl="1" algn="just"/>
            <a:r>
              <a:rPr lang="pl-PL" dirty="0"/>
              <a:t>§3.Odwołujący się może również wskazać nowe fakty lub dowody, jeżeli nie mógł powołać ich w postępowaniu przed sądem pierwszej instancji</a:t>
            </a:r>
          </a:p>
          <a:p>
            <a:pPr algn="just"/>
            <a:r>
              <a:rPr lang="pl-PL" dirty="0"/>
              <a:t>Przymus adwokacko – radcowski </a:t>
            </a:r>
            <a:r>
              <a:rPr lang="pl-PL" dirty="0">
                <a:sym typeface="Wingdings" panose="05000000000000000000" pitchFamily="2" charset="2"/>
              </a:rPr>
              <a:t> apelacja od wyroku sądu okręgowego, jeżeli nie pochodzi od prokuratora, powinna być podpisana przez adwokata lub radcę prawnego; </a:t>
            </a:r>
          </a:p>
          <a:p>
            <a:pPr algn="just"/>
            <a:r>
              <a:rPr lang="pl-PL" dirty="0">
                <a:sym typeface="Wingdings" panose="05000000000000000000" pitchFamily="2" charset="2"/>
              </a:rPr>
              <a:t>Zasadniczo trzeba wskazać:</a:t>
            </a:r>
          </a:p>
          <a:p>
            <a:pPr marL="800100" lvl="1" indent="-342900" algn="just">
              <a:buFont typeface="+mj-lt"/>
              <a:buAutoNum type="arabicPeriod"/>
            </a:pPr>
            <a:r>
              <a:rPr lang="pl-PL" dirty="0">
                <a:sym typeface="Wingdings" panose="05000000000000000000" pitchFamily="2" charset="2"/>
              </a:rPr>
              <a:t>Co skarżymy </a:t>
            </a:r>
          </a:p>
          <a:p>
            <a:pPr marL="800100" lvl="1" indent="-342900" algn="just">
              <a:buFont typeface="+mj-lt"/>
              <a:buAutoNum type="arabicPeriod"/>
            </a:pPr>
            <a:r>
              <a:rPr lang="pl-PL" dirty="0">
                <a:sym typeface="Wingdings" panose="05000000000000000000" pitchFamily="2" charset="2"/>
              </a:rPr>
              <a:t>W jakim zakresie – w całości, w części czy samo uzasadnienie</a:t>
            </a:r>
          </a:p>
          <a:p>
            <a:pPr marL="800100" lvl="1" indent="-342900" algn="just">
              <a:buFont typeface="+mj-lt"/>
              <a:buAutoNum type="arabicPeriod"/>
            </a:pPr>
            <a:r>
              <a:rPr lang="pl-PL" dirty="0">
                <a:sym typeface="Wingdings" panose="05000000000000000000" pitchFamily="2" charset="2"/>
              </a:rPr>
              <a:t>Dlaczego coś skarżymy  zarzuty (jeżeli jesteśmy obrońcą lub pełnomocnikiem albo prokuratorem)</a:t>
            </a:r>
          </a:p>
          <a:p>
            <a:pPr marL="800100" lvl="1" indent="-342900" algn="just">
              <a:buFont typeface="+mj-lt"/>
              <a:buAutoNum type="arabicPeriod"/>
            </a:pPr>
            <a:r>
              <a:rPr lang="pl-PL" dirty="0">
                <a:sym typeface="Wingdings" panose="05000000000000000000" pitchFamily="2" charset="2"/>
              </a:rPr>
              <a:t>Czego chcemy </a:t>
            </a:r>
            <a:endParaRPr lang="pl-PL" dirty="0"/>
          </a:p>
        </p:txBody>
      </p:sp>
    </p:spTree>
    <p:extLst>
      <p:ext uri="{BB962C8B-B14F-4D97-AF65-F5344CB8AC3E}">
        <p14:creationId xmlns:p14="http://schemas.microsoft.com/office/powerpoint/2010/main" val="3198182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rozstrzygnięć organu (sądu) odwoławczego </a:t>
            </a:r>
          </a:p>
        </p:txBody>
      </p:sp>
      <p:sp>
        <p:nvSpPr>
          <p:cNvPr id="3" name="Symbol zastępczy zawartości 2"/>
          <p:cNvSpPr>
            <a:spLocks noGrp="1"/>
          </p:cNvSpPr>
          <p:nvPr>
            <p:ph idx="1"/>
          </p:nvPr>
        </p:nvSpPr>
        <p:spPr>
          <a:xfrm>
            <a:off x="310896" y="2075688"/>
            <a:ext cx="11539728" cy="4672584"/>
          </a:xfrm>
        </p:spPr>
        <p:txBody>
          <a:bodyPr>
            <a:normAutofit fontScale="92500" lnSpcReduction="10000"/>
          </a:bodyPr>
          <a:lstStyle/>
          <a:p>
            <a:pPr algn="just"/>
            <a:r>
              <a:rPr lang="pl-PL" dirty="0"/>
              <a:t>Po rozpoznaniu środka odwoławczego orzeka się o:</a:t>
            </a:r>
          </a:p>
          <a:p>
            <a:pPr lvl="1" algn="just"/>
            <a:r>
              <a:rPr lang="pl-PL" dirty="0"/>
              <a:t>Utrzymaniu w mocy</a:t>
            </a:r>
          </a:p>
          <a:p>
            <a:pPr lvl="1" algn="just"/>
            <a:r>
              <a:rPr lang="pl-PL" dirty="0"/>
              <a:t>Zmianie </a:t>
            </a:r>
          </a:p>
          <a:p>
            <a:pPr lvl="1" algn="just"/>
            <a:r>
              <a:rPr lang="pl-PL" dirty="0"/>
              <a:t>Uchyleniu zaskarżonego orzeczenia </a:t>
            </a:r>
          </a:p>
          <a:p>
            <a:pPr algn="just"/>
            <a:r>
              <a:rPr lang="pl-PL" dirty="0"/>
              <a:t>Utrzymanie w mocy – w przypadku uznania środka za bezzasadny, czyli niestwierdzenia uchybień, jakie zarzucono orzeczeniu ani innych uwzględnianych z urzędu. </a:t>
            </a:r>
          </a:p>
          <a:p>
            <a:pPr algn="just"/>
            <a:r>
              <a:rPr lang="pl-PL" dirty="0"/>
              <a:t>Uchylenie lub zmiana – stwierdzenie uchybień podniesionych w środku odwoławczym albo tych, uwzględnianych z urzędu </a:t>
            </a:r>
          </a:p>
          <a:p>
            <a:pPr algn="just"/>
            <a:r>
              <a:rPr lang="pl-PL" dirty="0"/>
              <a:t>Zmiana orzeczenia – orzekanie odmienne co do istoty (orzeczenie reformatoryjne)</a:t>
            </a:r>
          </a:p>
          <a:p>
            <a:pPr algn="just"/>
            <a:r>
              <a:rPr lang="pl-PL" dirty="0"/>
              <a:t>Uchylenie – orzeczenie kasatoryjne </a:t>
            </a:r>
          </a:p>
          <a:p>
            <a:pPr algn="just"/>
            <a:endParaRPr lang="pl-PL" dirty="0"/>
          </a:p>
          <a:p>
            <a:pPr algn="just"/>
            <a:r>
              <a:rPr lang="pl-PL" dirty="0"/>
              <a:t>Pozostawienie środka odwoławczego bez rozpoznania:</a:t>
            </a:r>
          </a:p>
          <a:p>
            <a:pPr lvl="1" algn="just"/>
            <a:r>
              <a:rPr lang="pl-PL" dirty="0"/>
              <a:t>Jeżeli środek odwoławczy został cofnięty</a:t>
            </a:r>
          </a:p>
          <a:p>
            <a:pPr lvl="1" algn="just"/>
            <a:r>
              <a:rPr lang="pl-PL" dirty="0"/>
              <a:t>Jeżeli został niesłusznie przyjęty – pochodził od osoby nieuprawnionej, był niedopuszczalny albo uchybiono terminowi do jego wniesienia (lub niezasadnie przywrócono termin). </a:t>
            </a:r>
          </a:p>
        </p:txBody>
      </p:sp>
      <p:sp>
        <p:nvSpPr>
          <p:cNvPr id="4" name="Nawias klamrowy zamykający 3"/>
          <p:cNvSpPr/>
          <p:nvPr/>
        </p:nvSpPr>
        <p:spPr>
          <a:xfrm>
            <a:off x="5349240" y="2435834"/>
            <a:ext cx="126527" cy="830615"/>
          </a:xfrm>
          <a:prstGeom prst="rightBrace">
            <a:avLst>
              <a:gd name="adj1" fmla="val 49542"/>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5996762" y="2666475"/>
            <a:ext cx="3838354" cy="323165"/>
          </a:xfrm>
          <a:prstGeom prst="rect">
            <a:avLst/>
          </a:prstGeom>
          <a:noFill/>
        </p:spPr>
        <p:txBody>
          <a:bodyPr wrap="square" rtlCol="0">
            <a:spAutoFit/>
          </a:bodyPr>
          <a:lstStyle/>
          <a:p>
            <a:r>
              <a:rPr lang="pl-PL" sz="1500" dirty="0"/>
              <a:t>W całości lub w części </a:t>
            </a:r>
          </a:p>
        </p:txBody>
      </p:sp>
    </p:spTree>
    <p:extLst>
      <p:ext uri="{BB962C8B-B14F-4D97-AF65-F5344CB8AC3E}">
        <p14:creationId xmlns:p14="http://schemas.microsoft.com/office/powerpoint/2010/main" val="2848753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7FDA60-C79F-4E90-8A03-DB41E4145EC7}"/>
              </a:ext>
            </a:extLst>
          </p:cNvPr>
          <p:cNvSpPr>
            <a:spLocks noGrp="1"/>
          </p:cNvSpPr>
          <p:nvPr>
            <p:ph type="title"/>
          </p:nvPr>
        </p:nvSpPr>
        <p:spPr/>
        <p:txBody>
          <a:bodyPr/>
          <a:lstStyle/>
          <a:p>
            <a:pPr algn="ctr"/>
            <a:endParaRPr lang="pl-PL" b="1" dirty="0"/>
          </a:p>
        </p:txBody>
      </p:sp>
      <p:sp>
        <p:nvSpPr>
          <p:cNvPr id="4" name="pole tekstowe 3">
            <a:extLst>
              <a:ext uri="{FF2B5EF4-FFF2-40B4-BE49-F238E27FC236}">
                <a16:creationId xmlns:a16="http://schemas.microsoft.com/office/drawing/2014/main" id="{5F442AC8-835F-440C-8162-25FD04FD5EFB}"/>
              </a:ext>
            </a:extLst>
          </p:cNvPr>
          <p:cNvSpPr txBox="1"/>
          <p:nvPr/>
        </p:nvSpPr>
        <p:spPr>
          <a:xfrm>
            <a:off x="407368" y="2060848"/>
            <a:ext cx="11029616" cy="4708981"/>
          </a:xfrm>
          <a:prstGeom prst="rect">
            <a:avLst/>
          </a:prstGeom>
          <a:noFill/>
        </p:spPr>
        <p:txBody>
          <a:bodyPr wrap="square" rtlCol="0">
            <a:spAutoFit/>
          </a:bodyPr>
          <a:lstStyle/>
          <a:p>
            <a:pPr algn="just"/>
            <a:r>
              <a:rPr lang="pl-PL" sz="3000" b="1" dirty="0"/>
              <a:t>Art. 427 § 3a k.p.k. – </a:t>
            </a:r>
            <a:r>
              <a:rPr lang="pl-PL" sz="3000" dirty="0"/>
              <a:t>brak możliwości podniesienia zarzutu nieprzeprowadzenia dowodu z urzędu poza wyjątkami!</a:t>
            </a:r>
          </a:p>
          <a:p>
            <a:pPr algn="just"/>
            <a:endParaRPr lang="pl-PL" sz="3000" dirty="0"/>
          </a:p>
          <a:p>
            <a:pPr algn="just"/>
            <a:r>
              <a:rPr lang="pl-PL" sz="3000" b="1" dirty="0"/>
              <a:t>Art. 442 § 3 k.p.k. </a:t>
            </a:r>
            <a:r>
              <a:rPr lang="pl-PL" sz="3000" dirty="0"/>
              <a:t>– modyfikacja przepisu dotyczącego mocy wiążącej zapatrywań prawnych i wskazań sądu odwoławczego.</a:t>
            </a:r>
          </a:p>
          <a:p>
            <a:pPr algn="just"/>
            <a:endParaRPr lang="pl-PL" sz="3000" dirty="0"/>
          </a:p>
          <a:p>
            <a:pPr algn="just"/>
            <a:r>
              <a:rPr lang="pl-PL" sz="3000" b="1" dirty="0"/>
              <a:t>Art. 443a k.p.k. – </a:t>
            </a:r>
            <a:r>
              <a:rPr lang="pl-PL" sz="3000" dirty="0"/>
              <a:t>zaskarżenie uzasadnienia orzeczenia; </a:t>
            </a:r>
            <a:r>
              <a:rPr lang="pl-PL" sz="3000" b="1" u="sng" dirty="0"/>
              <a:t>skarżąc same uzasadnienie wystarczy wnieść zażalenie, a nie apelację!</a:t>
            </a:r>
            <a:endParaRPr lang="pl-PL" sz="3000" b="1" dirty="0"/>
          </a:p>
          <a:p>
            <a:pPr algn="just"/>
            <a:endParaRPr lang="pl-PL" sz="3000" dirty="0"/>
          </a:p>
        </p:txBody>
      </p:sp>
    </p:spTree>
    <p:extLst>
      <p:ext uri="{BB962C8B-B14F-4D97-AF65-F5344CB8AC3E}">
        <p14:creationId xmlns:p14="http://schemas.microsoft.com/office/powerpoint/2010/main" val="29091636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a:t>Postępowanie odwoławcze</a:t>
            </a:r>
          </a:p>
        </p:txBody>
      </p:sp>
      <p:sp>
        <p:nvSpPr>
          <p:cNvPr id="5" name="Podtytuł 4"/>
          <p:cNvSpPr>
            <a:spLocks noGrp="1"/>
          </p:cNvSpPr>
          <p:nvPr>
            <p:ph type="subTitle" idx="1"/>
          </p:nvPr>
        </p:nvSpPr>
        <p:spPr/>
        <p:txBody>
          <a:bodyPr/>
          <a:lstStyle/>
          <a:p>
            <a:r>
              <a:rPr lang="pl-PL" dirty="0"/>
              <a:t>apelacja, zażalenie i sprzeciw</a:t>
            </a:r>
          </a:p>
        </p:txBody>
      </p:sp>
    </p:spTree>
    <p:extLst>
      <p:ext uri="{BB962C8B-B14F-4D97-AF65-F5344CB8AC3E}">
        <p14:creationId xmlns:p14="http://schemas.microsoft.com/office/powerpoint/2010/main" val="36078058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a:t>Apelacja</a:t>
            </a:r>
          </a:p>
        </p:txBody>
      </p:sp>
      <p:sp>
        <p:nvSpPr>
          <p:cNvPr id="5" name="Podtytuł 4"/>
          <p:cNvSpPr>
            <a:spLocks noGrp="1"/>
          </p:cNvSpPr>
          <p:nvPr>
            <p:ph type="subTitle" idx="1"/>
          </p:nvPr>
        </p:nvSpPr>
        <p:spPr/>
        <p:txBody>
          <a:bodyPr>
            <a:normAutofit/>
          </a:bodyPr>
          <a:lstStyle/>
          <a:p>
            <a:r>
              <a:rPr lang="pl-PL" dirty="0"/>
              <a:t>dopuszczalności apelacji, podmioty uprawnione, tryb wnoszenia, warunki formalne, możliwość cofnięcia. Tryb wnoszenia apelacji. Postępowanie apelacyjne. </a:t>
            </a:r>
          </a:p>
        </p:txBody>
      </p:sp>
    </p:spTree>
    <p:extLst>
      <p:ext uri="{BB962C8B-B14F-4D97-AF65-F5344CB8AC3E}">
        <p14:creationId xmlns:p14="http://schemas.microsoft.com/office/powerpoint/2010/main" val="19242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262393"/>
            <a:ext cx="10945216" cy="1428929"/>
          </a:xfrm>
        </p:spPr>
        <p:txBody>
          <a:bodyPr/>
          <a:lstStyle/>
          <a:p>
            <a:r>
              <a:rPr lang="pl-PL" dirty="0"/>
              <a:t>Prawo do zaskarżenia wyroku sądu I instancji – EKPC i </a:t>
            </a:r>
            <a:r>
              <a:rPr lang="pl-PL" dirty="0" err="1"/>
              <a:t>MPPOiP</a:t>
            </a:r>
            <a:endParaRPr lang="pl-PL" dirty="0"/>
          </a:p>
        </p:txBody>
      </p:sp>
      <p:sp>
        <p:nvSpPr>
          <p:cNvPr id="3" name="Content Placeholder 2"/>
          <p:cNvSpPr>
            <a:spLocks noGrp="1"/>
          </p:cNvSpPr>
          <p:nvPr>
            <p:ph idx="1"/>
          </p:nvPr>
        </p:nvSpPr>
        <p:spPr>
          <a:xfrm>
            <a:off x="335360" y="1828800"/>
            <a:ext cx="10945216" cy="4351337"/>
          </a:xfrm>
        </p:spPr>
        <p:txBody>
          <a:bodyPr>
            <a:normAutofit/>
          </a:bodyPr>
          <a:lstStyle/>
          <a:p>
            <a:pPr algn="just"/>
            <a:r>
              <a:rPr lang="pl-PL" i="1" dirty="0"/>
              <a:t>Art. 13 EKPC </a:t>
            </a:r>
            <a:r>
              <a:rPr lang="pl-PL" dirty="0">
                <a:sym typeface="Wingdings" panose="05000000000000000000" pitchFamily="2" charset="2"/>
              </a:rPr>
              <a:t> </a:t>
            </a:r>
            <a:r>
              <a:rPr lang="pl-PL" u="sng" dirty="0"/>
              <a:t>Każdy, czyje prawa i wolności zawarte w niniejszej konwencji zostały naruszone, ma prawo do skutecznego środka odwoławczego do właściwego organu państwowego także wówczas, gdy naruszenia dokonały osoby wykonujące swoje funkcje urzędowe.</a:t>
            </a:r>
          </a:p>
          <a:p>
            <a:pPr algn="just"/>
            <a:r>
              <a:rPr lang="pl-PL" i="1" dirty="0"/>
              <a:t>Art. 2 Protokołu nr 7 do EKPC </a:t>
            </a:r>
            <a:r>
              <a:rPr lang="pl-PL" dirty="0">
                <a:sym typeface="Wingdings" panose="05000000000000000000" pitchFamily="2" charset="2"/>
              </a:rPr>
              <a:t> </a:t>
            </a:r>
          </a:p>
          <a:p>
            <a:pPr algn="just"/>
            <a:r>
              <a:rPr lang="pl-PL" dirty="0"/>
              <a:t>1. Każdy, kto został uznany przez sąd za winnego popełnienia przestępstwa, ma prawo do rozpatrzenia przez sąd wyższej instancji jego sprawy, tak w przedmiocie orzeczenia o winie, jak i co do kary. Korzystanie z tego prawa, a także jego podstawy, reguluje ustawa.</a:t>
            </a:r>
          </a:p>
          <a:p>
            <a:pPr algn="just"/>
            <a:r>
              <a:rPr lang="pl-PL" dirty="0"/>
              <a:t>2. Wyjątki od tego prawa mogą być stosowane w przypadku drobnych przestępstw, określonych w ustawie, lub w przypadkach, gdy dana osoba była sądzona w pierwszej instancji przez Sąd Najwyższy lub została uznana za winną i skazana w wyniku zaskarżenia wyroku uniewinniającego sądu pierwszej instancji.</a:t>
            </a:r>
          </a:p>
          <a:p>
            <a:pPr algn="just"/>
            <a:r>
              <a:rPr lang="pl-PL" i="1" dirty="0"/>
              <a:t>art. 14 ust. 5 </a:t>
            </a:r>
            <a:r>
              <a:rPr lang="pl-PL" i="1" dirty="0" err="1"/>
              <a:t>MPPOiP</a:t>
            </a:r>
            <a:r>
              <a:rPr lang="pl-PL" i="1" dirty="0"/>
              <a:t> </a:t>
            </a:r>
            <a:r>
              <a:rPr lang="pl-PL" i="1" dirty="0">
                <a:sym typeface="Wingdings" panose="05000000000000000000" pitchFamily="2" charset="2"/>
              </a:rPr>
              <a:t> </a:t>
            </a:r>
            <a:r>
              <a:rPr lang="pl-PL" dirty="0"/>
              <a:t>Każda osoba skazana za przestępstwo ma prawo odwołania się do sądu wyższej instalacji w celu ponownego rozpatrzenia orzeczenia o winie i karze zgodnie z ustawą.</a:t>
            </a:r>
          </a:p>
          <a:p>
            <a:pPr algn="just"/>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8" y="262393"/>
            <a:ext cx="11305256" cy="1428929"/>
          </a:xfrm>
        </p:spPr>
        <p:txBody>
          <a:bodyPr/>
          <a:lstStyle/>
          <a:p>
            <a:r>
              <a:rPr lang="pl-PL" dirty="0"/>
              <a:t>Skuteczność wniesionej apelacji zależy od:</a:t>
            </a:r>
          </a:p>
        </p:txBody>
      </p:sp>
      <p:graphicFrame>
        <p:nvGraphicFramePr>
          <p:cNvPr id="4" name="Symbol zastępczy zawartości 4"/>
          <p:cNvGraphicFramePr>
            <a:graphicFrameLocks/>
          </p:cNvGraphicFramePr>
          <p:nvPr>
            <p:extLst>
              <p:ext uri="{D42A27DB-BD31-4B8C-83A1-F6EECF244321}">
                <p14:modId xmlns:p14="http://schemas.microsoft.com/office/powerpoint/2010/main" val="3697329969"/>
              </p:ext>
            </p:extLst>
          </p:nvPr>
        </p:nvGraphicFramePr>
        <p:xfrm>
          <a:off x="2999656" y="2060848"/>
          <a:ext cx="5328591"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860241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9376" y="-243408"/>
            <a:ext cx="12072664" cy="1946930"/>
          </a:xfrm>
        </p:spPr>
        <p:txBody>
          <a:bodyPr/>
          <a:lstStyle/>
          <a:p>
            <a:r>
              <a:rPr lang="pl-PL" dirty="0"/>
              <a:t>Dopuszczalność apelacji, osoby uprawnione i termin wniesienia </a:t>
            </a:r>
          </a:p>
        </p:txBody>
      </p:sp>
      <p:sp>
        <p:nvSpPr>
          <p:cNvPr id="3" name="Symbol zastępczy zawartości 2"/>
          <p:cNvSpPr>
            <a:spLocks noGrp="1"/>
          </p:cNvSpPr>
          <p:nvPr>
            <p:ph idx="1"/>
          </p:nvPr>
        </p:nvSpPr>
        <p:spPr>
          <a:xfrm>
            <a:off x="119336" y="1988840"/>
            <a:ext cx="11809312" cy="4968552"/>
          </a:xfrm>
        </p:spPr>
        <p:txBody>
          <a:bodyPr>
            <a:normAutofit lnSpcReduction="10000"/>
          </a:bodyPr>
          <a:lstStyle/>
          <a:p>
            <a:pPr algn="just"/>
            <a:r>
              <a:rPr lang="pl-PL" dirty="0"/>
              <a:t>art. 444 Od wyroku sądu pierwszej instancji stronom, a pokrzywdzonemu od wyroku warunkowo umarzającego postępowanie, wydanego na posiedzeniu przysługuje apelacja.</a:t>
            </a:r>
          </a:p>
          <a:p>
            <a:pPr algn="just"/>
            <a:r>
              <a:rPr lang="pl-PL" dirty="0"/>
              <a:t>Podmioty uprawnione </a:t>
            </a:r>
            <a:r>
              <a:rPr lang="pl-PL" dirty="0">
                <a:sym typeface="Wingdings" panose="05000000000000000000" pitchFamily="2" charset="2"/>
              </a:rPr>
              <a:t> strony postępowania + pokrzywdzony od wyroku warunkowo umarzającego postępowanie wydanego na posiedzeniu + podmiot zobowiązany określony w art. 91a k.p.k.!</a:t>
            </a:r>
          </a:p>
          <a:p>
            <a:pPr lvl="1" algn="just"/>
            <a:r>
              <a:rPr lang="pl-PL" dirty="0">
                <a:sym typeface="Wingdings" panose="05000000000000000000" pitchFamily="2" charset="2"/>
              </a:rPr>
              <a:t>Aby podmiot uprawniony mógł zaskarżyć orzeczenie musi posiadać </a:t>
            </a:r>
            <a:r>
              <a:rPr lang="pl-PL" b="1" i="1" dirty="0" err="1">
                <a:sym typeface="Wingdings" panose="05000000000000000000" pitchFamily="2" charset="2"/>
              </a:rPr>
              <a:t>gravamen</a:t>
            </a:r>
            <a:r>
              <a:rPr lang="pl-PL" dirty="0">
                <a:sym typeface="Wingdings" panose="05000000000000000000" pitchFamily="2" charset="2"/>
              </a:rPr>
              <a:t> czyli interes prawny w zaskarżaniu (art. 425 </a:t>
            </a:r>
            <a:r>
              <a:rPr lang="pl-PL" dirty="0"/>
              <a:t>§ 3)</a:t>
            </a:r>
            <a:endParaRPr lang="pl-PL" dirty="0">
              <a:sym typeface="Wingdings" panose="05000000000000000000" pitchFamily="2" charset="2"/>
            </a:endParaRPr>
          </a:p>
          <a:p>
            <a:pPr lvl="2" algn="just"/>
            <a:r>
              <a:rPr lang="pl-PL" dirty="0">
                <a:sym typeface="Wingdings" panose="05000000000000000000" pitchFamily="2" charset="2"/>
              </a:rPr>
              <a:t>Subiektywne przekonanie, ale uzasadnione obiektywnymi okolicznościami, że orzeczenie jest dla danej osoby niekorzystne </a:t>
            </a:r>
          </a:p>
          <a:p>
            <a:pPr lvl="2" algn="just"/>
            <a:r>
              <a:rPr lang="pl-PL" dirty="0">
                <a:sym typeface="Wingdings" panose="05000000000000000000" pitchFamily="2" charset="2"/>
              </a:rPr>
              <a:t>Prokurator nie musi posiadać </a:t>
            </a:r>
            <a:r>
              <a:rPr lang="pl-PL" i="1" dirty="0" err="1">
                <a:sym typeface="Wingdings" panose="05000000000000000000" pitchFamily="2" charset="2"/>
              </a:rPr>
              <a:t>gravamen</a:t>
            </a:r>
            <a:r>
              <a:rPr lang="pl-PL" dirty="0">
                <a:sym typeface="Wingdings" panose="05000000000000000000" pitchFamily="2" charset="2"/>
              </a:rPr>
              <a:t> i może zaskarżyć wyrok także na korzyść oskarżonego </a:t>
            </a:r>
            <a:endParaRPr lang="pl-PL" dirty="0"/>
          </a:p>
          <a:p>
            <a:pPr algn="just"/>
            <a:r>
              <a:rPr lang="pl-PL" dirty="0"/>
              <a:t>Art. 445 </a:t>
            </a:r>
          </a:p>
          <a:p>
            <a:pPr lvl="1" algn="just"/>
            <a:r>
              <a:rPr lang="pl-PL" dirty="0"/>
              <a:t>§ 1. Termin do wniesienia apelacji wynosi </a:t>
            </a:r>
            <a:r>
              <a:rPr lang="pl-PL" b="1" dirty="0"/>
              <a:t>14 dni</a:t>
            </a:r>
            <a:r>
              <a:rPr lang="pl-PL" b="1" i="1" dirty="0"/>
              <a:t> </a:t>
            </a:r>
            <a:r>
              <a:rPr lang="pl-PL" dirty="0"/>
              <a:t>i biegnie dla każdego uprawnionego </a:t>
            </a:r>
            <a:r>
              <a:rPr lang="pl-PL" b="1" dirty="0"/>
              <a:t>od dnia doręczenia mu wyroku z uzasadnieniem. </a:t>
            </a:r>
          </a:p>
          <a:p>
            <a:pPr lvl="1" algn="just"/>
            <a:r>
              <a:rPr lang="pl-PL" dirty="0"/>
              <a:t>§ 2. Apelacja wniesiona przed upływem terminu do złożenia wniosku o sporządzenie uzasadnienia wywołuje skutki określone w art. 422 i podlega rozpoznaniu; apelację można uzupełnić w terminie wskazanym w § 1 </a:t>
            </a:r>
          </a:p>
          <a:p>
            <a:pPr lvl="2" algn="just"/>
            <a:r>
              <a:rPr lang="pl-PL" dirty="0"/>
              <a:t>„skutki z art. 422” </a:t>
            </a:r>
            <a:r>
              <a:rPr lang="pl-PL" dirty="0">
                <a:sym typeface="Wingdings" panose="05000000000000000000" pitchFamily="2" charset="2"/>
              </a:rPr>
              <a:t> czyli sąd musi sporządzić uzasadnienie wyroku i doręczyć je stronie </a:t>
            </a:r>
          </a:p>
          <a:p>
            <a:pPr lvl="1" algn="just"/>
            <a:r>
              <a:rPr lang="pl-PL" dirty="0">
                <a:sym typeface="Wingdings" panose="05000000000000000000" pitchFamily="2" charset="2"/>
              </a:rPr>
              <a:t>Termin do wniesienia apelacji jest </a:t>
            </a:r>
            <a:r>
              <a:rPr lang="pl-PL" b="1" dirty="0">
                <a:sym typeface="Wingdings" panose="05000000000000000000" pitchFamily="2" charset="2"/>
              </a:rPr>
              <a:t>terminem zawitym </a:t>
            </a:r>
          </a:p>
          <a:p>
            <a:pPr lvl="1" algn="just"/>
            <a:r>
              <a:rPr lang="pl-PL" b="1" dirty="0">
                <a:sym typeface="Wingdings" panose="05000000000000000000" pitchFamily="2" charset="2"/>
              </a:rPr>
              <a:t>Wyjątek </a:t>
            </a:r>
            <a:r>
              <a:rPr lang="pl-PL" dirty="0">
                <a:sym typeface="Wingdings" panose="05000000000000000000" pitchFamily="2" charset="2"/>
              </a:rPr>
              <a:t> </a:t>
            </a:r>
            <a:r>
              <a:rPr lang="pl-PL" b="1" u="sng" dirty="0">
                <a:sym typeface="Wingdings" panose="05000000000000000000" pitchFamily="2" charset="2"/>
              </a:rPr>
              <a:t>w postępowaniu przyspieszonym </a:t>
            </a:r>
            <a:r>
              <a:rPr lang="pl-PL" dirty="0">
                <a:sym typeface="Wingdings" panose="05000000000000000000" pitchFamily="2" charset="2"/>
              </a:rPr>
              <a:t>apelację wnosi się w terminie 7 dni, a wniosek o uzasadnienie wnosi się w terminie 3 dni (art. 517h </a:t>
            </a:r>
            <a:r>
              <a:rPr lang="pl-PL" dirty="0"/>
              <a:t>§ 2 i 3)</a:t>
            </a:r>
          </a:p>
        </p:txBody>
      </p:sp>
    </p:spTree>
    <p:extLst>
      <p:ext uri="{BB962C8B-B14F-4D97-AF65-F5344CB8AC3E}">
        <p14:creationId xmlns:p14="http://schemas.microsoft.com/office/powerpoint/2010/main" val="40856604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74812" y="286435"/>
            <a:ext cx="10058400" cy="1450757"/>
          </a:xfrm>
        </p:spPr>
        <p:txBody>
          <a:bodyPr/>
          <a:lstStyle/>
          <a:p>
            <a:r>
              <a:rPr lang="pl-PL" dirty="0"/>
              <a:t>Wymogi formalne apelacji</a:t>
            </a:r>
          </a:p>
        </p:txBody>
      </p:sp>
      <p:sp>
        <p:nvSpPr>
          <p:cNvPr id="3" name="Symbol zastępczy zawartości 2"/>
          <p:cNvSpPr>
            <a:spLocks noGrp="1"/>
          </p:cNvSpPr>
          <p:nvPr>
            <p:ph idx="1"/>
          </p:nvPr>
        </p:nvSpPr>
        <p:spPr>
          <a:xfrm>
            <a:off x="479376" y="1916832"/>
            <a:ext cx="11449272" cy="4941168"/>
          </a:xfrm>
        </p:spPr>
        <p:txBody>
          <a:bodyPr>
            <a:normAutofit lnSpcReduction="10000"/>
          </a:bodyPr>
          <a:lstStyle/>
          <a:p>
            <a:pPr algn="just"/>
            <a:r>
              <a:rPr lang="pl-PL" dirty="0"/>
              <a:t>Środek odwoławczy wnosi się na piśmie do organu, który wydał zaskarżone orzeczenie– art. 428 § 1 </a:t>
            </a:r>
          </a:p>
          <a:p>
            <a:pPr algn="just"/>
            <a:r>
              <a:rPr lang="pl-PL" dirty="0"/>
              <a:t>Musi odpowiadać ogólnym rygorom pisma procesowego – art. 119 oraz wymogom szczególnym:</a:t>
            </a:r>
          </a:p>
          <a:p>
            <a:pPr lvl="1" algn="just"/>
            <a:r>
              <a:rPr lang="pl-PL" dirty="0"/>
              <a:t>Skarżący powinien:</a:t>
            </a:r>
          </a:p>
          <a:p>
            <a:pPr marL="972900" lvl="2" indent="-342900" algn="just">
              <a:buFont typeface="+mj-lt"/>
              <a:buAutoNum type="arabicPeriod"/>
            </a:pPr>
            <a:r>
              <a:rPr lang="pl-PL" b="1" dirty="0"/>
              <a:t>Wskazać zaskarżone orzeczenie</a:t>
            </a:r>
          </a:p>
          <a:p>
            <a:pPr marL="972900" lvl="2" indent="-342900" algn="just">
              <a:buFont typeface="+mj-lt"/>
              <a:buAutoNum type="arabicPeriod"/>
            </a:pPr>
            <a:r>
              <a:rPr lang="pl-PL" b="1" dirty="0"/>
              <a:t>Sformułować zarzuty </a:t>
            </a:r>
            <a:r>
              <a:rPr lang="pl-PL" b="1" dirty="0">
                <a:sym typeface="Wingdings" panose="05000000000000000000" pitchFamily="2" charset="2"/>
              </a:rPr>
              <a:t>– </a:t>
            </a:r>
            <a:r>
              <a:rPr lang="pl-PL" dirty="0">
                <a:sym typeface="Wingdings" panose="05000000000000000000" pitchFamily="2" charset="2"/>
              </a:rPr>
              <a:t>jeżeli apelację wnosi profesjonalny pełnomocnik</a:t>
            </a:r>
            <a:endParaRPr lang="pl-PL" dirty="0"/>
          </a:p>
          <a:p>
            <a:pPr marL="972900" lvl="2" indent="-342900" algn="just">
              <a:buFont typeface="+mj-lt"/>
              <a:buAutoNum type="arabicPeriod"/>
            </a:pPr>
            <a:r>
              <a:rPr lang="pl-PL" dirty="0"/>
              <a:t>Podać czego się domaga – czy chodzi mu o uchylenie orzeczenia i przekazanie sprawy do ponownego rozpoznania, czy o uchylenie wyroku i umorzenie postępowania czy o zmianę orzeczenia i np. uniewinnienie (art. 427 § 1)</a:t>
            </a:r>
          </a:p>
          <a:p>
            <a:pPr marL="972900" lvl="2" indent="-342900" algn="just">
              <a:buFont typeface="+mj-lt"/>
              <a:buAutoNum type="arabicPeriod"/>
            </a:pPr>
            <a:r>
              <a:rPr lang="pl-PL" dirty="0"/>
              <a:t>Jeżeli apelację sporządza obrońca lub pełnomocnik – powinna ona zawierać uzasadnienie (art. 427 § 2)</a:t>
            </a:r>
          </a:p>
          <a:p>
            <a:pPr marL="645750" lvl="1" indent="-285750" algn="just"/>
            <a:r>
              <a:rPr lang="pl-PL" dirty="0"/>
              <a:t>Może również wskazać nowe fakty lub dowody, </a:t>
            </a:r>
            <a:r>
              <a:rPr lang="pl-PL" b="1" dirty="0"/>
              <a:t>jeżeli skarżący nie mógł ich powołać w postępowaniu przed sądem I instancji </a:t>
            </a:r>
            <a:r>
              <a:rPr lang="pl-PL" dirty="0"/>
              <a:t>(art. 427 § 3) </a:t>
            </a:r>
          </a:p>
          <a:p>
            <a:pPr marL="321750" indent="-285750" algn="just"/>
            <a:r>
              <a:rPr lang="pl-PL" dirty="0"/>
              <a:t>Przymus adwokacko – radcowski – </a:t>
            </a:r>
            <a:r>
              <a:rPr lang="pl-PL" b="1" dirty="0"/>
              <a:t>apelacja od wyroku sądu okręgowego, która nie pochodzi od prokuratora powinna zostać sporządzona i podpisana przez adwokata, radcę prawnego albo radcę Prokuratorii Generalnej RP </a:t>
            </a:r>
            <a:r>
              <a:rPr lang="pl-PL" dirty="0"/>
              <a:t>(art. 445  § 1)</a:t>
            </a:r>
          </a:p>
          <a:p>
            <a:pPr marL="321750" indent="-285750" algn="just"/>
            <a:r>
              <a:rPr lang="pl-PL" dirty="0"/>
              <a:t>Do apelacji wniesionej przez obrońcę lub pełnomocnika oraz prokuratora należy dołączyć odpowiednią liczbę odpisów dla stron przeciwnych. Do apelacji wnoszonej do sądu apelacyjnego dołącza się dodatkowo jeden odpis (art. 446  § 2)</a:t>
            </a:r>
          </a:p>
        </p:txBody>
      </p:sp>
      <p:sp>
        <p:nvSpPr>
          <p:cNvPr id="4" name="Nawias klamrowy otwierający 3"/>
          <p:cNvSpPr/>
          <p:nvPr/>
        </p:nvSpPr>
        <p:spPr>
          <a:xfrm>
            <a:off x="751633" y="3140968"/>
            <a:ext cx="216024" cy="792088"/>
          </a:xfrm>
          <a:prstGeom prst="leftBrace">
            <a:avLst>
              <a:gd name="adj1" fmla="val 360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rot="16200000">
            <a:off x="-460214" y="3207170"/>
            <a:ext cx="1879179" cy="738664"/>
          </a:xfrm>
          <a:prstGeom prst="rect">
            <a:avLst/>
          </a:prstGeom>
          <a:noFill/>
        </p:spPr>
        <p:txBody>
          <a:bodyPr wrap="square" rtlCol="0">
            <a:spAutoFit/>
          </a:bodyPr>
          <a:lstStyle/>
          <a:p>
            <a:r>
              <a:rPr lang="pl-PL" sz="1400" dirty="0">
                <a:solidFill>
                  <a:schemeClr val="tx2"/>
                </a:solidFill>
              </a:rPr>
              <a:t>Bezwzględne wymogi środka odwoławczego</a:t>
            </a:r>
          </a:p>
        </p:txBody>
      </p:sp>
    </p:spTree>
    <p:extLst>
      <p:ext uri="{BB962C8B-B14F-4D97-AF65-F5344CB8AC3E}">
        <p14:creationId xmlns:p14="http://schemas.microsoft.com/office/powerpoint/2010/main" val="42074169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59496" y="-30816"/>
            <a:ext cx="10058400" cy="1450757"/>
          </a:xfrm>
        </p:spPr>
        <p:txBody>
          <a:bodyPr/>
          <a:lstStyle/>
          <a:p>
            <a:r>
              <a:rPr lang="pl-PL" dirty="0"/>
              <a:t>Co można zarzucić w apelacji</a:t>
            </a:r>
          </a:p>
        </p:txBody>
      </p:sp>
      <p:sp>
        <p:nvSpPr>
          <p:cNvPr id="3" name="Symbol zastępczy zawartości 2"/>
          <p:cNvSpPr>
            <a:spLocks noGrp="1"/>
          </p:cNvSpPr>
          <p:nvPr>
            <p:ph sz="half" idx="1"/>
          </p:nvPr>
        </p:nvSpPr>
        <p:spPr>
          <a:xfrm>
            <a:off x="0" y="1952549"/>
            <a:ext cx="3935760" cy="2484564"/>
          </a:xfrm>
          <a:ln>
            <a:solidFill>
              <a:schemeClr val="accent1"/>
            </a:solidFill>
          </a:ln>
        </p:spPr>
        <p:txBody>
          <a:bodyPr>
            <a:normAutofit fontScale="62500" lnSpcReduction="20000"/>
          </a:bodyPr>
          <a:lstStyle/>
          <a:p>
            <a:pPr marL="0" indent="0" algn="just">
              <a:buNone/>
            </a:pPr>
            <a:r>
              <a:rPr lang="pl-PL" b="1" dirty="0"/>
              <a:t>Art. 438 – względne przyczyny odwoławcze </a:t>
            </a:r>
          </a:p>
          <a:p>
            <a:r>
              <a:rPr lang="pl-PL" dirty="0"/>
              <a:t>obrazy przepisów prawa materialnego w zakresie kwalifikacji prawnej czynu przypisanego oskarżonemu;</a:t>
            </a:r>
          </a:p>
          <a:p>
            <a:r>
              <a:rPr lang="pl-PL" dirty="0"/>
              <a:t>obrazy przepisów prawa materialnego w innym wypadku niż wskazany w pkt 1, chyba że pomimo błędnej podstawy prawnej orzeczenie odpowiada prawu;</a:t>
            </a:r>
          </a:p>
          <a:p>
            <a:pPr marL="357188" lvl="1" indent="-265113" algn="just">
              <a:buFont typeface="+mj-lt"/>
              <a:buAutoNum type="arabicPeriod"/>
            </a:pPr>
            <a:r>
              <a:rPr lang="pl-PL" dirty="0"/>
              <a:t>Obraza przepisów postępowania, </a:t>
            </a:r>
            <a:r>
              <a:rPr lang="pl-PL" b="1" dirty="0"/>
              <a:t>jeżeli mogła mieć wpływ na treść orzeczenia</a:t>
            </a:r>
            <a:endParaRPr lang="pl-PL" dirty="0"/>
          </a:p>
          <a:p>
            <a:pPr marL="357188" lvl="1" indent="-265113" algn="just">
              <a:buFont typeface="+mj-lt"/>
              <a:buAutoNum type="arabicPeriod"/>
            </a:pPr>
            <a:r>
              <a:rPr lang="pl-PL" dirty="0"/>
              <a:t>Błąd w ustaleniach faktycznych przyjętych za podstawę orzeczenia, jeżeli mógł on mieć wpływ na treść orzeczenia </a:t>
            </a:r>
          </a:p>
          <a:p>
            <a:pPr marL="357188" lvl="1" indent="-265113" algn="just">
              <a:buFont typeface="+mj-lt"/>
              <a:buAutoNum type="arabicPeriod"/>
            </a:pPr>
            <a:r>
              <a:rPr lang="pl-PL" dirty="0"/>
              <a:t>Rażąca niewspółmierność kary, środka karnego, nawiązki lub niesłusznego zastosowania albo niezastosowania środka zabezpieczającego, przepadku lub innego środka </a:t>
            </a:r>
          </a:p>
        </p:txBody>
      </p:sp>
      <p:sp>
        <p:nvSpPr>
          <p:cNvPr id="5" name="Symbol zastępczy zawartości 4"/>
          <p:cNvSpPr>
            <a:spLocks noGrp="1"/>
          </p:cNvSpPr>
          <p:nvPr>
            <p:ph sz="half" idx="2"/>
          </p:nvPr>
        </p:nvSpPr>
        <p:spPr>
          <a:xfrm>
            <a:off x="4248472" y="1999436"/>
            <a:ext cx="7943528" cy="4309883"/>
          </a:xfrm>
          <a:ln>
            <a:solidFill>
              <a:srgbClr val="FF0000"/>
            </a:solidFill>
          </a:ln>
        </p:spPr>
        <p:txBody>
          <a:bodyPr>
            <a:normAutofit fontScale="62500" lnSpcReduction="20000"/>
          </a:bodyPr>
          <a:lstStyle/>
          <a:p>
            <a:pPr marL="0" indent="0" algn="just">
              <a:buNone/>
            </a:pPr>
            <a:r>
              <a:rPr lang="pl-PL" b="1" dirty="0"/>
              <a:t>Art. 439 – bezwzględne przyczyny odwoławcze </a:t>
            </a:r>
          </a:p>
          <a:p>
            <a:pPr marL="447675" lvl="1" indent="-265113" algn="just">
              <a:buFont typeface="+mj-lt"/>
              <a:buAutoNum type="arabicPeriod"/>
            </a:pPr>
            <a:r>
              <a:rPr lang="pl-PL" dirty="0"/>
              <a:t>W wydaniu orzeczenia brała osoba nieuprawniona lub niezdolna do orzekania bądź podlegająca wyłączeniu na podstawie art. 40 </a:t>
            </a:r>
          </a:p>
          <a:p>
            <a:pPr marL="447675" lvl="1" indent="-265113" algn="just">
              <a:buFont typeface="+mj-lt"/>
              <a:buAutoNum type="arabicPeriod"/>
            </a:pPr>
            <a:r>
              <a:rPr lang="pl-PL" dirty="0"/>
              <a:t>w wydaniu orzeczenia brał udział sędzia lub sędziowie wyznaczeni z pominięciem sposobu wskazanego w art. 351, co do których nie uwzględniono wniosku o wyłączenie złożonego zgodnie z art. 40a</a:t>
            </a:r>
          </a:p>
          <a:p>
            <a:pPr marL="447675" lvl="1" indent="-265113" algn="just">
              <a:buFont typeface="+mj-lt"/>
              <a:buAutoNum type="arabicPeriod"/>
            </a:pPr>
            <a:r>
              <a:rPr lang="pl-PL" dirty="0"/>
              <a:t>Sąd był nienależycie obsadzony lub którykolwiek z jego członków nie był obecny na całej rozprawie </a:t>
            </a:r>
          </a:p>
          <a:p>
            <a:pPr marL="447675" lvl="1" indent="-265113" algn="just">
              <a:buFont typeface="+mj-lt"/>
              <a:buAutoNum type="arabicPeriod"/>
            </a:pPr>
            <a:r>
              <a:rPr lang="pl-PL" dirty="0"/>
              <a:t>Sąd powszechny orzekł w sprawie należącej do właściwości sądu szczególnego albo sąd szczególny orzekł w sprawie należącej do właściwości sądu powszechnego </a:t>
            </a:r>
          </a:p>
          <a:p>
            <a:pPr marL="447675" lvl="1" indent="-265113" algn="just">
              <a:buFont typeface="+mj-lt"/>
              <a:buAutoNum type="arabicPeriod"/>
            </a:pPr>
            <a:r>
              <a:rPr lang="pl-PL" dirty="0"/>
              <a:t>Sąd niższego rzędu orzekł w sprawie należącej do właściwości sądu wyższego rzędu </a:t>
            </a:r>
          </a:p>
          <a:p>
            <a:pPr marL="447675" lvl="1" indent="-265113" algn="just">
              <a:buFont typeface="+mj-lt"/>
              <a:buAutoNum type="arabicPeriod"/>
            </a:pPr>
            <a:r>
              <a:rPr lang="pl-PL" dirty="0"/>
              <a:t>Orzeczono karę, środek karny, środek kompensacyjny lub środek zabezpieczający nieznane ustawie </a:t>
            </a:r>
          </a:p>
          <a:p>
            <a:pPr marL="447675" lvl="1" indent="-265113" algn="just">
              <a:buFont typeface="+mj-lt"/>
              <a:buAutoNum type="arabicPeriod"/>
            </a:pPr>
            <a:r>
              <a:rPr lang="pl-PL" dirty="0"/>
              <a:t>Orzeczenie zapadło z naruszeniem zasady większości głosów lub nie zostało podpisane przez którąkolwiek z osób biorących udział w jego wydaniu </a:t>
            </a:r>
          </a:p>
          <a:p>
            <a:pPr marL="447675" lvl="1" indent="-265113" algn="just">
              <a:buFont typeface="+mj-lt"/>
              <a:buAutoNum type="arabicPeriod"/>
            </a:pPr>
            <a:r>
              <a:rPr lang="pl-PL" dirty="0"/>
              <a:t>Zachodzi sprzeczność w treści orzeczenia uniemożliwiająca jego wykonanie </a:t>
            </a:r>
          </a:p>
          <a:p>
            <a:pPr marL="447675" lvl="1" indent="-265113" algn="just">
              <a:buFont typeface="+mj-lt"/>
              <a:buAutoNum type="arabicPeriod"/>
            </a:pPr>
            <a:r>
              <a:rPr lang="pl-PL" dirty="0"/>
              <a:t>Orzeczenie zostało wydane pomimo, że postępowanie karnego co do tego samego czynu tej samej osoby zostało już prawomocnie zakończone </a:t>
            </a:r>
          </a:p>
          <a:p>
            <a:pPr marL="447675" lvl="1" indent="-265113" algn="just">
              <a:buFont typeface="+mj-lt"/>
              <a:buAutoNum type="arabicPeriod"/>
            </a:pPr>
            <a:r>
              <a:rPr lang="pl-PL" dirty="0"/>
              <a:t>Zachodzi jedna z okoliczności wyłączających postępowanie określonych w art. 17 § pkt. 5, 6, 8 – 11 </a:t>
            </a:r>
          </a:p>
          <a:p>
            <a:pPr marL="447675" lvl="1" indent="-265113" algn="just">
              <a:buFont typeface="+mj-lt"/>
              <a:buAutoNum type="arabicPeriod"/>
            </a:pPr>
            <a:r>
              <a:rPr lang="pl-PL" dirty="0"/>
              <a:t>Oskarżony w postępowaniu sądowym nie miał obrońcy w wypadkach określonych w art. 79 § 1 i 2 oraz art. 80 lub obrońca nie brał udziału w czynnościach, w których jego udział był obowiązkowy</a:t>
            </a:r>
          </a:p>
          <a:p>
            <a:pPr marL="447675" lvl="1" indent="-265113" algn="just">
              <a:buFont typeface="+mj-lt"/>
              <a:buAutoNum type="arabicPeriod"/>
            </a:pPr>
            <a:r>
              <a:rPr lang="pl-PL" dirty="0"/>
              <a:t>Sprawę rozpoznano podczas nieobecności oskarżonego, którego obecność była obowiązkowa </a:t>
            </a:r>
          </a:p>
        </p:txBody>
      </p:sp>
      <p:sp>
        <p:nvSpPr>
          <p:cNvPr id="6" name="pole tekstowe 5"/>
          <p:cNvSpPr txBox="1"/>
          <p:nvPr/>
        </p:nvSpPr>
        <p:spPr>
          <a:xfrm>
            <a:off x="15830" y="4581128"/>
            <a:ext cx="4111273" cy="1815882"/>
          </a:xfrm>
          <a:prstGeom prst="rect">
            <a:avLst/>
          </a:prstGeom>
          <a:noFill/>
          <a:ln>
            <a:solidFill>
              <a:schemeClr val="accent6"/>
            </a:solidFill>
          </a:ln>
        </p:spPr>
        <p:txBody>
          <a:bodyPr wrap="square" rtlCol="0">
            <a:spAutoFit/>
          </a:bodyPr>
          <a:lstStyle/>
          <a:p>
            <a:pPr algn="just"/>
            <a:r>
              <a:rPr lang="pl-PL" sz="1400" b="1" dirty="0">
                <a:solidFill>
                  <a:schemeClr val="tx2"/>
                </a:solidFill>
              </a:rPr>
              <a:t>Art. 440 – rażąca niesprawiedliwość orzeczenia </a:t>
            </a:r>
          </a:p>
          <a:p>
            <a:pPr marL="285750" indent="-285750" algn="just">
              <a:buFont typeface="Arial" panose="020B0604020202020204" pitchFamily="34" charset="0"/>
              <a:buChar char="•"/>
            </a:pPr>
            <a:r>
              <a:rPr lang="pl-PL" sz="1400" dirty="0">
                <a:solidFill>
                  <a:schemeClr val="tx2"/>
                </a:solidFill>
              </a:rPr>
              <a:t>Nie jest to samodzielna przyczyna odwoławcza. Stanowi wypadkową uchybień będących względnymi podstawami odwoławczymi. </a:t>
            </a:r>
          </a:p>
          <a:p>
            <a:pPr marL="285750" indent="-285750" algn="just">
              <a:buFont typeface="Arial" panose="020B0604020202020204" pitchFamily="34" charset="0"/>
              <a:buChar char="•"/>
            </a:pPr>
            <a:r>
              <a:rPr lang="pl-PL" sz="1400" dirty="0">
                <a:solidFill>
                  <a:schemeClr val="tx2"/>
                </a:solidFill>
              </a:rPr>
              <a:t>Chodzi o takie uchybienia, które w sposób rażący naruszają poczucie sprawiedliwości</a:t>
            </a:r>
          </a:p>
        </p:txBody>
      </p:sp>
      <p:sp>
        <p:nvSpPr>
          <p:cNvPr id="7" name="pole tekstowe 6"/>
          <p:cNvSpPr txBox="1"/>
          <p:nvPr/>
        </p:nvSpPr>
        <p:spPr>
          <a:xfrm>
            <a:off x="3659155" y="6279415"/>
            <a:ext cx="8496944" cy="523220"/>
          </a:xfrm>
          <a:prstGeom prst="rect">
            <a:avLst/>
          </a:prstGeom>
          <a:noFill/>
          <a:ln>
            <a:solidFill>
              <a:schemeClr val="accent5"/>
            </a:solidFill>
          </a:ln>
        </p:spPr>
        <p:txBody>
          <a:bodyPr wrap="square" rtlCol="0">
            <a:spAutoFit/>
          </a:bodyPr>
          <a:lstStyle/>
          <a:p>
            <a:pPr algn="r"/>
            <a:r>
              <a:rPr lang="pl-PL" sz="1400" b="1" dirty="0"/>
              <a:t>art. 447 § 4 </a:t>
            </a:r>
          </a:p>
          <a:p>
            <a:pPr algn="r"/>
            <a:r>
              <a:rPr lang="pl-PL" sz="1400" dirty="0"/>
              <a:t>W apelacji można podnosić zarzuty, które nie stanowiły lub nie mogły stanowić przedmiotu zażalenia</a:t>
            </a:r>
          </a:p>
        </p:txBody>
      </p:sp>
    </p:spTree>
    <p:extLst>
      <p:ext uri="{BB962C8B-B14F-4D97-AF65-F5344CB8AC3E}">
        <p14:creationId xmlns:p14="http://schemas.microsoft.com/office/powerpoint/2010/main" val="21504584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9376" y="0"/>
            <a:ext cx="12091784" cy="1450757"/>
          </a:xfrm>
        </p:spPr>
        <p:txBody>
          <a:bodyPr/>
          <a:lstStyle/>
          <a:p>
            <a:r>
              <a:rPr lang="pl-PL" dirty="0"/>
              <a:t>Dopuszczalność apelacji w trybach konsensualnych</a:t>
            </a:r>
          </a:p>
        </p:txBody>
      </p:sp>
      <p:sp>
        <p:nvSpPr>
          <p:cNvPr id="3" name="Symbol zastępczy zawartości 2"/>
          <p:cNvSpPr>
            <a:spLocks noGrp="1"/>
          </p:cNvSpPr>
          <p:nvPr>
            <p:ph idx="1"/>
          </p:nvPr>
        </p:nvSpPr>
        <p:spPr>
          <a:xfrm>
            <a:off x="191344" y="2060848"/>
            <a:ext cx="11593288" cy="4797152"/>
          </a:xfrm>
        </p:spPr>
        <p:txBody>
          <a:bodyPr>
            <a:normAutofit/>
          </a:bodyPr>
          <a:lstStyle/>
          <a:p>
            <a:pPr algn="just"/>
            <a:r>
              <a:rPr lang="pl-PL" dirty="0"/>
              <a:t>Ustawodawca wprowadził istotną zmianę w modelu postępowania apelacyjnego. </a:t>
            </a:r>
          </a:p>
          <a:p>
            <a:pPr algn="just"/>
            <a:r>
              <a:rPr lang="pl-PL" dirty="0"/>
              <a:t>Art. 447 § 5 – podstawą apelacji nie mogą być zarzuty określone w art. 438 pkt. 3 i 4 związane z treścią zawartego porozumienia, o którym mowa w art. 343, 343a i art. 387 </a:t>
            </a:r>
            <a:r>
              <a:rPr lang="pl-PL" dirty="0">
                <a:sym typeface="Wingdings" panose="05000000000000000000" pitchFamily="2" charset="2"/>
              </a:rPr>
              <a:t> ograniczenie podstaw apelacji</a:t>
            </a:r>
            <a:endParaRPr lang="pl-PL" dirty="0"/>
          </a:p>
          <a:p>
            <a:pPr algn="just"/>
            <a:r>
              <a:rPr lang="pl-PL" dirty="0"/>
              <a:t>Z Uzasadnienia do projektu nowelizacji z dnia 27 września 2013 r.: </a:t>
            </a:r>
          </a:p>
          <a:p>
            <a:pPr lvl="1" algn="just"/>
            <a:r>
              <a:rPr lang="pl-PL" dirty="0"/>
              <a:t>Osoba skazana z zastosowaniem któregokolwiek z trybów konsensualnych </a:t>
            </a:r>
            <a:r>
              <a:rPr lang="pl-PL" b="1" dirty="0"/>
              <a:t>nie może, zgodnie z rozwiązaniem wprowadzonym w niniejszej noweli, uczynić podstawą apelacji zarzutu błędu w ustaleniach faktycznych i zarzutu rażącej niewspółmierności kary, które związane są z treścią zawartego przez tę stronę porozumienia</a:t>
            </a:r>
            <a:r>
              <a:rPr lang="pl-PL" dirty="0"/>
              <a:t>. Apelacja oparta na takich podstawach, </a:t>
            </a:r>
            <a:r>
              <a:rPr lang="pl-PL" b="1" dirty="0"/>
              <a:t>jako kontestująca samą istotę porozumienia dobrowolnie zawartego przez stronę, zostanie uznana za niedopuszczalną, z wszystkimi tego procesowymi konsekwencjami</a:t>
            </a:r>
            <a:r>
              <a:rPr lang="pl-PL" dirty="0"/>
              <a:t>. </a:t>
            </a:r>
            <a:r>
              <a:rPr lang="pl-PL" i="1" dirty="0"/>
              <a:t>A contrario</a:t>
            </a:r>
            <a:r>
              <a:rPr lang="pl-PL" dirty="0"/>
              <a:t>, strona może wnieść apelację od wyroku wydanego z zastosowaniem któregokolwiek z tych trybów, jeśli podstawą środka odwoławczego uczyni jakikolwiek inny zarzut (</a:t>
            </a:r>
            <a:r>
              <a:rPr lang="pl-PL" dirty="0" err="1"/>
              <a:t>t.j</a:t>
            </a:r>
            <a:r>
              <a:rPr lang="pl-PL" dirty="0"/>
              <a:t>. naruszenie prawa materialnego, w tym nie tylko prowadzące do błędnej kwalifikacji prawnej czynu przypisanego ale także polegające np. na wymierzeniu kary poza ustawowymi granicami sankcji, a także naruszenie prawa procesowego, mogące mieć wpływ na treść wydanego orzeczenia, w tym także związane z naruszeniem ustawowych warunków zakończenia sprawy w trybie konsensualnym) i wówczas jest, bez żadnych </a:t>
            </a:r>
            <a:r>
              <a:rPr lang="pl-PL" dirty="0" err="1"/>
              <a:t>wyłączeń</a:t>
            </a:r>
            <a:r>
              <a:rPr lang="pl-PL" dirty="0"/>
              <a:t>, chroniona zakazem </a:t>
            </a:r>
            <a:r>
              <a:rPr lang="pl-PL" i="1" dirty="0" err="1"/>
              <a:t>reformationis</a:t>
            </a:r>
            <a:r>
              <a:rPr lang="pl-PL" i="1" dirty="0"/>
              <a:t> in </a:t>
            </a:r>
            <a:r>
              <a:rPr lang="pl-PL" i="1" dirty="0" err="1"/>
              <a:t>peius</a:t>
            </a:r>
            <a:r>
              <a:rPr lang="pl-PL" dirty="0"/>
              <a:t>.</a:t>
            </a:r>
          </a:p>
          <a:p>
            <a:pPr algn="just"/>
            <a:endParaRPr lang="pl-PL" dirty="0"/>
          </a:p>
        </p:txBody>
      </p:sp>
    </p:spTree>
    <p:extLst>
      <p:ext uri="{BB962C8B-B14F-4D97-AF65-F5344CB8AC3E}">
        <p14:creationId xmlns:p14="http://schemas.microsoft.com/office/powerpoint/2010/main" val="28466970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0" y="332656"/>
            <a:ext cx="10058400" cy="1450757"/>
          </a:xfrm>
        </p:spPr>
        <p:txBody>
          <a:bodyPr/>
          <a:lstStyle/>
          <a:p>
            <a:r>
              <a:rPr lang="pl-PL" dirty="0"/>
              <a:t>Cofnięcie apelacji </a:t>
            </a:r>
          </a:p>
        </p:txBody>
      </p:sp>
      <p:sp>
        <p:nvSpPr>
          <p:cNvPr id="3" name="Symbol zastępczy zawartości 2"/>
          <p:cNvSpPr>
            <a:spLocks noGrp="1"/>
          </p:cNvSpPr>
          <p:nvPr>
            <p:ph idx="1"/>
          </p:nvPr>
        </p:nvSpPr>
        <p:spPr>
          <a:xfrm>
            <a:off x="119336" y="1916832"/>
            <a:ext cx="12072664" cy="4824536"/>
          </a:xfrm>
        </p:spPr>
        <p:txBody>
          <a:bodyPr>
            <a:normAutofit fontScale="92500" lnSpcReduction="10000"/>
          </a:bodyPr>
          <a:lstStyle/>
          <a:p>
            <a:pPr algn="just"/>
            <a:r>
              <a:rPr lang="pl-PL" dirty="0"/>
              <a:t>Przyjęty do rozpoznania środek odwoławczy może być cofnięty przez skarżącego aż do wydania rozstrzygnięcia w postępowaniu w II instancji. Nie trzeba wskazywać przyczyn cofnięcia środka odwoławczego. Może nastąpić na piśmie lub ustnie do protokołu. </a:t>
            </a:r>
          </a:p>
          <a:p>
            <a:pPr algn="just"/>
            <a:r>
              <a:rPr lang="pl-PL" dirty="0"/>
              <a:t>Przejaw dyspozycyjności stron</a:t>
            </a:r>
          </a:p>
          <a:p>
            <a:pPr algn="just"/>
            <a:r>
              <a:rPr lang="pl-PL" dirty="0"/>
              <a:t>Ograniczenia cofnięcia środka odwoławczego wniesionego na korzyść oskarżonego:</a:t>
            </a:r>
          </a:p>
          <a:p>
            <a:pPr lvl="1" algn="just"/>
            <a:r>
              <a:rPr lang="pl-PL" dirty="0"/>
              <a:t>Jeżeli środek odwoławczy został wniesiony przez inny podmiot niż oskarżony (obrońca, oskarżyciel publiczny), cofnięcie może nastąpić </a:t>
            </a:r>
            <a:r>
              <a:rPr lang="pl-PL" b="1" dirty="0"/>
              <a:t>wyłącznie </a:t>
            </a:r>
            <a:r>
              <a:rPr lang="pl-PL" dirty="0"/>
              <a:t>za zgodą oskarżonego</a:t>
            </a:r>
          </a:p>
          <a:p>
            <a:pPr lvl="1" algn="just"/>
            <a:r>
              <a:rPr lang="pl-PL" dirty="0"/>
              <a:t>Oskarżony nie może cofnąć złożonego na jego korzyść środka odwoławczego jeżeli wniósł go oskarżyciel publiczny albo zachodzi wypadek określony w art. 79 (obrona obligatoryjna) – art. 431 </a:t>
            </a:r>
          </a:p>
          <a:p>
            <a:pPr lvl="2" algn="just"/>
            <a:r>
              <a:rPr lang="pl-PL" dirty="0"/>
              <a:t>Przejaw paternalizmu sądu </a:t>
            </a:r>
          </a:p>
          <a:p>
            <a:pPr algn="just"/>
            <a:r>
              <a:rPr lang="pl-PL" dirty="0"/>
              <a:t>Cofnięty środek odwoławczy pozostawia się bez rozpoznania i orzeczenie staje się prawomocne </a:t>
            </a:r>
          </a:p>
          <a:p>
            <a:pPr marL="0" indent="0" algn="just">
              <a:buNone/>
            </a:pPr>
            <a:endParaRPr lang="pl-PL" dirty="0"/>
          </a:p>
          <a:p>
            <a:pPr algn="just"/>
            <a:r>
              <a:rPr lang="pl-PL" b="1" u="sng" dirty="0">
                <a:solidFill>
                  <a:srgbClr val="FF0000"/>
                </a:solidFill>
              </a:rPr>
              <a:t>Cofnięcie środka odwoławczego nie jest możliwe jeżeli:</a:t>
            </a:r>
          </a:p>
          <a:p>
            <a:pPr lvl="1" algn="just"/>
            <a:r>
              <a:rPr lang="pl-PL" dirty="0"/>
              <a:t>Zachodzi jedna z bezwzględnych przyczyn odwoławczych (art. 439)</a:t>
            </a:r>
          </a:p>
          <a:p>
            <a:pPr lvl="1" algn="just"/>
            <a:r>
              <a:rPr lang="pl-PL" dirty="0"/>
              <a:t>Utrzymano by w mocy orzeczenie rażąco niesprawiedliwe (art. 440)</a:t>
            </a:r>
          </a:p>
          <a:p>
            <a:pPr marL="0" indent="0" algn="just">
              <a:buNone/>
            </a:pPr>
            <a:r>
              <a:rPr lang="pl-PL" dirty="0"/>
              <a:t>Okoliczności te sąd bada z urzędu niezależnie od granic zaskarżenia </a:t>
            </a:r>
          </a:p>
        </p:txBody>
      </p:sp>
    </p:spTree>
    <p:extLst>
      <p:ext uri="{BB962C8B-B14F-4D97-AF65-F5344CB8AC3E}">
        <p14:creationId xmlns:p14="http://schemas.microsoft.com/office/powerpoint/2010/main" val="29335132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271464" y="188640"/>
            <a:ext cx="10058400" cy="1450757"/>
          </a:xfrm>
        </p:spPr>
        <p:txBody>
          <a:bodyPr/>
          <a:lstStyle/>
          <a:p>
            <a:r>
              <a:rPr lang="pl-PL" dirty="0"/>
              <a:t>Tryb wnoszenia apelacji  </a:t>
            </a:r>
          </a:p>
        </p:txBody>
      </p:sp>
      <p:sp>
        <p:nvSpPr>
          <p:cNvPr id="3" name="Symbol zastępczy zawartości 2"/>
          <p:cNvSpPr>
            <a:spLocks noGrp="1"/>
          </p:cNvSpPr>
          <p:nvPr>
            <p:ph idx="1"/>
          </p:nvPr>
        </p:nvSpPr>
        <p:spPr>
          <a:xfrm>
            <a:off x="3960" y="1916832"/>
            <a:ext cx="11737304" cy="5606027"/>
          </a:xfrm>
        </p:spPr>
        <p:txBody>
          <a:bodyPr>
            <a:normAutofit/>
          </a:bodyPr>
          <a:lstStyle/>
          <a:p>
            <a:pPr marL="342900" indent="-342900" algn="just">
              <a:buFont typeface="+mj-lt"/>
              <a:buAutoNum type="arabicPeriod"/>
            </a:pPr>
            <a:r>
              <a:rPr lang="pl-PL" sz="2000" dirty="0"/>
              <a:t>Ogłoszenie (lub doręczenie, jeżeli strona nie była obecna przy ogłoszeniu) wyroku sądu I instancji</a:t>
            </a:r>
          </a:p>
          <a:p>
            <a:pPr marL="342900" indent="-342900" algn="just">
              <a:buFont typeface="+mj-lt"/>
              <a:buAutoNum type="arabicPeriod"/>
            </a:pPr>
            <a:r>
              <a:rPr lang="pl-PL" sz="2000" dirty="0"/>
              <a:t>Złożenie </a:t>
            </a:r>
            <a:r>
              <a:rPr lang="pl-PL" sz="2000" b="1" dirty="0"/>
              <a:t>wniosku o uzasadnienie w terminie 7 dni od dnia ogłoszenia </a:t>
            </a:r>
            <a:r>
              <a:rPr lang="pl-PL" sz="2000" dirty="0"/>
              <a:t>(lub doręczenia) </a:t>
            </a:r>
            <a:r>
              <a:rPr lang="pl-PL" sz="2000" b="1" dirty="0"/>
              <a:t>wyroku </a:t>
            </a:r>
          </a:p>
          <a:p>
            <a:pPr lvl="1" algn="just"/>
            <a:r>
              <a:rPr lang="pl-PL" sz="2000" dirty="0"/>
              <a:t>Uzasadnienie wyroku to osoby dokument. Sąd I instancji co do zasady sporządza uzasadnienie jedynie na wniosek uprawnionego podmiotu. Wyjątkiem jest sporządzenie z urzędu, jeżeli zgłoszono zdanie odrębne. Niezależnie od tego, czy uzasadnienie zostało sporządzone z urzędu, strona musi złożyć wniosek o uzasadnienie</a:t>
            </a:r>
          </a:p>
          <a:p>
            <a:pPr marL="342900" indent="-342900" algn="just">
              <a:buFont typeface="+mj-lt"/>
              <a:buAutoNum type="arabicPeriod"/>
            </a:pPr>
            <a:r>
              <a:rPr lang="pl-PL" sz="2000" b="1" dirty="0"/>
              <a:t>Wniesienie apelacji w ciągu 14 dni od dnia doręczenia uzasadnienia </a:t>
            </a:r>
          </a:p>
          <a:p>
            <a:pPr lvl="1" algn="just"/>
            <a:r>
              <a:rPr lang="pl-PL" sz="2000" dirty="0"/>
              <a:t>Jeżeli strona wniosła apelację w terminie 7 dni od dnia ogłoszenia (doręczenia) wyroku traktuje się ją jak wniosek o uzasadnienie. Sąd ma obowiązek sporządzić uzasadnienie i doręczyć je stronie. Strona może po doręczeniu wyroku z uzasadnieniem w terminie 14 dni wnieść nową apelację lub uzupełnić wcześniej złożoną. Jeżeli nie wniesie lub nie poprawi wcześniej złożonego środka odwoławczego, apelacja i tak zostanie rozpoznana. </a:t>
            </a:r>
          </a:p>
        </p:txBody>
      </p:sp>
    </p:spTree>
    <p:extLst>
      <p:ext uri="{BB962C8B-B14F-4D97-AF65-F5344CB8AC3E}">
        <p14:creationId xmlns:p14="http://schemas.microsoft.com/office/powerpoint/2010/main" val="172277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wnoszenia apelacji  </a:t>
            </a:r>
          </a:p>
        </p:txBody>
      </p:sp>
      <p:sp>
        <p:nvSpPr>
          <p:cNvPr id="3" name="Symbol zastępczy zawartości 2"/>
          <p:cNvSpPr>
            <a:spLocks noGrp="1"/>
          </p:cNvSpPr>
          <p:nvPr>
            <p:ph idx="1"/>
          </p:nvPr>
        </p:nvSpPr>
        <p:spPr>
          <a:xfrm>
            <a:off x="119336" y="1916832"/>
            <a:ext cx="11737304" cy="4752528"/>
          </a:xfrm>
        </p:spPr>
        <p:txBody>
          <a:bodyPr>
            <a:normAutofit/>
          </a:bodyPr>
          <a:lstStyle/>
          <a:p>
            <a:pPr marL="342900" indent="-342900">
              <a:buFont typeface="+mj-lt"/>
              <a:buAutoNum type="arabicPeriod" startAt="4"/>
            </a:pPr>
            <a:r>
              <a:rPr lang="pl-PL" dirty="0"/>
              <a:t>Apelację wnosi się </a:t>
            </a:r>
            <a:r>
              <a:rPr lang="pl-PL" b="1" dirty="0"/>
              <a:t>za pośrednictwem sądu I instancji.  </a:t>
            </a:r>
            <a:r>
              <a:rPr lang="pl-PL" dirty="0"/>
              <a:t>Sąd, który wydał wyrok sprawdza apelację od strony formalnej i tego, czy jest dopuszczalna. </a:t>
            </a:r>
            <a:r>
              <a:rPr lang="pl-PL" b="1" dirty="0"/>
              <a:t>Kontroli dokonuje PREZES SĄDU </a:t>
            </a:r>
            <a:r>
              <a:rPr lang="pl-PL" dirty="0"/>
              <a:t>(art. 429):</a:t>
            </a:r>
          </a:p>
          <a:p>
            <a:pPr lvl="1"/>
            <a:r>
              <a:rPr lang="pl-PL" dirty="0"/>
              <a:t>Spełnienie warunków formalnych </a:t>
            </a:r>
            <a:r>
              <a:rPr lang="pl-PL" dirty="0">
                <a:sym typeface="Wingdings" panose="05000000000000000000" pitchFamily="2" charset="2"/>
              </a:rPr>
              <a:t> jeżeli są braki formalne prezes sądu wzywa do uzupełnienia braków zgodnie z art. 120</a:t>
            </a:r>
            <a:endParaRPr lang="pl-PL" dirty="0"/>
          </a:p>
          <a:p>
            <a:pPr lvl="1"/>
            <a:r>
              <a:rPr lang="pl-PL" dirty="0"/>
              <a:t>Czy apelacja jest dopuszczalna z mocy prawa </a:t>
            </a:r>
          </a:p>
          <a:p>
            <a:pPr lvl="1"/>
            <a:r>
              <a:rPr lang="pl-PL" dirty="0"/>
              <a:t>Czy wniosła ją osoba uprawniona </a:t>
            </a:r>
          </a:p>
          <a:p>
            <a:pPr lvl="1"/>
            <a:r>
              <a:rPr lang="pl-PL" dirty="0"/>
              <a:t>Czy została wniesiona w terminie </a:t>
            </a:r>
            <a:r>
              <a:rPr lang="pl-PL" dirty="0">
                <a:sym typeface="Wingdings" panose="05000000000000000000" pitchFamily="2" charset="2"/>
              </a:rPr>
              <a:t> jeżeli złożono wniosek o przywrócenie terminu to rozpoznaje go prezes sądu</a:t>
            </a:r>
          </a:p>
          <a:p>
            <a:pPr lvl="1"/>
            <a:r>
              <a:rPr lang="pl-PL" dirty="0">
                <a:sym typeface="Wingdings" panose="05000000000000000000" pitchFamily="2" charset="2"/>
              </a:rPr>
              <a:t>Kontrola może zakończyć się na dwa sposoby </a:t>
            </a:r>
          </a:p>
          <a:p>
            <a:pPr marL="324000" lvl="1" indent="0">
              <a:buNone/>
            </a:pPr>
            <a:endParaRPr lang="pl-PL" dirty="0"/>
          </a:p>
          <a:p>
            <a:pPr lvl="1"/>
            <a:endParaRPr lang="pl-PL" dirty="0"/>
          </a:p>
          <a:p>
            <a:pPr marL="630000" lvl="2" indent="0">
              <a:buNone/>
            </a:pPr>
            <a:endParaRPr lang="pl-PL" dirty="0"/>
          </a:p>
        </p:txBody>
      </p:sp>
      <p:cxnSp>
        <p:nvCxnSpPr>
          <p:cNvPr id="5" name="Łącznik prosty ze strzałką 4"/>
          <p:cNvCxnSpPr/>
          <p:nvPr/>
        </p:nvCxnSpPr>
        <p:spPr>
          <a:xfrm flipH="1">
            <a:off x="2351584" y="5056754"/>
            <a:ext cx="648072"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5783288" y="5058005"/>
            <a:ext cx="648072"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pole tekstowe 9"/>
          <p:cNvSpPr txBox="1"/>
          <p:nvPr/>
        </p:nvSpPr>
        <p:spPr>
          <a:xfrm>
            <a:off x="119336" y="5546797"/>
            <a:ext cx="5760640" cy="1323439"/>
          </a:xfrm>
          <a:prstGeom prst="rect">
            <a:avLst/>
          </a:prstGeom>
          <a:noFill/>
        </p:spPr>
        <p:txBody>
          <a:bodyPr wrap="square" rtlCol="0">
            <a:spAutoFit/>
          </a:bodyPr>
          <a:lstStyle/>
          <a:p>
            <a:r>
              <a:rPr lang="pl-PL" sz="1600" dirty="0">
                <a:solidFill>
                  <a:schemeClr val="tx2"/>
                </a:solidFill>
              </a:rPr>
              <a:t>Jeżeli apelacja została wniesiona po terminie, jest niedopuszczalna z mocy prawa albo została wniesiona przez osobę nieuprawnioną lub nie usunięto braków formalnych prezes sądu </a:t>
            </a:r>
            <a:r>
              <a:rPr lang="pl-PL" sz="1600" b="1" dirty="0">
                <a:solidFill>
                  <a:schemeClr val="tx2"/>
                </a:solidFill>
              </a:rPr>
              <a:t>zarządzeniem</a:t>
            </a:r>
            <a:r>
              <a:rPr lang="pl-PL" sz="1600" dirty="0">
                <a:solidFill>
                  <a:schemeClr val="tx2"/>
                </a:solidFill>
              </a:rPr>
              <a:t> </a:t>
            </a:r>
            <a:r>
              <a:rPr lang="pl-PL" sz="1600" b="1" u="sng" dirty="0">
                <a:solidFill>
                  <a:schemeClr val="tx2"/>
                </a:solidFill>
              </a:rPr>
              <a:t>odmawia przyjęcia. </a:t>
            </a:r>
            <a:endParaRPr lang="pl-PL" sz="1600" dirty="0">
              <a:solidFill>
                <a:schemeClr val="tx2"/>
              </a:solidFill>
            </a:endParaRPr>
          </a:p>
          <a:p>
            <a:r>
              <a:rPr lang="pl-PL" sz="1600" dirty="0">
                <a:solidFill>
                  <a:schemeClr val="tx2"/>
                </a:solidFill>
              </a:rPr>
              <a:t>Zarządzenie jest zaskarżalne </a:t>
            </a:r>
          </a:p>
        </p:txBody>
      </p:sp>
      <p:sp>
        <p:nvSpPr>
          <p:cNvPr id="11" name="pole tekstowe 10"/>
          <p:cNvSpPr txBox="1"/>
          <p:nvPr/>
        </p:nvSpPr>
        <p:spPr>
          <a:xfrm>
            <a:off x="6431360" y="5592142"/>
            <a:ext cx="5760640" cy="1077218"/>
          </a:xfrm>
          <a:prstGeom prst="rect">
            <a:avLst/>
          </a:prstGeom>
          <a:noFill/>
        </p:spPr>
        <p:txBody>
          <a:bodyPr wrap="square" rtlCol="0">
            <a:spAutoFit/>
          </a:bodyPr>
          <a:lstStyle/>
          <a:p>
            <a:r>
              <a:rPr lang="pl-PL" sz="1600" dirty="0">
                <a:solidFill>
                  <a:schemeClr val="tx2"/>
                </a:solidFill>
              </a:rPr>
              <a:t>Gdy spełnione są wymogi formalne i pozostałe z art. 429, zgodnie z art. 448 o przyjęciu apelacji zawiadamiania się prokuratora oraz obrońców i pełnomocników, a także strony, po czym akta niezwłocznie przekazuje się sądowi odwoławczemu </a:t>
            </a:r>
          </a:p>
        </p:txBody>
      </p:sp>
    </p:spTree>
    <p:extLst>
      <p:ext uri="{BB962C8B-B14F-4D97-AF65-F5344CB8AC3E}">
        <p14:creationId xmlns:p14="http://schemas.microsoft.com/office/powerpoint/2010/main" val="11791836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wnoszenia apelacji </a:t>
            </a:r>
          </a:p>
        </p:txBody>
      </p:sp>
      <p:sp>
        <p:nvSpPr>
          <p:cNvPr id="3" name="Symbol zastępczy zawartości 2"/>
          <p:cNvSpPr>
            <a:spLocks noGrp="1"/>
          </p:cNvSpPr>
          <p:nvPr>
            <p:ph idx="1"/>
          </p:nvPr>
        </p:nvSpPr>
        <p:spPr>
          <a:xfrm>
            <a:off x="581192" y="2180496"/>
            <a:ext cx="11029615" cy="4488864"/>
          </a:xfrm>
        </p:spPr>
        <p:txBody>
          <a:bodyPr/>
          <a:lstStyle/>
          <a:p>
            <a:pPr marL="342900" indent="-342900">
              <a:buFont typeface="+mj-lt"/>
              <a:buAutoNum type="arabicPeriod" startAt="5"/>
            </a:pPr>
            <a:r>
              <a:rPr lang="pl-PL" dirty="0"/>
              <a:t>Kontrola formalna dokonywana przez </a:t>
            </a:r>
            <a:r>
              <a:rPr lang="pl-PL" b="1" u="sng" dirty="0"/>
              <a:t>SĄD</a:t>
            </a:r>
            <a:r>
              <a:rPr lang="pl-PL" b="1" dirty="0"/>
              <a:t> ODWOŁAWCZY </a:t>
            </a:r>
            <a:r>
              <a:rPr lang="pl-PL" dirty="0"/>
              <a:t>(art. 430)</a:t>
            </a:r>
          </a:p>
          <a:p>
            <a:pPr lvl="1"/>
            <a:r>
              <a:rPr lang="pl-PL" dirty="0"/>
              <a:t>Jeszcze raz sprawdzane są okoliczności z art. 429</a:t>
            </a:r>
          </a:p>
          <a:p>
            <a:pPr lvl="1"/>
            <a:r>
              <a:rPr lang="pl-PL" dirty="0"/>
              <a:t>2 możliwe rozstrzygnięcia </a:t>
            </a:r>
          </a:p>
          <a:p>
            <a:pPr marL="324000" lvl="1" indent="0">
              <a:buNone/>
            </a:pPr>
            <a:endParaRPr lang="pl-PL" dirty="0"/>
          </a:p>
          <a:p>
            <a:pPr marL="324000" lvl="1" indent="0">
              <a:buNone/>
            </a:pPr>
            <a:endParaRPr lang="pl-PL" dirty="0"/>
          </a:p>
          <a:p>
            <a:pPr marL="324000" lvl="1" indent="0">
              <a:buNone/>
            </a:pPr>
            <a:endParaRPr lang="pl-PL" dirty="0"/>
          </a:p>
          <a:p>
            <a:pPr marL="324000" lvl="1" indent="0">
              <a:buNone/>
            </a:pPr>
            <a:endParaRPr lang="pl-PL" dirty="0"/>
          </a:p>
          <a:p>
            <a:pPr marL="324000" lvl="1" indent="0">
              <a:buNone/>
            </a:pPr>
            <a:endParaRPr lang="pl-PL" dirty="0"/>
          </a:p>
        </p:txBody>
      </p:sp>
      <p:cxnSp>
        <p:nvCxnSpPr>
          <p:cNvPr id="4" name="Łącznik prosty ze strzałką 3"/>
          <p:cNvCxnSpPr/>
          <p:nvPr/>
        </p:nvCxnSpPr>
        <p:spPr>
          <a:xfrm flipH="1">
            <a:off x="1415480" y="3255803"/>
            <a:ext cx="648072"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Łącznik prosty ze strzałką 4"/>
          <p:cNvCxnSpPr/>
          <p:nvPr/>
        </p:nvCxnSpPr>
        <p:spPr>
          <a:xfrm>
            <a:off x="4367808" y="3255803"/>
            <a:ext cx="648072"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pole tekstowe 5"/>
          <p:cNvSpPr txBox="1"/>
          <p:nvPr/>
        </p:nvSpPr>
        <p:spPr>
          <a:xfrm>
            <a:off x="-5443" y="3952266"/>
            <a:ext cx="5240693" cy="2308324"/>
          </a:xfrm>
          <a:prstGeom prst="rect">
            <a:avLst/>
          </a:prstGeom>
          <a:noFill/>
        </p:spPr>
        <p:txBody>
          <a:bodyPr wrap="square" rtlCol="0">
            <a:spAutoFit/>
          </a:bodyPr>
          <a:lstStyle/>
          <a:p>
            <a:r>
              <a:rPr lang="pl-PL" dirty="0">
                <a:solidFill>
                  <a:schemeClr val="tx2"/>
                </a:solidFill>
              </a:rPr>
              <a:t>Sąd odwoławczy </a:t>
            </a:r>
            <a:r>
              <a:rPr lang="pl-PL" b="1" dirty="0">
                <a:solidFill>
                  <a:schemeClr val="tx2"/>
                </a:solidFill>
              </a:rPr>
              <a:t>pozostawia bez rozpoznania </a:t>
            </a:r>
            <a:r>
              <a:rPr lang="pl-PL" dirty="0">
                <a:solidFill>
                  <a:schemeClr val="tx2"/>
                </a:solidFill>
              </a:rPr>
              <a:t>przyjęty środek odwoławczy jeżeli zachodzą okoliczności wskazane w art. 429 albo jeżeli przyjęcie tego środka nastąpiło na skutek niezasadnego przywrócenia terminu. </a:t>
            </a:r>
          </a:p>
          <a:p>
            <a:r>
              <a:rPr lang="pl-PL" dirty="0">
                <a:solidFill>
                  <a:schemeClr val="tx2"/>
                </a:solidFill>
              </a:rPr>
              <a:t>Na </a:t>
            </a:r>
            <a:r>
              <a:rPr lang="pl-PL" u="sng" dirty="0">
                <a:solidFill>
                  <a:schemeClr val="tx2"/>
                </a:solidFill>
              </a:rPr>
              <a:t>postanowienie </a:t>
            </a:r>
            <a:r>
              <a:rPr lang="pl-PL" dirty="0">
                <a:solidFill>
                  <a:schemeClr val="tx2"/>
                </a:solidFill>
              </a:rPr>
              <a:t>przysługuje zażalenie do innego równorzędnego składu sądu, chyba że zostało ono wydane przez SN </a:t>
            </a:r>
            <a:endParaRPr lang="pl-PL" u="sng" dirty="0">
              <a:solidFill>
                <a:schemeClr val="tx2"/>
              </a:solidFill>
            </a:endParaRPr>
          </a:p>
        </p:txBody>
      </p:sp>
      <p:sp>
        <p:nvSpPr>
          <p:cNvPr id="7" name="pole tekstowe 6"/>
          <p:cNvSpPr txBox="1"/>
          <p:nvPr/>
        </p:nvSpPr>
        <p:spPr>
          <a:xfrm>
            <a:off x="5456784" y="3759859"/>
            <a:ext cx="6768752" cy="2862322"/>
          </a:xfrm>
          <a:prstGeom prst="rect">
            <a:avLst/>
          </a:prstGeom>
          <a:noFill/>
        </p:spPr>
        <p:txBody>
          <a:bodyPr wrap="square" rtlCol="0">
            <a:spAutoFit/>
          </a:bodyPr>
          <a:lstStyle/>
          <a:p>
            <a:r>
              <a:rPr lang="pl-PL" b="1" dirty="0">
                <a:solidFill>
                  <a:schemeClr val="tx2"/>
                </a:solidFill>
              </a:rPr>
              <a:t>Sąd odwoławczy przyjmuje apelację do rozpoznania. </a:t>
            </a:r>
            <a:endParaRPr lang="pl-PL" dirty="0">
              <a:solidFill>
                <a:schemeClr val="tx2"/>
              </a:solidFill>
            </a:endParaRPr>
          </a:p>
          <a:p>
            <a:pPr algn="just"/>
            <a:r>
              <a:rPr lang="pl-PL" b="1" dirty="0">
                <a:solidFill>
                  <a:schemeClr val="tx2"/>
                </a:solidFill>
              </a:rPr>
              <a:t>art. 449a § 1 </a:t>
            </a:r>
            <a:r>
              <a:rPr lang="pl-PL" dirty="0">
                <a:solidFill>
                  <a:schemeClr val="tx2"/>
                </a:solidFill>
              </a:rPr>
              <a:t> </a:t>
            </a:r>
            <a:r>
              <a:rPr lang="pl-PL" dirty="0"/>
              <a:t>Jeżeli jest to niezbędne dla prawidłowego wyrokowania w sprawie, sąd odwoławczy przed wydaniem orzeczenia może zwrócić akta sprawy sądowi pierwszej instancji w celu uzupełnienia uzasadnienia zaskarżonego wyroku, jednocześnie szczegółowo wskazując kwestie, o które należy uzupełnić uzasadnienie. Kwestie te mogą dotyczyć uzupełnienia zakresu uzasadnienia o inne części wyroku w wypadkach, o których mowa w art. 423 § 1a, lub uzupełnienia treści zawartych w uzasadnieniu w tym zakresie, w jakim zostało ono sporządzone.</a:t>
            </a:r>
            <a:endParaRPr lang="pl-PL" dirty="0">
              <a:solidFill>
                <a:schemeClr val="tx2"/>
              </a:solidFill>
            </a:endParaRPr>
          </a:p>
        </p:txBody>
      </p:sp>
    </p:spTree>
    <p:extLst>
      <p:ext uri="{BB962C8B-B14F-4D97-AF65-F5344CB8AC3E}">
        <p14:creationId xmlns:p14="http://schemas.microsoft.com/office/powerpoint/2010/main" val="38716504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Rozpoznanie sprawy przez sąd odwoławczy – granice zaskarżenia. </a:t>
            </a:r>
          </a:p>
        </p:txBody>
      </p:sp>
      <p:sp>
        <p:nvSpPr>
          <p:cNvPr id="3" name="Symbol zastępczy zawartości 2"/>
          <p:cNvSpPr>
            <a:spLocks noGrp="1"/>
          </p:cNvSpPr>
          <p:nvPr>
            <p:ph idx="1"/>
          </p:nvPr>
        </p:nvSpPr>
        <p:spPr/>
        <p:txBody>
          <a:bodyPr>
            <a:normAutofit/>
          </a:bodyPr>
          <a:lstStyle/>
          <a:p>
            <a:pPr algn="just"/>
            <a:r>
              <a:rPr lang="pl-PL" dirty="0"/>
              <a:t>Sąd odwoławczy rozpoznaje sprawę – co do zasady – na rozprawie a na posiedzeniu tylko w wypadkach wskazanych w ustawie. </a:t>
            </a:r>
          </a:p>
          <a:p>
            <a:pPr algn="just"/>
            <a:r>
              <a:rPr lang="pl-PL" dirty="0"/>
              <a:t>Apelacja rozpoznawana na posiedzeniu wtedy, gdy:</a:t>
            </a:r>
          </a:p>
          <a:p>
            <a:pPr lvl="1" algn="just"/>
            <a:r>
              <a:rPr lang="pl-PL" dirty="0"/>
              <a:t>Sąd odwoławczy uchyla zaskarżony wyrok w przypadkach wskazanych w art. 439 § 1 </a:t>
            </a:r>
          </a:p>
          <a:p>
            <a:pPr lvl="1" algn="just"/>
            <a:r>
              <a:rPr lang="pl-PL" dirty="0"/>
              <a:t>Dokonuje kontroli formalnej (art. 430)</a:t>
            </a:r>
          </a:p>
          <a:p>
            <a:pPr lvl="1" algn="just"/>
            <a:r>
              <a:rPr lang="pl-PL" dirty="0"/>
              <a:t>Pozostawia apelację bez rozpoznania jeżeli została cofnięta przed rozprawą</a:t>
            </a:r>
          </a:p>
        </p:txBody>
      </p:sp>
    </p:spTree>
    <p:extLst>
      <p:ext uri="{BB962C8B-B14F-4D97-AF65-F5344CB8AC3E}">
        <p14:creationId xmlns:p14="http://schemas.microsoft.com/office/powerpoint/2010/main" val="4272559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3600" b="1" dirty="0"/>
              <a:t>ZASADA INSTANCYJNOŚCI</a:t>
            </a:r>
          </a:p>
        </p:txBody>
      </p:sp>
      <p:sp>
        <p:nvSpPr>
          <p:cNvPr id="3" name="Symbol zastępczy zawartości 2"/>
          <p:cNvSpPr>
            <a:spLocks noGrp="1"/>
          </p:cNvSpPr>
          <p:nvPr>
            <p:ph idx="1"/>
          </p:nvPr>
        </p:nvSpPr>
        <p:spPr>
          <a:xfrm>
            <a:off x="407368" y="1844824"/>
            <a:ext cx="11233248" cy="4536504"/>
          </a:xfrm>
        </p:spPr>
        <p:txBody>
          <a:bodyPr>
            <a:normAutofit/>
          </a:bodyPr>
          <a:lstStyle/>
          <a:p>
            <a:pPr marL="0" indent="0" algn="just">
              <a:buNone/>
            </a:pPr>
            <a:r>
              <a:rPr lang="pl-PL" b="1" dirty="0">
                <a:latin typeface="Times New Roman" pitchFamily="18" charset="0"/>
                <a:cs typeface="Times New Roman" pitchFamily="18" charset="0"/>
              </a:rPr>
              <a:t>Zasada instancyjności</a:t>
            </a:r>
            <a:r>
              <a:rPr lang="pl-PL" dirty="0">
                <a:latin typeface="Times New Roman" pitchFamily="18" charset="0"/>
                <a:cs typeface="Times New Roman" pitchFamily="18" charset="0"/>
              </a:rPr>
              <a:t> jest zasadą prawnie zdefiniowaną w Konstytucji RP oraz przepisach prawa międzynarodowego.</a:t>
            </a:r>
            <a:endParaRPr lang="pl-PL" b="1" dirty="0">
              <a:latin typeface="Times New Roman" pitchFamily="18" charset="0"/>
              <a:cs typeface="Times New Roman" pitchFamily="18" charset="0"/>
            </a:endParaRPr>
          </a:p>
          <a:p>
            <a:pPr marL="0" indent="0" algn="just">
              <a:buNone/>
            </a:pPr>
            <a:r>
              <a:rPr lang="pl-PL" dirty="0">
                <a:latin typeface="Times New Roman" pitchFamily="18" charset="0"/>
                <a:cs typeface="Times New Roman" pitchFamily="18" charset="0"/>
              </a:rPr>
              <a:t>Konstytucyjny standard dwuinstancyjności postępowania sądowego realizowany jest przez </a:t>
            </a:r>
            <a:r>
              <a:rPr lang="pl-PL" b="1" dirty="0">
                <a:latin typeface="Times New Roman" pitchFamily="18" charset="0"/>
                <a:cs typeface="Times New Roman" pitchFamily="18" charset="0"/>
              </a:rPr>
              <a:t>art. 425 § 1 k.p.k. </a:t>
            </a:r>
            <a:r>
              <a:rPr lang="pl-PL" dirty="0">
                <a:latin typeface="Times New Roman" pitchFamily="18" charset="0"/>
                <a:cs typeface="Times New Roman" pitchFamily="18" charset="0"/>
              </a:rPr>
              <a:t>dający uprawnienie do zainicjowania postępowania przed sądem odwoławczym w kwestii rozstrzygnięcia o przedmiocie postępowania wydanego w sądzie pierwszej instancji.</a:t>
            </a:r>
          </a:p>
          <a:p>
            <a:pPr marL="0" indent="0" algn="just">
              <a:buNone/>
            </a:pPr>
            <a:r>
              <a:rPr lang="pl-PL" dirty="0">
                <a:latin typeface="Times New Roman" pitchFamily="18" charset="0"/>
                <a:cs typeface="Times New Roman" pitchFamily="18" charset="0"/>
              </a:rPr>
              <a:t>Art. 425 </a:t>
            </a:r>
            <a:r>
              <a:rPr lang="pl-PL" dirty="0">
                <a:latin typeface="Times New Roman"/>
                <a:cs typeface="Times New Roman"/>
              </a:rPr>
              <a:t>§ 2 k.p.k. zd. pierwsze określa tzw. </a:t>
            </a:r>
            <a:r>
              <a:rPr lang="pl-PL" b="1" dirty="0">
                <a:latin typeface="Times New Roman"/>
                <a:cs typeface="Times New Roman"/>
              </a:rPr>
              <a:t>zakres zaskarżenia</a:t>
            </a:r>
            <a:r>
              <a:rPr lang="pl-PL" dirty="0">
                <a:latin typeface="Times New Roman"/>
                <a:cs typeface="Times New Roman"/>
              </a:rPr>
              <a:t>, tj. </a:t>
            </a:r>
            <a:r>
              <a:rPr lang="pl-PL" u="sng" dirty="0">
                <a:latin typeface="Times New Roman"/>
                <a:cs typeface="Times New Roman"/>
              </a:rPr>
              <a:t>możliwość zaskarżenia orzeczenia w całości lub w części</a:t>
            </a:r>
            <a:r>
              <a:rPr lang="pl-PL" dirty="0">
                <a:latin typeface="Times New Roman"/>
                <a:cs typeface="Times New Roman"/>
              </a:rPr>
              <a:t>.</a:t>
            </a:r>
          </a:p>
          <a:p>
            <a:pPr marL="0" indent="0" algn="just">
              <a:buNone/>
            </a:pPr>
            <a:r>
              <a:rPr lang="pl-PL" dirty="0">
                <a:latin typeface="Times New Roman"/>
                <a:cs typeface="Times New Roman"/>
              </a:rPr>
              <a:t>Zakres zaskarżenia orzeczenia zakreśla </a:t>
            </a:r>
            <a:r>
              <a:rPr lang="pl-PL" b="1" dirty="0">
                <a:latin typeface="Times New Roman"/>
                <a:cs typeface="Times New Roman"/>
              </a:rPr>
              <a:t>granice rozpoznania sprawy</a:t>
            </a:r>
            <a:r>
              <a:rPr lang="pl-PL" dirty="0">
                <a:latin typeface="Times New Roman"/>
                <a:cs typeface="Times New Roman"/>
              </a:rPr>
              <a:t>, którymi są granice zaskarżenia i podniesionych zarzutów, wskazując ramy, w jakich organ odwoławczy ma kontrolować zaskarżone orzeczenie (art. 433 § 1 k.p.k.). </a:t>
            </a:r>
          </a:p>
          <a:p>
            <a:pPr marL="0" indent="0" algn="just">
              <a:buNone/>
            </a:pPr>
            <a:r>
              <a:rPr lang="pl-PL" dirty="0">
                <a:latin typeface="Times New Roman"/>
                <a:cs typeface="Times New Roman"/>
              </a:rPr>
              <a:t>Art. 425 § 3 k.p.k. wymaga wskazania tzw. </a:t>
            </a:r>
            <a:r>
              <a:rPr lang="pl-PL" b="1" i="1" dirty="0">
                <a:latin typeface="Times New Roman"/>
                <a:cs typeface="Times New Roman"/>
              </a:rPr>
              <a:t>gravamen</a:t>
            </a:r>
            <a:r>
              <a:rPr lang="pl-PL" dirty="0">
                <a:latin typeface="Times New Roman"/>
                <a:cs typeface="Times New Roman"/>
              </a:rPr>
              <a:t>, czyli </a:t>
            </a:r>
            <a:r>
              <a:rPr lang="pl-PL" u="sng" dirty="0">
                <a:latin typeface="Times New Roman"/>
                <a:cs typeface="Times New Roman"/>
              </a:rPr>
              <a:t>wykazania w skardze odwoławczej, że określone rozstrzygnięcie lub ustalenie narusza prawa lub szkodzi interesom odwołującego się.</a:t>
            </a:r>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val="40395842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Rozpoznanie sprawy przez sąd odwoławczy – granice zaskarżenia. </a:t>
            </a:r>
          </a:p>
        </p:txBody>
      </p:sp>
      <p:sp>
        <p:nvSpPr>
          <p:cNvPr id="3" name="Symbol zastępczy zawartości 2"/>
          <p:cNvSpPr>
            <a:spLocks noGrp="1"/>
          </p:cNvSpPr>
          <p:nvPr>
            <p:ph idx="1"/>
          </p:nvPr>
        </p:nvSpPr>
        <p:spPr>
          <a:xfrm>
            <a:off x="581192" y="2180496"/>
            <a:ext cx="11029615" cy="4677504"/>
          </a:xfrm>
        </p:spPr>
        <p:txBody>
          <a:bodyPr>
            <a:normAutofit/>
          </a:bodyPr>
          <a:lstStyle/>
          <a:p>
            <a:pPr algn="just"/>
            <a:r>
              <a:rPr lang="pl-PL" b="1" u="sng" dirty="0"/>
              <a:t>Granice rozpoznania sprawy przez sąd odwoławczy</a:t>
            </a:r>
            <a:r>
              <a:rPr lang="pl-PL" dirty="0"/>
              <a:t> </a:t>
            </a:r>
            <a:r>
              <a:rPr lang="pl-PL" dirty="0">
                <a:sym typeface="Wingdings" panose="05000000000000000000" pitchFamily="2" charset="2"/>
              </a:rPr>
              <a:t> </a:t>
            </a:r>
            <a:r>
              <a:rPr lang="pl-PL" dirty="0"/>
              <a:t>Sąd odwoławczy rozpoznaje sprawę w granicach zaskarżenia, a jeżeli w środku odwoławczym zostały wskazane zarzuty stawiane rozstrzygnięciu - również w granicach podniesionych zarzutów, uwzględniając treść art. 447 § 1-3, a w zakresie szerszym w wypadkach wskazanych w art. 435, art. 439 § 1, art. 440 i art. 455.</a:t>
            </a:r>
          </a:p>
          <a:p>
            <a:pPr algn="just"/>
            <a:r>
              <a:rPr lang="pl-PL" dirty="0"/>
              <a:t>art. 447 § 1–3 to ustawowa modyfikacja zakresu zaskarżenia. </a:t>
            </a:r>
          </a:p>
          <a:p>
            <a:pPr marL="666900" lvl="1" indent="-342900" algn="just">
              <a:buFont typeface="+mj-lt"/>
              <a:buAutoNum type="arabicPeriod"/>
            </a:pPr>
            <a:r>
              <a:rPr lang="pl-PL" dirty="0"/>
              <a:t>Apelację co do </a:t>
            </a:r>
            <a:r>
              <a:rPr lang="pl-PL" b="1" u="sng" dirty="0"/>
              <a:t>winy</a:t>
            </a:r>
            <a:r>
              <a:rPr lang="pl-PL" dirty="0"/>
              <a:t> uważa się za zwróconą przeciwko </a:t>
            </a:r>
            <a:r>
              <a:rPr lang="pl-PL" b="1" u="sng" dirty="0">
                <a:solidFill>
                  <a:srgbClr val="FF0000"/>
                </a:solidFill>
              </a:rPr>
              <a:t>całości wyroku</a:t>
            </a:r>
            <a:r>
              <a:rPr lang="pl-PL" dirty="0"/>
              <a:t>. </a:t>
            </a:r>
          </a:p>
          <a:p>
            <a:pPr marL="666900" lvl="1" indent="-342900" algn="just">
              <a:buFont typeface="+mj-lt"/>
              <a:buAutoNum type="arabicPeriod"/>
            </a:pPr>
            <a:r>
              <a:rPr lang="pl-PL" dirty="0"/>
              <a:t>Apelację co do </a:t>
            </a:r>
            <a:r>
              <a:rPr lang="pl-PL" b="1" u="sng" dirty="0"/>
              <a:t>kary</a:t>
            </a:r>
            <a:r>
              <a:rPr lang="pl-PL" dirty="0"/>
              <a:t> uważa się za zwróconą przeciwko </a:t>
            </a:r>
            <a:r>
              <a:rPr lang="pl-PL" b="1" u="sng" dirty="0">
                <a:solidFill>
                  <a:srgbClr val="FF0000"/>
                </a:solidFill>
              </a:rPr>
              <a:t>całości rozstrzygnięcia o karze i środkach karnych </a:t>
            </a:r>
            <a:r>
              <a:rPr lang="pl-PL" dirty="0"/>
              <a:t>(art. 447 k.p.k.). Jeżeli apelacja dotyczy winy, to nie uprawomocnia się całość wyroku, a jeżeli dotyczy kary, to nie uprawomocnia się całość rozstrzygnięcia o karze i środkach karnych.</a:t>
            </a:r>
          </a:p>
          <a:p>
            <a:pPr marL="666900" lvl="1" indent="-342900" algn="just">
              <a:buFont typeface="+mj-lt"/>
              <a:buAutoNum type="arabicPeriod"/>
            </a:pPr>
            <a:r>
              <a:rPr lang="pl-PL" dirty="0"/>
              <a:t>Apelację co do </a:t>
            </a:r>
            <a:r>
              <a:rPr lang="pl-PL" b="1" u="sng" dirty="0"/>
              <a:t>środka karnego </a:t>
            </a:r>
            <a:r>
              <a:rPr lang="pl-PL" dirty="0"/>
              <a:t>uważa się za zwróconą przeciwko </a:t>
            </a:r>
            <a:r>
              <a:rPr lang="pl-PL" b="1" u="sng" dirty="0">
                <a:solidFill>
                  <a:srgbClr val="FF0000"/>
                </a:solidFill>
              </a:rPr>
              <a:t>całości rozstrzygnięcia o środkach karnych</a:t>
            </a:r>
            <a:r>
              <a:rPr lang="pl-PL" dirty="0"/>
              <a:t>. Zaskarżyć można również brak rozstrzygnięcia w przedmiocie środka karnego</a:t>
            </a:r>
          </a:p>
          <a:p>
            <a:endParaRPr lang="pl-PL" dirty="0"/>
          </a:p>
        </p:txBody>
      </p:sp>
    </p:spTree>
    <p:extLst>
      <p:ext uri="{BB962C8B-B14F-4D97-AF65-F5344CB8AC3E}">
        <p14:creationId xmlns:p14="http://schemas.microsoft.com/office/powerpoint/2010/main" val="15040074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Możliwość orzekania poza granicami zaskarżenia</a:t>
            </a:r>
          </a:p>
        </p:txBody>
      </p:sp>
      <p:sp>
        <p:nvSpPr>
          <p:cNvPr id="3" name="Symbol zastępczy zawartości 2"/>
          <p:cNvSpPr>
            <a:spLocks noGrp="1"/>
          </p:cNvSpPr>
          <p:nvPr>
            <p:ph idx="1"/>
          </p:nvPr>
        </p:nvSpPr>
        <p:spPr>
          <a:xfrm>
            <a:off x="119336" y="2060848"/>
            <a:ext cx="12025336" cy="4680520"/>
          </a:xfrm>
        </p:spPr>
        <p:txBody>
          <a:bodyPr>
            <a:normAutofit fontScale="92500" lnSpcReduction="10000"/>
          </a:bodyPr>
          <a:lstStyle/>
          <a:p>
            <a:pPr algn="just"/>
            <a:r>
              <a:rPr lang="pl-PL" dirty="0"/>
              <a:t>Sąd odwoławczy może wyjść poza granice podmiotowe lub przedmiotowe zaskarżonego orzeczenia. </a:t>
            </a:r>
          </a:p>
          <a:p>
            <a:pPr algn="just"/>
            <a:r>
              <a:rPr lang="pl-PL" dirty="0"/>
              <a:t>Orzekanie poza </a:t>
            </a:r>
            <a:r>
              <a:rPr lang="pl-PL" b="1" u="sng" dirty="0"/>
              <a:t>granicami podmiotowymi </a:t>
            </a:r>
            <a:r>
              <a:rPr lang="pl-PL" dirty="0"/>
              <a:t>możliwe w sytuacji wskazanej w art. 435 </a:t>
            </a:r>
          </a:p>
          <a:p>
            <a:pPr lvl="1" algn="just"/>
            <a:r>
              <a:rPr lang="pl-PL" dirty="0"/>
              <a:t>Uprawnienie sądu odwoławczego do orzekania z urzędu, jest to także orzekanie niezależnie od podniesionych zarzutów. </a:t>
            </a:r>
          </a:p>
          <a:p>
            <a:pPr lvl="1" algn="just"/>
            <a:r>
              <a:rPr lang="pl-PL" dirty="0"/>
              <a:t>Sąd odwoławczy </a:t>
            </a:r>
            <a:r>
              <a:rPr lang="pl-PL" b="1" dirty="0"/>
              <a:t>uchyla lub zmienia orzeczenie na korzyść współoskarżonych</a:t>
            </a:r>
            <a:r>
              <a:rPr lang="pl-PL" dirty="0"/>
              <a:t>, choćby nie wnieśli oni środka odwoławczego, jeżeli uchylił je lub zmienił na korzyść oskarżonego, którego środek dotyczył, gdy te same względy przemawiają za uchyleniem lub zmianą na rzecz pozostałych. </a:t>
            </a:r>
          </a:p>
          <a:p>
            <a:pPr lvl="1" algn="just"/>
            <a:r>
              <a:rPr lang="pl-PL" dirty="0"/>
              <a:t>Wyjście poza granice podmiotowe jest możliwe jedynie w razie orzekania na korzyść oskarżonego, którego środek dotyczył. </a:t>
            </a:r>
          </a:p>
          <a:p>
            <a:pPr algn="just"/>
            <a:r>
              <a:rPr lang="pl-PL" dirty="0"/>
              <a:t>Orzekanie poza </a:t>
            </a:r>
            <a:r>
              <a:rPr lang="pl-PL" b="1" u="sng" dirty="0"/>
              <a:t>granicami przedmiotowymi</a:t>
            </a:r>
            <a:r>
              <a:rPr lang="pl-PL" b="1" dirty="0"/>
              <a:t> </a:t>
            </a:r>
            <a:r>
              <a:rPr lang="pl-PL" dirty="0"/>
              <a:t>i jednocześnie niezależnie od podniesionych zarzutów jest możliwe w trzech sytuacjach:</a:t>
            </a:r>
            <a:endParaRPr lang="pl-PL" b="1" u="sng" dirty="0"/>
          </a:p>
          <a:p>
            <a:pPr marL="666900" lvl="1" indent="-342900" algn="just">
              <a:buFont typeface="+mj-lt"/>
              <a:buAutoNum type="arabicPeriod"/>
            </a:pPr>
            <a:r>
              <a:rPr lang="pl-PL" dirty="0"/>
              <a:t>Art. 439 – bezwzględne przyczyny odwoławcze</a:t>
            </a:r>
          </a:p>
          <a:p>
            <a:pPr marL="666900" lvl="1" indent="-342900" algn="just">
              <a:buFont typeface="+mj-lt"/>
              <a:buAutoNum type="arabicPeriod"/>
            </a:pPr>
            <a:r>
              <a:rPr lang="pl-PL" dirty="0"/>
              <a:t>Art. 440 – rażąca niesprawiedliwość orzeczenia </a:t>
            </a:r>
          </a:p>
          <a:p>
            <a:pPr marL="666900" lvl="1" indent="-342900" algn="just">
              <a:buFont typeface="+mj-lt"/>
              <a:buAutoNum type="arabicPeriod"/>
            </a:pPr>
            <a:r>
              <a:rPr lang="pl-PL" dirty="0"/>
              <a:t>art. 455 – poprawa błędnej kwalifikacji czynu </a:t>
            </a:r>
          </a:p>
          <a:p>
            <a:pPr algn="just"/>
            <a:r>
              <a:rPr lang="pl-PL" dirty="0"/>
              <a:t>W razie stwierdzenia jednego ze wskazanych w tych przepisach uchybień, sąd odwoławczy niezależnie od zakresu zaskarżenia oraz podniesionych zarzutów, zobowiązany jest wyjść poza granice środka odwoławczego. Oznacza to, że niezależnie od granic środka odwoławczego, sąd odwoławczy kontroluje zawsze zaskarżone orzeczenie pod kątem tych podstaw, które zobowiązany jest uwzględnić z urzędu</a:t>
            </a:r>
          </a:p>
        </p:txBody>
      </p:sp>
    </p:spTree>
    <p:extLst>
      <p:ext uri="{BB962C8B-B14F-4D97-AF65-F5344CB8AC3E}">
        <p14:creationId xmlns:p14="http://schemas.microsoft.com/office/powerpoint/2010/main" val="6686206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Zakaz </a:t>
            </a:r>
            <a:r>
              <a:rPr lang="pl-PL" i="1" dirty="0" err="1"/>
              <a:t>reformationis</a:t>
            </a:r>
            <a:r>
              <a:rPr lang="pl-PL" i="1" dirty="0"/>
              <a:t> in </a:t>
            </a:r>
            <a:r>
              <a:rPr lang="pl-PL" i="1" dirty="0" err="1"/>
              <a:t>peius</a:t>
            </a:r>
            <a:r>
              <a:rPr lang="pl-PL" i="1" dirty="0"/>
              <a:t> </a:t>
            </a:r>
            <a:r>
              <a:rPr lang="pl-PL" dirty="0"/>
              <a:t>i reguły </a:t>
            </a:r>
            <a:r>
              <a:rPr lang="pl-PL" i="1" dirty="0" err="1"/>
              <a:t>ne</a:t>
            </a:r>
            <a:r>
              <a:rPr lang="pl-PL" i="1" dirty="0"/>
              <a:t> </a:t>
            </a:r>
            <a:r>
              <a:rPr lang="pl-PL" i="1" dirty="0" err="1"/>
              <a:t>peius</a:t>
            </a:r>
            <a:endParaRPr lang="pl-PL" dirty="0"/>
          </a:p>
        </p:txBody>
      </p:sp>
      <p:sp>
        <p:nvSpPr>
          <p:cNvPr id="3" name="Symbol zastępczy zawartości 2"/>
          <p:cNvSpPr>
            <a:spLocks noGrp="1"/>
          </p:cNvSpPr>
          <p:nvPr>
            <p:ph idx="1"/>
          </p:nvPr>
        </p:nvSpPr>
        <p:spPr>
          <a:xfrm>
            <a:off x="335360" y="1844824"/>
            <a:ext cx="11521280" cy="5013176"/>
          </a:xfrm>
        </p:spPr>
        <p:txBody>
          <a:bodyPr>
            <a:normAutofit/>
          </a:bodyPr>
          <a:lstStyle/>
          <a:p>
            <a:r>
              <a:rPr lang="pl-PL" dirty="0"/>
              <a:t>Zakaz </a:t>
            </a:r>
            <a:r>
              <a:rPr lang="pl-PL" dirty="0" err="1"/>
              <a:t>reformationis</a:t>
            </a:r>
            <a:r>
              <a:rPr lang="pl-PL" dirty="0"/>
              <a:t> in </a:t>
            </a:r>
            <a:r>
              <a:rPr lang="pl-PL" dirty="0" err="1"/>
              <a:t>peius</a:t>
            </a:r>
            <a:r>
              <a:rPr lang="pl-PL" dirty="0"/>
              <a:t>:</a:t>
            </a:r>
          </a:p>
          <a:p>
            <a:pPr lvl="1"/>
            <a:r>
              <a:rPr lang="pl-PL" dirty="0"/>
              <a:t>Bezpośredni – odnosi się do sądu odwoławczego</a:t>
            </a:r>
          </a:p>
          <a:p>
            <a:pPr lvl="1"/>
            <a:r>
              <a:rPr lang="pl-PL" dirty="0"/>
              <a:t>Pośredni – dotyczy postępowania ponownego tj. uchylenia orzeczenia i przekazania sprawy do ponownego rozpoznania. </a:t>
            </a:r>
          </a:p>
          <a:p>
            <a:r>
              <a:rPr lang="pl-PL" b="1" u="sng" dirty="0"/>
              <a:t>Reguły </a:t>
            </a:r>
            <a:r>
              <a:rPr lang="pl-PL" b="1" u="sng" dirty="0" err="1"/>
              <a:t>ne</a:t>
            </a:r>
            <a:r>
              <a:rPr lang="pl-PL" b="1" u="sng" dirty="0"/>
              <a:t> </a:t>
            </a:r>
            <a:r>
              <a:rPr lang="pl-PL" b="1" u="sng" dirty="0" err="1"/>
              <a:t>peius</a:t>
            </a:r>
            <a:r>
              <a:rPr lang="pl-PL" b="1" u="sng" dirty="0"/>
              <a:t> – ograniczenie merytorycznego orzekania sądu odwoławczego przy istnieniu środka na niekorzyść oskarżonego. </a:t>
            </a:r>
          </a:p>
          <a:p>
            <a:r>
              <a:rPr lang="pl-PL" b="1" u="sng" dirty="0"/>
              <a:t>Sąd odwoławczy rozpoznając środek na niekorzyść oskarżonego:</a:t>
            </a:r>
          </a:p>
          <a:p>
            <a:pPr marL="666900" lvl="1" indent="-342900">
              <a:buFont typeface="+mj-lt"/>
              <a:buAutoNum type="arabicPeriod"/>
            </a:pPr>
            <a:r>
              <a:rPr lang="pl-PL" dirty="0"/>
              <a:t>Nie może skazać oskarżonego, który został uniewinniony w I instancji lub co do którego umorzono postępowanie (art. 454 § 1) </a:t>
            </a:r>
          </a:p>
          <a:p>
            <a:pPr marL="666900" lvl="1" indent="-342900">
              <a:buFont typeface="+mj-lt"/>
              <a:buAutoNum type="arabicPeriod"/>
            </a:pPr>
            <a:r>
              <a:rPr lang="pl-PL" strike="sngStrike" dirty="0"/>
              <a:t>Nie może zaostrzyć kary przez wymierzenie kary dożywotniego pozbawienia wolności (art. 454 § 3)</a:t>
            </a:r>
          </a:p>
          <a:p>
            <a:pPr marL="936900" lvl="2" indent="-342900"/>
            <a:r>
              <a:rPr lang="pl-PL" strike="sngStrike" dirty="0"/>
              <a:t>W razie zaistnienia takiej potrzeby sąd uchyla zaskarżony wyrok i przekazuje sprawę do ponownego rozpoznania, co daje możliwość zaostrzenia kary przez sąd I instancji, stwarzając oskarżonemu możliwość ponownej apelacji </a:t>
            </a:r>
          </a:p>
          <a:p>
            <a:pPr marL="666900" lvl="1" indent="-342900">
              <a:buFont typeface="+mj-lt"/>
              <a:buAutoNum type="arabicPeriod"/>
            </a:pPr>
            <a:endParaRPr lang="pl-PL" dirty="0"/>
          </a:p>
        </p:txBody>
      </p:sp>
    </p:spTree>
    <p:extLst>
      <p:ext uri="{BB962C8B-B14F-4D97-AF65-F5344CB8AC3E}">
        <p14:creationId xmlns:p14="http://schemas.microsoft.com/office/powerpoint/2010/main" val="41372237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271464" y="332656"/>
            <a:ext cx="10058400" cy="1450757"/>
          </a:xfrm>
        </p:spPr>
        <p:txBody>
          <a:bodyPr/>
          <a:lstStyle/>
          <a:p>
            <a:r>
              <a:rPr lang="pl-PL" dirty="0"/>
              <a:t>Rozprawa apelacyjna – przewód sądowy</a:t>
            </a:r>
          </a:p>
        </p:txBody>
      </p:sp>
      <p:sp>
        <p:nvSpPr>
          <p:cNvPr id="3" name="Symbol zastępczy zawartości 2"/>
          <p:cNvSpPr>
            <a:spLocks noGrp="1"/>
          </p:cNvSpPr>
          <p:nvPr>
            <p:ph idx="1"/>
          </p:nvPr>
        </p:nvSpPr>
        <p:spPr>
          <a:xfrm>
            <a:off x="0" y="1988840"/>
            <a:ext cx="12072664" cy="4680519"/>
          </a:xfrm>
        </p:spPr>
        <p:txBody>
          <a:bodyPr>
            <a:normAutofit/>
          </a:bodyPr>
          <a:lstStyle/>
          <a:p>
            <a:pPr marL="342900" indent="-342900">
              <a:buFont typeface="+mj-lt"/>
              <a:buAutoNum type="arabicPeriod"/>
            </a:pPr>
            <a:r>
              <a:rPr lang="pl-PL" dirty="0"/>
              <a:t>Wywołanie sprawy</a:t>
            </a:r>
          </a:p>
          <a:p>
            <a:pPr marL="342900" indent="-342900">
              <a:buFont typeface="+mj-lt"/>
              <a:buAutoNum type="arabicPeriod"/>
            </a:pPr>
            <a:r>
              <a:rPr lang="pl-PL" dirty="0"/>
              <a:t>Przewód sądowy </a:t>
            </a:r>
          </a:p>
          <a:p>
            <a:pPr marL="666900" lvl="1" indent="-342900">
              <a:buFont typeface="+mj-lt"/>
              <a:buAutoNum type="arabicPeriod"/>
            </a:pPr>
            <a:r>
              <a:rPr lang="pl-PL" dirty="0"/>
              <a:t>Ustne sprawozdanie sędziego sprawozdawcy, w którym przedstawia on przebieg i dotychczasowe wyniki postępowania, w szczególności przedstawia treść zaskarżonego wyroku oraz zarzuty i wnioski apelacyjne. </a:t>
            </a:r>
          </a:p>
          <a:p>
            <a:pPr marL="666900" lvl="1" indent="-342900">
              <a:buFont typeface="+mj-lt"/>
              <a:buAutoNum type="arabicPeriod"/>
            </a:pPr>
            <a:r>
              <a:rPr lang="pl-PL" dirty="0"/>
              <a:t>Postępowanie dowodowe – </a:t>
            </a:r>
            <a:r>
              <a:rPr lang="pl-PL" b="1" dirty="0"/>
              <a:t>istotna zmiana w porównaniu z wcześniejszym stanem prawnym</a:t>
            </a:r>
            <a:r>
              <a:rPr lang="pl-PL" dirty="0"/>
              <a:t>. </a:t>
            </a:r>
          </a:p>
          <a:p>
            <a:pPr lvl="2"/>
            <a:r>
              <a:rPr lang="pl-PL" dirty="0"/>
              <a:t>Sąd odwoławczy dopuszcza dowody na rozprawie, jeżeli nie jest konieczne przeprowadzenie na nowo przewodu w całości. Dowody można dopuścić również przed rozprawą (art. 452 § 2). Sąd odwoławczy może prowadzić własne postępowanie dowodowe a jedynym ograniczeniem jest konieczność przeprowadzenia od nowa przewodu sądowego. </a:t>
            </a:r>
          </a:p>
          <a:p>
            <a:pPr lvl="2"/>
            <a:r>
              <a:rPr lang="pl-PL" dirty="0"/>
              <a:t>W toku przewodu apelacyjnego strony mogą składać oświadczenia, wyjaśnienia i wniosku ustnie lub na piśmie (wnioski pisemne podlegają odczytaniu)</a:t>
            </a:r>
          </a:p>
          <a:p>
            <a:pPr lvl="3"/>
            <a:r>
              <a:rPr lang="pl-PL" dirty="0"/>
              <a:t>„wyjaśnienia” z art. 453 § 2 to nie to samo co wyjaśnienia oskarżonego rozumiane jako środek dowodowy</a:t>
            </a:r>
          </a:p>
          <a:p>
            <a:pPr marL="702900" lvl="1" indent="-342900">
              <a:buFont typeface="+mj-lt"/>
              <a:buAutoNum type="arabicPeriod"/>
            </a:pPr>
            <a:r>
              <a:rPr lang="pl-PL" dirty="0"/>
              <a:t>Zamknięcie przewodu sądowego</a:t>
            </a:r>
          </a:p>
          <a:p>
            <a:pPr marL="378900" indent="-342900">
              <a:buFont typeface="+mj-lt"/>
              <a:buAutoNum type="arabicPeriod"/>
            </a:pPr>
            <a:r>
              <a:rPr lang="pl-PL" dirty="0"/>
              <a:t>Głosy stron </a:t>
            </a:r>
          </a:p>
          <a:p>
            <a:pPr marL="702900" lvl="1" indent="-342900"/>
            <a:r>
              <a:rPr lang="pl-PL" dirty="0"/>
              <a:t>O kolejności decyduje przewodniczący składu sądzącego, przy czym najpierw udziela głosu skarżącemu. Przy wielości skarżących należy uwzględnić zakres poszczególnych apelacji. Oskarżonemu i obrońcy nie można odmówić ostatniego głosu. </a:t>
            </a:r>
          </a:p>
        </p:txBody>
      </p:sp>
    </p:spTree>
    <p:extLst>
      <p:ext uri="{BB962C8B-B14F-4D97-AF65-F5344CB8AC3E}">
        <p14:creationId xmlns:p14="http://schemas.microsoft.com/office/powerpoint/2010/main" val="15094411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Rozstrzygnięcia sądu odwoławczego i uzasadnienie orzeczenia</a:t>
            </a:r>
          </a:p>
        </p:txBody>
      </p:sp>
      <p:sp>
        <p:nvSpPr>
          <p:cNvPr id="3" name="Symbol zastępczy zawartości 2"/>
          <p:cNvSpPr>
            <a:spLocks noGrp="1"/>
          </p:cNvSpPr>
          <p:nvPr>
            <p:ph sz="half" idx="1"/>
          </p:nvPr>
        </p:nvSpPr>
        <p:spPr>
          <a:xfrm>
            <a:off x="191344" y="2132857"/>
            <a:ext cx="5422390" cy="2880320"/>
          </a:xfrm>
        </p:spPr>
        <p:txBody>
          <a:bodyPr>
            <a:normAutofit/>
          </a:bodyPr>
          <a:lstStyle/>
          <a:p>
            <a:pPr algn="just"/>
            <a:r>
              <a:rPr lang="pl-PL" dirty="0"/>
              <a:t>Sąd apelacyjny orzeka wyrokiem, jeżeli utrzymuje w mocy, zmienia lub uchyla wyrok sądu I instancji. </a:t>
            </a:r>
          </a:p>
          <a:p>
            <a:pPr algn="just"/>
            <a:r>
              <a:rPr lang="pl-PL" dirty="0"/>
              <a:t>Przy pozostawieniu apelacji bez rozpoznania wydaje postanowienie </a:t>
            </a:r>
          </a:p>
          <a:p>
            <a:pPr algn="just"/>
            <a:r>
              <a:rPr lang="pl-PL" dirty="0"/>
              <a:t>Postanowieniem orzeka również wtedy, gdy apelację wniesiono jedynie od uzasadnienia wyroku. </a:t>
            </a:r>
          </a:p>
          <a:p>
            <a:pPr marL="0" indent="0" algn="just">
              <a:buNone/>
            </a:pPr>
            <a:endParaRPr lang="pl-PL" dirty="0"/>
          </a:p>
        </p:txBody>
      </p:sp>
      <p:sp>
        <p:nvSpPr>
          <p:cNvPr id="4" name="Symbol zastępczy zawartości 3"/>
          <p:cNvSpPr>
            <a:spLocks noGrp="1"/>
          </p:cNvSpPr>
          <p:nvPr>
            <p:ph sz="half" idx="2"/>
          </p:nvPr>
        </p:nvSpPr>
        <p:spPr>
          <a:xfrm>
            <a:off x="6303570" y="2132857"/>
            <a:ext cx="5422392" cy="3633047"/>
          </a:xfrm>
        </p:spPr>
        <p:txBody>
          <a:bodyPr>
            <a:normAutofit/>
          </a:bodyPr>
          <a:lstStyle/>
          <a:p>
            <a:pPr algn="just"/>
            <a:r>
              <a:rPr lang="pl-PL" dirty="0"/>
              <a:t>Sąd apelacyjny z urzędu sporządza uzasadnienie wyroku w terminie 14 dni</a:t>
            </a:r>
          </a:p>
          <a:p>
            <a:pPr algn="just"/>
            <a:r>
              <a:rPr lang="pl-PL" b="1" dirty="0"/>
              <a:t>Jeżeli sąd zmienia lub utrzymuje zaskarżony wyrok w mocy, uzasadnienie sporządza się na wniosek strony.</a:t>
            </a:r>
            <a:endParaRPr lang="pl-PL" dirty="0"/>
          </a:p>
        </p:txBody>
      </p:sp>
      <p:sp>
        <p:nvSpPr>
          <p:cNvPr id="5" name="pole tekstowe 4"/>
          <p:cNvSpPr txBox="1"/>
          <p:nvPr/>
        </p:nvSpPr>
        <p:spPr>
          <a:xfrm>
            <a:off x="276690" y="5013176"/>
            <a:ext cx="11449272" cy="1754326"/>
          </a:xfrm>
          <a:prstGeom prst="rect">
            <a:avLst/>
          </a:prstGeom>
          <a:noFill/>
        </p:spPr>
        <p:txBody>
          <a:bodyPr wrap="square" rtlCol="0">
            <a:spAutoFit/>
          </a:bodyPr>
          <a:lstStyle/>
          <a:p>
            <a:pPr algn="just"/>
            <a:r>
              <a:rPr lang="pl-PL" b="1" u="sng" dirty="0"/>
              <a:t>Rodzaje rozstrzygnięć:</a:t>
            </a:r>
          </a:p>
          <a:p>
            <a:pPr marL="342900" indent="-342900" algn="just">
              <a:buAutoNum type="arabicPeriod"/>
            </a:pPr>
            <a:r>
              <a:rPr lang="pl-PL" dirty="0"/>
              <a:t>Utrzymanie w mocy wyroku</a:t>
            </a:r>
          </a:p>
          <a:p>
            <a:pPr marL="342900" indent="-342900" algn="just">
              <a:buAutoNum type="arabicPeriod"/>
            </a:pPr>
            <a:r>
              <a:rPr lang="pl-PL" dirty="0"/>
              <a:t>Zmiana wyroku (orzeczenie </a:t>
            </a:r>
            <a:r>
              <a:rPr lang="pl-PL" dirty="0" err="1"/>
              <a:t>reformatoryjne</a:t>
            </a:r>
            <a:r>
              <a:rPr lang="pl-PL" dirty="0"/>
              <a:t>)</a:t>
            </a:r>
          </a:p>
          <a:p>
            <a:pPr marL="342900" indent="-342900" algn="just">
              <a:buAutoNum type="arabicPeriod"/>
            </a:pPr>
            <a:r>
              <a:rPr lang="pl-PL" dirty="0"/>
              <a:t>Uchylenie zaskarżonego wyroku i przekazanie sprawy do ponownego rozpoznania (orzeczenie </a:t>
            </a:r>
            <a:r>
              <a:rPr lang="pl-PL" dirty="0" err="1"/>
              <a:t>kasatoryjne</a:t>
            </a:r>
            <a:r>
              <a:rPr lang="pl-PL" dirty="0"/>
              <a:t>)</a:t>
            </a:r>
          </a:p>
          <a:p>
            <a:pPr marL="342900" indent="-342900" algn="just">
              <a:buAutoNum type="arabicPeriod"/>
            </a:pPr>
            <a:r>
              <a:rPr lang="pl-PL" dirty="0"/>
              <a:t>Uchylenie zaskarżonego wyroku i umorzenie postępowania </a:t>
            </a:r>
          </a:p>
          <a:p>
            <a:pPr marL="342900" indent="-342900" algn="just">
              <a:buAutoNum type="arabicPeriod"/>
            </a:pPr>
            <a:r>
              <a:rPr lang="pl-PL" dirty="0"/>
              <a:t>Umorzenie postępowania odwoławczego (np. w przypadku cofnięcia apelacji) </a:t>
            </a:r>
          </a:p>
        </p:txBody>
      </p:sp>
    </p:spTree>
    <p:extLst>
      <p:ext uri="{BB962C8B-B14F-4D97-AF65-F5344CB8AC3E}">
        <p14:creationId xmlns:p14="http://schemas.microsoft.com/office/powerpoint/2010/main" val="19929241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a:t>Zażalenie i sprzeciw </a:t>
            </a:r>
          </a:p>
        </p:txBody>
      </p:sp>
      <p:sp>
        <p:nvSpPr>
          <p:cNvPr id="5" name="Podtytuł 4"/>
          <p:cNvSpPr>
            <a:spLocks noGrp="1"/>
          </p:cNvSpPr>
          <p:nvPr>
            <p:ph type="subTitle" idx="1"/>
          </p:nvPr>
        </p:nvSpPr>
        <p:spPr/>
        <p:txBody>
          <a:bodyPr/>
          <a:lstStyle/>
          <a:p>
            <a:r>
              <a:rPr lang="pl-PL" b="1" dirty="0">
                <a:solidFill>
                  <a:srgbClr val="FF0000"/>
                </a:solidFill>
              </a:rPr>
              <a:t>SPRZECIW NIE JEST ŚRODKIEM ODWOŁAWCZYM!!! </a:t>
            </a:r>
          </a:p>
        </p:txBody>
      </p:sp>
    </p:spTree>
    <p:extLst>
      <p:ext uri="{BB962C8B-B14F-4D97-AF65-F5344CB8AC3E}">
        <p14:creationId xmlns:p14="http://schemas.microsoft.com/office/powerpoint/2010/main" val="31287462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99456" y="260648"/>
            <a:ext cx="10058400" cy="1450757"/>
          </a:xfrm>
        </p:spPr>
        <p:txBody>
          <a:bodyPr/>
          <a:lstStyle/>
          <a:p>
            <a:r>
              <a:rPr lang="pl-PL" dirty="0"/>
              <a:t>Zażalenie jako środek odwoławczy</a:t>
            </a:r>
          </a:p>
        </p:txBody>
      </p:sp>
      <p:sp>
        <p:nvSpPr>
          <p:cNvPr id="3" name="Symbol zastępczy zawartości 2"/>
          <p:cNvSpPr>
            <a:spLocks noGrp="1"/>
          </p:cNvSpPr>
          <p:nvPr>
            <p:ph idx="1"/>
          </p:nvPr>
        </p:nvSpPr>
        <p:spPr>
          <a:xfrm>
            <a:off x="155340" y="2060848"/>
            <a:ext cx="11881320" cy="4632880"/>
          </a:xfrm>
        </p:spPr>
        <p:txBody>
          <a:bodyPr>
            <a:normAutofit fontScale="92500" lnSpcReduction="10000"/>
          </a:bodyPr>
          <a:lstStyle/>
          <a:p>
            <a:pPr algn="just"/>
            <a:r>
              <a:rPr lang="pl-PL" dirty="0"/>
              <a:t>Zażalenie jest środkiem odwoławczym, który służy </a:t>
            </a:r>
            <a:r>
              <a:rPr lang="pl-PL" b="1" u="sng" dirty="0"/>
              <a:t>do kontroli innych niż wyroku decyzji procesowych</a:t>
            </a:r>
            <a:r>
              <a:rPr lang="pl-PL" dirty="0"/>
              <a:t>, niektórych czynności niebędących decyzjami lub bezczynność organów postępowania </a:t>
            </a:r>
          </a:p>
          <a:p>
            <a:pPr algn="just"/>
            <a:r>
              <a:rPr lang="pl-PL" dirty="0"/>
              <a:t>Cechy zażalenia:</a:t>
            </a:r>
          </a:p>
          <a:p>
            <a:pPr lvl="1" algn="just"/>
            <a:r>
              <a:rPr lang="pl-PL" dirty="0"/>
              <a:t>Skargowość - art. 459 § 3. Zażalenie przysługuje stronom, a także osobie, której postanowienie bezpośrednio dotyczy, chyba że ustawa stanowi inaczej.</a:t>
            </a:r>
          </a:p>
          <a:p>
            <a:pPr lvl="1" algn="just"/>
            <a:r>
              <a:rPr lang="pl-PL" dirty="0"/>
              <a:t>Względna </a:t>
            </a:r>
            <a:r>
              <a:rPr lang="pl-PL" dirty="0" err="1"/>
              <a:t>dewolutywność</a:t>
            </a:r>
            <a:r>
              <a:rPr lang="pl-PL" dirty="0"/>
              <a:t> </a:t>
            </a:r>
          </a:p>
          <a:p>
            <a:pPr lvl="2" algn="just"/>
            <a:r>
              <a:rPr lang="pl-PL" dirty="0"/>
              <a:t>art. 463 § 1 Sąd, na którego postanowienie złożono zażalenie, </a:t>
            </a:r>
            <a:r>
              <a:rPr lang="pl-PL" b="1" dirty="0"/>
              <a:t>może je uwzględnić, jeżeli orzeka w tym samym składzie</a:t>
            </a:r>
            <a:r>
              <a:rPr lang="pl-PL" dirty="0"/>
              <a:t>, w którym wydał zaskarżone postanowienie; w innych wypadkach prezes sądu przekazuje zażalenie niezwłocznie, wraz z aktami lub niezbędnymi odpisami z akt sprawy, sądowi powołanemu do rozpoznania zażalenia.</a:t>
            </a:r>
          </a:p>
          <a:p>
            <a:pPr lvl="2" algn="just"/>
            <a:r>
              <a:rPr lang="pl-PL" dirty="0"/>
              <a:t>UWAGA – zażalenie jest bezwzględnie </a:t>
            </a:r>
            <a:r>
              <a:rPr lang="pl-PL" dirty="0" err="1"/>
              <a:t>dewolutywne</a:t>
            </a:r>
            <a:r>
              <a:rPr lang="pl-PL" dirty="0"/>
              <a:t> jeżeli skład sądu I instancji, który miał je uwzględnić, uległ zmianie. Chodzi o </a:t>
            </a:r>
            <a:r>
              <a:rPr lang="pl-PL" b="1" dirty="0"/>
              <a:t>ten sam</a:t>
            </a:r>
            <a:r>
              <a:rPr lang="pl-PL" dirty="0"/>
              <a:t> skład sądu, czyli te same osoby, które wydały zaskarżone postanowienie lub zarządzenie.</a:t>
            </a:r>
          </a:p>
          <a:p>
            <a:pPr lvl="2" algn="just"/>
            <a:r>
              <a:rPr lang="pl-PL" dirty="0"/>
              <a:t>Szczególny wyjątek od </a:t>
            </a:r>
            <a:r>
              <a:rPr lang="pl-PL" dirty="0" err="1"/>
              <a:t>dewolutywności</a:t>
            </a:r>
            <a:r>
              <a:rPr lang="pl-PL" dirty="0"/>
              <a:t> – tzw. instancja pozioma </a:t>
            </a:r>
          </a:p>
          <a:p>
            <a:pPr lvl="1" algn="just"/>
            <a:r>
              <a:rPr lang="pl-PL" dirty="0"/>
              <a:t>Względna suspensywność – art. 462 </a:t>
            </a:r>
          </a:p>
          <a:p>
            <a:pPr lvl="2" algn="just"/>
            <a:r>
              <a:rPr lang="pl-PL" dirty="0"/>
              <a:t>Wyjątek – wniesienie zażalenia wstrzymuje wykonanie zaskarżonego postanowienia m.in. w przypadkach wskazanych w: art. 237 § 2, 290 § 3 </a:t>
            </a:r>
          </a:p>
          <a:p>
            <a:pPr lvl="2" algn="just"/>
            <a:r>
              <a:rPr lang="pl-PL" dirty="0"/>
              <a:t>Art. 462 § 1 - sąd może wstrzymać wykonanie zaskarżonego postanowienia </a:t>
            </a:r>
          </a:p>
          <a:p>
            <a:pPr lvl="1" algn="just"/>
            <a:r>
              <a:rPr lang="pl-PL" dirty="0"/>
              <a:t>Zakaz </a:t>
            </a:r>
            <a:r>
              <a:rPr lang="pl-PL" dirty="0" err="1"/>
              <a:t>reformationis</a:t>
            </a:r>
            <a:r>
              <a:rPr lang="pl-PL" dirty="0"/>
              <a:t> in </a:t>
            </a:r>
            <a:r>
              <a:rPr lang="pl-PL" dirty="0" err="1"/>
              <a:t>peius</a:t>
            </a:r>
            <a:r>
              <a:rPr lang="pl-PL" dirty="0"/>
              <a:t> </a:t>
            </a:r>
          </a:p>
        </p:txBody>
      </p:sp>
    </p:spTree>
    <p:extLst>
      <p:ext uri="{BB962C8B-B14F-4D97-AF65-F5344CB8AC3E}">
        <p14:creationId xmlns:p14="http://schemas.microsoft.com/office/powerpoint/2010/main" val="32348365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27448" y="260648"/>
            <a:ext cx="10058400" cy="1450757"/>
          </a:xfrm>
        </p:spPr>
        <p:txBody>
          <a:bodyPr/>
          <a:lstStyle/>
          <a:p>
            <a:r>
              <a:rPr lang="pl-PL" dirty="0"/>
              <a:t>Zażalenie jako środek odwoławczy </a:t>
            </a:r>
          </a:p>
        </p:txBody>
      </p:sp>
      <p:sp>
        <p:nvSpPr>
          <p:cNvPr id="3" name="Symbol zastępczy zawartości 2"/>
          <p:cNvSpPr>
            <a:spLocks noGrp="1"/>
          </p:cNvSpPr>
          <p:nvPr>
            <p:ph idx="1"/>
          </p:nvPr>
        </p:nvSpPr>
        <p:spPr>
          <a:xfrm>
            <a:off x="581192" y="2060848"/>
            <a:ext cx="11029615" cy="4680520"/>
          </a:xfrm>
        </p:spPr>
        <p:txBody>
          <a:bodyPr>
            <a:normAutofit/>
          </a:bodyPr>
          <a:lstStyle/>
          <a:p>
            <a:pPr marL="0" indent="0" algn="just">
              <a:buNone/>
            </a:pPr>
            <a:r>
              <a:rPr lang="pl-PL" dirty="0"/>
              <a:t>Zażalenie służy na: </a:t>
            </a:r>
          </a:p>
          <a:p>
            <a:pPr marL="342900" indent="-342900" algn="just">
              <a:buFont typeface="+mj-lt"/>
              <a:buAutoNum type="arabicPeriod"/>
            </a:pPr>
            <a:r>
              <a:rPr lang="pl-PL" dirty="0"/>
              <a:t>Postanowienia zamykające drogę do wydania wyroku, chyba że ustawa stanowi inaczej (art. 459 § 1)</a:t>
            </a:r>
          </a:p>
          <a:p>
            <a:pPr marL="342900" indent="-342900" algn="just">
              <a:buFont typeface="+mj-lt"/>
              <a:buAutoNum type="arabicPeriod"/>
            </a:pPr>
            <a:r>
              <a:rPr lang="pl-PL" dirty="0"/>
              <a:t>Wszelkie postanowienia co do środka zabezpieczającego (art. 459 § 2)</a:t>
            </a:r>
          </a:p>
          <a:p>
            <a:pPr marL="342900" indent="-342900" algn="just">
              <a:buFont typeface="+mj-lt"/>
              <a:buAutoNum type="arabicPeriod"/>
            </a:pPr>
            <a:r>
              <a:rPr lang="pl-PL" dirty="0"/>
              <a:t>Postanowienia sądu, prokuratora i prowadzącego śledztwo lub dochodzenie w wypadkach przewidzianych w ustawie (art. 459  §  2)</a:t>
            </a:r>
          </a:p>
          <a:p>
            <a:pPr marL="342900" indent="-342900" algn="just">
              <a:buFont typeface="+mj-lt"/>
              <a:buAutoNum type="arabicPeriod"/>
            </a:pPr>
            <a:r>
              <a:rPr lang="pl-PL" dirty="0"/>
              <a:t>Zarządzenia odpowiadające podobnym wymogom, tj. zamykające drogę do wydania wyroku, dotyczące środka zabezpieczającego lub zaskarżalne z mocy przepisów szczególnych (art. 466  §  1)</a:t>
            </a:r>
          </a:p>
          <a:p>
            <a:pPr marL="342900" indent="-342900" algn="just">
              <a:buFont typeface="+mj-lt"/>
              <a:buAutoNum type="arabicPeriod"/>
            </a:pPr>
            <a:r>
              <a:rPr lang="pl-PL" dirty="0"/>
              <a:t>Zachowania organów procesowych niebędące decyzjami </a:t>
            </a:r>
          </a:p>
          <a:p>
            <a:pPr lvl="1" algn="just"/>
            <a:r>
              <a:rPr lang="pl-PL" dirty="0"/>
              <a:t>Czynności w postępowaniu przygotowawczym</a:t>
            </a:r>
          </a:p>
          <a:p>
            <a:pPr lvl="1" algn="just"/>
            <a:r>
              <a:rPr lang="pl-PL" dirty="0"/>
              <a:t>Zatrzymanie </a:t>
            </a:r>
          </a:p>
          <a:p>
            <a:pPr lvl="1" algn="just"/>
            <a:r>
              <a:rPr lang="pl-PL" dirty="0"/>
              <a:t>Bezczynność organu prowadzącego postępowanie </a:t>
            </a:r>
          </a:p>
          <a:p>
            <a:pPr algn="just"/>
            <a:endParaRPr lang="pl-PL" dirty="0"/>
          </a:p>
        </p:txBody>
      </p:sp>
    </p:spTree>
    <p:extLst>
      <p:ext uri="{BB962C8B-B14F-4D97-AF65-F5344CB8AC3E}">
        <p14:creationId xmlns:p14="http://schemas.microsoft.com/office/powerpoint/2010/main" val="34608987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wnoszenia zażalenia</a:t>
            </a:r>
          </a:p>
        </p:txBody>
      </p:sp>
      <p:sp>
        <p:nvSpPr>
          <p:cNvPr id="3" name="Symbol zastępczy zawartości 2"/>
          <p:cNvSpPr>
            <a:spLocks noGrp="1"/>
          </p:cNvSpPr>
          <p:nvPr>
            <p:ph idx="1"/>
          </p:nvPr>
        </p:nvSpPr>
        <p:spPr>
          <a:xfrm>
            <a:off x="335360" y="1988840"/>
            <a:ext cx="11521280" cy="4608512"/>
          </a:xfrm>
        </p:spPr>
        <p:txBody>
          <a:bodyPr>
            <a:normAutofit/>
          </a:bodyPr>
          <a:lstStyle/>
          <a:p>
            <a:pPr marL="342900" indent="-342900" algn="just">
              <a:buFont typeface="+mj-lt"/>
              <a:buAutoNum type="arabicPeriod"/>
            </a:pPr>
            <a:r>
              <a:rPr lang="pl-PL" dirty="0"/>
              <a:t>Zażalenie wnosi się do sądu (lub prokuratora jeżeli to on wydał zaskarżoną decyzję), w terminie 7 dni od dnia ogłoszenia lub doręczenia (jeżeli ustawa nakazuje doręczenie) postanowienia lub zarządzenia za pośrednictwem organu, który wydał zaskarżoną decyzję. </a:t>
            </a:r>
          </a:p>
          <a:p>
            <a:pPr marL="342900" indent="-342900" algn="just">
              <a:buFont typeface="+mj-lt"/>
              <a:buAutoNum type="arabicPeriod"/>
            </a:pPr>
            <a:r>
              <a:rPr lang="pl-PL" dirty="0"/>
              <a:t>Sąd może uwzględnić zażalenie, orzekając w tym samym składzie. Jeżeli nie jest możliwe odtworzenie tego samego składu osobowego albo nie przychylił się on do zażalenia, przekazuje je niezwłocznie wraz z aktami sprawy sądowi powołanemu do rozpoznania sprawy. </a:t>
            </a:r>
          </a:p>
          <a:p>
            <a:pPr marL="0" indent="0" algn="just">
              <a:buNone/>
            </a:pPr>
            <a:endParaRPr lang="pl-PL" dirty="0"/>
          </a:p>
          <a:p>
            <a:pPr marL="0" indent="0" algn="just">
              <a:buNone/>
            </a:pPr>
            <a:r>
              <a:rPr lang="pl-PL" dirty="0"/>
              <a:t>Zgodnie z art. 465 § 1 przepisy dotyczące zażaleń na postanowienia sądu stosuje się odpowiednio do zażaleń na postanowienia prokuratora i prowadzącego postępowanie przygotowawcze, chyba że ustawa stanowi inaczej. </a:t>
            </a:r>
          </a:p>
        </p:txBody>
      </p:sp>
    </p:spTree>
    <p:extLst>
      <p:ext uri="{BB962C8B-B14F-4D97-AF65-F5344CB8AC3E}">
        <p14:creationId xmlns:p14="http://schemas.microsoft.com/office/powerpoint/2010/main" val="7063693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5542" y="-251039"/>
            <a:ext cx="10058400" cy="1450757"/>
          </a:xfrm>
        </p:spPr>
        <p:txBody>
          <a:bodyPr/>
          <a:lstStyle/>
          <a:p>
            <a:r>
              <a:rPr lang="pl-PL" dirty="0"/>
              <a:t>Tryb wnoszenia zażalenia</a:t>
            </a:r>
          </a:p>
        </p:txBody>
      </p:sp>
      <p:sp>
        <p:nvSpPr>
          <p:cNvPr id="3" name="Symbol zastępczy zawartości 2"/>
          <p:cNvSpPr>
            <a:spLocks noGrp="1"/>
          </p:cNvSpPr>
          <p:nvPr>
            <p:ph idx="1"/>
          </p:nvPr>
        </p:nvSpPr>
        <p:spPr>
          <a:xfrm>
            <a:off x="6635427" y="5566724"/>
            <a:ext cx="3808469" cy="1250536"/>
          </a:xfrm>
        </p:spPr>
        <p:txBody>
          <a:bodyPr>
            <a:normAutofit fontScale="85000" lnSpcReduction="10000"/>
          </a:bodyPr>
          <a:lstStyle/>
          <a:p>
            <a:pPr marL="342900" indent="-342900">
              <a:buFont typeface="+mj-lt"/>
              <a:buAutoNum type="arabicPeriod"/>
            </a:pPr>
            <a:r>
              <a:rPr lang="pl-PL" dirty="0"/>
              <a:t>Przekazanie niezwłocznie zażalenia wraz z aktami sprawy do sądu (lub innego organu)</a:t>
            </a:r>
          </a:p>
          <a:p>
            <a:pPr marL="342900" indent="-342900">
              <a:buFont typeface="+mj-lt"/>
              <a:buAutoNum type="arabicPeriod"/>
            </a:pPr>
            <a:r>
              <a:rPr lang="pl-PL" dirty="0"/>
              <a:t>Kontrola przed organem odwoławczym </a:t>
            </a:r>
          </a:p>
          <a:p>
            <a:pPr marL="342900" indent="-342900">
              <a:buFont typeface="+mj-lt"/>
              <a:buAutoNum type="arabicPeriod"/>
            </a:pPr>
            <a:endParaRPr lang="pl-PL" dirty="0"/>
          </a:p>
        </p:txBody>
      </p:sp>
      <p:sp>
        <p:nvSpPr>
          <p:cNvPr id="5" name="Prostokąt zaokrąglony 4"/>
          <p:cNvSpPr/>
          <p:nvPr/>
        </p:nvSpPr>
        <p:spPr>
          <a:xfrm>
            <a:off x="84812" y="1672205"/>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Ogłoszenie lub doręczenie postanowienia </a:t>
            </a:r>
          </a:p>
        </p:txBody>
      </p:sp>
      <p:sp>
        <p:nvSpPr>
          <p:cNvPr id="8" name="Prostokąt zaokrąglony 7"/>
          <p:cNvSpPr/>
          <p:nvPr/>
        </p:nvSpPr>
        <p:spPr>
          <a:xfrm>
            <a:off x="4295395" y="1672205"/>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Kontrola formalna zażalenia (art. 429)</a:t>
            </a:r>
          </a:p>
        </p:txBody>
      </p:sp>
      <p:sp>
        <p:nvSpPr>
          <p:cNvPr id="9" name="pole tekstowe 8"/>
          <p:cNvSpPr txBox="1"/>
          <p:nvPr/>
        </p:nvSpPr>
        <p:spPr>
          <a:xfrm>
            <a:off x="1572654" y="1082710"/>
            <a:ext cx="4032448" cy="584775"/>
          </a:xfrm>
          <a:prstGeom prst="rect">
            <a:avLst/>
          </a:prstGeom>
          <a:noFill/>
        </p:spPr>
        <p:txBody>
          <a:bodyPr wrap="square" rtlCol="0">
            <a:spAutoFit/>
          </a:bodyPr>
          <a:lstStyle/>
          <a:p>
            <a:pPr algn="ctr"/>
            <a:r>
              <a:rPr lang="pl-PL" sz="1600" b="1" dirty="0"/>
              <a:t>7 dni na sporządzenie zażalenia i wniesienie go do odpowiedniego organu</a:t>
            </a:r>
          </a:p>
        </p:txBody>
      </p:sp>
      <p:sp>
        <p:nvSpPr>
          <p:cNvPr id="13" name="Prostokąt zaokrąglony 12"/>
          <p:cNvSpPr/>
          <p:nvPr/>
        </p:nvSpPr>
        <p:spPr>
          <a:xfrm>
            <a:off x="9818490" y="4558612"/>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Organ uwzględnia zażalenie</a:t>
            </a:r>
          </a:p>
        </p:txBody>
      </p:sp>
      <p:cxnSp>
        <p:nvCxnSpPr>
          <p:cNvPr id="15" name="Łącznik prosty ze strzałką 14"/>
          <p:cNvCxnSpPr/>
          <p:nvPr/>
        </p:nvCxnSpPr>
        <p:spPr>
          <a:xfrm flipV="1">
            <a:off x="6833879" y="1316479"/>
            <a:ext cx="1116124" cy="36004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p:cNvCxnSpPr/>
          <p:nvPr/>
        </p:nvCxnSpPr>
        <p:spPr>
          <a:xfrm>
            <a:off x="6996836" y="1988262"/>
            <a:ext cx="1093930" cy="44871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0" name="pole tekstowe 19"/>
          <p:cNvSpPr txBox="1"/>
          <p:nvPr/>
        </p:nvSpPr>
        <p:spPr>
          <a:xfrm>
            <a:off x="8182160" y="651823"/>
            <a:ext cx="3426576" cy="861774"/>
          </a:xfrm>
          <a:prstGeom prst="rect">
            <a:avLst/>
          </a:prstGeom>
          <a:noFill/>
          <a:ln>
            <a:solidFill>
              <a:schemeClr val="accent3"/>
            </a:solidFill>
          </a:ln>
        </p:spPr>
        <p:txBody>
          <a:bodyPr wrap="square" rtlCol="0">
            <a:spAutoFit/>
          </a:bodyPr>
          <a:lstStyle/>
          <a:p>
            <a:pPr algn="ctr"/>
            <a:r>
              <a:rPr lang="pl-PL" sz="1600" b="1" dirty="0"/>
              <a:t>Niespełnienie wymogów formalnych – odmowa przyjęcia zażalenia </a:t>
            </a:r>
          </a:p>
          <a:p>
            <a:pPr algn="ctr"/>
            <a:r>
              <a:rPr lang="pl-PL" sz="1600" b="1" dirty="0"/>
              <a:t>Zarządzenie zaskarżalne </a:t>
            </a:r>
          </a:p>
        </p:txBody>
      </p:sp>
      <p:sp>
        <p:nvSpPr>
          <p:cNvPr id="21" name="pole tekstowe 20"/>
          <p:cNvSpPr txBox="1"/>
          <p:nvPr/>
        </p:nvSpPr>
        <p:spPr>
          <a:xfrm>
            <a:off x="8328248" y="2327327"/>
            <a:ext cx="3280488" cy="830997"/>
          </a:xfrm>
          <a:prstGeom prst="rect">
            <a:avLst/>
          </a:prstGeom>
          <a:noFill/>
          <a:ln>
            <a:solidFill>
              <a:schemeClr val="tx2"/>
            </a:solidFill>
          </a:ln>
        </p:spPr>
        <p:txBody>
          <a:bodyPr wrap="square" rtlCol="0">
            <a:spAutoFit/>
          </a:bodyPr>
          <a:lstStyle/>
          <a:p>
            <a:pPr algn="ctr"/>
            <a:r>
              <a:rPr lang="pl-PL" sz="1600" b="1" dirty="0"/>
              <a:t>Zażalenie spełnia wymogi formalne – przyjęcie zażalenia do rozpoznania </a:t>
            </a:r>
          </a:p>
        </p:txBody>
      </p:sp>
      <p:sp>
        <p:nvSpPr>
          <p:cNvPr id="23" name="Strzałka w prawo 22"/>
          <p:cNvSpPr/>
          <p:nvPr/>
        </p:nvSpPr>
        <p:spPr>
          <a:xfrm rot="7782487">
            <a:off x="8056150" y="3317461"/>
            <a:ext cx="1224136" cy="484632"/>
          </a:xfrm>
          <a:prstGeom prst="rightArrow">
            <a:avLst>
              <a:gd name="adj1" fmla="val 21361"/>
              <a:gd name="adj2" fmla="val 66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4" name="Strzałka w prawo 23"/>
          <p:cNvSpPr/>
          <p:nvPr/>
        </p:nvSpPr>
        <p:spPr>
          <a:xfrm>
            <a:off x="2677100" y="1952342"/>
            <a:ext cx="1224136" cy="484632"/>
          </a:xfrm>
          <a:prstGeom prst="rightArrow">
            <a:avLst>
              <a:gd name="adj1" fmla="val 21361"/>
              <a:gd name="adj2" fmla="val 66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5" name="Strzałka w prawo 24"/>
          <p:cNvSpPr/>
          <p:nvPr/>
        </p:nvSpPr>
        <p:spPr>
          <a:xfrm rot="5400000">
            <a:off x="10308468" y="3493041"/>
            <a:ext cx="1224136" cy="484632"/>
          </a:xfrm>
          <a:prstGeom prst="rightArrow">
            <a:avLst>
              <a:gd name="adj1" fmla="val 21361"/>
              <a:gd name="adj2" fmla="val 66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6" name="Prostokąt zaokrąglony 25"/>
          <p:cNvSpPr/>
          <p:nvPr/>
        </p:nvSpPr>
        <p:spPr>
          <a:xfrm>
            <a:off x="6938638" y="4389224"/>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Organ nie przychyla się do zażalenia </a:t>
            </a:r>
          </a:p>
        </p:txBody>
      </p:sp>
      <p:sp>
        <p:nvSpPr>
          <p:cNvPr id="27" name="Strzałka w prawo 26"/>
          <p:cNvSpPr/>
          <p:nvPr/>
        </p:nvSpPr>
        <p:spPr>
          <a:xfrm rot="12549197">
            <a:off x="4631221" y="4541735"/>
            <a:ext cx="1224136" cy="484632"/>
          </a:xfrm>
          <a:prstGeom prst="rightArrow">
            <a:avLst>
              <a:gd name="adj1" fmla="val 21361"/>
              <a:gd name="adj2" fmla="val 66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0" name="pole tekstowe 29"/>
          <p:cNvSpPr txBox="1"/>
          <p:nvPr/>
        </p:nvSpPr>
        <p:spPr>
          <a:xfrm rot="1902594">
            <a:off x="3891264" y="3488983"/>
            <a:ext cx="3168352" cy="830997"/>
          </a:xfrm>
          <a:prstGeom prst="rect">
            <a:avLst/>
          </a:prstGeom>
          <a:noFill/>
        </p:spPr>
        <p:txBody>
          <a:bodyPr wrap="square" rtlCol="0">
            <a:spAutoFit/>
          </a:bodyPr>
          <a:lstStyle/>
          <a:p>
            <a:pPr algn="ctr"/>
            <a:r>
              <a:rPr lang="pl-PL" sz="1600" b="1" dirty="0"/>
              <a:t>Przekazanie niezwłocznie zażalenia wraz z aktami sprawy do sądu (lub innego organu)</a:t>
            </a:r>
          </a:p>
        </p:txBody>
      </p:sp>
      <p:sp>
        <p:nvSpPr>
          <p:cNvPr id="31" name="Prostokąt zaokrąglony 30"/>
          <p:cNvSpPr/>
          <p:nvPr/>
        </p:nvSpPr>
        <p:spPr>
          <a:xfrm>
            <a:off x="1710862" y="3508088"/>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Kontrola formalna</a:t>
            </a:r>
          </a:p>
          <a:p>
            <a:pPr algn="ctr"/>
            <a:r>
              <a:rPr lang="pl-PL" sz="1600" b="1" dirty="0"/>
              <a:t>(art. 430) </a:t>
            </a:r>
          </a:p>
        </p:txBody>
      </p:sp>
      <p:cxnSp>
        <p:nvCxnSpPr>
          <p:cNvPr id="32" name="Łącznik prosty ze strzałką 31"/>
          <p:cNvCxnSpPr/>
          <p:nvPr/>
        </p:nvCxnSpPr>
        <p:spPr>
          <a:xfrm flipH="1">
            <a:off x="1275294" y="4763290"/>
            <a:ext cx="878641" cy="59875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34" name="Łącznik prosty ze strzałką 33"/>
          <p:cNvCxnSpPr/>
          <p:nvPr/>
        </p:nvCxnSpPr>
        <p:spPr>
          <a:xfrm>
            <a:off x="3067445" y="4767300"/>
            <a:ext cx="609759" cy="607881"/>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37" name="pole tekstowe 36"/>
          <p:cNvSpPr txBox="1"/>
          <p:nvPr/>
        </p:nvSpPr>
        <p:spPr>
          <a:xfrm>
            <a:off x="51158" y="5456305"/>
            <a:ext cx="2448272" cy="830997"/>
          </a:xfrm>
          <a:prstGeom prst="rect">
            <a:avLst/>
          </a:prstGeom>
          <a:noFill/>
          <a:ln>
            <a:solidFill>
              <a:schemeClr val="tx2"/>
            </a:solidFill>
          </a:ln>
        </p:spPr>
        <p:txBody>
          <a:bodyPr wrap="square" rtlCol="0">
            <a:spAutoFit/>
          </a:bodyPr>
          <a:lstStyle/>
          <a:p>
            <a:pPr algn="ctr"/>
            <a:r>
              <a:rPr lang="pl-PL" sz="1600" b="1" dirty="0"/>
              <a:t>Negatywny wynik – zażalenie pozostawia się bez rozpoznania </a:t>
            </a:r>
          </a:p>
        </p:txBody>
      </p:sp>
      <p:sp>
        <p:nvSpPr>
          <p:cNvPr id="38" name="pole tekstowe 37"/>
          <p:cNvSpPr txBox="1"/>
          <p:nvPr/>
        </p:nvSpPr>
        <p:spPr>
          <a:xfrm>
            <a:off x="3390346" y="5559803"/>
            <a:ext cx="2724396" cy="830997"/>
          </a:xfrm>
          <a:prstGeom prst="rect">
            <a:avLst/>
          </a:prstGeom>
          <a:noFill/>
          <a:ln>
            <a:solidFill>
              <a:schemeClr val="accent1"/>
            </a:solidFill>
          </a:ln>
        </p:spPr>
        <p:txBody>
          <a:bodyPr wrap="square" rtlCol="0">
            <a:spAutoFit/>
          </a:bodyPr>
          <a:lstStyle/>
          <a:p>
            <a:pPr algn="ctr"/>
            <a:r>
              <a:rPr lang="pl-PL" sz="1600" b="1" dirty="0"/>
              <a:t>Jeżeli zażalenie spełnia warunki formalne – przyjęcie do rozpoznania </a:t>
            </a:r>
          </a:p>
        </p:txBody>
      </p:sp>
    </p:spTree>
    <p:extLst>
      <p:ext uri="{BB962C8B-B14F-4D97-AF65-F5344CB8AC3E}">
        <p14:creationId xmlns:p14="http://schemas.microsoft.com/office/powerpoint/2010/main" val="964484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Środki zaskarżenia a środki odwoławcze </a:t>
            </a:r>
          </a:p>
        </p:txBody>
      </p:sp>
      <p:sp>
        <p:nvSpPr>
          <p:cNvPr id="3" name="Symbol zastępczy zawartości 2"/>
          <p:cNvSpPr>
            <a:spLocks noGrp="1"/>
          </p:cNvSpPr>
          <p:nvPr>
            <p:ph idx="1"/>
          </p:nvPr>
        </p:nvSpPr>
        <p:spPr>
          <a:xfrm>
            <a:off x="581192" y="2180496"/>
            <a:ext cx="11029615" cy="4344848"/>
          </a:xfrm>
        </p:spPr>
        <p:txBody>
          <a:bodyPr>
            <a:normAutofit/>
          </a:bodyPr>
          <a:lstStyle/>
          <a:p>
            <a:pPr marL="0" indent="0" algn="just">
              <a:buNone/>
            </a:pPr>
            <a:r>
              <a:rPr lang="pl-PL" dirty="0"/>
              <a:t>Środki zaskarżenia </a:t>
            </a:r>
            <a:r>
              <a:rPr lang="pl-PL" dirty="0">
                <a:sym typeface="Wingdings" panose="05000000000000000000" pitchFamily="2" charset="2"/>
              </a:rPr>
              <a:t>to przewidziane przez prawo karne procesowe środki prawne, za pomocą których zainteresowany podmiot może wzruszyć zapadłą decyzję procesową, poddając ją kontroli innego organu procesowego albo pozbawiając mocy prawnej lub też żądać kontroli innej niż decyzja czynności procesowej. </a:t>
            </a:r>
          </a:p>
          <a:p>
            <a:pPr marL="0" indent="0" algn="r">
              <a:buNone/>
            </a:pPr>
            <a:r>
              <a:rPr lang="pl-PL" dirty="0">
                <a:sym typeface="Wingdings" panose="05000000000000000000" pitchFamily="2" charset="2"/>
              </a:rPr>
              <a:t>T. Grzegorczyk, J. Tylman, </a:t>
            </a:r>
            <a:r>
              <a:rPr lang="pl-PL" i="1" dirty="0">
                <a:sym typeface="Wingdings" panose="05000000000000000000" pitchFamily="2" charset="2"/>
              </a:rPr>
              <a:t>Polskie postępowanie karne, </a:t>
            </a:r>
          </a:p>
          <a:p>
            <a:pPr marL="0" indent="0" algn="r">
              <a:buNone/>
            </a:pPr>
            <a:r>
              <a:rPr lang="pl-PL" dirty="0">
                <a:sym typeface="Wingdings" panose="05000000000000000000" pitchFamily="2" charset="2"/>
              </a:rPr>
              <a:t>Warszawa 2011, s.838.</a:t>
            </a:r>
          </a:p>
          <a:p>
            <a:pPr marL="0" indent="0" algn="just">
              <a:buNone/>
            </a:pPr>
            <a:r>
              <a:rPr lang="pl-PL" dirty="0">
                <a:sym typeface="Wingdings" panose="05000000000000000000" pitchFamily="2" charset="2"/>
              </a:rPr>
              <a:t>Środki zaskarżenia tworzą system środków zaskarżenia: </a:t>
            </a:r>
          </a:p>
          <a:p>
            <a:pPr lvl="1" algn="just">
              <a:buFont typeface="Arial" panose="020B0604020202020204" pitchFamily="34" charset="0"/>
              <a:buChar char="•"/>
            </a:pPr>
            <a:r>
              <a:rPr lang="pl-PL" b="1" dirty="0">
                <a:sym typeface="Wingdings" panose="05000000000000000000" pitchFamily="2" charset="2"/>
              </a:rPr>
              <a:t>zwyczajne środki zaskarżenia </a:t>
            </a:r>
            <a:r>
              <a:rPr lang="pl-PL" dirty="0">
                <a:sym typeface="Wingdings" panose="05000000000000000000" pitchFamily="2" charset="2"/>
              </a:rPr>
              <a:t> skierowane przeciwko orzeczeniom nieprawomocnym lub czynnościom niebędącym decyzjami procesowymi</a:t>
            </a:r>
          </a:p>
          <a:p>
            <a:pPr lvl="1" algn="just">
              <a:buFont typeface="Arial" panose="020B0604020202020204" pitchFamily="34" charset="0"/>
              <a:buChar char="•"/>
            </a:pPr>
            <a:r>
              <a:rPr lang="pl-PL" b="1" dirty="0">
                <a:sym typeface="Wingdings" panose="05000000000000000000" pitchFamily="2" charset="2"/>
              </a:rPr>
              <a:t>nadzwyczajne środki zaskarżenia </a:t>
            </a:r>
            <a:r>
              <a:rPr lang="pl-PL" dirty="0">
                <a:sym typeface="Wingdings" panose="05000000000000000000" pitchFamily="2" charset="2"/>
              </a:rPr>
              <a:t> dotyczą tylko orzeczeń prawomocnych; służą korygowaniu prawomocnych orzeczeń – mają charakter kontrolny</a:t>
            </a:r>
          </a:p>
          <a:p>
            <a:pPr lvl="2" algn="just">
              <a:buFont typeface="Arial" panose="020B0604020202020204" pitchFamily="34" charset="0"/>
              <a:buChar char="•"/>
            </a:pPr>
            <a:r>
              <a:rPr lang="pl-PL" dirty="0">
                <a:sym typeface="Wingdings" panose="05000000000000000000" pitchFamily="2" charset="2"/>
              </a:rPr>
              <a:t>nadzwyczajnym środkiem zaskarżenia jest również skarga na wyrok sądu II instancji, ale w istotny sposób różni się od pozostałych nadzwyczajnych środków zaskarżenia</a:t>
            </a:r>
            <a:endParaRPr lang="pl-PL" dirty="0"/>
          </a:p>
        </p:txBody>
      </p:sp>
    </p:spTree>
    <p:extLst>
      <p:ext uri="{BB962C8B-B14F-4D97-AF65-F5344CB8AC3E}">
        <p14:creationId xmlns:p14="http://schemas.microsoft.com/office/powerpoint/2010/main" val="11779898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3392" y="260648"/>
            <a:ext cx="11155680" cy="1450757"/>
          </a:xfrm>
        </p:spPr>
        <p:txBody>
          <a:bodyPr/>
          <a:lstStyle/>
          <a:p>
            <a:r>
              <a:rPr lang="pl-PL" dirty="0"/>
              <a:t>Zażalenie w postępowaniu przygotowawczym </a:t>
            </a:r>
          </a:p>
        </p:txBody>
      </p:sp>
      <p:sp>
        <p:nvSpPr>
          <p:cNvPr id="3" name="Symbol zastępczy zawartości 2"/>
          <p:cNvSpPr>
            <a:spLocks noGrp="1"/>
          </p:cNvSpPr>
          <p:nvPr>
            <p:ph idx="1"/>
          </p:nvPr>
        </p:nvSpPr>
        <p:spPr>
          <a:xfrm>
            <a:off x="0" y="1916832"/>
            <a:ext cx="12192000" cy="4941168"/>
          </a:xfrm>
        </p:spPr>
        <p:txBody>
          <a:bodyPr>
            <a:normAutofit fontScale="85000" lnSpcReduction="10000"/>
          </a:bodyPr>
          <a:lstStyle/>
          <a:p>
            <a:pPr marL="0" indent="0" algn="just">
              <a:buNone/>
            </a:pPr>
            <a:r>
              <a:rPr lang="pl-PL" dirty="0"/>
              <a:t>Zatem zasady obowiązują w przypadku złożenia zażalenia na postanowienia (lub zarządzenia) </a:t>
            </a:r>
            <a:r>
              <a:rPr lang="pl-PL" b="1" dirty="0"/>
              <a:t>wydane przez prokuratora </a:t>
            </a:r>
            <a:r>
              <a:rPr lang="pl-PL" dirty="0"/>
              <a:t>w postępowaniu przygotowawczym. Przepis art. 465 § 2 wprowadza zasadę ogólną tzn. że na postanowienie </a:t>
            </a:r>
            <a:r>
              <a:rPr lang="pl-PL" b="1" dirty="0"/>
              <a:t>prokuratora przysługuje zażalenie do sądu właściwego do rozpoznania sprawy</a:t>
            </a:r>
            <a:r>
              <a:rPr lang="pl-PL" dirty="0"/>
              <a:t>. </a:t>
            </a:r>
          </a:p>
          <a:p>
            <a:pPr marL="0" indent="0" algn="just">
              <a:buNone/>
            </a:pPr>
            <a:r>
              <a:rPr lang="pl-PL" b="1" dirty="0"/>
              <a:t>Sądem właściwym do rozpoznania sprawy jest sąd</a:t>
            </a:r>
            <a:r>
              <a:rPr lang="pl-PL" dirty="0"/>
              <a:t>, który rozpoznawałby ją w razie wniesienia aktu oskarżenia, a więc przejęte zażalenie powinno być przekazane sądowi z uwzględnieniem kwalifikacji prawnej czynu, odnośnie do którego toczy się postępowanie przygotowawcze, z tym że przy zaskarżaniu np. postanowienia o jego umorzeniu sąd, jako że istotne znaczenie ma zdarzenie faktyczne, którego proces dotyczy, a nie jego ocena prawna przez prokuratora, nie jest nią związany i dokonuje tu też własnej oceny prawnokarnej, a więc i oceny swej właściwości; dotyczy to tym samym także kwalifikacji prawnej wskazywanej przez samego skarżącego np. przy odmowie wszczęcia postępowania. </a:t>
            </a:r>
          </a:p>
          <a:p>
            <a:pPr marL="0" indent="0" algn="just">
              <a:buNone/>
            </a:pPr>
            <a:r>
              <a:rPr lang="pl-PL" dirty="0"/>
              <a:t>Ustawodawca zastrzega jednak, że możliwe są wyjątki, czyli zażalenie będzie rozpatrywane przez inny organ niż „sąd właściwy do rozpoznania sprawy”. Przepisy szczególne wskazują wówczas, jaki organ rozpoznaje złożony środek odwoławczy: </a:t>
            </a:r>
          </a:p>
          <a:p>
            <a:pPr marL="342900" indent="-342900" algn="just">
              <a:buFont typeface="+mj-lt"/>
              <a:buAutoNum type="arabicPeriod"/>
            </a:pPr>
            <a:r>
              <a:rPr lang="pl-PL" dirty="0"/>
              <a:t>sąd inny niż wskazany w art. 465 § 2; np. w odniesieniu do zażaleń na postanowienia w przedmiocie środka zapobiegawczego (art. 252 § 2) kiedy to sądem właściwym do ich rozpoznania jest sąd rejonowy miejsca prowadzenia postępowania przygotowawczego, w ramach którego decyzje te wydano lub w przypadku zażalenia na zatrzymanie, gdzie sądem właściwym jest sąd rejonowy miejsca zatrzymania (art. 246 § 2)</a:t>
            </a:r>
          </a:p>
          <a:p>
            <a:pPr marL="342900" indent="-342900" algn="just">
              <a:buFont typeface="+mj-lt"/>
              <a:buAutoNum type="arabicPeriod"/>
            </a:pPr>
            <a:r>
              <a:rPr lang="pl-PL" dirty="0"/>
              <a:t>prokurator bezpośrednio przełożony, który jest właściwy do rozpoznawania zażaleń na postanowienia prokuratora, o jakich mowa w art. 302 § 1, tj. osób niebędących stronami na postanowienia naruszające ich prawa (§ 3 art. 302),</a:t>
            </a:r>
          </a:p>
          <a:p>
            <a:pPr marL="342900" indent="-342900" algn="just">
              <a:buFont typeface="+mj-lt"/>
              <a:buAutoNum type="arabicPeriod"/>
            </a:pPr>
            <a:r>
              <a:rPr lang="pl-PL" dirty="0"/>
              <a:t>prokurator nadrzędny, który rozpoznaje zażalenia na postanowienia prokuratora np.: o odmowie wszczęcia i o umorzeniu postępowania przygotowawczego w wypadku wskazanym w art. 465 § 2a (odmowa wszczęcia lub umorzenia postępowania przygotowawczego w postępowaniu prywatnoskargowym ze względu na brak interesu społecznego w ściganiu sprawcy)</a:t>
            </a:r>
          </a:p>
          <a:p>
            <a:pPr marL="0" indent="0" algn="just">
              <a:buNone/>
            </a:pPr>
            <a:r>
              <a:rPr lang="pl-PL" dirty="0"/>
              <a:t>Zażalenie na postanowienia prowadzącego postępowanie przygotowawcze, </a:t>
            </a:r>
            <a:r>
              <a:rPr lang="pl-PL" b="1" u="sng" dirty="0"/>
              <a:t>jeżeli nie jest nim prokurator, </a:t>
            </a:r>
            <a:r>
              <a:rPr lang="pl-PL" dirty="0"/>
              <a:t>rozpoznaje </a:t>
            </a:r>
            <a:r>
              <a:rPr lang="pl-PL" b="1" dirty="0"/>
              <a:t>prokurator sprawujący nadzór nad prowadzonym postępowaniem </a:t>
            </a:r>
            <a:r>
              <a:rPr lang="pl-PL" dirty="0"/>
              <a:t>(art. 465 § 3) </a:t>
            </a:r>
          </a:p>
        </p:txBody>
      </p:sp>
    </p:spTree>
    <p:extLst>
      <p:ext uri="{BB962C8B-B14F-4D97-AF65-F5344CB8AC3E}">
        <p14:creationId xmlns:p14="http://schemas.microsoft.com/office/powerpoint/2010/main" val="25608603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Rozpoznanie zażalenia </a:t>
            </a:r>
          </a:p>
        </p:txBody>
      </p:sp>
      <p:sp>
        <p:nvSpPr>
          <p:cNvPr id="3" name="Symbol zastępczy zawartości 2"/>
          <p:cNvSpPr>
            <a:spLocks noGrp="1"/>
          </p:cNvSpPr>
          <p:nvPr>
            <p:ph idx="1"/>
          </p:nvPr>
        </p:nvSpPr>
        <p:spPr>
          <a:xfrm>
            <a:off x="191344" y="1916832"/>
            <a:ext cx="11593288" cy="4824536"/>
          </a:xfrm>
        </p:spPr>
        <p:txBody>
          <a:bodyPr/>
          <a:lstStyle/>
          <a:p>
            <a:pPr algn="just"/>
            <a:r>
              <a:rPr lang="pl-PL" b="1" u="sng" dirty="0"/>
              <a:t>Zażalenie sąd rozpoznaje na posiedzeniu</a:t>
            </a:r>
            <a:r>
              <a:rPr lang="pl-PL" dirty="0"/>
              <a:t>. </a:t>
            </a:r>
          </a:p>
          <a:p>
            <a:pPr algn="just"/>
            <a:r>
              <a:rPr lang="pl-PL" dirty="0"/>
              <a:t>Art. 464. </a:t>
            </a:r>
            <a:endParaRPr lang="pl-PL" baseline="30000" dirty="0"/>
          </a:p>
          <a:p>
            <a:pPr marL="324000" lvl="1" indent="0" algn="just">
              <a:buNone/>
            </a:pPr>
            <a:r>
              <a:rPr lang="pl-PL" dirty="0"/>
              <a:t>§ 1. Strony oraz obrońcy i pełnomocnicy mają prawo wziąć udział w posiedzeniu sądu odwoławczego rozpoznającego zażalenie na postanowienie kończące postępowanie oraz na zatrzymanie. Mają oni prawo do udziału w posiedzeniu sądu odwoławczego także wtedy, gdy przysługuje im prawo udziału w posiedzeniu sądu pierwszej instancji.</a:t>
            </a:r>
          </a:p>
          <a:p>
            <a:pPr marL="324000" lvl="1" indent="0" algn="just">
              <a:buNone/>
            </a:pPr>
            <a:r>
              <a:rPr lang="pl-PL" dirty="0"/>
              <a:t>§ 2. W innych wypadkach sąd odwoławczy może zezwolić stronom lub obrońcy albo pełnomocnikowi na wzięcie udziału w posiedzeniu.</a:t>
            </a:r>
          </a:p>
          <a:p>
            <a:pPr marL="324000" lvl="1" indent="0" algn="just">
              <a:buNone/>
            </a:pPr>
            <a:r>
              <a:rPr lang="pl-PL" dirty="0"/>
              <a:t>§ 3. Przepis art. 451 stosuje się odpowiednio, gdy przedmiotem posiedzenia ma być rozpoznanie zażalenia na postanowienie kończące postępowanie oraz na zatrzymanie.</a:t>
            </a:r>
          </a:p>
          <a:p>
            <a:pPr marL="594000" lvl="2" indent="0" algn="just">
              <a:buNone/>
            </a:pPr>
            <a:r>
              <a:rPr lang="pl-PL" dirty="0"/>
              <a:t>Sprowadzenie – na wniosek oskarżonego – na posiedzenie</a:t>
            </a:r>
          </a:p>
          <a:p>
            <a:pPr algn="just"/>
            <a:endParaRPr lang="pl-PL" dirty="0"/>
          </a:p>
        </p:txBody>
      </p:sp>
    </p:spTree>
    <p:extLst>
      <p:ext uri="{BB962C8B-B14F-4D97-AF65-F5344CB8AC3E}">
        <p14:creationId xmlns:p14="http://schemas.microsoft.com/office/powerpoint/2010/main" val="35314071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3472" y="260648"/>
            <a:ext cx="10058400" cy="1450757"/>
          </a:xfrm>
        </p:spPr>
        <p:txBody>
          <a:bodyPr/>
          <a:lstStyle/>
          <a:p>
            <a:r>
              <a:rPr lang="pl-PL" dirty="0"/>
              <a:t>Organy rozpatrujące zażalenie</a:t>
            </a:r>
          </a:p>
        </p:txBody>
      </p:sp>
      <p:sp>
        <p:nvSpPr>
          <p:cNvPr id="9" name="Symbol zastępczy zawartości 8"/>
          <p:cNvSpPr>
            <a:spLocks noGrp="1"/>
          </p:cNvSpPr>
          <p:nvPr>
            <p:ph idx="1"/>
          </p:nvPr>
        </p:nvSpPr>
        <p:spPr>
          <a:xfrm>
            <a:off x="191344" y="1988840"/>
            <a:ext cx="11809312" cy="4752528"/>
          </a:xfrm>
        </p:spPr>
        <p:txBody>
          <a:bodyPr>
            <a:normAutofit lnSpcReduction="10000"/>
          </a:bodyPr>
          <a:lstStyle/>
          <a:p>
            <a:pPr marL="342900" lvl="0" indent="-342900" algn="just" rtl="0">
              <a:buFont typeface="+mj-lt"/>
              <a:buAutoNum type="arabicPeriod"/>
            </a:pPr>
            <a:r>
              <a:rPr lang="pl-PL" sz="2200" b="1" dirty="0"/>
              <a:t>Sąd –  w stosunku do postanowień sądowych i zarządzeń prezesa sądu</a:t>
            </a:r>
          </a:p>
          <a:p>
            <a:pPr lvl="1" algn="just"/>
            <a:r>
              <a:rPr lang="pl-PL" sz="2200" dirty="0"/>
              <a:t>Zasada – sąd II instancji</a:t>
            </a:r>
          </a:p>
          <a:p>
            <a:pPr lvl="1" algn="just"/>
            <a:r>
              <a:rPr lang="pl-PL" sz="2200" dirty="0"/>
              <a:t>Wyjątek – tzw. instancja pozioma, czyli inny skład tego samego sądu; np.:</a:t>
            </a:r>
          </a:p>
          <a:p>
            <a:pPr lvl="2" algn="just"/>
            <a:r>
              <a:rPr lang="pl-PL" sz="2200" dirty="0"/>
              <a:t>Art. 75 § 3, art. 254 § 3, art. 263 § 5, art. 376 § 1, art. 382, 426 § 3</a:t>
            </a:r>
          </a:p>
          <a:p>
            <a:pPr marL="342900" lvl="0" indent="-342900" algn="just" rtl="0">
              <a:buFont typeface="+mj-lt"/>
              <a:buAutoNum type="arabicPeriod"/>
            </a:pPr>
            <a:r>
              <a:rPr lang="pl-PL" sz="2200" b="1" dirty="0"/>
              <a:t>Sąd – w stosunku do postanowień prokuratora </a:t>
            </a:r>
          </a:p>
          <a:p>
            <a:pPr lvl="1" algn="just"/>
            <a:r>
              <a:rPr lang="pl-PL" sz="2200" dirty="0"/>
              <a:t>Art. 465 § 2, art. 240, art. 252 § 2, art. 290 § 2, art. 306 § 1 i 1a, art. 330 § 1</a:t>
            </a:r>
          </a:p>
          <a:p>
            <a:pPr marL="342900" lvl="0" indent="-342900" algn="just" rtl="0">
              <a:buFont typeface="+mj-lt"/>
              <a:buAutoNum type="arabicPeriod"/>
            </a:pPr>
            <a:r>
              <a:rPr lang="pl-PL" sz="2200" b="1" dirty="0"/>
              <a:t>Sąd – na zatrzymanie osoby podejrzanej </a:t>
            </a:r>
          </a:p>
          <a:p>
            <a:pPr marL="342900" lvl="0" indent="-342900" algn="just" rtl="0">
              <a:buFont typeface="+mj-lt"/>
              <a:buAutoNum type="arabicPeriod"/>
            </a:pPr>
            <a:r>
              <a:rPr lang="pl-PL" sz="2200" b="1" dirty="0"/>
              <a:t>Prokurator nadrzędny </a:t>
            </a:r>
            <a:r>
              <a:rPr lang="pl-PL" sz="2200" dirty="0"/>
              <a:t>– w stosunku do postanowień wydanych przez prokuratora, chyba że rozpoznaje je sąd</a:t>
            </a:r>
          </a:p>
          <a:p>
            <a:pPr marL="342900" lvl="0" indent="-342900" algn="just" rtl="0">
              <a:buFont typeface="+mj-lt"/>
              <a:buAutoNum type="arabicPeriod"/>
            </a:pPr>
            <a:r>
              <a:rPr lang="pl-PL" sz="2200" b="1" dirty="0"/>
              <a:t>Prokurator sprawujący nadzór nad postępowaniem przygotowawczym </a:t>
            </a:r>
            <a:r>
              <a:rPr lang="pl-PL" sz="2200" dirty="0"/>
              <a:t>– w stosunku do postanowień wydanych przez prowadzącego to postępowanie jeżeli nie jest nim prokurator</a:t>
            </a:r>
          </a:p>
        </p:txBody>
      </p:sp>
    </p:spTree>
    <p:extLst>
      <p:ext uri="{BB962C8B-B14F-4D97-AF65-F5344CB8AC3E}">
        <p14:creationId xmlns:p14="http://schemas.microsoft.com/office/powerpoint/2010/main" val="25538223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7488" y="332656"/>
            <a:ext cx="10058400" cy="1450757"/>
          </a:xfrm>
        </p:spPr>
        <p:txBody>
          <a:bodyPr/>
          <a:lstStyle/>
          <a:p>
            <a:r>
              <a:rPr lang="pl-PL" dirty="0"/>
              <a:t>Sprzeciw </a:t>
            </a:r>
          </a:p>
        </p:txBody>
      </p:sp>
      <p:sp>
        <p:nvSpPr>
          <p:cNvPr id="3" name="Symbol zastępczy zawartości 2"/>
          <p:cNvSpPr>
            <a:spLocks noGrp="1"/>
          </p:cNvSpPr>
          <p:nvPr>
            <p:ph idx="1"/>
          </p:nvPr>
        </p:nvSpPr>
        <p:spPr>
          <a:xfrm>
            <a:off x="191344" y="2132856"/>
            <a:ext cx="11737304" cy="4608512"/>
          </a:xfrm>
        </p:spPr>
        <p:txBody>
          <a:bodyPr>
            <a:normAutofit/>
          </a:bodyPr>
          <a:lstStyle/>
          <a:p>
            <a:pPr algn="just"/>
            <a:r>
              <a:rPr lang="pl-PL" dirty="0"/>
              <a:t>art. 93a § 3. Od postanowień i zarządzeń wydanych przez referendarza sądowego może być wniesiony sprzeciw. Sprzeciw przysługuje stronom, a także osobie, której postanowienie bezpośrednio dotyczy, chyba że ustawa stanowi inaczej. W razie wniesienia sprzeciwu postanowienie lub zarządzenie traci moc.</a:t>
            </a:r>
          </a:p>
          <a:p>
            <a:pPr algn="just"/>
            <a:r>
              <a:rPr lang="pl-PL" dirty="0"/>
              <a:t>Ustawodawca zdecydował się włączyć sprzeciw od orzeczeń wydawanych przez referendarza sądowego do działu o postępowaniu odwoławczym, chociaż ten </a:t>
            </a:r>
            <a:r>
              <a:rPr lang="pl-PL" b="1" dirty="0"/>
              <a:t>środek zaskarżenia nie posiada </a:t>
            </a:r>
            <a:r>
              <a:rPr lang="pl-PL" dirty="0"/>
              <a:t>(poza skargowością) </a:t>
            </a:r>
            <a:r>
              <a:rPr lang="pl-PL" b="1" dirty="0"/>
              <a:t>cech środka odwoławczego </a:t>
            </a:r>
            <a:r>
              <a:rPr lang="pl-PL" dirty="0"/>
              <a:t>tzn. </a:t>
            </a:r>
            <a:r>
              <a:rPr lang="pl-PL" dirty="0" err="1"/>
              <a:t>dewolutywności</a:t>
            </a:r>
            <a:r>
              <a:rPr lang="pl-PL" dirty="0"/>
              <a:t>, suspensywności i zakazu </a:t>
            </a:r>
            <a:r>
              <a:rPr lang="pl-PL" dirty="0" err="1"/>
              <a:t>reformationis</a:t>
            </a:r>
            <a:r>
              <a:rPr lang="pl-PL" dirty="0"/>
              <a:t> in </a:t>
            </a:r>
            <a:r>
              <a:rPr lang="pl-PL" dirty="0" err="1"/>
              <a:t>peius</a:t>
            </a:r>
            <a:r>
              <a:rPr lang="pl-PL" dirty="0"/>
              <a:t>. Rozwiązanie to nie wydaje się racjonalne – w ramach środków odwoławczych został unormowany środek zaskarżenia niebędący środkiem odwoławczym. Por.: następny slajd i opinia prof. Grzegorczyka o wprowadzonych zmianach. </a:t>
            </a:r>
          </a:p>
          <a:p>
            <a:pPr algn="just"/>
            <a:r>
              <a:rPr lang="pl-PL" dirty="0"/>
              <a:t> </a:t>
            </a:r>
            <a:r>
              <a:rPr lang="pl-PL" b="1" u="sng" dirty="0"/>
              <a:t>Wniesienie sprzeciwu powoduje utratę mocy prawnej postanowienia lub zarządzenia wydanego przez referendarza sądowego, co powoduje konieczność wydania odpowiedniej decyzji przez sąd</a:t>
            </a:r>
            <a:r>
              <a:rPr lang="pl-PL" dirty="0"/>
              <a:t>. Sprzeciw służyć ma stronom, a także osobie, której zaskarżane rozstrzygnięcie bezpośrednio dotyczy, chyba że ustawa stanowi inaczej (§ 3 zdanie drugie). O przyjęciu sprzeciwu decyduje prezes sądu, który może odmówić jego przyjęcia, jeżeli wystąpiono z nim po terminie albo pochodzi on od osoby nieuprawnionej (§ 4). Sprzeciw składa się w takim samym trybie jak zażalenie (nowy art. 460 § 1).</a:t>
            </a:r>
          </a:p>
          <a:p>
            <a:pPr algn="just"/>
            <a:endParaRPr lang="pl-PL" dirty="0"/>
          </a:p>
          <a:p>
            <a:pPr marL="0" indent="0" algn="just">
              <a:buNone/>
            </a:pPr>
            <a:endParaRPr lang="pl-PL" b="1" dirty="0"/>
          </a:p>
        </p:txBody>
      </p:sp>
    </p:spTree>
    <p:extLst>
      <p:ext uri="{BB962C8B-B14F-4D97-AF65-F5344CB8AC3E}">
        <p14:creationId xmlns:p14="http://schemas.microsoft.com/office/powerpoint/2010/main" val="34072801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just"/>
            <a:r>
              <a:rPr lang="pl-PL" dirty="0"/>
              <a:t>Opinia prof. Grzegorczyka o rozszerzeniu kodeksowego katalogu środków odwoławczych o sprzeciw</a:t>
            </a:r>
          </a:p>
        </p:txBody>
      </p:sp>
      <p:sp>
        <p:nvSpPr>
          <p:cNvPr id="3" name="Symbol zastępczy zawartości 2"/>
          <p:cNvSpPr>
            <a:spLocks noGrp="1"/>
          </p:cNvSpPr>
          <p:nvPr>
            <p:ph idx="1"/>
          </p:nvPr>
        </p:nvSpPr>
        <p:spPr>
          <a:xfrm>
            <a:off x="191344" y="2204864"/>
            <a:ext cx="11809312" cy="4752528"/>
          </a:xfrm>
        </p:spPr>
        <p:txBody>
          <a:bodyPr>
            <a:normAutofit lnSpcReduction="10000"/>
          </a:bodyPr>
          <a:lstStyle/>
          <a:p>
            <a:pPr algn="just"/>
            <a:r>
              <a:rPr lang="pl-PL" dirty="0"/>
              <a:t>„Same skutki sprzeciwu wobec decyzji referendarza są też określone odrębnie w nowym art. 93a § 3 zdanie trzecie, a przepisy rozdziału 50 dotyczyć mają w istocie jedynie terminu wnoszenia tego środka (art. 460) i powiadamiania o nim innych osób, których zaskarżone rozstrzygnięcie też dotyczy (art. 461 § 2). Tylko te przepisy - oraz art. 466 § 1 - zostały zmodyfikowane przez dodanie w art. 460 zdanie pierwsze i w art. 461 § 2 po wyrazie "zażalenie" wyrazów "lub sprzeciw", zaś w art. 466 § 1 - przez dodanie słów "sprzeciwów i" przed wyrazem "zażaleń", tak aby wskazać, że w tym ostatnim przepisie chodzi o odpowiednie stosowanie do sprzeciwów wobec zarządzeń referendarza i zażaleń na zarządzenia innych organów przepisów o sprzeciwach wobec postanowień referendarza i zażaleniach na postanowienia innych organów. Z uwagi na spowodowanie przez wniesienie omawianego sprzeciwu utraty mocy prawnej przez objęte nim postanowienie lub zarządzenie i tak nie miałyby tu zastosowania przepisy art. 460 i 461, a ponieważ już w nowym art. 93a wskazuje się, komu on przysługuje, nie może mieć też zastosowania art. 459.</a:t>
            </a:r>
          </a:p>
          <a:p>
            <a:pPr algn="just"/>
            <a:r>
              <a:rPr lang="pl-PL" b="1" u="sng" dirty="0"/>
              <a:t>Rozwiązanie to zaburza systematykę kodeksu, wprowadza bowiem w ramy środków odwoławczych inny niż odwoławczy środek zaskarżenia, podczas gdy wystarczyłoby kwestię sprzeciwu od decyzji referendarza uregulować w ramach samego art. 93a. Tak właśnie uczyniono w art. 506 odnośnie do sprzeciwu wobec wyroku nakazowego”</a:t>
            </a:r>
          </a:p>
          <a:p>
            <a:pPr marL="0" indent="0" algn="r">
              <a:buNone/>
            </a:pPr>
            <a:r>
              <a:rPr lang="pl-PL" dirty="0"/>
              <a:t>T. Grzegorczyk, </a:t>
            </a:r>
            <a:r>
              <a:rPr lang="pl-PL" i="1" dirty="0"/>
              <a:t>Kodeks postępowania karnego. Tom I. Artykuły 1-467. Komentarz</a:t>
            </a:r>
            <a:r>
              <a:rPr lang="pl-PL" dirty="0"/>
              <a:t>, </a:t>
            </a:r>
          </a:p>
          <a:p>
            <a:pPr marL="0" indent="0" algn="r">
              <a:buNone/>
            </a:pPr>
            <a:r>
              <a:rPr lang="pl-PL" dirty="0"/>
              <a:t>Warszawa 2014, s. 1569</a:t>
            </a:r>
            <a:endParaRPr lang="pl-PL" i="1" dirty="0"/>
          </a:p>
        </p:txBody>
      </p:sp>
    </p:spTree>
    <p:extLst>
      <p:ext uri="{BB962C8B-B14F-4D97-AF65-F5344CB8AC3E}">
        <p14:creationId xmlns:p14="http://schemas.microsoft.com/office/powerpoint/2010/main" val="34216567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INNE ZWYCZAJNE ŚRODKI ZASKARŻENIA</a:t>
            </a:r>
          </a:p>
        </p:txBody>
      </p:sp>
      <p:sp>
        <p:nvSpPr>
          <p:cNvPr id="3" name="Symbol zastępczy zawartości 2"/>
          <p:cNvSpPr>
            <a:spLocks noGrp="1"/>
          </p:cNvSpPr>
          <p:nvPr>
            <p:ph idx="1"/>
          </p:nvPr>
        </p:nvSpPr>
        <p:spPr/>
        <p:txBody>
          <a:bodyPr>
            <a:normAutofit/>
          </a:bodyPr>
          <a:lstStyle/>
          <a:p>
            <a:pPr algn="just"/>
            <a:r>
              <a:rPr lang="pl-PL" sz="2200" i="1" dirty="0"/>
              <a:t>Quasi-sprzeciw</a:t>
            </a:r>
            <a:r>
              <a:rPr lang="pl-PL" sz="2200" dirty="0"/>
              <a:t>, np. art. 126 k.p.k.</a:t>
            </a:r>
            <a:endParaRPr lang="pl-PL" sz="2200" i="1" dirty="0"/>
          </a:p>
          <a:p>
            <a:pPr algn="just"/>
            <a:r>
              <a:rPr lang="pl-PL" sz="2200" dirty="0"/>
              <a:t>Odwołanie (art. 373 k.p.k.)</a:t>
            </a:r>
          </a:p>
          <a:p>
            <a:pPr algn="just"/>
            <a:r>
              <a:rPr lang="pl-PL" sz="2200" dirty="0"/>
              <a:t>Wniosek o uruchomienie kontroli z urzędu (ogólna podstawa – art. 9 </a:t>
            </a:r>
            <a:r>
              <a:rPr lang="pl-PL" sz="2200" dirty="0">
                <a:latin typeface="Times New Roman"/>
                <a:cs typeface="Times New Roman"/>
              </a:rPr>
              <a:t>§ 2 k.p.k.)</a:t>
            </a:r>
            <a:endParaRPr lang="pl-PL" sz="2200" dirty="0"/>
          </a:p>
        </p:txBody>
      </p:sp>
    </p:spTree>
    <p:extLst>
      <p:ext uri="{BB962C8B-B14F-4D97-AF65-F5344CB8AC3E}">
        <p14:creationId xmlns:p14="http://schemas.microsoft.com/office/powerpoint/2010/main" val="2022926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4090017884"/>
              </p:ext>
            </p:extLst>
          </p:nvPr>
        </p:nvGraphicFramePr>
        <p:xfrm>
          <a:off x="0" y="-2331640"/>
          <a:ext cx="12192000" cy="84969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0" y="3861048"/>
            <a:ext cx="12192000" cy="2585323"/>
          </a:xfrm>
          <a:prstGeom prst="rect">
            <a:avLst/>
          </a:prstGeom>
          <a:noFill/>
        </p:spPr>
        <p:txBody>
          <a:bodyPr wrap="square" rtlCol="0">
            <a:spAutoFit/>
          </a:bodyPr>
          <a:lstStyle/>
          <a:p>
            <a:pPr algn="just"/>
            <a:r>
              <a:rPr lang="pl-PL" dirty="0"/>
              <a:t>Sprzeciwy – służą od decyzji nieprawomocnych i skutkiem ich wniesienia jest skasowanie (uchylenie) wcześniej wydanej decyzji procesowej). </a:t>
            </a:r>
          </a:p>
          <a:p>
            <a:pPr algn="just"/>
            <a:r>
              <a:rPr lang="pl-PL" i="1" dirty="0"/>
              <a:t>Quasi – </a:t>
            </a:r>
            <a:r>
              <a:rPr lang="pl-PL" dirty="0"/>
              <a:t>sprzeciwy</a:t>
            </a:r>
            <a:r>
              <a:rPr lang="pl-PL" i="1" dirty="0"/>
              <a:t> </a:t>
            </a:r>
            <a:r>
              <a:rPr lang="pl-PL" dirty="0"/>
              <a:t>– środki zbliżone do sprzeciwu, ale nie mają wszystkich ich cech. Decyzja, od której wniesiono </a:t>
            </a:r>
            <a:r>
              <a:rPr lang="pl-PL" i="1" dirty="0"/>
              <a:t>quasi – sprzeciw</a:t>
            </a:r>
            <a:r>
              <a:rPr lang="pl-PL" dirty="0"/>
              <a:t> nie traci swojej mocy</a:t>
            </a:r>
          </a:p>
          <a:p>
            <a:pPr marL="742950" lvl="1" indent="-285750" algn="just">
              <a:buFont typeface="Arial" panose="020B0604020202020204" pitchFamily="34" charset="0"/>
              <a:buChar char="•"/>
            </a:pPr>
            <a:r>
              <a:rPr lang="pl-PL" dirty="0"/>
              <a:t>Np. wniosek o przywrócenie terminu (art. 126)</a:t>
            </a:r>
          </a:p>
          <a:p>
            <a:pPr algn="just"/>
            <a:r>
              <a:rPr lang="pl-PL" dirty="0"/>
              <a:t>Odwołanie – specyficzny środek zaskarżenia. Przysługuje od zarządzenia przewodniczącego wydanego na rozprawie do całego składu orzekającego (art. 373)</a:t>
            </a:r>
          </a:p>
          <a:p>
            <a:pPr algn="just"/>
            <a:r>
              <a:rPr lang="pl-PL" dirty="0"/>
              <a:t>Inne środki zaskarżenia – wnioski o przeprowadzenie kontroli z urzędu np.:</a:t>
            </a:r>
          </a:p>
          <a:p>
            <a:pPr marL="742950" lvl="1" indent="-285750" algn="just">
              <a:buFont typeface="Arial" panose="020B0604020202020204" pitchFamily="34" charset="0"/>
              <a:buChar char="•"/>
            </a:pPr>
            <a:r>
              <a:rPr lang="pl-PL" dirty="0"/>
              <a:t>Wniosek do sądu lub prokuratora o chylenie lub zmianę środka zapobiegawczego (art. 254)</a:t>
            </a:r>
          </a:p>
        </p:txBody>
      </p:sp>
    </p:spTree>
    <p:extLst>
      <p:ext uri="{BB962C8B-B14F-4D97-AF65-F5344CB8AC3E}">
        <p14:creationId xmlns:p14="http://schemas.microsoft.com/office/powerpoint/2010/main" val="1447684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Środki odwoławcze </a:t>
            </a:r>
          </a:p>
        </p:txBody>
      </p:sp>
      <p:sp>
        <p:nvSpPr>
          <p:cNvPr id="3" name="Symbol zastępczy zawartości 2"/>
          <p:cNvSpPr>
            <a:spLocks noGrp="1"/>
          </p:cNvSpPr>
          <p:nvPr>
            <p:ph idx="1"/>
          </p:nvPr>
        </p:nvSpPr>
        <p:spPr>
          <a:xfrm>
            <a:off x="333375" y="1715956"/>
            <a:ext cx="11525250" cy="4867275"/>
          </a:xfrm>
        </p:spPr>
        <p:txBody>
          <a:bodyPr>
            <a:noAutofit/>
          </a:bodyPr>
          <a:lstStyle/>
          <a:p>
            <a:pPr marL="0" indent="0" algn="just">
              <a:buNone/>
            </a:pPr>
            <a:endParaRPr lang="pl-PL" dirty="0"/>
          </a:p>
          <a:p>
            <a:pPr algn="just">
              <a:buFont typeface="Arial" panose="020B0604020202020204" pitchFamily="34" charset="0"/>
              <a:buChar char="•"/>
            </a:pPr>
            <a:r>
              <a:rPr lang="pl-PL" dirty="0"/>
              <a:t>Przysługują od decyzji nieprawomocnych lub innych niż decyzje czynności</a:t>
            </a:r>
          </a:p>
          <a:p>
            <a:pPr algn="just">
              <a:buFont typeface="Arial" panose="020B0604020202020204" pitchFamily="34" charset="0"/>
              <a:buChar char="•"/>
            </a:pPr>
            <a:r>
              <a:rPr lang="pl-PL" dirty="0"/>
              <a:t>Na skutek ich wniesienia, wydana decyzja (czynność) podlega kontroli – co do zasady – przez organ inny niż ten, który wydał decyzję</a:t>
            </a:r>
          </a:p>
          <a:p>
            <a:pPr algn="just">
              <a:buFont typeface="Arial" panose="020B0604020202020204" pitchFamily="34" charset="0"/>
              <a:buChar char="•"/>
            </a:pPr>
            <a:r>
              <a:rPr lang="pl-PL" dirty="0"/>
              <a:t>Środki odwoławcze to </a:t>
            </a:r>
          </a:p>
          <a:p>
            <a:pPr lvl="1" algn="just">
              <a:buFont typeface="Arial" panose="020B0604020202020204" pitchFamily="34" charset="0"/>
              <a:buChar char="•"/>
            </a:pPr>
            <a:r>
              <a:rPr lang="pl-PL" sz="1800" b="1" dirty="0"/>
              <a:t>APELACJA </a:t>
            </a:r>
          </a:p>
          <a:p>
            <a:pPr lvl="1" algn="just">
              <a:buFont typeface="Arial" panose="020B0604020202020204" pitchFamily="34" charset="0"/>
              <a:buChar char="•"/>
            </a:pPr>
            <a:r>
              <a:rPr lang="pl-PL" sz="1800" b="1" dirty="0"/>
              <a:t>ZAŻALENIE</a:t>
            </a:r>
            <a:endParaRPr lang="pl-PL" sz="1800" dirty="0"/>
          </a:p>
          <a:p>
            <a:pPr marL="0" indent="0" algn="just">
              <a:buNone/>
            </a:pPr>
            <a:r>
              <a:rPr lang="pl-PL" dirty="0"/>
              <a:t>Cechy środków odwoławczych </a:t>
            </a:r>
          </a:p>
          <a:p>
            <a:pPr marL="635508" lvl="1" indent="-342900" algn="just">
              <a:buFont typeface="+mj-lt"/>
              <a:buAutoNum type="arabicPeriod"/>
            </a:pPr>
            <a:r>
              <a:rPr lang="pl-PL" sz="1800" dirty="0"/>
              <a:t>Skargowość </a:t>
            </a:r>
          </a:p>
          <a:p>
            <a:pPr marL="635508" lvl="1" indent="-342900" algn="just">
              <a:buFont typeface="+mj-lt"/>
              <a:buAutoNum type="arabicPeriod"/>
            </a:pPr>
            <a:r>
              <a:rPr lang="pl-PL" sz="1800" dirty="0" err="1"/>
              <a:t>Dewolutywność</a:t>
            </a:r>
            <a:r>
              <a:rPr lang="pl-PL" sz="1800" dirty="0"/>
              <a:t> </a:t>
            </a:r>
          </a:p>
          <a:p>
            <a:pPr marL="635508" lvl="1" indent="-342900" algn="just">
              <a:buFont typeface="+mj-lt"/>
              <a:buAutoNum type="arabicPeriod"/>
            </a:pPr>
            <a:r>
              <a:rPr lang="pl-PL" sz="1800" dirty="0"/>
              <a:t>Suspensywność </a:t>
            </a:r>
          </a:p>
          <a:p>
            <a:pPr marL="635508" lvl="1" indent="-342900" algn="just">
              <a:buFont typeface="+mj-lt"/>
              <a:buAutoNum type="arabicPeriod"/>
            </a:pPr>
            <a:r>
              <a:rPr lang="pl-PL" sz="1800" dirty="0"/>
              <a:t>Zakaz </a:t>
            </a:r>
            <a:r>
              <a:rPr lang="pl-PL" sz="1800" i="1" dirty="0" err="1"/>
              <a:t>reformationis</a:t>
            </a:r>
            <a:r>
              <a:rPr lang="pl-PL" sz="1800" i="1" dirty="0"/>
              <a:t> in </a:t>
            </a:r>
            <a:r>
              <a:rPr lang="pl-PL" sz="1800" i="1" dirty="0" err="1"/>
              <a:t>peius</a:t>
            </a:r>
            <a:r>
              <a:rPr lang="pl-PL" sz="1800" i="1" dirty="0"/>
              <a:t> </a:t>
            </a:r>
          </a:p>
        </p:txBody>
      </p:sp>
      <p:sp>
        <p:nvSpPr>
          <p:cNvPr id="4" name="pole tekstowe 3"/>
          <p:cNvSpPr txBox="1"/>
          <p:nvPr/>
        </p:nvSpPr>
        <p:spPr>
          <a:xfrm>
            <a:off x="4441801" y="3068960"/>
            <a:ext cx="7416824" cy="2862322"/>
          </a:xfrm>
          <a:prstGeom prst="rect">
            <a:avLst/>
          </a:prstGeom>
          <a:noFill/>
          <a:ln w="28575">
            <a:solidFill>
              <a:srgbClr val="FF0000"/>
            </a:solidFill>
          </a:ln>
        </p:spPr>
        <p:txBody>
          <a:bodyPr wrap="square" rtlCol="0">
            <a:spAutoFit/>
          </a:bodyPr>
          <a:lstStyle/>
          <a:p>
            <a:pPr algn="just"/>
            <a:r>
              <a:rPr lang="pl-PL" sz="2000" dirty="0"/>
              <a:t>Mimo że rozdział 50 nosi nazwę „zażalenie i sprzeciw” </a:t>
            </a:r>
            <a:r>
              <a:rPr lang="pl-PL" sz="2000" dirty="0">
                <a:solidFill>
                  <a:srgbClr val="FF0000"/>
                </a:solidFill>
              </a:rPr>
              <a:t>sprzeciw </a:t>
            </a:r>
            <a:r>
              <a:rPr lang="pl-PL" sz="2000" b="1" dirty="0">
                <a:solidFill>
                  <a:srgbClr val="FF0000"/>
                </a:solidFill>
              </a:rPr>
              <a:t>nie jest środkiem odwoławczym</a:t>
            </a:r>
            <a:r>
              <a:rPr lang="pl-PL" sz="2000" dirty="0">
                <a:solidFill>
                  <a:srgbClr val="FF0000"/>
                </a:solidFill>
              </a:rPr>
              <a:t>. </a:t>
            </a:r>
            <a:r>
              <a:rPr lang="pl-PL" sz="2000" dirty="0"/>
              <a:t>Nowelizacja k.p.k. nie wpływa zatem na podziały doktrynalne środków zaskarżenia.  </a:t>
            </a:r>
          </a:p>
          <a:p>
            <a:pPr algn="just"/>
            <a:endParaRPr lang="pl-PL" sz="2000" dirty="0"/>
          </a:p>
          <a:p>
            <a:pPr algn="just"/>
            <a:r>
              <a:rPr lang="pl-PL" sz="2000" dirty="0"/>
              <a:t>Sprzeciw – poza skargowością nie ma żadnych cech środków odwoławczych. </a:t>
            </a:r>
          </a:p>
          <a:p>
            <a:pPr algn="just"/>
            <a:endParaRPr lang="pl-PL" sz="2000" dirty="0"/>
          </a:p>
          <a:p>
            <a:pPr algn="just"/>
            <a:r>
              <a:rPr lang="pl-PL" sz="2000" dirty="0"/>
              <a:t>Ważne! Skutkiem wniesienia sprzeciwu jest utrata mocy zaskarżonej decyzji procesowej. </a:t>
            </a:r>
          </a:p>
        </p:txBody>
      </p:sp>
    </p:spTree>
    <p:extLst>
      <p:ext uri="{BB962C8B-B14F-4D97-AF65-F5344CB8AC3E}">
        <p14:creationId xmlns:p14="http://schemas.microsoft.com/office/powerpoint/2010/main" val="3513198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Cechy środków odwoławczych </a:t>
            </a:r>
          </a:p>
        </p:txBody>
      </p:sp>
      <p:sp>
        <p:nvSpPr>
          <p:cNvPr id="3" name="Symbol zastępczy zawartości 2"/>
          <p:cNvSpPr>
            <a:spLocks noGrp="1"/>
          </p:cNvSpPr>
          <p:nvPr>
            <p:ph idx="1"/>
          </p:nvPr>
        </p:nvSpPr>
        <p:spPr>
          <a:xfrm>
            <a:off x="352425" y="1412777"/>
            <a:ext cx="11468100" cy="5445224"/>
          </a:xfrm>
        </p:spPr>
        <p:txBody>
          <a:bodyPr>
            <a:normAutofit/>
          </a:bodyPr>
          <a:lstStyle/>
          <a:p>
            <a:pPr marL="635508" lvl="1" indent="-342900" algn="just">
              <a:buFont typeface="+mj-lt"/>
              <a:buAutoNum type="arabicPeriod"/>
            </a:pPr>
            <a:r>
              <a:rPr lang="pl-PL" sz="2400" b="1" dirty="0"/>
              <a:t>Skargowość </a:t>
            </a:r>
            <a:r>
              <a:rPr lang="pl-PL" sz="2400" dirty="0">
                <a:sym typeface="Wingdings" panose="05000000000000000000" pitchFamily="2" charset="2"/>
              </a:rPr>
              <a:t> </a:t>
            </a:r>
            <a:r>
              <a:rPr lang="pl-PL" sz="2400" dirty="0"/>
              <a:t>środki mogą być wnoszone tylko przez uprawnione podmioty i kontrola odwoławcza nie może być wszczynana z urzędu</a:t>
            </a:r>
          </a:p>
          <a:p>
            <a:pPr marL="635508" lvl="1" indent="-342900" algn="just">
              <a:buFont typeface="+mj-lt"/>
              <a:buAutoNum type="arabicPeriod"/>
            </a:pPr>
            <a:r>
              <a:rPr lang="pl-PL" sz="2400" b="1" dirty="0"/>
              <a:t>Dewolutywność </a:t>
            </a:r>
            <a:r>
              <a:rPr lang="pl-PL" sz="2400" dirty="0">
                <a:sym typeface="Wingdings" panose="05000000000000000000" pitchFamily="2" charset="2"/>
              </a:rPr>
              <a:t> do </a:t>
            </a:r>
            <a:r>
              <a:rPr lang="pl-PL" sz="2400" dirty="0"/>
              <a:t>rozpoznania środka odwoławczego właściwy jest organ wyższej instancji nad tym, który wydał zaskarżone orzeczenie.</a:t>
            </a:r>
          </a:p>
          <a:p>
            <a:pPr marL="635508" lvl="1" indent="-342900" algn="just">
              <a:buFont typeface="+mj-lt"/>
              <a:buAutoNum type="arabicPeriod"/>
            </a:pPr>
            <a:r>
              <a:rPr lang="pl-PL" sz="2400" b="1" dirty="0"/>
              <a:t>Suspensywność </a:t>
            </a:r>
            <a:r>
              <a:rPr lang="pl-PL" sz="2400" dirty="0">
                <a:sym typeface="Wingdings" panose="05000000000000000000" pitchFamily="2" charset="2"/>
              </a:rPr>
              <a:t> </a:t>
            </a:r>
            <a:r>
              <a:rPr lang="pl-PL" sz="2400" dirty="0"/>
              <a:t>wstrzymanie wykonania zaskarżonego orzeczenia</a:t>
            </a:r>
          </a:p>
          <a:p>
            <a:pPr marL="635508" lvl="1" indent="-342900" algn="just">
              <a:buFont typeface="+mj-lt"/>
              <a:buAutoNum type="arabicPeriod"/>
            </a:pPr>
            <a:r>
              <a:rPr lang="pl-PL" sz="2400" b="1" dirty="0"/>
              <a:t>Zakaz </a:t>
            </a:r>
            <a:r>
              <a:rPr lang="pl-PL" sz="2400" b="1" i="1" dirty="0"/>
              <a:t>reformationis in peius </a:t>
            </a:r>
            <a:r>
              <a:rPr lang="pl-PL" sz="2400" dirty="0">
                <a:sym typeface="Wingdings" panose="05000000000000000000" pitchFamily="2" charset="2"/>
              </a:rPr>
              <a:t> </a:t>
            </a:r>
            <a:r>
              <a:rPr lang="pl-PL" sz="2400" dirty="0"/>
              <a:t>nie można orzec na niekorzyść, jeżeli środek odwoławczy wniesiono </a:t>
            </a:r>
            <a:r>
              <a:rPr lang="pl-PL" sz="2400" b="1" dirty="0"/>
              <a:t>wyłącznie</a:t>
            </a:r>
            <a:r>
              <a:rPr lang="pl-PL" sz="2400" dirty="0"/>
              <a:t> na korzyść. Dotyczy również orzekania po przekazaniu sprawy do ponownego rozpoznania, gdy orzeczenie było zaskarżone wyłącznie na korzyść (art. 443 k.p.k.).</a:t>
            </a:r>
          </a:p>
          <a:p>
            <a:pPr marL="1001268" lvl="3" indent="-342900" algn="just"/>
            <a:r>
              <a:rPr lang="pl-PL" sz="2400" dirty="0"/>
              <a:t>Zakaz zmiany na gorsze </a:t>
            </a:r>
          </a:p>
        </p:txBody>
      </p:sp>
    </p:spTree>
    <p:extLst>
      <p:ext uri="{BB962C8B-B14F-4D97-AF65-F5344CB8AC3E}">
        <p14:creationId xmlns:p14="http://schemas.microsoft.com/office/powerpoint/2010/main" val="103199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ymbol zastępczy zawartości 5"/>
          <p:cNvGraphicFramePr>
            <a:graphicFrameLocks noGrp="1"/>
          </p:cNvGraphicFramePr>
          <p:nvPr>
            <p:ph idx="1"/>
            <p:extLst>
              <p:ext uri="{D42A27DB-BD31-4B8C-83A1-F6EECF244321}">
                <p14:modId xmlns:p14="http://schemas.microsoft.com/office/powerpoint/2010/main" val="1488049241"/>
              </p:ext>
            </p:extLst>
          </p:nvPr>
        </p:nvGraphicFramePr>
        <p:xfrm>
          <a:off x="0" y="1"/>
          <a:ext cx="12192000" cy="6968190"/>
        </p:xfrm>
        <a:graphic>
          <a:graphicData uri="http://schemas.openxmlformats.org/drawingml/2006/table">
            <a:tbl>
              <a:tblPr firstRow="1" firstCol="1" bandRow="1">
                <a:tableStyleId>{5C22544A-7EE6-4342-B048-85BDC9FD1C3A}</a:tableStyleId>
              </a:tblPr>
              <a:tblGrid>
                <a:gridCol w="3047328">
                  <a:extLst>
                    <a:ext uri="{9D8B030D-6E8A-4147-A177-3AD203B41FA5}">
                      <a16:colId xmlns:a16="http://schemas.microsoft.com/office/drawing/2014/main" val="20000"/>
                    </a:ext>
                  </a:extLst>
                </a:gridCol>
                <a:gridCol w="3047328">
                  <a:extLst>
                    <a:ext uri="{9D8B030D-6E8A-4147-A177-3AD203B41FA5}">
                      <a16:colId xmlns:a16="http://schemas.microsoft.com/office/drawing/2014/main" val="20001"/>
                    </a:ext>
                  </a:extLst>
                </a:gridCol>
                <a:gridCol w="3048672">
                  <a:extLst>
                    <a:ext uri="{9D8B030D-6E8A-4147-A177-3AD203B41FA5}">
                      <a16:colId xmlns:a16="http://schemas.microsoft.com/office/drawing/2014/main" val="20002"/>
                    </a:ext>
                  </a:extLst>
                </a:gridCol>
                <a:gridCol w="3048672">
                  <a:extLst>
                    <a:ext uri="{9D8B030D-6E8A-4147-A177-3AD203B41FA5}">
                      <a16:colId xmlns:a16="http://schemas.microsoft.com/office/drawing/2014/main" val="20003"/>
                    </a:ext>
                  </a:extLst>
                </a:gridCol>
              </a:tblGrid>
              <a:tr h="1277872">
                <a:tc>
                  <a:txBody>
                    <a:bodyPr/>
                    <a:lstStyle/>
                    <a:p>
                      <a:pPr algn="ctr">
                        <a:lnSpc>
                          <a:spcPct val="107000"/>
                        </a:lnSpc>
                        <a:spcAft>
                          <a:spcPts val="0"/>
                        </a:spcAft>
                      </a:pPr>
                      <a:r>
                        <a:rPr lang="pl-PL" sz="2000" dirty="0">
                          <a:effectLst/>
                        </a:rPr>
                        <a:t>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2000" dirty="0">
                          <a:effectLst/>
                        </a:rPr>
                        <a:t>Apelacja</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2000" dirty="0">
                          <a:effectLst/>
                        </a:rPr>
                        <a:t>Zażalenie</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2000" dirty="0">
                          <a:effectLst/>
                        </a:rPr>
                        <a:t>Sprzeciw od</a:t>
                      </a:r>
                      <a:r>
                        <a:rPr lang="pl-PL" sz="2000" baseline="0" dirty="0">
                          <a:effectLst/>
                        </a:rPr>
                        <a:t> postanowień i zarządzeń referendarza sądowego</a:t>
                      </a:r>
                      <a:endParaRPr lang="pl-PL" sz="2000" dirty="0">
                        <a:effectLst/>
                      </a:endParaRPr>
                    </a:p>
                    <a:p>
                      <a:pPr algn="ctr">
                        <a:lnSpc>
                          <a:spcPct val="107000"/>
                        </a:lnSpc>
                        <a:spcAft>
                          <a:spcPts val="0"/>
                        </a:spcAft>
                      </a:pPr>
                      <a:r>
                        <a:rPr lang="pl-PL" sz="2000" dirty="0">
                          <a:effectLst/>
                        </a:rPr>
                        <a:t>(93a)</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extLst>
                  <a:ext uri="{0D108BD9-81ED-4DB2-BD59-A6C34878D82A}">
                    <a16:rowId xmlns:a16="http://schemas.microsoft.com/office/drawing/2014/main" val="10000"/>
                  </a:ext>
                </a:extLst>
              </a:tr>
              <a:tr h="2338626">
                <a:tc>
                  <a:txBody>
                    <a:bodyPr/>
                    <a:lstStyle/>
                    <a:p>
                      <a:pPr algn="ctr">
                        <a:lnSpc>
                          <a:spcPct val="107000"/>
                        </a:lnSpc>
                        <a:spcAft>
                          <a:spcPts val="0"/>
                        </a:spcAft>
                      </a:pPr>
                      <a:r>
                        <a:rPr lang="pl-PL" sz="2400" dirty="0">
                          <a:effectLst/>
                        </a:rPr>
                        <a:t>Skargowość</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Art. 444</a:t>
                      </a:r>
                    </a:p>
                    <a:p>
                      <a:pPr algn="ctr">
                        <a:lnSpc>
                          <a:spcPct val="107000"/>
                        </a:lnSpc>
                        <a:spcAft>
                          <a:spcPts val="0"/>
                        </a:spcAft>
                      </a:pPr>
                      <a:r>
                        <a:rPr lang="pl-PL" sz="1800" dirty="0">
                          <a:effectLst/>
                        </a:rPr>
                        <a:t>- Strony</a:t>
                      </a:r>
                    </a:p>
                    <a:p>
                      <a:pPr algn="ctr">
                        <a:lnSpc>
                          <a:spcPct val="107000"/>
                        </a:lnSpc>
                        <a:spcAft>
                          <a:spcPts val="0"/>
                        </a:spcAft>
                      </a:pPr>
                      <a:r>
                        <a:rPr lang="pl-PL" sz="1800" dirty="0">
                          <a:effectLst/>
                        </a:rPr>
                        <a:t>- Pokrzywdzony od wyroku warunkowo umarzającego postępowanie wydanego na posiedzeniu</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Osoby, których</a:t>
                      </a:r>
                      <a:r>
                        <a:rPr lang="pl-PL" sz="1800" baseline="0" dirty="0">
                          <a:effectLst/>
                        </a:rPr>
                        <a:t> wydana decyzja bezpośrednio dotyczy</a:t>
                      </a:r>
                      <a:endParaRPr lang="pl-PL" sz="1800" dirty="0">
                        <a:effectLst/>
                      </a:endParaRPr>
                    </a:p>
                    <a:p>
                      <a:pPr algn="ctr">
                        <a:lnSpc>
                          <a:spcPct val="107000"/>
                        </a:lnSpc>
                        <a:spcAft>
                          <a:spcPts val="0"/>
                        </a:spcAft>
                      </a:pPr>
                      <a:r>
                        <a:rPr lang="pl-PL" sz="1800" dirty="0">
                          <a:effectLst/>
                        </a:rPr>
                        <a:t>Por. np.: art. 236, 302 § 1, 306</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tabLst>
                          <a:tab pos="1435100" algn="l"/>
                        </a:tabLst>
                      </a:pPr>
                      <a:r>
                        <a:rPr lang="pl-PL" sz="1800" dirty="0">
                          <a:effectLst/>
                        </a:rPr>
                        <a:t>Stronom,</a:t>
                      </a:r>
                      <a:r>
                        <a:rPr lang="pl-PL" sz="1800" baseline="0" dirty="0">
                          <a:effectLst/>
                        </a:rPr>
                        <a:t> osobie, której postanowienie bezpośrednio dotyczy</a:t>
                      </a: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extLst>
                  <a:ext uri="{0D108BD9-81ED-4DB2-BD59-A6C34878D82A}">
                    <a16:rowId xmlns:a16="http://schemas.microsoft.com/office/drawing/2014/main" val="10001"/>
                  </a:ext>
                </a:extLst>
              </a:tr>
              <a:tr h="668179">
                <a:tc>
                  <a:txBody>
                    <a:bodyPr/>
                    <a:lstStyle/>
                    <a:p>
                      <a:pPr algn="ctr">
                        <a:lnSpc>
                          <a:spcPct val="107000"/>
                        </a:lnSpc>
                        <a:spcAft>
                          <a:spcPts val="0"/>
                        </a:spcAft>
                      </a:pPr>
                      <a:r>
                        <a:rPr lang="pl-PL" sz="2400" dirty="0">
                          <a:effectLst/>
                        </a:rPr>
                        <a:t>Dewolutywność</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Bezwzględna</a:t>
                      </a:r>
                    </a:p>
                    <a:p>
                      <a:pPr algn="ctr">
                        <a:lnSpc>
                          <a:spcPct val="107000"/>
                        </a:lnSpc>
                        <a:spcAft>
                          <a:spcPts val="0"/>
                        </a:spcAft>
                      </a:pPr>
                      <a:r>
                        <a:rPr lang="pl-PL" sz="1800" dirty="0">
                          <a:effectLst/>
                        </a:rPr>
                        <a:t>dewolutywność</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Względna dewolutywność</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niedewolutywny</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extLst>
                  <a:ext uri="{0D108BD9-81ED-4DB2-BD59-A6C34878D82A}">
                    <a16:rowId xmlns:a16="http://schemas.microsoft.com/office/drawing/2014/main" val="10002"/>
                  </a:ext>
                </a:extLst>
              </a:tr>
              <a:tr h="1336358">
                <a:tc>
                  <a:txBody>
                    <a:bodyPr/>
                    <a:lstStyle/>
                    <a:p>
                      <a:pPr algn="ctr">
                        <a:lnSpc>
                          <a:spcPct val="107000"/>
                        </a:lnSpc>
                        <a:spcAft>
                          <a:spcPts val="0"/>
                        </a:spcAft>
                      </a:pPr>
                      <a:r>
                        <a:rPr lang="pl-PL" sz="2400" dirty="0">
                          <a:effectLst/>
                        </a:rPr>
                        <a:t>Suspensywność</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Bezwzględna suspensywność</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Względna suspensywność, ale art. 237 § 2, 290 § 3</a:t>
                      </a:r>
                      <a:r>
                        <a:rPr lang="pl-PL" sz="1800" baseline="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Skuteczne wniesienie sprzeciwu ma skutek kasatoryjny (skasowanie</a:t>
                      </a:r>
                      <a:r>
                        <a:rPr lang="pl-PL" sz="1800" baseline="0" dirty="0">
                          <a:effectLst/>
                        </a:rPr>
                        <a:t> decyzji procesowej)</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extLst>
                  <a:ext uri="{0D108BD9-81ED-4DB2-BD59-A6C34878D82A}">
                    <a16:rowId xmlns:a16="http://schemas.microsoft.com/office/drawing/2014/main" val="10003"/>
                  </a:ext>
                </a:extLst>
              </a:tr>
              <a:tr h="1336358">
                <a:tc>
                  <a:txBody>
                    <a:bodyPr/>
                    <a:lstStyle/>
                    <a:p>
                      <a:pPr algn="ctr">
                        <a:lnSpc>
                          <a:spcPct val="107000"/>
                        </a:lnSpc>
                        <a:spcAft>
                          <a:spcPts val="0"/>
                        </a:spcAft>
                      </a:pPr>
                      <a:r>
                        <a:rPr lang="pl-PL" sz="2400" dirty="0">
                          <a:effectLst/>
                        </a:rPr>
                        <a:t>Zakaz reformationis in peius</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Tak, ale art. 434 § 4 k.p.k.</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Tak</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Nie</a:t>
                      </a:r>
                    </a:p>
                  </a:txBody>
                  <a:tcPr marL="66865" marR="66865" marT="0" marB="0" anchor="ctr"/>
                </a:tc>
                <a:extLst>
                  <a:ext uri="{0D108BD9-81ED-4DB2-BD59-A6C34878D82A}">
                    <a16:rowId xmlns:a16="http://schemas.microsoft.com/office/drawing/2014/main" val="10004"/>
                  </a:ext>
                </a:extLst>
              </a:tr>
            </a:tbl>
          </a:graphicData>
        </a:graphic>
      </p:graphicFrame>
      <p:sp>
        <p:nvSpPr>
          <p:cNvPr id="7"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dirty="0"/>
          </a:p>
        </p:txBody>
      </p:sp>
    </p:spTree>
    <p:extLst>
      <p:ext uri="{BB962C8B-B14F-4D97-AF65-F5344CB8AC3E}">
        <p14:creationId xmlns:p14="http://schemas.microsoft.com/office/powerpoint/2010/main" val="1180358613"/>
      </p:ext>
    </p:extLst>
  </p:cSld>
  <p:clrMapOvr>
    <a:masterClrMapping/>
  </p:clrMapOvr>
</p:sld>
</file>

<file path=ppt/theme/theme1.xml><?xml version="1.0" encoding="utf-8"?>
<a:theme xmlns:a="http://schemas.openxmlformats.org/drawingml/2006/main" name="Dywidenda">
  <a:themeElements>
    <a:clrScheme name="Ciepły niebiesk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ywidenda">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ywidenda">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7DD5689-1DCB-4C0C-9127-AA4B5DEA84A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Dywidenda</Template>
  <TotalTime>0</TotalTime>
  <Words>7646</Words>
  <Application>Microsoft Office PowerPoint</Application>
  <PresentationFormat>Panoramiczny</PresentationFormat>
  <Paragraphs>490</Paragraphs>
  <Slides>55</Slides>
  <Notes>3</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55</vt:i4>
      </vt:variant>
    </vt:vector>
  </HeadingPairs>
  <TitlesOfParts>
    <vt:vector size="61" baseType="lpstr">
      <vt:lpstr>Arial</vt:lpstr>
      <vt:lpstr>Calibri</vt:lpstr>
      <vt:lpstr>Gill Sans MT</vt:lpstr>
      <vt:lpstr>Times New Roman</vt:lpstr>
      <vt:lpstr>Wingdings 2</vt:lpstr>
      <vt:lpstr>Dywidenda</vt:lpstr>
      <vt:lpstr>Ogólnie o możliwości zaskarżenia orzeczenia </vt:lpstr>
      <vt:lpstr>Prawo do zaskarżenia orzeczenia– Konstytucja </vt:lpstr>
      <vt:lpstr>Prawo do zaskarżenia wyroku sądu I instancji – EKPC i MPPOiP</vt:lpstr>
      <vt:lpstr>ZASADA INSTANCYJNOŚCI</vt:lpstr>
      <vt:lpstr>Środki zaskarżenia a środki odwoławcze </vt:lpstr>
      <vt:lpstr>Prezentacja programu PowerPoint</vt:lpstr>
      <vt:lpstr>Środki odwoławcze </vt:lpstr>
      <vt:lpstr>Cechy środków odwoławczych </vt:lpstr>
      <vt:lpstr>Prezentacja programu PowerPoint</vt:lpstr>
      <vt:lpstr>Funkcje kontroli instancyjnej </vt:lpstr>
      <vt:lpstr>Gravamen</vt:lpstr>
      <vt:lpstr>Granice środka odwoławczego </vt:lpstr>
      <vt:lpstr>Zakres zaskarżenia – art. 425 § 1 </vt:lpstr>
      <vt:lpstr>Kierunek środka odwoławczego </vt:lpstr>
      <vt:lpstr>Kierunek środka odwoławczego </vt:lpstr>
      <vt:lpstr>Kierunek zaskarżenia </vt:lpstr>
      <vt:lpstr>Zarzuty i przyczyny odwoławcze </vt:lpstr>
      <vt:lpstr>Względne przyczyny odwoławcze - art. 438 k.p.k. </vt:lpstr>
      <vt:lpstr>Względne przyczyny odwoławcze - art. 438 k.p.k. </vt:lpstr>
      <vt:lpstr>Względne przyczyny odwoławcze - art. 438 k.p.k. </vt:lpstr>
      <vt:lpstr>Względne przyczyny odwoławcze - art. 438 k.p.k. </vt:lpstr>
      <vt:lpstr>Bezwzględne przyczyny odwoławcze – art. 439 </vt:lpstr>
      <vt:lpstr>Bezwzględne przyczyny odwoławcze – art. 439 </vt:lpstr>
      <vt:lpstr>Skuteczność wniesionego środka odwoławczego zależy od:</vt:lpstr>
      <vt:lpstr>Wymogi formalne środków odwoławczych </vt:lpstr>
      <vt:lpstr>Rodzaje rozstrzygnięć organu (sądu) odwoławczego </vt:lpstr>
      <vt:lpstr>Prezentacja programu PowerPoint</vt:lpstr>
      <vt:lpstr>Postępowanie odwoławcze</vt:lpstr>
      <vt:lpstr>Apelacja</vt:lpstr>
      <vt:lpstr>Skuteczność wniesionej apelacji zależy od:</vt:lpstr>
      <vt:lpstr>Dopuszczalność apelacji, osoby uprawnione i termin wniesienia </vt:lpstr>
      <vt:lpstr>Wymogi formalne apelacji</vt:lpstr>
      <vt:lpstr>Co można zarzucić w apelacji</vt:lpstr>
      <vt:lpstr>Dopuszczalność apelacji w trybach konsensualnych</vt:lpstr>
      <vt:lpstr>Cofnięcie apelacji </vt:lpstr>
      <vt:lpstr>Tryb wnoszenia apelacji  </vt:lpstr>
      <vt:lpstr>Tryb wnoszenia apelacji  </vt:lpstr>
      <vt:lpstr>Tryb wnoszenia apelacji </vt:lpstr>
      <vt:lpstr>Rozpoznanie sprawy przez sąd odwoławczy – granice zaskarżenia. </vt:lpstr>
      <vt:lpstr>Rozpoznanie sprawy przez sąd odwoławczy – granice zaskarżenia. </vt:lpstr>
      <vt:lpstr>Możliwość orzekania poza granicami zaskarżenia</vt:lpstr>
      <vt:lpstr>Zakaz reformationis in peius i reguły ne peius</vt:lpstr>
      <vt:lpstr>Rozprawa apelacyjna – przewód sądowy</vt:lpstr>
      <vt:lpstr>Rozstrzygnięcia sądu odwoławczego i uzasadnienie orzeczenia</vt:lpstr>
      <vt:lpstr>Zażalenie i sprzeciw </vt:lpstr>
      <vt:lpstr>Zażalenie jako środek odwoławczy</vt:lpstr>
      <vt:lpstr>Zażalenie jako środek odwoławczy </vt:lpstr>
      <vt:lpstr>Tryb wnoszenia zażalenia</vt:lpstr>
      <vt:lpstr>Tryb wnoszenia zażalenia</vt:lpstr>
      <vt:lpstr>Zażalenie w postępowaniu przygotowawczym </vt:lpstr>
      <vt:lpstr>Rozpoznanie zażalenia </vt:lpstr>
      <vt:lpstr>Organy rozpatrujące zażalenie</vt:lpstr>
      <vt:lpstr>Sprzeciw </vt:lpstr>
      <vt:lpstr>Opinia prof. Grzegorczyka o rozszerzeniu kodeksowego katalogu środków odwoławczych o sprzeciw</vt:lpstr>
      <vt:lpstr>INNE ZWYCZAJNE ŚRODKI ZASKARŻENIA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2015-03-31T19:39:41Z</dcterms:created>
  <dcterms:modified xsi:type="dcterms:W3CDTF">2023-12-16T09:29:46Z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TC100822959990</vt:lpwstr>
  </property>
</Properties>
</file>