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7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5400" b="1" dirty="0" smtClean="0"/>
              <a:t>Wykładnia oświadczeń woli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620688"/>
            <a:ext cx="7931224" cy="6048672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l-PL" b="1" dirty="0" smtClean="0"/>
              <a:t>Wykładnia oświadczeń woli wyrażonych na piśmie</a:t>
            </a:r>
          </a:p>
          <a:p>
            <a:pPr marL="82296" indent="0" algn="ctr">
              <a:buNone/>
            </a:pPr>
            <a:endParaRPr lang="pl-PL" b="1" dirty="0"/>
          </a:p>
          <a:p>
            <a:r>
              <a:rPr lang="pl-PL" dirty="0" smtClean="0"/>
              <a:t>językowe </a:t>
            </a:r>
            <a:r>
              <a:rPr lang="pl-PL" dirty="0"/>
              <a:t>reguły </a:t>
            </a:r>
            <a:r>
              <a:rPr lang="pl-PL" dirty="0" smtClean="0"/>
              <a:t>znaczeniowe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/>
              <a:t>k</a:t>
            </a:r>
            <a:r>
              <a:rPr lang="pl-PL" dirty="0" smtClean="0"/>
              <a:t>ontekst</a:t>
            </a:r>
            <a:endParaRPr lang="pl-PL" dirty="0"/>
          </a:p>
          <a:p>
            <a:r>
              <a:rPr lang="pl-PL" dirty="0" smtClean="0"/>
              <a:t>związki </a:t>
            </a:r>
            <a:r>
              <a:rPr lang="pl-PL" dirty="0"/>
              <a:t>treściowe </a:t>
            </a:r>
            <a:r>
              <a:rPr lang="pl-PL" dirty="0" smtClean="0"/>
              <a:t>miedzy </a:t>
            </a:r>
            <a:r>
              <a:rPr lang="pl-PL" dirty="0"/>
              <a:t>różnymi </a:t>
            </a:r>
            <a:r>
              <a:rPr lang="pl-PL" dirty="0" smtClean="0"/>
              <a:t>postanowieniami</a:t>
            </a:r>
          </a:p>
          <a:p>
            <a:r>
              <a:rPr lang="pl-PL" dirty="0" smtClean="0"/>
              <a:t>definicje </a:t>
            </a:r>
            <a:r>
              <a:rPr lang="pl-PL" dirty="0"/>
              <a:t>zawarte w dokumencie </a:t>
            </a:r>
            <a:endParaRPr lang="pl-PL" dirty="0" smtClean="0"/>
          </a:p>
          <a:p>
            <a:r>
              <a:rPr lang="pl-PL" dirty="0" smtClean="0"/>
              <a:t>rola </a:t>
            </a:r>
            <a:r>
              <a:rPr lang="pl-PL" dirty="0"/>
              <a:t>paralingwistycznych środków </a:t>
            </a:r>
            <a:r>
              <a:rPr lang="pl-PL" dirty="0" smtClean="0"/>
              <a:t>wyrazu</a:t>
            </a:r>
            <a:endParaRPr lang="pl-PL" dirty="0"/>
          </a:p>
          <a:p>
            <a:r>
              <a:rPr lang="pl-PL" dirty="0" smtClean="0"/>
              <a:t>cel</a:t>
            </a:r>
          </a:p>
          <a:p>
            <a:endParaRPr lang="pl-PL" dirty="0" smtClean="0"/>
          </a:p>
          <a:p>
            <a:r>
              <a:rPr lang="pl-PL" dirty="0" smtClean="0"/>
              <a:t>ograniczenia </a:t>
            </a:r>
            <a:r>
              <a:rPr lang="pl-PL" dirty="0"/>
              <a:t>dowodowe</a:t>
            </a:r>
          </a:p>
          <a:p>
            <a:endParaRPr lang="pl-PL" dirty="0"/>
          </a:p>
          <a:p>
            <a:pPr marL="82296" indent="0" algn="ct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pl-PL" b="1" dirty="0" smtClean="0"/>
              <a:t>Konkludentne oświadczenia woli:</a:t>
            </a:r>
            <a:endParaRPr lang="pl-PL" dirty="0"/>
          </a:p>
          <a:p>
            <a:r>
              <a:rPr lang="pl-PL" dirty="0" smtClean="0"/>
              <a:t>wyraźne </a:t>
            </a:r>
            <a:r>
              <a:rPr lang="pl-PL" dirty="0"/>
              <a:t>i konkludentne </a:t>
            </a:r>
            <a:r>
              <a:rPr lang="pl-PL" dirty="0" smtClean="0"/>
              <a:t>oświadczenia woli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art</a:t>
            </a:r>
            <a:r>
              <a:rPr lang="pl-PL" dirty="0"/>
              <a:t>. 60 </a:t>
            </a:r>
            <a:r>
              <a:rPr lang="pl-PL" dirty="0" smtClean="0"/>
              <a:t>k.c.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    Milczenie </a:t>
            </a:r>
            <a:r>
              <a:rPr lang="pl-PL" b="1" dirty="0"/>
              <a:t>jako </a:t>
            </a:r>
            <a:r>
              <a:rPr lang="pl-PL" b="1" dirty="0" smtClean="0"/>
              <a:t>oświadczenie woli</a:t>
            </a:r>
            <a:r>
              <a:rPr lang="pl-PL" b="1" dirty="0"/>
              <a:t>:</a:t>
            </a:r>
            <a:endParaRPr lang="pl-PL" dirty="0"/>
          </a:p>
          <a:p>
            <a:r>
              <a:rPr lang="pl-PL" b="1" dirty="0" smtClean="0"/>
              <a:t>1</a:t>
            </a:r>
            <a:r>
              <a:rPr lang="pl-PL" b="1" dirty="0"/>
              <a:t>)</a:t>
            </a:r>
            <a:r>
              <a:rPr lang="pl-PL" dirty="0"/>
              <a:t> przepisy prawne mogą z milczeniem </a:t>
            </a:r>
            <a:r>
              <a:rPr lang="pl-PL" dirty="0" smtClean="0"/>
              <a:t>wiązać </a:t>
            </a:r>
            <a:r>
              <a:rPr lang="pl-PL" dirty="0"/>
              <a:t>takie skutki </a:t>
            </a:r>
            <a:r>
              <a:rPr lang="pl-PL" dirty="0" smtClean="0"/>
              <a:t>prawne, </a:t>
            </a:r>
            <a:r>
              <a:rPr lang="pl-PL" dirty="0"/>
              <a:t>jak ze </a:t>
            </a:r>
            <a:r>
              <a:rPr lang="pl-PL" dirty="0" smtClean="0"/>
              <a:t>złożeniem </a:t>
            </a:r>
            <a:r>
              <a:rPr lang="pl-PL" dirty="0" smtClean="0"/>
              <a:t>oświadczenia woli </a:t>
            </a:r>
          </a:p>
          <a:p>
            <a:r>
              <a:rPr lang="pl-PL" b="1" dirty="0" smtClean="0"/>
              <a:t>2</a:t>
            </a:r>
            <a:r>
              <a:rPr lang="pl-PL" b="1" dirty="0"/>
              <a:t>)</a:t>
            </a:r>
            <a:r>
              <a:rPr lang="pl-PL" dirty="0"/>
              <a:t>  porozumienie stron może mu nadać takie znaczenie, </a:t>
            </a:r>
            <a:r>
              <a:rPr lang="pl-PL" dirty="0" smtClean="0"/>
              <a:t>wyraz </a:t>
            </a:r>
            <a:r>
              <a:rPr lang="pl-PL" dirty="0"/>
              <a:t>zasady dowolnego </a:t>
            </a:r>
            <a:r>
              <a:rPr lang="pl-PL" dirty="0" smtClean="0"/>
              <a:t>sposobu składania oświadczeń woli</a:t>
            </a:r>
            <a:endParaRPr lang="pl-PL" dirty="0"/>
          </a:p>
          <a:p>
            <a:r>
              <a:rPr lang="pl-PL" b="1" dirty="0"/>
              <a:t>3)</a:t>
            </a:r>
            <a:r>
              <a:rPr lang="pl-PL" dirty="0"/>
              <a:t> zwyczaj może mu nadać takie znaczenie</a:t>
            </a:r>
          </a:p>
          <a:p>
            <a:r>
              <a:rPr lang="pl-PL" b="1" dirty="0"/>
              <a:t>4)</a:t>
            </a:r>
            <a:r>
              <a:rPr lang="pl-PL" dirty="0"/>
              <a:t> powinność mówienia </a:t>
            </a:r>
            <a:r>
              <a:rPr lang="pl-PL" dirty="0" smtClean="0"/>
              <a:t>– problem średniowiecznej zasady: </a:t>
            </a:r>
            <a:r>
              <a:rPr lang="pl-PL" dirty="0"/>
              <a:t>milczenie uważa się za przyzwolenie wtedy, gdy milczący mógł i powinien był mówić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88640"/>
            <a:ext cx="7859216" cy="648072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pl-PL" b="1" dirty="0"/>
              <a:t>Z</a:t>
            </a:r>
            <a:r>
              <a:rPr lang="pl-PL" b="1" dirty="0" smtClean="0"/>
              <a:t>asada </a:t>
            </a:r>
            <a:r>
              <a:rPr lang="pl-PL" b="1" dirty="0"/>
              <a:t>protestatio facto contraria non </a:t>
            </a:r>
            <a:r>
              <a:rPr lang="pl-PL" b="1" dirty="0" smtClean="0"/>
              <a:t>valet</a:t>
            </a:r>
          </a:p>
          <a:p>
            <a:pPr marL="82296" indent="0" algn="ctr">
              <a:buNone/>
            </a:pPr>
            <a:endParaRPr lang="pl-PL" dirty="0"/>
          </a:p>
          <a:p>
            <a:r>
              <a:rPr lang="pl-PL" dirty="0"/>
              <a:t>ś</a:t>
            </a:r>
            <a:r>
              <a:rPr lang="pl-PL" dirty="0" smtClean="0"/>
              <a:t>redniowieczny rodowód</a:t>
            </a:r>
          </a:p>
          <a:p>
            <a:r>
              <a:rPr lang="pl-PL" dirty="0" smtClean="0"/>
              <a:t>jeżeli </a:t>
            </a:r>
            <a:r>
              <a:rPr lang="pl-PL" dirty="0"/>
              <a:t>jest sprzeczność między treścią złożonego </a:t>
            </a:r>
            <a:r>
              <a:rPr lang="pl-PL" dirty="0" smtClean="0"/>
              <a:t>oświadczenia woli</a:t>
            </a:r>
            <a:r>
              <a:rPr lang="pl-PL" dirty="0"/>
              <a:t>, a stworzonym faktem, daje się pierwszeństwo temu ostatniemu</a:t>
            </a:r>
          </a:p>
          <a:p>
            <a:r>
              <a:rPr lang="pl-PL" dirty="0" smtClean="0"/>
              <a:t>dotyczy </a:t>
            </a:r>
            <a:r>
              <a:rPr lang="pl-PL" dirty="0" smtClean="0"/>
              <a:t>oświadczeń woli </a:t>
            </a:r>
            <a:r>
              <a:rPr lang="pl-PL" dirty="0"/>
              <a:t>konkludentnych</a:t>
            </a:r>
          </a:p>
          <a:p>
            <a:r>
              <a:rPr lang="pl-PL" dirty="0"/>
              <a:t>doktryna polska – zarówno zwolennicy, jak i </a:t>
            </a:r>
            <a:r>
              <a:rPr lang="pl-PL" dirty="0" smtClean="0"/>
              <a:t>przeciwnicy </a:t>
            </a:r>
            <a:r>
              <a:rPr lang="pl-PL" dirty="0"/>
              <a:t>tej zasady</a:t>
            </a:r>
          </a:p>
          <a:p>
            <a:r>
              <a:rPr lang="pl-PL" dirty="0"/>
              <a:t>Z. Radwański: gdy kolizja między znaczeniem wyrażonym w pretestacji a sensem rekonstruowanym na podstawie innego, pozajęzykowego zachowania się </a:t>
            </a:r>
            <a:r>
              <a:rPr lang="pl-PL" dirty="0" smtClean="0"/>
              <a:t>oświadczającego, </a:t>
            </a:r>
            <a:r>
              <a:rPr lang="pl-PL" dirty="0" smtClean="0"/>
              <a:t>większy </a:t>
            </a:r>
            <a:r>
              <a:rPr lang="pl-PL" dirty="0"/>
              <a:t>walor należy przyznać wypowiedzi </a:t>
            </a:r>
            <a:r>
              <a:rPr lang="pl-PL" dirty="0" smtClean="0"/>
              <a:t>językowej</a:t>
            </a:r>
            <a:endParaRPr lang="pl-PL" dirty="0"/>
          </a:p>
          <a:p>
            <a:r>
              <a:rPr lang="pl-PL" dirty="0" smtClean="0"/>
              <a:t>granice </a:t>
            </a:r>
            <a:r>
              <a:rPr lang="pl-PL" dirty="0"/>
              <a:t>skuteczności  </a:t>
            </a:r>
            <a:r>
              <a:rPr lang="pl-PL" dirty="0" smtClean="0"/>
              <a:t>protestacji</a:t>
            </a: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20688"/>
            <a:ext cx="7498080" cy="4800600"/>
          </a:xfrm>
        </p:spPr>
        <p:txBody>
          <a:bodyPr/>
          <a:lstStyle/>
          <a:p>
            <a:r>
              <a:rPr lang="pl-PL" dirty="0"/>
              <a:t>proces ustalania czy </a:t>
            </a:r>
            <a:r>
              <a:rPr lang="pl-PL" dirty="0" smtClean="0"/>
              <a:t>oświadczenie woli </a:t>
            </a:r>
            <a:r>
              <a:rPr lang="pl-PL" dirty="0"/>
              <a:t>zostało złożone i jakie jest jego </a:t>
            </a:r>
            <a:r>
              <a:rPr lang="pl-PL" dirty="0" smtClean="0"/>
              <a:t>znaczenie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/>
              <a:t>ogólne dyrektywy wykładni </a:t>
            </a:r>
            <a:endParaRPr lang="pl-PL" dirty="0" smtClean="0"/>
          </a:p>
          <a:p>
            <a:r>
              <a:rPr lang="pl-PL" dirty="0"/>
              <a:t>konkretne reguły interpretacyjne 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99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08712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Art</a:t>
            </a:r>
            <a:r>
              <a:rPr lang="pl-PL" b="1" dirty="0"/>
              <a:t>. 65. </a:t>
            </a:r>
            <a:r>
              <a:rPr lang="pl-PL" dirty="0"/>
              <a:t>§ 1. </a:t>
            </a:r>
            <a:r>
              <a:rPr lang="pl-PL" dirty="0" smtClean="0"/>
              <a:t>„Oświadczenie </a:t>
            </a:r>
            <a:r>
              <a:rPr lang="pl-PL" dirty="0"/>
              <a:t>woli należy tak tłumaczyć, jak tego wymagają ze względu na okoliczności, w których złożone zostało, zasady współżycia społecznego oraz ustalone zwyczaje. </a:t>
            </a:r>
          </a:p>
          <a:p>
            <a:r>
              <a:rPr lang="pl-PL" dirty="0"/>
              <a:t>§ 2. W umowach należy raczej badać, jaki był zgodny zamiar stron i cel umowy, aniżeli opierać się na jej dosłownym brzmieniu</a:t>
            </a:r>
            <a:r>
              <a:rPr lang="pl-PL" dirty="0" smtClean="0"/>
              <a:t>.”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Ogólne </a:t>
            </a:r>
            <a:r>
              <a:rPr lang="pl-PL" b="1" dirty="0"/>
              <a:t>dyrektywy wykładni (art. 65 k.c</a:t>
            </a:r>
            <a:r>
              <a:rPr lang="pl-PL" b="1" dirty="0" smtClean="0"/>
              <a:t>.):</a:t>
            </a:r>
          </a:p>
          <a:p>
            <a:pPr marL="82296" indent="0">
              <a:buNone/>
            </a:pPr>
            <a:endParaRPr lang="pl-PL" dirty="0"/>
          </a:p>
          <a:p>
            <a:pPr marL="82296" lvl="0" indent="0">
              <a:buNone/>
            </a:pPr>
            <a:r>
              <a:rPr lang="pl-PL" b="1" dirty="0" smtClean="0"/>
              <a:t>1) </a:t>
            </a:r>
            <a:r>
              <a:rPr lang="pl-PL" dirty="0" smtClean="0"/>
              <a:t>należy </a:t>
            </a:r>
            <a:r>
              <a:rPr lang="pl-PL" dirty="0"/>
              <a:t>uwzględniać ukształtowane już reguły znaczeniowe, które z zachowaniami człowieka (materialnymi substratami znaku) wiażą określone treści </a:t>
            </a:r>
            <a:r>
              <a:rPr lang="pl-PL" dirty="0" smtClean="0"/>
              <a:t>myślowe</a:t>
            </a:r>
          </a:p>
          <a:p>
            <a:pPr marL="82296" indent="0">
              <a:buNone/>
            </a:pPr>
            <a:r>
              <a:rPr lang="pl-PL" b="1" dirty="0" smtClean="0"/>
              <a:t>2) </a:t>
            </a:r>
            <a:r>
              <a:rPr lang="pl-PL" dirty="0" smtClean="0"/>
              <a:t>konieczność uwzględniania kontekstu</a:t>
            </a:r>
          </a:p>
          <a:p>
            <a:pPr marL="82296" lvl="0" indent="0">
              <a:buNone/>
            </a:pPr>
            <a:r>
              <a:rPr lang="pl-PL" b="1" dirty="0" smtClean="0"/>
              <a:t>3) </a:t>
            </a:r>
            <a:r>
              <a:rPr lang="pl-PL" dirty="0"/>
              <a:t>konieczność uwzględniania </a:t>
            </a:r>
            <a:r>
              <a:rPr lang="pl-PL" dirty="0" smtClean="0"/>
              <a:t>celu </a:t>
            </a:r>
            <a:r>
              <a:rPr lang="pl-PL" dirty="0"/>
              <a:t>i </a:t>
            </a:r>
            <a:r>
              <a:rPr lang="pl-PL" dirty="0" smtClean="0"/>
              <a:t>zasad współżycia społecznego</a:t>
            </a:r>
            <a:endParaRPr lang="pl-PL" dirty="0"/>
          </a:p>
          <a:p>
            <a:pPr marL="82296" indent="0">
              <a:buNone/>
            </a:pPr>
            <a:endParaRPr lang="pl-PL" dirty="0"/>
          </a:p>
          <a:p>
            <a:pPr marL="82296" lvl="0" indent="0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404664"/>
            <a:ext cx="8136904" cy="6192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400" b="1" dirty="0" smtClean="0"/>
              <a:t>Metody wykładni</a:t>
            </a:r>
          </a:p>
          <a:p>
            <a:r>
              <a:rPr lang="pl-PL" sz="2400" dirty="0" smtClean="0"/>
              <a:t>założenia ideologiczne</a:t>
            </a:r>
            <a:endParaRPr lang="pl-PL" sz="2400" dirty="0"/>
          </a:p>
          <a:p>
            <a:r>
              <a:rPr lang="pl-PL" sz="2400" dirty="0" smtClean="0"/>
              <a:t>dwie </a:t>
            </a:r>
            <a:r>
              <a:rPr lang="pl-PL" sz="2400" dirty="0"/>
              <a:t>wartości: wola składającego </a:t>
            </a:r>
            <a:r>
              <a:rPr lang="pl-PL" sz="2400" dirty="0" smtClean="0"/>
              <a:t>oświadczenie </a:t>
            </a:r>
            <a:r>
              <a:rPr lang="pl-PL" sz="2400" dirty="0"/>
              <a:t>woli i zaufanie do złożonego </a:t>
            </a:r>
            <a:r>
              <a:rPr lang="pl-PL" sz="2400" dirty="0" smtClean="0"/>
              <a:t>oświadczenia </a:t>
            </a:r>
            <a:r>
              <a:rPr lang="pl-PL" sz="2400" dirty="0"/>
              <a:t>woli</a:t>
            </a:r>
          </a:p>
          <a:p>
            <a:pPr marL="82296" indent="0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wykładnia </a:t>
            </a:r>
            <a:r>
              <a:rPr lang="pl-PL" sz="2400" dirty="0"/>
              <a:t>subiektywno-indywidualna</a:t>
            </a:r>
          </a:p>
          <a:p>
            <a:pPr marL="82296" indent="0">
              <a:buNone/>
            </a:pPr>
            <a:r>
              <a:rPr lang="pl-PL" sz="2400" b="1" dirty="0" smtClean="0"/>
              <a:t>2) </a:t>
            </a:r>
            <a:r>
              <a:rPr lang="pl-PL" sz="2400" dirty="0" smtClean="0"/>
              <a:t>obiektywna </a:t>
            </a:r>
            <a:r>
              <a:rPr lang="pl-PL" sz="2400" dirty="0"/>
              <a:t>(normatywna) metoda wykładni</a:t>
            </a:r>
          </a:p>
          <a:p>
            <a:pPr marL="82296" indent="0">
              <a:buNone/>
            </a:pPr>
            <a:r>
              <a:rPr lang="pl-PL" sz="2400" b="1" dirty="0" smtClean="0"/>
              <a:t>3) metoda kombinowana:</a:t>
            </a:r>
            <a:endParaRPr lang="pl-PL" sz="2400" dirty="0"/>
          </a:p>
          <a:p>
            <a:pPr marL="82296" indent="0">
              <a:buNone/>
            </a:pPr>
            <a:r>
              <a:rPr lang="pl-PL" sz="2400" b="1" dirty="0"/>
              <a:t> </a:t>
            </a:r>
            <a:r>
              <a:rPr lang="pl-PL" sz="2400" b="1" dirty="0" smtClean="0"/>
              <a:t>    - </a:t>
            </a:r>
            <a:r>
              <a:rPr lang="pl-PL" sz="2400" dirty="0" smtClean="0"/>
              <a:t>decyduje </a:t>
            </a:r>
            <a:r>
              <a:rPr lang="pl-PL" sz="2400" dirty="0"/>
              <a:t>rozumienie składającego </a:t>
            </a:r>
            <a:r>
              <a:rPr lang="pl-PL" sz="2400" dirty="0" smtClean="0"/>
              <a:t>oświadczenie </a:t>
            </a:r>
            <a:r>
              <a:rPr lang="pl-PL" sz="2400" dirty="0"/>
              <a:t>woli wtedy, gdy brak kolizji między wolą a </a:t>
            </a:r>
            <a:r>
              <a:rPr lang="pl-PL" sz="2400" dirty="0" smtClean="0"/>
              <a:t>zaufaniem</a:t>
            </a:r>
          </a:p>
          <a:p>
            <a:pPr marL="82296" indent="0">
              <a:buNone/>
            </a:pPr>
            <a:r>
              <a:rPr lang="pl-PL" sz="2400" dirty="0" smtClean="0"/>
              <a:t>     - </a:t>
            </a:r>
            <a:r>
              <a:rPr lang="pl-PL" sz="2400" dirty="0"/>
              <a:t>jeżeli dojdzie do kolizji między wolą a zaufaniem – na ochronę zasługuje tylko takie rozumienie </a:t>
            </a:r>
            <a:r>
              <a:rPr lang="pl-PL" sz="2400" dirty="0" smtClean="0"/>
              <a:t>oświadczenie </a:t>
            </a:r>
            <a:r>
              <a:rPr lang="pl-PL" sz="2400" dirty="0"/>
              <a:t>woli przez adresata, które stanowi wynik starannych zabiegów </a:t>
            </a:r>
            <a:r>
              <a:rPr lang="pl-PL" sz="2400" dirty="0" smtClean="0"/>
              <a:t>interpretacyjnych; normatywny </a:t>
            </a:r>
            <a:r>
              <a:rPr lang="pl-PL" sz="2400" dirty="0"/>
              <a:t>i zindywidualizowany punkt widzenia odbiorcy</a:t>
            </a:r>
          </a:p>
          <a:p>
            <a:pPr marL="82296" indent="0">
              <a:buNone/>
            </a:pPr>
            <a:endParaRPr lang="pl-PL" sz="2400" dirty="0"/>
          </a:p>
          <a:p>
            <a:pPr marL="82296" indent="0">
              <a:buNone/>
            </a:pP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33670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l-PL" b="1" dirty="0" smtClean="0"/>
          </a:p>
          <a:p>
            <a:pPr marL="82296" indent="0" algn="ctr">
              <a:buNone/>
            </a:pPr>
            <a:endParaRPr lang="pl-PL" b="1" dirty="0"/>
          </a:p>
          <a:p>
            <a:pPr algn="just"/>
            <a:r>
              <a:rPr lang="pl-PL" dirty="0" smtClean="0"/>
              <a:t>życzliwa </a:t>
            </a:r>
            <a:r>
              <a:rPr lang="pl-PL" dirty="0"/>
              <a:t>interpretacja (benigna </a:t>
            </a:r>
            <a:r>
              <a:rPr lang="pl-PL" dirty="0" smtClean="0"/>
              <a:t>interpretatio)</a:t>
            </a:r>
          </a:p>
          <a:p>
            <a:pPr marL="82296" indent="0" algn="just">
              <a:buNone/>
            </a:pPr>
            <a:r>
              <a:rPr lang="pl-PL" dirty="0" smtClean="0"/>
              <a:t> </a:t>
            </a:r>
            <a:r>
              <a:rPr lang="pl-PL" dirty="0"/>
              <a:t>w przypadku umów nazywana jest favor contractus) </a:t>
            </a:r>
          </a:p>
          <a:p>
            <a:pPr marL="82296" indent="0"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264696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pl-PL" sz="3400" b="1" dirty="0"/>
              <a:t>Wykładnia </a:t>
            </a:r>
            <a:r>
              <a:rPr lang="pl-PL" sz="3400" b="1" dirty="0" smtClean="0"/>
              <a:t>oświadczeń </a:t>
            </a:r>
            <a:r>
              <a:rPr lang="pl-PL" sz="3400" b="1" dirty="0"/>
              <a:t>woli składanych indywidualnym </a:t>
            </a:r>
            <a:r>
              <a:rPr lang="pl-PL" sz="3400" b="1" dirty="0" smtClean="0"/>
              <a:t>adresatom</a:t>
            </a:r>
          </a:p>
          <a:p>
            <a:pPr marL="82296" indent="0" algn="ctr">
              <a:buNone/>
            </a:pPr>
            <a:endParaRPr lang="pl-PL" sz="3400" dirty="0"/>
          </a:p>
          <a:p>
            <a:pPr marL="82296" indent="0">
              <a:buNone/>
            </a:pPr>
            <a:r>
              <a:rPr lang="pl-PL" sz="3400" b="1" dirty="0" smtClean="0"/>
              <a:t>1) </a:t>
            </a:r>
            <a:r>
              <a:rPr lang="pl-PL" sz="3400" dirty="0" smtClean="0"/>
              <a:t>decyduje </a:t>
            </a:r>
            <a:r>
              <a:rPr lang="pl-PL" sz="3400" dirty="0"/>
              <a:t>taki sens </a:t>
            </a:r>
            <a:r>
              <a:rPr lang="pl-PL" sz="3400" dirty="0" smtClean="0"/>
              <a:t>oświadczenia, </a:t>
            </a:r>
            <a:r>
              <a:rPr lang="pl-PL" sz="3400" dirty="0"/>
              <a:t>jaki strony wspólnie rozumiały</a:t>
            </a:r>
          </a:p>
          <a:p>
            <a:pPr marL="82296" indent="0">
              <a:buNone/>
            </a:pPr>
            <a:r>
              <a:rPr lang="pl-PL" sz="3400" b="1" dirty="0" smtClean="0"/>
              <a:t>2) </a:t>
            </a:r>
            <a:r>
              <a:rPr lang="pl-PL" sz="3400" dirty="0" smtClean="0"/>
              <a:t>jeżeli </a:t>
            </a:r>
            <a:r>
              <a:rPr lang="pl-PL" sz="3400" dirty="0"/>
              <a:t>strony nie rozumiały </a:t>
            </a:r>
            <a:r>
              <a:rPr lang="pl-PL" sz="3400" dirty="0" smtClean="0"/>
              <a:t>tak </a:t>
            </a:r>
            <a:r>
              <a:rPr lang="pl-PL" sz="3400" dirty="0"/>
              <a:t>samo sensu </a:t>
            </a:r>
            <a:r>
              <a:rPr lang="pl-PL" sz="3400" dirty="0" smtClean="0"/>
              <a:t>oświadczenia woli</a:t>
            </a:r>
            <a:r>
              <a:rPr lang="pl-PL" sz="3400" dirty="0"/>
              <a:t>:</a:t>
            </a:r>
          </a:p>
          <a:p>
            <a:r>
              <a:rPr lang="pl-PL" sz="3400" dirty="0" smtClean="0"/>
              <a:t>należy </a:t>
            </a:r>
            <a:r>
              <a:rPr lang="pl-PL" sz="3400" dirty="0"/>
              <a:t>przyjąć takie znaczenie, jak swoje </a:t>
            </a:r>
            <a:r>
              <a:rPr lang="pl-PL" sz="3400" dirty="0" smtClean="0"/>
              <a:t>oświadczenie </a:t>
            </a:r>
            <a:r>
              <a:rPr lang="pl-PL" sz="3400" dirty="0"/>
              <a:t>woli rozumiała osoba składająca je, gdy adresat o takim znaczeniu powinien był </a:t>
            </a:r>
            <a:r>
              <a:rPr lang="pl-PL" sz="3400" dirty="0" smtClean="0"/>
              <a:t>wiedzieć</a:t>
            </a:r>
          </a:p>
          <a:p>
            <a:r>
              <a:rPr lang="pl-PL" sz="3400" dirty="0" smtClean="0"/>
              <a:t>jeżeli </a:t>
            </a:r>
            <a:r>
              <a:rPr lang="pl-PL" sz="3400" dirty="0"/>
              <a:t>oznaczonemu adresatowi nie można przypisać powinności odebrania treści wypowiedzi tak, jak rozumiał sens swego </a:t>
            </a:r>
            <a:r>
              <a:rPr lang="pl-PL" sz="3400" dirty="0" smtClean="0"/>
              <a:t>oświadczenia </a:t>
            </a:r>
            <a:r>
              <a:rPr lang="pl-PL" sz="3400" dirty="0"/>
              <a:t>woli składający, rozstrzyga rozumienie przez </a:t>
            </a:r>
            <a:r>
              <a:rPr lang="pl-PL" sz="3400" dirty="0" smtClean="0"/>
              <a:t>adresata, będące </a:t>
            </a:r>
            <a:r>
              <a:rPr lang="pl-PL" sz="3400" dirty="0"/>
              <a:t>rezultatem starannej interpretacji</a:t>
            </a:r>
          </a:p>
          <a:p>
            <a:r>
              <a:rPr lang="pl-PL" sz="3400" smtClean="0"/>
              <a:t>model </a:t>
            </a:r>
            <a:r>
              <a:rPr lang="pl-PL" sz="3400" dirty="0"/>
              <a:t>przeciętnego, rozsądnego </a:t>
            </a:r>
            <a:r>
              <a:rPr lang="pl-PL" sz="3400" dirty="0" smtClean="0"/>
              <a:t>człowieka; gdy </a:t>
            </a:r>
            <a:r>
              <a:rPr lang="pl-PL" sz="3400" dirty="0"/>
              <a:t>każdy uczestnik obrotu znajdujący się w takiej samej sytuacji i dysponujący tkaą samą wiedzą zrozumiałby tak samo</a:t>
            </a:r>
          </a:p>
          <a:p>
            <a:r>
              <a:rPr lang="pl-PL" sz="3400" dirty="0" smtClean="0"/>
              <a:t>normatywny</a:t>
            </a:r>
            <a:r>
              <a:rPr lang="pl-PL" sz="3400" dirty="0"/>
              <a:t>, ale zindywidualizowany punkt widzenia odbiorcy, który z należytą starannością dokonuje intepretacji</a:t>
            </a:r>
          </a:p>
          <a:p>
            <a:pPr>
              <a:buFontTx/>
              <a:buChar char="-"/>
            </a:pPr>
            <a:endParaRPr lang="pl-PL" sz="3400" dirty="0"/>
          </a:p>
          <a:p>
            <a:pPr marL="82296" indent="0" algn="ctr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8640"/>
            <a:ext cx="8003232" cy="6552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Wykładnia </a:t>
            </a:r>
            <a:r>
              <a:rPr lang="pl-PL" b="1" dirty="0" smtClean="0"/>
              <a:t>oświadczeń </a:t>
            </a:r>
            <a:r>
              <a:rPr lang="pl-PL" b="1" dirty="0"/>
              <a:t>woli kierowanych do </a:t>
            </a:r>
            <a:r>
              <a:rPr lang="pl-PL" b="1" dirty="0" smtClean="0"/>
              <a:t>nieoznaczonego </a:t>
            </a:r>
            <a:r>
              <a:rPr lang="pl-PL" b="1" dirty="0"/>
              <a:t>kręgu </a:t>
            </a:r>
            <a:r>
              <a:rPr lang="pl-PL" b="1" dirty="0" smtClean="0"/>
              <a:t>adresatów</a:t>
            </a:r>
          </a:p>
          <a:p>
            <a:pPr marL="82296" indent="0" algn="ctr">
              <a:buNone/>
            </a:pPr>
            <a:r>
              <a:rPr lang="pl-PL" b="1" dirty="0" smtClean="0"/>
              <a:t>(ad </a:t>
            </a:r>
            <a:r>
              <a:rPr lang="pl-PL" b="1" dirty="0"/>
              <a:t>incertas personas</a:t>
            </a:r>
            <a:r>
              <a:rPr lang="pl-PL" b="1" dirty="0" smtClean="0"/>
              <a:t>)</a:t>
            </a:r>
          </a:p>
          <a:p>
            <a:pPr marL="82296" indent="0" algn="ctr">
              <a:buNone/>
            </a:pPr>
            <a:endParaRPr lang="pl-PL" dirty="0"/>
          </a:p>
          <a:p>
            <a:r>
              <a:rPr lang="pl-PL" dirty="0" smtClean="0"/>
              <a:t>zobiektywizowany </a:t>
            </a:r>
            <a:r>
              <a:rPr lang="pl-PL" dirty="0"/>
              <a:t>wzorzec ocenny</a:t>
            </a:r>
          </a:p>
          <a:p>
            <a:r>
              <a:rPr lang="pl-PL" dirty="0" smtClean="0"/>
              <a:t>jeżeli </a:t>
            </a:r>
            <a:r>
              <a:rPr lang="pl-PL" dirty="0"/>
              <a:t>adresatami nie są wszyscy obywatele, ale np. tylko dane środowisko zawodowe, należy uwzględniać także reguły znaczeniowe wyspecjalizowanego języka danej grupy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435280" cy="6480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Wykładnia </a:t>
            </a:r>
            <a:r>
              <a:rPr lang="pl-PL" b="1" dirty="0" smtClean="0"/>
              <a:t>testamentu</a:t>
            </a:r>
          </a:p>
          <a:p>
            <a:pPr marL="82296" indent="0" algn="ctr">
              <a:buNone/>
            </a:pPr>
            <a:endParaRPr lang="pl-PL" dirty="0"/>
          </a:p>
          <a:p>
            <a:r>
              <a:rPr lang="pl-PL" dirty="0"/>
              <a:t>o</a:t>
            </a:r>
            <a:r>
              <a:rPr lang="pl-PL" dirty="0" smtClean="0"/>
              <a:t>sobisty charakter oświadczenia </a:t>
            </a:r>
            <a:r>
              <a:rPr lang="pl-PL" dirty="0"/>
              <a:t>woli </a:t>
            </a:r>
            <a:r>
              <a:rPr lang="pl-PL" dirty="0" smtClean="0"/>
              <a:t>testatora</a:t>
            </a:r>
          </a:p>
          <a:p>
            <a:r>
              <a:rPr lang="pl-PL" dirty="0"/>
              <a:t>b</a:t>
            </a:r>
            <a:r>
              <a:rPr lang="pl-PL" dirty="0" smtClean="0"/>
              <a:t>rak wymogu zakomunikowania </a:t>
            </a:r>
            <a:r>
              <a:rPr lang="pl-PL" dirty="0"/>
              <a:t>beneficjantom testamentu</a:t>
            </a:r>
          </a:p>
          <a:p>
            <a:r>
              <a:rPr lang="pl-PL" dirty="0"/>
              <a:t>b</a:t>
            </a:r>
            <a:r>
              <a:rPr lang="pl-PL" dirty="0" smtClean="0"/>
              <a:t>rak potrzeby </a:t>
            </a:r>
            <a:r>
              <a:rPr lang="pl-PL" dirty="0"/>
              <a:t>ochrony zaufania beneficjentów testamentu do treści </a:t>
            </a:r>
            <a:r>
              <a:rPr lang="pl-PL" dirty="0" smtClean="0"/>
              <a:t>testamentu</a:t>
            </a:r>
          </a:p>
          <a:p>
            <a:pPr algn="just"/>
            <a:r>
              <a:rPr lang="pl-PL" dirty="0"/>
              <a:t>a</a:t>
            </a:r>
            <a:r>
              <a:rPr lang="pl-PL" dirty="0" smtClean="0"/>
              <a:t>rt</a:t>
            </a:r>
            <a:r>
              <a:rPr lang="pl-PL" dirty="0"/>
              <a:t>. 948. § </a:t>
            </a:r>
            <a:r>
              <a:rPr lang="pl-PL" dirty="0" smtClean="0"/>
              <a:t>1 k.c.: „ </a:t>
            </a:r>
            <a:r>
              <a:rPr lang="pl-PL" dirty="0"/>
              <a:t>Testament należy tak tłumaczyć, ażeby zapewnić możliwie najpełniejsze urzeczywistnienie woli </a:t>
            </a:r>
            <a:r>
              <a:rPr lang="pl-PL" dirty="0" smtClean="0"/>
              <a:t>spadkodawcy”.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443</TotalTime>
  <Words>612</Words>
  <Application>Microsoft Office PowerPoint</Application>
  <PresentationFormat>Pokaz na ekranie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Gill Sans MT</vt:lpstr>
      <vt:lpstr>Verdana</vt:lpstr>
      <vt:lpstr>Wingdings 2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64</cp:revision>
  <dcterms:created xsi:type="dcterms:W3CDTF">2013-10-05T07:34:23Z</dcterms:created>
  <dcterms:modified xsi:type="dcterms:W3CDTF">2016-05-25T08:43:27Z</dcterms:modified>
</cp:coreProperties>
</file>