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2" r:id="rId2"/>
    <p:sldId id="363" r:id="rId3"/>
    <p:sldId id="364" r:id="rId4"/>
    <p:sldId id="366" r:id="rId5"/>
    <p:sldId id="367" r:id="rId6"/>
    <p:sldId id="368" r:id="rId7"/>
    <p:sldId id="369" r:id="rId8"/>
    <p:sldId id="370" r:id="rId9"/>
    <p:sldId id="372" r:id="rId10"/>
    <p:sldId id="373" r:id="rId11"/>
    <p:sldId id="264" r:id="rId12"/>
    <p:sldId id="265" r:id="rId13"/>
    <p:sldId id="266" r:id="rId14"/>
    <p:sldId id="268" r:id="rId15"/>
    <p:sldId id="270" r:id="rId16"/>
    <p:sldId id="271" r:id="rId17"/>
    <p:sldId id="272" r:id="rId18"/>
    <p:sldId id="274" r:id="rId19"/>
    <p:sldId id="275" r:id="rId20"/>
    <p:sldId id="276" r:id="rId21"/>
    <p:sldId id="277" r:id="rId22"/>
    <p:sldId id="279" r:id="rId23"/>
    <p:sldId id="280" r:id="rId24"/>
    <p:sldId id="281" r:id="rId25"/>
    <p:sldId id="291" r:id="rId26"/>
    <p:sldId id="305" r:id="rId27"/>
    <p:sldId id="306" r:id="rId28"/>
    <p:sldId id="307" r:id="rId29"/>
    <p:sldId id="308" r:id="rId30"/>
    <p:sldId id="309" r:id="rId31"/>
    <p:sldId id="443" r:id="rId32"/>
    <p:sldId id="346" r:id="rId33"/>
    <p:sldId id="311" r:id="rId34"/>
    <p:sldId id="376" r:id="rId35"/>
    <p:sldId id="378" r:id="rId36"/>
    <p:sldId id="379" r:id="rId37"/>
    <p:sldId id="380" r:id="rId38"/>
    <p:sldId id="382" r:id="rId39"/>
    <p:sldId id="384" r:id="rId40"/>
    <p:sldId id="385" r:id="rId41"/>
    <p:sldId id="387" r:id="rId42"/>
    <p:sldId id="389" r:id="rId43"/>
    <p:sldId id="390" r:id="rId44"/>
    <p:sldId id="393" r:id="rId45"/>
    <p:sldId id="394" r:id="rId46"/>
    <p:sldId id="395" r:id="rId47"/>
    <p:sldId id="396" r:id="rId48"/>
    <p:sldId id="397" r:id="rId49"/>
    <p:sldId id="398" r:id="rId50"/>
    <p:sldId id="399" r:id="rId51"/>
    <p:sldId id="400" r:id="rId52"/>
    <p:sldId id="40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3" d="100"/>
          <a:sy n="63" d="100"/>
        </p:scale>
        <p:origin x="8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„szczególnie uzasadnionych wypadkach” </a:t>
          </a:r>
          <a:r>
            <a:rPr lang="pl-PL" b="1" dirty="0"/>
            <a:t>na dalszy czas oznaczony</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5CD62FF2-381A-47C6-988A-2A34A00AFAD8}" type="pres">
      <dgm:prSet presAssocID="{D0197DF2-32A3-4B0E-B4FD-698365E3FA68}" presName="boxAndChildren" presStyleCnt="0"/>
      <dgm:spPr/>
    </dgm:pt>
    <dgm:pt modelId="{39E95F26-DB33-4F7D-B86D-5DCC901FC6ED}" type="pres">
      <dgm:prSet presAssocID="{D0197DF2-32A3-4B0E-B4FD-698365E3FA68}" presName="parentTextBox" presStyleLbl="node1" presStyleIdx="0" presStyleCnt="2"/>
      <dgm:spPr/>
    </dgm:pt>
    <dgm:pt modelId="{7F7455C2-D21F-4F29-9FDF-11D804F82F9A}" type="pres">
      <dgm:prSet presAssocID="{D0197DF2-32A3-4B0E-B4FD-698365E3FA68}" presName="entireBox" presStyleLbl="node1" presStyleIdx="0" presStyleCnt="2"/>
      <dgm:spPr/>
    </dgm:pt>
    <dgm:pt modelId="{C206A0BF-8EF1-4122-AE0F-3BAD14424664}" type="pres">
      <dgm:prSet presAssocID="{D0197DF2-32A3-4B0E-B4FD-698365E3FA68}" presName="descendantBox" presStyleCnt="0"/>
      <dgm:spPr/>
    </dgm:pt>
    <dgm:pt modelId="{B7EAB8CF-A3B5-43C2-B5E0-D4E8D098264B}" type="pres">
      <dgm:prSet presAssocID="{BF40BE9F-3165-4233-988D-81F14CDCF4C6}" presName="childTextBox" presStyleLbl="fgAccFollowNode1" presStyleIdx="0" presStyleCnt="2">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0" presStyleCnt="2"/>
      <dgm:spPr/>
    </dgm:pt>
    <dgm:pt modelId="{F0285F1D-979D-4813-A48F-8692177B00B2}" type="pres">
      <dgm:prSet presAssocID="{2F96A31D-292D-4F37-91E0-A29C978A734A}" presName="arrow" presStyleLbl="node1" presStyleIdx="1" presStyleCnt="2"/>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1" presStyleCnt="2"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BA9BF82A-A8A6-4C67-9E9D-0479D8552B89}" srcId="{2F96A31D-292D-4F37-91E0-A29C978A734A}" destId="{88FBF804-904C-4E42-B515-675D0C9D73C1}" srcOrd="0" destOrd="0" parTransId="{59C46D46-99D5-463D-B4DC-44C75E105110}" sibTransId="{F660A9FA-FAC1-4F1B-B2AB-04BB2B994F86}"/>
    <dgm:cxn modelId="{62BA4F5D-BE85-4099-A881-C94090044B13}" type="presOf" srcId="{BF40BE9F-3165-4233-988D-81F14CDCF4C6}" destId="{B7EAB8CF-A3B5-43C2-B5E0-D4E8D098264B}" srcOrd="0" destOrd="0" presId="urn:microsoft.com/office/officeart/2005/8/layout/process4"/>
    <dgm:cxn modelId="{E7CAF349-B1F3-4197-BB5D-0670C417643A}" type="presOf" srcId="{D0197DF2-32A3-4B0E-B4FD-698365E3FA68}" destId="{7F7455C2-D21F-4F29-9FDF-11D804F82F9A}" srcOrd="1" destOrd="0" presId="urn:microsoft.com/office/officeart/2005/8/layout/process4"/>
    <dgm:cxn modelId="{F01DBD76-4F5B-4942-94DD-A41C9AC79E50}" srcId="{332D08D7-8510-443A-9761-0DCB255E2041}" destId="{D0197DF2-32A3-4B0E-B4FD-698365E3FA68}" srcOrd="1" destOrd="0" parTransId="{C2ED3380-D4C8-417B-BB3D-25546B50ACBF}" sibTransId="{1EB055D4-2408-4F87-AEDD-4B35514D5D3E}"/>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058F11E4-46DF-41FE-BC94-27FAB3332A11}" type="presOf" srcId="{D0197DF2-32A3-4B0E-B4FD-698365E3FA68}" destId="{39E95F26-DB33-4F7D-B86D-5DCC901FC6ED}" srcOrd="0"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5C1F8CFF-DB9B-46A2-8464-259E9472272E}" type="presParOf" srcId="{7C78BDC6-9699-4A73-BB36-95FA94995485}" destId="{5CD62FF2-381A-47C6-988A-2A34A00AFAD8}" srcOrd="0" destOrd="0" presId="urn:microsoft.com/office/officeart/2005/8/layout/process4"/>
    <dgm:cxn modelId="{BCA1DA30-4BA0-4AE3-9E23-30AF73993FAF}" type="presParOf" srcId="{5CD62FF2-381A-47C6-988A-2A34A00AFAD8}" destId="{39E95F26-DB33-4F7D-B86D-5DCC901FC6ED}" srcOrd="0" destOrd="0" presId="urn:microsoft.com/office/officeart/2005/8/layout/process4"/>
    <dgm:cxn modelId="{F9EE118B-30E0-478C-B832-82B4A2EED487}" type="presParOf" srcId="{5CD62FF2-381A-47C6-988A-2A34A00AFAD8}" destId="{7F7455C2-D21F-4F29-9FDF-11D804F82F9A}" srcOrd="1" destOrd="0" presId="urn:microsoft.com/office/officeart/2005/8/layout/process4"/>
    <dgm:cxn modelId="{A4F2CA9A-F50F-4BE4-B310-8AAAD308EB77}" type="presParOf" srcId="{5CD62FF2-381A-47C6-988A-2A34A00AFAD8}" destId="{C206A0BF-8EF1-4122-AE0F-3BAD14424664}" srcOrd="2" destOrd="0" presId="urn:microsoft.com/office/officeart/2005/8/layout/process4"/>
    <dgm:cxn modelId="{4C696C43-2146-4A24-A7FC-A79347FD521B}" type="presParOf" srcId="{C206A0BF-8EF1-4122-AE0F-3BAD14424664}" destId="{B7EAB8CF-A3B5-43C2-B5E0-D4E8D098264B}" srcOrd="0" destOrd="0" presId="urn:microsoft.com/office/officeart/2005/8/layout/process4"/>
    <dgm:cxn modelId="{9843B164-7586-45D7-B3DE-25DA9A1523F3}" type="presParOf" srcId="{7C78BDC6-9699-4A73-BB36-95FA94995485}" destId="{E168BCB8-BF35-477C-B2E7-D1329E8CF141}" srcOrd="1" destOrd="0" presId="urn:microsoft.com/office/officeart/2005/8/layout/process4"/>
    <dgm:cxn modelId="{D2EA757D-0FFB-4088-846E-0F8FF1052AFE}" type="presParOf" srcId="{7C78BDC6-9699-4A73-BB36-95FA94995485}" destId="{5FEDD6BC-F032-42D2-B081-BB7532081513}" srcOrd="2"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 (art. 17 § 4 k.p.k.)</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CE01F11B-CEC4-463D-909D-0286E8429387}" srcId="{86CC4EA6-197E-48C2-B0DC-9EB217306A6A}" destId="{1E3A4348-08B9-49EA-8759-FC196E3F0ACA}" srcOrd="0" destOrd="0" parTransId="{5FBBBD6D-3765-4C8E-B88A-5C41DF2FC1FB}" sibTransId="{4E82D23B-9AFF-43F6-BCD3-F87F839C1ABA}"/>
    <dgm:cxn modelId="{F322EE68-129F-472B-9336-8753985C4A0B}" type="presOf" srcId="{86CC4EA6-197E-48C2-B0DC-9EB217306A6A}" destId="{A1E80E03-408A-4994-9ABC-CC0452BA3392}" srcOrd="0" destOrd="0" presId="urn:microsoft.com/office/officeart/2005/8/layout/process1"/>
    <dgm:cxn modelId="{E6243251-E88A-4F50-BF81-767805A87DEA}" type="presOf" srcId="{1E3A4348-08B9-49EA-8759-FC196E3F0ACA}" destId="{548D0790-E262-4B1D-9904-A9DF27361660}" srcOrd="0" destOrd="0" presId="urn:microsoft.com/office/officeart/2005/8/layout/process1"/>
    <dgm:cxn modelId="{424BB991-BB5F-4760-A3D3-3414C8BA0525}" type="presOf" srcId="{1AFF5C6D-E266-46A9-88A0-A08FF4303619}" destId="{38F4C205-968B-45AF-8BF0-742C51C1BF57}" srcOrd="0" destOrd="0" presId="urn:microsoft.com/office/officeart/2005/8/layout/process1"/>
    <dgm:cxn modelId="{6B97FD9F-673C-42DE-B665-B9872C6E1B01}" type="presOf" srcId="{68FD142C-D191-410E-AB74-441D8CD7398B}" destId="{DD20F6B5-2345-47BA-9EC7-6CBEDC68BFA9}" srcOrd="0" destOrd="0" presId="urn:microsoft.com/office/officeart/2005/8/layout/process1"/>
    <dgm:cxn modelId="{FF2E68C4-9B29-40FB-9D10-88028ED3531E}" type="presOf" srcId="{4E82D23B-9AFF-43F6-BCD3-F87F839C1ABA}" destId="{FC68D9AE-27DA-4AAF-B777-B732392BAE9C}" srcOrd="1" destOrd="0" presId="urn:microsoft.com/office/officeart/2005/8/layout/process1"/>
    <dgm:cxn modelId="{C14CE1C8-3C43-4260-9D42-FEA90410368A}" type="presOf" srcId="{4E82D23B-9AFF-43F6-BCD3-F87F839C1ABA}" destId="{81AAA0A1-925A-4641-8A76-EF59211A86B5}" srcOrd="0" destOrd="0" presId="urn:microsoft.com/office/officeart/2005/8/layout/process1"/>
    <dgm:cxn modelId="{8DC708D5-03AF-482F-B3D9-69D06996C365}" type="presOf" srcId="{68FD142C-D191-410E-AB74-441D8CD7398B}" destId="{20028EFD-B959-4C75-899A-C3C06A75733B}" srcOrd="1"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82F7B6F3-7CA8-46CD-B1FC-15A6F374CA58}" type="presOf" srcId="{A69F53F7-67C0-4CA6-B4F2-4774A72902DE}" destId="{DF54D33B-1562-416D-A90C-914D9101B77B}" srcOrd="0" destOrd="0" presId="urn:microsoft.com/office/officeart/2005/8/layout/process1"/>
    <dgm:cxn modelId="{66A64945-4609-4A87-B398-F84F35CC14E7}" type="presParOf" srcId="{A1E80E03-408A-4994-9ABC-CC0452BA3392}" destId="{548D0790-E262-4B1D-9904-A9DF27361660}" srcOrd="0" destOrd="0" presId="urn:microsoft.com/office/officeart/2005/8/layout/process1"/>
    <dgm:cxn modelId="{3A5140DD-1A29-4B52-8BBE-F728C8E1A767}" type="presParOf" srcId="{A1E80E03-408A-4994-9ABC-CC0452BA3392}" destId="{81AAA0A1-925A-4641-8A76-EF59211A86B5}" srcOrd="1" destOrd="0" presId="urn:microsoft.com/office/officeart/2005/8/layout/process1"/>
    <dgm:cxn modelId="{904B07C1-7B24-47B4-8F04-DD40CAB16417}" type="presParOf" srcId="{81AAA0A1-925A-4641-8A76-EF59211A86B5}" destId="{FC68D9AE-27DA-4AAF-B777-B732392BAE9C}" srcOrd="0" destOrd="0" presId="urn:microsoft.com/office/officeart/2005/8/layout/process1"/>
    <dgm:cxn modelId="{24EC65CD-CB9F-4942-8B06-414C03D07647}" type="presParOf" srcId="{A1E80E03-408A-4994-9ABC-CC0452BA3392}" destId="{38F4C205-968B-45AF-8BF0-742C51C1BF57}" srcOrd="2" destOrd="0" presId="urn:microsoft.com/office/officeart/2005/8/layout/process1"/>
    <dgm:cxn modelId="{CBEF3D09-96D1-48F9-9AA2-FA19FBA76B10}" type="presParOf" srcId="{A1E80E03-408A-4994-9ABC-CC0452BA3392}" destId="{DD20F6B5-2345-47BA-9EC7-6CBEDC68BFA9}" srcOrd="3" destOrd="0" presId="urn:microsoft.com/office/officeart/2005/8/layout/process1"/>
    <dgm:cxn modelId="{9519FB30-191A-4010-B2E2-90E140151C23}" type="presParOf" srcId="{DD20F6B5-2345-47BA-9EC7-6CBEDC68BFA9}" destId="{20028EFD-B959-4C75-899A-C3C06A75733B}" srcOrd="0" destOrd="0" presId="urn:microsoft.com/office/officeart/2005/8/layout/process1"/>
    <dgm:cxn modelId="{C01F8E77-A636-4403-9699-E033D7C53186}"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BCF96E0A-C9D9-4E9C-BD39-3300A305A551}"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51627A3D-3667-401D-91F6-E328C3522806}" srcId="{B852EE6D-62BF-46A4-910D-7A0E17790EB7}" destId="{F3F30A8C-771C-4BE6-9E57-DB667F412953}" srcOrd="0" destOrd="0" parTransId="{3589CAB1-C525-4197-A7FA-26D2A9EBFAEB}" sibTransId="{DB39D765-D0FB-4756-81F2-E4E45E9944AF}"/>
    <dgm:cxn modelId="{F731F13E-0FB2-4970-984D-D7C4670E80FC}" type="presOf" srcId="{25A15441-202A-4490-92F1-6AE25303B653}" destId="{B0202B94-F23C-465E-9966-ED810050990E}" srcOrd="0" destOrd="0" presId="urn:microsoft.com/office/officeart/2005/8/layout/vList6"/>
    <dgm:cxn modelId="{CB8C6E6C-5C11-43CD-8F83-B75EAEF11AAE}" srcId="{189812FC-417A-40ED-B48C-5ADBF6C63A0C}" destId="{25A15441-202A-4490-92F1-6AE25303B653}" srcOrd="1" destOrd="0" parTransId="{2FDF351A-2E32-4789-9A59-10FAC53988FE}" sibTransId="{D0A3FC0F-32AC-49C6-8016-09461AFE9128}"/>
    <dgm:cxn modelId="{E1A5BE76-ED1C-48E0-9142-74326C967085}" type="presOf" srcId="{189812FC-417A-40ED-B48C-5ADBF6C63A0C}" destId="{5907F761-6D93-4726-9CE4-5FE25992CF85}" srcOrd="0" destOrd="0" presId="urn:microsoft.com/office/officeart/2005/8/layout/vList6"/>
    <dgm:cxn modelId="{A529A37F-46E1-4522-A9A0-4804C7199942}" type="presOf" srcId="{37F38B89-165F-4DBC-82AA-D7D545CC366E}" destId="{C5886CE2-BF11-48B5-8108-35EF9E40C613}" srcOrd="0" destOrd="0" presId="urn:microsoft.com/office/officeart/2005/8/layout/vList6"/>
    <dgm:cxn modelId="{BC7D7084-E775-41FB-8664-A82373EE1796}" type="presOf" srcId="{B852EE6D-62BF-46A4-910D-7A0E17790EB7}" destId="{56CC834A-A77B-4089-9231-362ADFB9C23D}"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525E5D64-F20E-443A-B2BF-926433C2777D}" type="presParOf" srcId="{5907F761-6D93-4726-9CE4-5FE25992CF85}" destId="{A8DB5494-3780-4E3B-B1FD-DF8AC0205C98}" srcOrd="0" destOrd="0" presId="urn:microsoft.com/office/officeart/2005/8/layout/vList6"/>
    <dgm:cxn modelId="{DD5A77AC-BBC3-42A0-A99C-2CEFB8B09777}" type="presParOf" srcId="{A8DB5494-3780-4E3B-B1FD-DF8AC0205C98}" destId="{56CC834A-A77B-4089-9231-362ADFB9C23D}" srcOrd="0" destOrd="0" presId="urn:microsoft.com/office/officeart/2005/8/layout/vList6"/>
    <dgm:cxn modelId="{105E0A64-8624-47EA-A733-ED1067141640}" type="presParOf" srcId="{A8DB5494-3780-4E3B-B1FD-DF8AC0205C98}" destId="{66D10C00-CA7B-4442-BA82-25EF09E4740C}" srcOrd="1" destOrd="0" presId="urn:microsoft.com/office/officeart/2005/8/layout/vList6"/>
    <dgm:cxn modelId="{4CB46D70-C314-4543-A45A-37F2A68E0465}" type="presParOf" srcId="{5907F761-6D93-4726-9CE4-5FE25992CF85}" destId="{A1419AE6-3384-47B0-8EA9-021D4A72BF62}" srcOrd="1" destOrd="0" presId="urn:microsoft.com/office/officeart/2005/8/layout/vList6"/>
    <dgm:cxn modelId="{5867237A-D520-4C2C-A672-60FFF6723C35}" type="presParOf" srcId="{5907F761-6D93-4726-9CE4-5FE25992CF85}" destId="{C11F5E4D-C39E-4F51-B8F9-B36F1155C1D2}" srcOrd="2" destOrd="0" presId="urn:microsoft.com/office/officeart/2005/8/layout/vList6"/>
    <dgm:cxn modelId="{B646E392-3EDC-4180-B3CA-34DA1872EB1F}" type="presParOf" srcId="{C11F5E4D-C39E-4F51-B8F9-B36F1155C1D2}" destId="{B0202B94-F23C-465E-9966-ED810050990E}" srcOrd="0" destOrd="0" presId="urn:microsoft.com/office/officeart/2005/8/layout/vList6"/>
    <dgm:cxn modelId="{F5A54D5D-CFA4-476C-8610-F740A0B2B724}"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solidFill>
          <a:schemeClr val="accent2">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89122"/>
          <a:ext cx="3718464" cy="870388"/>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89122"/>
        <a:ext cx="3718464" cy="870388"/>
      </dsp:txXfrm>
    </dsp:sp>
    <dsp:sp modelId="{418C0319-BC78-4130-8543-0376A3E94909}">
      <dsp:nvSpPr>
        <dsp:cNvPr id="0" name=""/>
        <dsp:cNvSpPr/>
      </dsp:nvSpPr>
      <dsp:spPr>
        <a:xfrm>
          <a:off x="3813" y="959511"/>
          <a:ext cx="3718464" cy="482596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59511"/>
        <a:ext cx="3718464" cy="4825967"/>
      </dsp:txXfrm>
    </dsp:sp>
    <dsp:sp modelId="{48B13D4E-3B1C-4B20-A826-8D6A453EECEA}">
      <dsp:nvSpPr>
        <dsp:cNvPr id="0" name=""/>
        <dsp:cNvSpPr/>
      </dsp:nvSpPr>
      <dsp:spPr>
        <a:xfrm>
          <a:off x="4242863" y="89122"/>
          <a:ext cx="3718464" cy="870388"/>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89122"/>
        <a:ext cx="3718464" cy="870388"/>
      </dsp:txXfrm>
    </dsp:sp>
    <dsp:sp modelId="{E82F98D5-5FF2-48F3-A710-7437D1485AF1}">
      <dsp:nvSpPr>
        <dsp:cNvPr id="0" name=""/>
        <dsp:cNvSpPr/>
      </dsp:nvSpPr>
      <dsp:spPr>
        <a:xfrm>
          <a:off x="4242863" y="959511"/>
          <a:ext cx="3718464" cy="4825967"/>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59511"/>
        <a:ext cx="3718464" cy="4825967"/>
      </dsp:txXfrm>
    </dsp:sp>
    <dsp:sp modelId="{EFDBD427-A395-494C-8EE2-0419365E6879}">
      <dsp:nvSpPr>
        <dsp:cNvPr id="0" name=""/>
        <dsp:cNvSpPr/>
      </dsp:nvSpPr>
      <dsp:spPr>
        <a:xfrm>
          <a:off x="8481913" y="89122"/>
          <a:ext cx="3718464" cy="870388"/>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89122"/>
        <a:ext cx="3718464" cy="870388"/>
      </dsp:txXfrm>
    </dsp:sp>
    <dsp:sp modelId="{DFB6FA0E-B713-499F-9021-E54E07E8ABF2}">
      <dsp:nvSpPr>
        <dsp:cNvPr id="0" name=""/>
        <dsp:cNvSpPr/>
      </dsp:nvSpPr>
      <dsp:spPr>
        <a:xfrm>
          <a:off x="8481913" y="959511"/>
          <a:ext cx="3718464" cy="4825967"/>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59511"/>
        <a:ext cx="3718464" cy="4825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135930"/>
            <a:satOff val="23223"/>
            <a:lumOff val="-1078"/>
            <a:alphaOff val="0"/>
          </a:schemeClr>
        </a:solidFill>
        <a:ln w="13970"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3970"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może przedłużyć </a:t>
          </a:r>
          <a:r>
            <a:rPr lang="pl-PL" sz="1800" b="1" kern="1200" dirty="0"/>
            <a:t>prokurator nadzorujący lub bezpośrednio przełożony nad prokuratorem prowadzącym śledztwo</a:t>
          </a:r>
          <a:endParaRPr lang="pl-PL" sz="1800" kern="1200" dirty="0"/>
        </a:p>
        <a:p>
          <a:pPr marL="171450" lvl="1" indent="-171450" algn="l" defTabSz="800100">
            <a:lnSpc>
              <a:spcPct val="90000"/>
            </a:lnSpc>
            <a:spcBef>
              <a:spcPct val="0"/>
            </a:spcBef>
            <a:spcAft>
              <a:spcPct val="15000"/>
            </a:spcAft>
            <a:buChar char="•"/>
          </a:pPr>
          <a:r>
            <a:rPr lang="pl-PL" sz="18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8271860"/>
            <a:satOff val="46445"/>
            <a:lumOff val="-2156"/>
            <a:alphaOff val="0"/>
          </a:schemeClr>
        </a:solidFill>
        <a:ln w="13970"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3970"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właściwy </a:t>
          </a:r>
          <a:r>
            <a:rPr lang="pl-PL" sz="1800" b="1" kern="1200" dirty="0"/>
            <a:t>prokurator nadrzędny </a:t>
          </a:r>
        </a:p>
        <a:p>
          <a:pPr marL="171450" lvl="1" indent="-171450" algn="l" defTabSz="800100">
            <a:lnSpc>
              <a:spcPct val="90000"/>
            </a:lnSpc>
            <a:spcBef>
              <a:spcPct val="0"/>
            </a:spcBef>
            <a:spcAft>
              <a:spcPct val="15000"/>
            </a:spcAft>
            <a:buChar char="•"/>
          </a:pPr>
          <a:r>
            <a:rPr lang="pl-PL" sz="18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55C2-D21F-4F29-9FDF-11D804F82F9A}">
      <dsp:nvSpPr>
        <dsp:cNvPr id="0" name=""/>
        <dsp:cNvSpPr/>
      </dsp:nvSpPr>
      <dsp:spPr>
        <a:xfrm>
          <a:off x="0" y="2841844"/>
          <a:ext cx="4374063" cy="1864557"/>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Prokurator może przedłużyć do </a:t>
          </a:r>
          <a:r>
            <a:rPr lang="pl-PL" sz="2400" b="1" kern="1200" dirty="0"/>
            <a:t>3 miesięcy</a:t>
          </a:r>
        </a:p>
      </dsp:txBody>
      <dsp:txXfrm>
        <a:off x="0" y="2841844"/>
        <a:ext cx="4374063" cy="1006861"/>
      </dsp:txXfrm>
    </dsp:sp>
    <dsp:sp modelId="{B7EAB8CF-A3B5-43C2-B5E0-D4E8D098264B}">
      <dsp:nvSpPr>
        <dsp:cNvPr id="0" name=""/>
        <dsp:cNvSpPr/>
      </dsp:nvSpPr>
      <dsp:spPr>
        <a:xfrm>
          <a:off x="0" y="3811414"/>
          <a:ext cx="4374063" cy="857696"/>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pl-PL" sz="1900" kern="1200" dirty="0"/>
            <a:t>a w „szczególnie uzasadnionych wypadkach” </a:t>
          </a:r>
          <a:r>
            <a:rPr lang="pl-PL" sz="1900" b="1" kern="1200" dirty="0"/>
            <a:t>na dalszy czas oznaczony</a:t>
          </a:r>
        </a:p>
      </dsp:txBody>
      <dsp:txXfrm>
        <a:off x="0" y="3811414"/>
        <a:ext cx="4374063" cy="857696"/>
      </dsp:txXfrm>
    </dsp:sp>
    <dsp:sp modelId="{F0285F1D-979D-4813-A48F-8692177B00B2}">
      <dsp:nvSpPr>
        <dsp:cNvPr id="0" name=""/>
        <dsp:cNvSpPr/>
      </dsp:nvSpPr>
      <dsp:spPr>
        <a:xfrm rot="10800000">
          <a:off x="0" y="2123"/>
          <a:ext cx="4374063" cy="2867689"/>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b="1" kern="1200" dirty="0"/>
            <a:t>2 miesiące </a:t>
          </a:r>
        </a:p>
      </dsp:txBody>
      <dsp:txXfrm rot="-10800000">
        <a:off x="0" y="2123"/>
        <a:ext cx="4374063" cy="1006558"/>
      </dsp:txXfrm>
    </dsp:sp>
    <dsp:sp modelId="{A6E6BBD6-1D19-418D-A3DB-763801041F32}">
      <dsp:nvSpPr>
        <dsp:cNvPr id="0" name=""/>
        <dsp:cNvSpPr/>
      </dsp:nvSpPr>
      <dsp:spPr>
        <a:xfrm>
          <a:off x="565" y="1008682"/>
          <a:ext cx="4372931" cy="857439"/>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pl-PL" sz="1900" kern="1200" dirty="0"/>
            <a:t>podstawowy czas trwania dochodzenia</a:t>
          </a:r>
        </a:p>
      </dsp:txBody>
      <dsp:txXfrm>
        <a:off x="565" y="1008682"/>
        <a:ext cx="4372931" cy="857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7496"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Umorzenie postępowania przez prokuratora</a:t>
          </a:r>
        </a:p>
      </dsp:txBody>
      <dsp:txXfrm>
        <a:off x="50564" y="1339848"/>
        <a:ext cx="2154534" cy="1384303"/>
      </dsp:txXfrm>
    </dsp:sp>
    <dsp:sp modelId="{81AAA0A1-925A-4641-8A76-EF59211A86B5}">
      <dsp:nvSpPr>
        <dsp:cNvPr id="0" name=""/>
        <dsp:cNvSpPr/>
      </dsp:nvSpPr>
      <dsp:spPr>
        <a:xfrm>
          <a:off x="2472233" y="1754156"/>
          <a:ext cx="475022" cy="555686"/>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solidFill>
              <a:schemeClr val="tx1"/>
            </a:solidFill>
          </a:endParaRPr>
        </a:p>
      </dsp:txBody>
      <dsp:txXfrm>
        <a:off x="2472233" y="1865293"/>
        <a:ext cx="332515" cy="333412"/>
      </dsp:txXfrm>
    </dsp:sp>
    <dsp:sp modelId="{38F4C205-968B-45AF-8BF0-742C51C1BF57}">
      <dsp:nvSpPr>
        <dsp:cNvPr id="0" name=""/>
        <dsp:cNvSpPr/>
      </dsp:nvSpPr>
      <dsp:spPr>
        <a:xfrm>
          <a:off x="3144434"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Uprawomocnienie się postanowienia o umorzeniu</a:t>
          </a:r>
        </a:p>
      </dsp:txBody>
      <dsp:txXfrm>
        <a:off x="3187502" y="1339848"/>
        <a:ext cx="2154534" cy="1384303"/>
      </dsp:txXfrm>
    </dsp:sp>
    <dsp:sp modelId="{DD20F6B5-2345-47BA-9EC7-6CBEDC68BFA9}">
      <dsp:nvSpPr>
        <dsp:cNvPr id="0" name=""/>
        <dsp:cNvSpPr/>
      </dsp:nvSpPr>
      <dsp:spPr>
        <a:xfrm>
          <a:off x="5609172" y="1754156"/>
          <a:ext cx="475022" cy="555686"/>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solidFill>
              <a:schemeClr val="tx1"/>
            </a:solidFill>
          </a:endParaRPr>
        </a:p>
      </dsp:txBody>
      <dsp:txXfrm>
        <a:off x="5609172" y="1865293"/>
        <a:ext cx="332515" cy="333412"/>
      </dsp:txXfrm>
    </dsp:sp>
    <dsp:sp modelId="{DF54D33B-1562-416D-A90C-914D9101B77B}">
      <dsp:nvSpPr>
        <dsp:cNvPr id="0" name=""/>
        <dsp:cNvSpPr/>
      </dsp:nvSpPr>
      <dsp:spPr>
        <a:xfrm>
          <a:off x="6281373"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Skierowanie wniosku do sądu o orzeczenie przepadku (art. 17 § 4 k.p.k.)</a:t>
          </a:r>
        </a:p>
      </dsp:txBody>
      <dsp:txXfrm>
        <a:off x="6324441" y="1339848"/>
        <a:ext cx="2154534" cy="1384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ctr" defTabSz="755650">
            <a:lnSpc>
              <a:spcPct val="90000"/>
            </a:lnSpc>
            <a:spcBef>
              <a:spcPct val="0"/>
            </a:spcBef>
            <a:spcAft>
              <a:spcPct val="15000"/>
            </a:spcAft>
            <a:buChar char="•"/>
          </a:pPr>
          <a:r>
            <a:rPr lang="pl-PL" sz="1700" kern="1200" dirty="0"/>
            <a:t>Postanowienie wraz z uzasadnieniem</a:t>
          </a:r>
        </a:p>
      </dsp:txBody>
      <dsp:txXfrm>
        <a:off x="2438399" y="242342"/>
        <a:ext cx="2932063" cy="1451073"/>
      </dsp:txXfrm>
    </dsp:sp>
    <dsp:sp modelId="{56CC834A-A77B-4089-9231-362ADFB9C23D}">
      <dsp:nvSpPr>
        <dsp:cNvPr id="0" name=""/>
        <dsp:cNvSpPr/>
      </dsp:nvSpPr>
      <dsp:spPr>
        <a:xfrm>
          <a:off x="0" y="496"/>
          <a:ext cx="2438400" cy="1934765"/>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l-PL" sz="2700" kern="1200" dirty="0"/>
            <a:t>śledztwo</a:t>
          </a:r>
        </a:p>
      </dsp:txBody>
      <dsp:txXfrm>
        <a:off x="94447" y="94943"/>
        <a:ext cx="2249506" cy="1745871"/>
      </dsp:txXfrm>
    </dsp:sp>
    <dsp:sp modelId="{C5886CE2-BF11-48B5-8108-35EF9E40C613}">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pl-PL" sz="1700" kern="1200" dirty="0"/>
            <a:t>Można odstąpić od sporządzania uzasadnienia, ale na żądanie strony należy podać ustnie motywy rozstrzygnięcia </a:t>
          </a:r>
        </a:p>
      </dsp:txBody>
      <dsp:txXfrm>
        <a:off x="2438400" y="2370584"/>
        <a:ext cx="2932063" cy="1451073"/>
      </dsp:txXfrm>
    </dsp:sp>
    <dsp:sp modelId="{B0202B94-F23C-465E-9966-ED810050990E}">
      <dsp:nvSpPr>
        <dsp:cNvPr id="0" name=""/>
        <dsp:cNvSpPr/>
      </dsp:nvSpPr>
      <dsp:spPr>
        <a:xfrm>
          <a:off x="0" y="2128738"/>
          <a:ext cx="2438400" cy="1934765"/>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l-PL" sz="2700" kern="1200" dirty="0"/>
            <a:t>Dochodzenie </a:t>
          </a:r>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l-PL"/>
              <a:t>Kliknij, aby edytować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03601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3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558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24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pl-PL"/>
              <a:t>Kliknij, aby edytować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40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1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l-PL"/>
              <a:t>Edytuj style wzorca tekstu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61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91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253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pl-PL"/>
              <a:t>Kliknij, aby edytować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546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079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6DFF08F-DC6B-4601-B491-B0F83F6DD2DA}" type="datetimeFigureOut">
              <a:rPr lang="en-US" smtClean="0"/>
              <a:pPr/>
              <a:t>10/20/2024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8121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lnSpcReduction="10000"/>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fontScale="90000"/>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p:txBody>
          <a:bodyPr>
            <a:normAutofit/>
          </a:bodyPr>
          <a:lstStyle/>
          <a:p>
            <a:pPr algn="ctr"/>
            <a:r>
              <a:rPr lang="pl-PL" sz="2800" b="1" dirty="0"/>
              <a:t>Śledztwo </a:t>
            </a:r>
          </a:p>
        </p:txBody>
      </p:sp>
      <p:sp>
        <p:nvSpPr>
          <p:cNvPr id="7" name="Symbol zastępczy zawartości 6"/>
          <p:cNvSpPr>
            <a:spLocks noGrp="1"/>
          </p:cNvSpPr>
          <p:nvPr>
            <p:ph sz="half" idx="2"/>
          </p:nvPr>
        </p:nvSpPr>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p:txBody>
          <a:bodyPr>
            <a:normAutofit/>
          </a:bodyPr>
          <a:lstStyle/>
          <a:p>
            <a:pPr algn="ctr"/>
            <a:r>
              <a:rPr lang="pl-PL" sz="2800" b="1" dirty="0"/>
              <a:t>Dochodzenie</a:t>
            </a:r>
          </a:p>
        </p:txBody>
      </p:sp>
      <p:sp>
        <p:nvSpPr>
          <p:cNvPr id="9" name="Symbol zastępczy zawartości 8"/>
          <p:cNvSpPr>
            <a:spLocks noGrp="1"/>
          </p:cNvSpPr>
          <p:nvPr>
            <p:ph sz="quarter" idx="4"/>
          </p:nvPr>
        </p:nvSpPr>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4" name="Symbol zastępczy tekstu 3"/>
          <p:cNvSpPr>
            <a:spLocks noGrp="1"/>
          </p:cNvSpPr>
          <p:nvPr>
            <p:ph type="body" sz="half" idx="3"/>
          </p:nvPr>
        </p:nvSpPr>
        <p:spPr>
          <a:xfrm>
            <a:off x="6168009" y="764704"/>
            <a:ext cx="4041775" cy="685800"/>
          </a:xfrm>
        </p:spPr>
        <p:txBody>
          <a:bodyPr/>
          <a:lstStyle/>
          <a:p>
            <a:pPr algn="ctr"/>
            <a:r>
              <a:rPr lang="pl-PL" dirty="0"/>
              <a:t>Dochodzenie (art. 325b)</a:t>
            </a:r>
          </a:p>
        </p:txBody>
      </p:sp>
      <p:sp>
        <p:nvSpPr>
          <p:cNvPr id="5" name="Symbol zastępczy zawartości 4"/>
          <p:cNvSpPr>
            <a:spLocks noGrp="1"/>
          </p:cNvSpPr>
          <p:nvPr>
            <p:ph sz="quarter"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278 § 3a, 279 § 1, 286 § 1 i 2 k.k. oraz w art. 289 § 2 k.k., jeżeli wartość przedmiotu przestępstwa albo szkoda wyrządzona lub grożąca nie przekracza 200.000 zł </a:t>
            </a:r>
          </a:p>
        </p:txBody>
      </p:sp>
    </p:spTree>
    <p:extLst>
      <p:ext uri="{BB962C8B-B14F-4D97-AF65-F5344CB8AC3E}">
        <p14:creationId xmlns:p14="http://schemas.microsoft.com/office/powerpoint/2010/main" val="162590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850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695" y="0"/>
            <a:ext cx="4331305" cy="267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700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b="1"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85000" lnSpcReduction="1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quarter" idx="2"/>
          </p:nvPr>
        </p:nvSpPr>
        <p:spPr>
          <a:xfrm>
            <a:off x="1524000" y="1772816"/>
            <a:ext cx="9144000" cy="5085184"/>
          </a:xfrm>
        </p:spPr>
        <p:txBody>
          <a:bodyPr>
            <a:normAutofit fontScale="92500" lnSpcReduction="2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Krajowej Administracji Skarbowej,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(np. urzędy celno-skarbowe);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1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a:t>
            </a:r>
            <a:r>
              <a:rPr lang="pl-PL" b="1" dirty="0"/>
              <a:t>w uzasadnionych wypadkach </a:t>
            </a:r>
            <a:r>
              <a:rPr lang="pl-PL" dirty="0"/>
              <a:t>-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 </a:t>
            </a:r>
            <a:r>
              <a:rPr lang="pl-PL" b="1" dirty="0"/>
              <a:t>w </a:t>
            </a:r>
            <a:r>
              <a:rPr lang="pl-PL" b="1" u="sng" dirty="0"/>
              <a:t>szczególnie</a:t>
            </a:r>
            <a:r>
              <a:rPr lang="pl-PL" b="1" dirty="0"/>
              <a:t> uzasadnionych wypadkach</a:t>
            </a:r>
            <a:r>
              <a:rPr lang="pl-PL" dirty="0"/>
              <a:t> może je przedłużyć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p:txBody>
          <a:bodyPr>
            <a:normAutofit/>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a:t>
            </a:r>
            <a:r>
              <a:rPr lang="pl-PL" b="1" dirty="0"/>
              <a:t>szczególnie </a:t>
            </a:r>
            <a:r>
              <a:rPr lang="pl-PL" dirty="0"/>
              <a:t>uzasadnionych wypadkach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2063" y="-304192"/>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1750142" y="1288026"/>
            <a:ext cx="4040188" cy="594749"/>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8026"/>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1258986652"/>
              </p:ext>
            </p:extLst>
          </p:nvPr>
        </p:nvGraphicFramePr>
        <p:xfrm>
          <a:off x="7817937" y="1836654"/>
          <a:ext cx="4374063" cy="4708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229788" y="240630"/>
            <a:ext cx="8636107" cy="953385"/>
          </a:xfrm>
        </p:spPr>
        <p:txBody>
          <a:bodyPr>
            <a:normAutofit/>
          </a:bodyPr>
          <a:lstStyle/>
          <a:p>
            <a:r>
              <a:rPr lang="pl-PL" sz="3000" dirty="0"/>
              <a:t>Uproszczenia proceduralne w dochodzeniu (redukcja formalizmu dochodzenia)</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05000" y="637024"/>
            <a:ext cx="838200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1905000" y="1916832"/>
            <a:ext cx="4041648" cy="457200"/>
          </a:xfrm>
        </p:spPr>
        <p:txBody>
          <a:bodyPr/>
          <a:lstStyle/>
          <a:p>
            <a:pPr algn="ctr"/>
            <a:r>
              <a:rPr lang="pl-PL" dirty="0"/>
              <a:t>Śledztwo</a:t>
            </a:r>
          </a:p>
        </p:txBody>
      </p:sp>
      <p:sp>
        <p:nvSpPr>
          <p:cNvPr id="7" name="Symbol zastępczy tekstu 6"/>
          <p:cNvSpPr>
            <a:spLocks noGrp="1"/>
          </p:cNvSpPr>
          <p:nvPr>
            <p:ph type="body" sz="half" idx="3"/>
          </p:nvPr>
        </p:nvSpPr>
        <p:spPr>
          <a:xfrm>
            <a:off x="6242305" y="1916832"/>
            <a:ext cx="4041775" cy="457200"/>
          </a:xfrm>
        </p:spPr>
        <p:txBody>
          <a:bodyPr/>
          <a:lstStyle/>
          <a:p>
            <a:pPr algn="ctr"/>
            <a:r>
              <a:rPr lang="pl-PL" dirty="0"/>
              <a:t>Dochodzenie</a:t>
            </a:r>
          </a:p>
        </p:txBody>
      </p:sp>
      <p:sp>
        <p:nvSpPr>
          <p:cNvPr id="6" name="Symbol zastępczy zawartości 5"/>
          <p:cNvSpPr>
            <a:spLocks noGrp="1"/>
          </p:cNvSpPr>
          <p:nvPr>
            <p:ph sz="quarter"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fontScale="925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507894" y="631084"/>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77500" lnSpcReduction="2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D3E6D5-1082-30D5-2D0B-BF6104E07262}"/>
              </a:ext>
            </a:extLst>
          </p:cNvPr>
          <p:cNvSpPr>
            <a:spLocks noGrp="1"/>
          </p:cNvSpPr>
          <p:nvPr>
            <p:ph type="title"/>
          </p:nvPr>
        </p:nvSpPr>
        <p:spPr/>
        <p:txBody>
          <a:bodyPr/>
          <a:lstStyle/>
          <a:p>
            <a:pPr algn="ctr"/>
            <a:r>
              <a:rPr lang="pl-PL" dirty="0"/>
              <a:t>Art. 313 </a:t>
            </a:r>
            <a:r>
              <a:rPr lang="pl-PL" b="1" dirty="0"/>
              <a:t>§ 1a k.p.k.</a:t>
            </a:r>
            <a:r>
              <a:rPr lang="pl-PL" dirty="0"/>
              <a:t> </a:t>
            </a:r>
          </a:p>
        </p:txBody>
      </p:sp>
      <p:sp>
        <p:nvSpPr>
          <p:cNvPr id="3" name="Symbol zastępczy zawartości 2">
            <a:extLst>
              <a:ext uri="{FF2B5EF4-FFF2-40B4-BE49-F238E27FC236}">
                <a16:creationId xmlns:a16="http://schemas.microsoft.com/office/drawing/2014/main" id="{FCAF3D31-0F53-62D0-8389-52740E00EA0C}"/>
              </a:ext>
            </a:extLst>
          </p:cNvPr>
          <p:cNvSpPr>
            <a:spLocks noGrp="1"/>
          </p:cNvSpPr>
          <p:nvPr>
            <p:ph idx="1"/>
          </p:nvPr>
        </p:nvSpPr>
        <p:spPr/>
        <p:txBody>
          <a:bodyPr/>
          <a:lstStyle/>
          <a:p>
            <a:endParaRPr lang="pl-PL" dirty="0"/>
          </a:p>
          <a:p>
            <a:pPr algn="just"/>
            <a:r>
              <a:rPr lang="pl-PL" i="1" dirty="0"/>
              <a:t>Od ogłoszenia postanowienia i przesłuchania podejrzanego, o których mowa w § 1, można odstąpić, jeżeli nie jest możliwe ich przeprowadzenie ze względu na stan zdrowia podejrzanego albo stan nietrzeźwości lub odurzenia w jakim znajduje się podejrzany, a zachodzi potrzeba niezwłocznego zastosowania środka zapobiegawczego. W takim wypadku należy ogłosić postanowienie o przedstawieniu zarzutów i przesłuchać podejrzanego w terminie 7 dni od ustania okoliczności uniemożliwiającej wykonanie tych czynności.</a:t>
            </a:r>
          </a:p>
        </p:txBody>
      </p:sp>
    </p:spTree>
    <p:extLst>
      <p:ext uri="{BB962C8B-B14F-4D97-AF65-F5344CB8AC3E}">
        <p14:creationId xmlns:p14="http://schemas.microsoft.com/office/powerpoint/2010/main" val="301471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Postanowienie o przedstawieniu zarzutów – deklaratoryjne czy konstytutywne?</a:t>
            </a:r>
          </a:p>
        </p:txBody>
      </p:sp>
      <p:sp>
        <p:nvSpPr>
          <p:cNvPr id="7" name="Symbol zastępczy tekstu 6"/>
          <p:cNvSpPr>
            <a:spLocks noGrp="1"/>
          </p:cNvSpPr>
          <p:nvPr>
            <p:ph type="body" idx="1"/>
          </p:nvPr>
        </p:nvSpPr>
        <p:spPr/>
        <p:txBody>
          <a:bodyPr/>
          <a:lstStyle/>
          <a:p>
            <a:r>
              <a:rPr lang="pl-PL" dirty="0"/>
              <a:t>Uchwała SN z 26.04.2007 r., I KZP 4/07</a:t>
            </a:r>
          </a:p>
        </p:txBody>
      </p:sp>
      <p:sp>
        <p:nvSpPr>
          <p:cNvPr id="4" name="Symbol zastępczy zawartości 3"/>
          <p:cNvSpPr>
            <a:spLocks noGrp="1"/>
          </p:cNvSpPr>
          <p:nvPr>
            <p:ph sz="half" idx="2"/>
          </p:nvPr>
        </p:nvSpPr>
        <p:spPr/>
        <p:txBody>
          <a:bodyPr>
            <a:normAutofit/>
          </a:bodyPr>
          <a:lstStyle/>
          <a:p>
            <a:pPr marL="0" indent="0" algn="just">
              <a:buNone/>
            </a:pPr>
            <a:r>
              <a:rPr lang="pl-PL" dirty="0"/>
              <a:t>Nie można twierdzić, że osobą podejrzaną jest także osoba, wobec której - z naruszeniem tego przepisu - zwleka się z wydaniem postanowienia o przedstawieniu zarzutów, i jest nią aż do czasu wydania tego postanowienia. (…) Można też nie mieć wątpliwości, że osoba podejrzana może być - bez naruszenia prawa - przesłuchana w charakterze świadka, </a:t>
            </a:r>
            <a:r>
              <a:rPr lang="pl-PL" b="1" dirty="0"/>
              <a:t>jednakże tylko do chwili, kiedy stan dowodów obciążających ją osiągnie poziom wskazany w art. 313 § 1 k.p.k. </a:t>
            </a:r>
          </a:p>
        </p:txBody>
      </p:sp>
      <p:sp>
        <p:nvSpPr>
          <p:cNvPr id="8" name="Symbol zastępczy tekstu 7"/>
          <p:cNvSpPr>
            <a:spLocks noGrp="1"/>
          </p:cNvSpPr>
          <p:nvPr>
            <p:ph type="body" sz="quarter" idx="3"/>
          </p:nvPr>
        </p:nvSpPr>
        <p:spPr/>
        <p:txBody>
          <a:bodyPr>
            <a:normAutofit/>
          </a:bodyPr>
          <a:lstStyle/>
          <a:p>
            <a:r>
              <a:rPr lang="pl-PL" dirty="0"/>
              <a:t>Postanowienie SN 25.09.2013 r.,</a:t>
            </a:r>
          </a:p>
          <a:p>
            <a:r>
              <a:rPr lang="pl-PL" dirty="0"/>
              <a:t>I KZP 7/13</a:t>
            </a:r>
          </a:p>
        </p:txBody>
      </p:sp>
      <p:sp>
        <p:nvSpPr>
          <p:cNvPr id="9" name="Symbol zastępczy zawartości 8"/>
          <p:cNvSpPr>
            <a:spLocks noGrp="1"/>
          </p:cNvSpPr>
          <p:nvPr>
            <p:ph sz="quarter" idx="4"/>
          </p:nvPr>
        </p:nvSpPr>
        <p:spPr>
          <a:xfrm>
            <a:off x="6126480" y="2507550"/>
            <a:ext cx="5092126" cy="4257044"/>
          </a:xfrm>
        </p:spPr>
        <p:txBody>
          <a:bodyPr>
            <a:normAutofit fontScale="92500" lnSpcReduction="20000"/>
          </a:bodyPr>
          <a:lstStyle/>
          <a:p>
            <a:pPr marL="0" indent="0" algn="just">
              <a:buNone/>
            </a:pPr>
            <a:r>
              <a:rPr lang="pl-PL" b="1" dirty="0"/>
              <a:t>Nie ma normatywnych podstaw do przyjęcia, że wszczęcie postępowania przeciwko osobie następuje przed wydaniem postanowienia o przedstawieniu jej zarzutów.</a:t>
            </a:r>
            <a:r>
              <a:rPr lang="pl-PL" dirty="0"/>
              <a:t> (…) W szczególności nie wywołuje takiego skutku samo podjęcie czynności dowodowej nakierowanej na jej ściganie z powodu popełnienia przestępstwa. (…) Utożsamienie wszczęcia postępowania przeciwko osobie z samym faktem dokonania czynności dowodowych zanim przedstawiono jej zarzuty burzyłoby model postępowania karnego. (…) Nie jest zatem dopuszczalne w aktualnie funkcjonującym modelu postępowania karnego relatywne pojmowanie instytucji wszczęcia postępowania przeciwko osobie, w szczególności przez oderwanie od niej warunku przedstawienia zarzutu popełnienia czynu zabronionego.</a:t>
            </a:r>
          </a:p>
        </p:txBody>
      </p:sp>
    </p:spTree>
    <p:extLst>
      <p:ext uri="{BB962C8B-B14F-4D97-AF65-F5344CB8AC3E}">
        <p14:creationId xmlns:p14="http://schemas.microsoft.com/office/powerpoint/2010/main" val="2886028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fontScale="90000"/>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fontScale="92500" lnSpcReduction="2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8788" y="-164286"/>
            <a:ext cx="11643212" cy="933340"/>
          </a:xfrm>
        </p:spPr>
        <p:txBody>
          <a:bodyPr>
            <a:noAutofit/>
          </a:bodyPr>
          <a:lstStyle/>
          <a:p>
            <a:r>
              <a:rPr lang="pl-PL" sz="3000" dirty="0"/>
              <a:t>Sposoby zakończenia postępowania przygotowawczego </a:t>
            </a:r>
          </a:p>
        </p:txBody>
      </p:sp>
      <p:sp>
        <p:nvSpPr>
          <p:cNvPr id="4" name="Prostokąt zaokrąglony 3"/>
          <p:cNvSpPr/>
          <p:nvPr/>
        </p:nvSpPr>
        <p:spPr>
          <a:xfrm>
            <a:off x="674895" y="761940"/>
            <a:ext cx="295232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5974227" y="860754"/>
            <a:ext cx="38164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674895" y="1482020"/>
            <a:ext cx="2952328" cy="5016758"/>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„zwykłe” na podstawie art. 17 § 1 k.p.k. (negatywna przesłanka procesowa)</a:t>
            </a:r>
          </a:p>
          <a:p>
            <a:pPr marL="285750" indent="-285750" algn="just">
              <a:buFont typeface="Arial" panose="020B0604020202020204" pitchFamily="34" charset="0"/>
              <a:buChar char="•"/>
            </a:pPr>
            <a:r>
              <a:rPr lang="pl-PL" sz="1600" dirty="0"/>
              <a:t>Umorzenie z art. 322 § 1 k.p.k. – niewykrycie sprawcy, czynu nie popełniła dana osoba, brak interesu społecznego w ściganiu z urzędu</a:t>
            </a:r>
          </a:p>
          <a:p>
            <a:pPr marL="285750" indent="-285750" algn="just">
              <a:buFont typeface="Arial" panose="020B0604020202020204" pitchFamily="34" charset="0"/>
              <a:buChar char="•"/>
            </a:pPr>
            <a:r>
              <a:rPr lang="pl-PL" sz="1600" dirty="0"/>
              <a:t>Umorzenie absorpcyjne (art. 11 k.p.k.)</a:t>
            </a:r>
          </a:p>
          <a:p>
            <a:pPr marL="285750" indent="-285750" algn="just">
              <a:buFont typeface="Arial" panose="020B0604020202020204" pitchFamily="34" charset="0"/>
              <a:buChar char="•"/>
            </a:pPr>
            <a:r>
              <a:rPr lang="pl-PL" sz="1600" dirty="0"/>
              <a:t>Umorzenie rejestrowe – art. 325f</a:t>
            </a:r>
          </a:p>
          <a:p>
            <a:pPr marL="285750" indent="-285750" algn="just">
              <a:buFont typeface="Arial" panose="020B0604020202020204" pitchFamily="34" charset="0"/>
              <a:buChar char="•"/>
            </a:pPr>
            <a:r>
              <a:rPr lang="pl-PL" sz="1600" dirty="0"/>
              <a:t>Inne umorzenia (np. z UŚK, z art. 62a ustawy o przeciwdziałaniu narkomanii)</a:t>
            </a:r>
          </a:p>
          <a:p>
            <a:pPr algn="just"/>
            <a:r>
              <a:rPr lang="pl-PL" sz="1600" dirty="0"/>
              <a:t>.</a:t>
            </a:r>
          </a:p>
          <a:p>
            <a:pPr algn="just"/>
            <a:endParaRPr lang="pl-PL" sz="1600" dirty="0"/>
          </a:p>
        </p:txBody>
      </p:sp>
      <p:sp>
        <p:nvSpPr>
          <p:cNvPr id="7" name="pole tekstowe 6"/>
          <p:cNvSpPr txBox="1"/>
          <p:nvPr/>
        </p:nvSpPr>
        <p:spPr>
          <a:xfrm>
            <a:off x="5810612" y="1732867"/>
            <a:ext cx="4464496"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AO wraz z wnioskiem z art. 335 § 2 k.p.k.</a:t>
            </a:r>
          </a:p>
          <a:p>
            <a:pPr marL="285750" indent="-285750" algn="just">
              <a:buFont typeface="Arial" panose="020B0604020202020204" pitchFamily="34" charset="0"/>
              <a:buChar char="•"/>
            </a:pPr>
            <a:r>
              <a:rPr lang="pl-PL" sz="1600" dirty="0"/>
              <a:t>Wniosek z art. 335 § 1 k.p.k.</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151784" y="4887530"/>
            <a:ext cx="468052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extLst>
              <p:ext uri="{D42A27DB-BD31-4B8C-83A1-F6EECF244321}">
                <p14:modId xmlns:p14="http://schemas.microsoft.com/office/powerpoint/2010/main" val="279148312"/>
              </p:ext>
            </p:extLst>
          </p:nvPr>
        </p:nvGraphicFramePr>
        <p:xfrm>
          <a:off x="3486936" y="4082566"/>
          <a:ext cx="85295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299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art. 322 k.p.k.</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991658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260648"/>
            <a:ext cx="8964488" cy="1066800"/>
          </a:xfrm>
        </p:spPr>
        <p:txBody>
          <a:bodyPr>
            <a:normAutofit/>
          </a:bodyPr>
          <a:lstStyle/>
          <a:p>
            <a:pPr algn="ctr"/>
            <a:r>
              <a:rPr lang="pl-PL" sz="3200" dirty="0"/>
              <a:t>Umorzenie postępowania przygotowawczego</a:t>
            </a:r>
          </a:p>
        </p:txBody>
      </p:sp>
      <p:graphicFrame>
        <p:nvGraphicFramePr>
          <p:cNvPr id="4" name="Diagram 3"/>
          <p:cNvGraphicFramePr/>
          <p:nvPr/>
        </p:nvGraphicFramePr>
        <p:xfrm>
          <a:off x="177552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7427640" y="1484787"/>
            <a:ext cx="3240360"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7176122" y="4139317"/>
            <a:ext cx="323600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794123" y="510155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7013104" y="5547859"/>
            <a:ext cx="3672408"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2681580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7488" y="188640"/>
            <a:ext cx="9036496"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719403" y="1844824"/>
            <a:ext cx="10753195" cy="5013176"/>
          </a:xfrm>
        </p:spPr>
        <p:txBody>
          <a:bodyPr>
            <a:normAutofit/>
          </a:bodyPr>
          <a:lstStyle/>
          <a:p>
            <a:pPr marL="109728" indent="0" algn="ctr">
              <a:buNone/>
            </a:pPr>
            <a:r>
              <a:rPr lang="pl-PL" b="1" u="sng" dirty="0"/>
              <a:t>Przesłanki umorzenia: </a:t>
            </a:r>
          </a:p>
          <a:p>
            <a:pPr marL="109728" indent="0" algn="just">
              <a:buNone/>
            </a:pPr>
            <a:r>
              <a:rPr lang="pl-PL" sz="1900"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k.p.k.</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3666823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2150" y="-176464"/>
            <a:ext cx="10972800" cy="1143000"/>
          </a:xfrm>
        </p:spPr>
        <p:txBody>
          <a:bodyPr/>
          <a:lstStyle/>
          <a:p>
            <a:r>
              <a:rPr lang="pl-PL" dirty="0"/>
              <a:t>Tzw. umorzenie rejestrowe </a:t>
            </a:r>
          </a:p>
        </p:txBody>
      </p:sp>
      <p:sp>
        <p:nvSpPr>
          <p:cNvPr id="3" name="Symbol zastępczy zawartości 2"/>
          <p:cNvSpPr>
            <a:spLocks noGrp="1"/>
          </p:cNvSpPr>
          <p:nvPr>
            <p:ph idx="1"/>
          </p:nvPr>
        </p:nvSpPr>
        <p:spPr>
          <a:xfrm>
            <a:off x="288758" y="900881"/>
            <a:ext cx="11760629" cy="5589239"/>
          </a:xfrm>
        </p:spPr>
        <p:txBody>
          <a:bodyPr>
            <a:noAutofit/>
          </a:bodyPr>
          <a:lstStyle/>
          <a:p>
            <a:pPr algn="just"/>
            <a:r>
              <a:rPr lang="pl-PL" sz="1600" dirty="0"/>
              <a:t>Szczególny sposób zakończenia </a:t>
            </a:r>
            <a:r>
              <a:rPr lang="pl-PL" sz="1600" b="1" dirty="0"/>
              <a:t>dochodzenia </a:t>
            </a:r>
            <a:r>
              <a:rPr lang="pl-PL" sz="1600" dirty="0">
                <a:sym typeface="Wingdings" panose="05000000000000000000" pitchFamily="2" charset="2"/>
              </a:rPr>
              <a:t> </a:t>
            </a:r>
            <a:r>
              <a:rPr lang="pl-PL" sz="1600" b="1" dirty="0">
                <a:solidFill>
                  <a:srgbClr val="FF0000"/>
                </a:solidFill>
                <a:sym typeface="Wingdings" panose="05000000000000000000" pitchFamily="2" charset="2"/>
              </a:rPr>
              <a:t>niedopuszczalny w śledztwie</a:t>
            </a:r>
          </a:p>
          <a:p>
            <a:pPr algn="just"/>
            <a:r>
              <a:rPr lang="pl-PL" sz="1600" dirty="0">
                <a:sym typeface="Wingdings" panose="05000000000000000000" pitchFamily="2" charset="2"/>
              </a:rPr>
              <a:t>Art. 325f </a:t>
            </a:r>
          </a:p>
          <a:p>
            <a:pPr algn="just"/>
            <a:r>
              <a:rPr lang="pl-PL" sz="1600" dirty="0">
                <a:sym typeface="Wingdings" panose="05000000000000000000" pitchFamily="2" charset="2"/>
              </a:rPr>
              <a:t>Jeżeli dane uzyskane w toku czynności w niezbędnym zakresie (art. 308 </a:t>
            </a:r>
            <a:r>
              <a:rPr lang="pl-PL" sz="1600" dirty="0"/>
              <a:t>§ 1) lub dochodzenia prowadzonego przez okres co najmniej 5 dni nie stwarzają </a:t>
            </a:r>
            <a:r>
              <a:rPr lang="pl-PL" sz="1600" u="sng" dirty="0"/>
              <a:t>dostatecznych podstaw do wykrycia sprawcy w drodze dalszych czynności procesowych</a:t>
            </a:r>
            <a:r>
              <a:rPr lang="pl-PL" sz="1600" dirty="0"/>
              <a:t>, można wydać postanowienie o </a:t>
            </a:r>
            <a:r>
              <a:rPr lang="pl-PL" sz="1600" b="1" dirty="0"/>
              <a:t>umorzeniu dochodzeniu i wpisaniu sprawy do rejestru przestępstw. </a:t>
            </a:r>
          </a:p>
          <a:p>
            <a:pPr marL="411480" lvl="1" indent="0" algn="just">
              <a:buNone/>
            </a:pPr>
            <a:r>
              <a:rPr lang="pl-PL" sz="1600" b="1" dirty="0"/>
              <a:t>Postanowienie nie wymaga zatwierdzenia prokuratora </a:t>
            </a:r>
          </a:p>
          <a:p>
            <a:pPr algn="just"/>
            <a:r>
              <a:rPr lang="pl-PL" sz="1600" dirty="0"/>
              <a:t>Po wydaniu postanowienia o umorzeniu rejestrowym Policja prowadzi dalsze czynności w celu wykrycia sprawcy i uzyskania dowodów </a:t>
            </a:r>
          </a:p>
          <a:p>
            <a:pPr lvl="2" algn="just"/>
            <a:r>
              <a:rPr lang="pl-PL" dirty="0"/>
              <a:t>Czynności pozaprocesowe, prowadzone na podstawie odrębnych przepisów (m.in. ustawy o Policji)</a:t>
            </a:r>
          </a:p>
          <a:p>
            <a:pPr algn="just"/>
            <a:r>
              <a:rPr lang="pl-PL" sz="1600" dirty="0"/>
              <a:t>Jeżeli zostaną ujawnione dane pozwalające na wykrycie sprawcy, </a:t>
            </a:r>
            <a:r>
              <a:rPr lang="pl-PL" sz="1600" b="1" dirty="0"/>
              <a:t>Policja wydaje postanowienie o podjęciu na nowo dochodzenia</a:t>
            </a:r>
            <a:r>
              <a:rPr lang="pl-PL" sz="1600" dirty="0"/>
              <a:t>. </a:t>
            </a:r>
          </a:p>
          <a:p>
            <a:pPr lvl="1" algn="just"/>
            <a:r>
              <a:rPr lang="pl-PL" sz="1600" dirty="0"/>
              <a:t>Zawiadamia się osoby, instytucje państwowe, samorządowe lub społeczne, które złożyły zawiadomienie o popełnieniu przestępstwa oraz ujawnionego pokrzywdzonego. </a:t>
            </a:r>
          </a:p>
          <a:p>
            <a:pPr lvl="1" algn="just"/>
            <a:r>
              <a:rPr lang="pl-PL" sz="1600" dirty="0"/>
              <a:t>Nie trzeba zawiadamiać prokuratora o podjęciu na nowo „rejestrowo” umorzonego dochodzenia </a:t>
            </a:r>
          </a:p>
          <a:p>
            <a:pPr lvl="1" algn="just"/>
            <a:r>
              <a:rPr lang="pl-PL" sz="1600" dirty="0"/>
              <a:t>Art. 325f § 3 </a:t>
            </a:r>
            <a:r>
              <a:rPr lang="pl-PL" sz="1600" dirty="0">
                <a:sym typeface="Wingdings" panose="05000000000000000000" pitchFamily="2" charset="2"/>
              </a:rPr>
              <a:t> nie stosuje się art. 327 </a:t>
            </a:r>
            <a:r>
              <a:rPr lang="pl-PL" sz="16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3705546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Umorzenie postępowania – uprawnienia stron (i innych osób)</a:t>
            </a:r>
          </a:p>
        </p:txBody>
      </p:sp>
      <p:sp>
        <p:nvSpPr>
          <p:cNvPr id="3" name="Symbol zastępczy zawartości 2"/>
          <p:cNvSpPr>
            <a:spLocks noGrp="1"/>
          </p:cNvSpPr>
          <p:nvPr>
            <p:ph idx="1"/>
          </p:nvPr>
        </p:nvSpPr>
        <p:spPr>
          <a:xfrm>
            <a:off x="527381" y="1700808"/>
            <a:ext cx="11664619"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333899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lnSpcReduction="10000"/>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2903" y="181903"/>
            <a:ext cx="9692640" cy="1397124"/>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239350" y="1412776"/>
            <a:ext cx="11713301" cy="5445224"/>
          </a:xfrm>
        </p:spPr>
        <p:txBody>
          <a:bodyPr>
            <a:normAutofit fontScale="85000" lnSpcReduction="200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zaskarżyć takie postanowienie tylko do prokuratora nadrzędnego!</a:t>
            </a:r>
          </a:p>
          <a:p>
            <a:pPr marL="118872" indent="0" algn="just">
              <a:buNone/>
            </a:pPr>
            <a:r>
              <a:rPr lang="pl-PL" b="1" dirty="0"/>
              <a:t>W razie utrzymania w mocy postanowienia o umorzeniu – pokrzywdzony może w terminie miesiąca od doręczenia mu zawiadomienia o postanowieniu prokuratora nadrzędnego o utrzymaniu w mocy drugiego postanowienia wnieść do sądu subsydiarny akt oskarżenia (art. 55 § 1 k.p.k.).</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1640149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6861" y="0"/>
            <a:ext cx="9692640" cy="1397124"/>
          </a:xfrm>
        </p:spPr>
        <p:txBody>
          <a:bodyPr/>
          <a:lstStyle/>
          <a:p>
            <a:r>
              <a:rPr lang="pl-PL" dirty="0"/>
              <a:t>Subsydiarny akt oskarżenia </a:t>
            </a:r>
          </a:p>
        </p:txBody>
      </p:sp>
      <p:sp>
        <p:nvSpPr>
          <p:cNvPr id="3" name="Symbol zastępczy zawartości 2"/>
          <p:cNvSpPr>
            <a:spLocks noGrp="1"/>
          </p:cNvSpPr>
          <p:nvPr>
            <p:ph idx="1"/>
          </p:nvPr>
        </p:nvSpPr>
        <p:spPr>
          <a:xfrm>
            <a:off x="239349" y="1340768"/>
            <a:ext cx="1152128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3651239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1240" y="0"/>
            <a:ext cx="9692640" cy="1397124"/>
          </a:xfrm>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1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28081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334649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532124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4778" y="0"/>
            <a:ext cx="9692640" cy="1397124"/>
          </a:xfrm>
        </p:spPr>
        <p:txBody>
          <a:bodyPr/>
          <a:lstStyle/>
          <a:p>
            <a:r>
              <a:rPr lang="pl-PL" dirty="0"/>
              <a:t>Akt oskarżenia </a:t>
            </a:r>
          </a:p>
        </p:txBody>
      </p:sp>
      <p:sp>
        <p:nvSpPr>
          <p:cNvPr id="3" name="Symbol zastępczy zawartości 2"/>
          <p:cNvSpPr>
            <a:spLocks noGrp="1"/>
          </p:cNvSpPr>
          <p:nvPr>
            <p:ph idx="1"/>
          </p:nvPr>
        </p:nvSpPr>
        <p:spPr>
          <a:xfrm>
            <a:off x="239349" y="1412776"/>
            <a:ext cx="11617291" cy="5256584"/>
          </a:xfrm>
        </p:spPr>
        <p:txBody>
          <a:bodyPr>
            <a:normAutofit lnSpcReduction="10000"/>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a:t>
            </a:r>
            <a:r>
              <a:rPr lang="pl-PL" b="1" dirty="0">
                <a:sym typeface="Wingdings" panose="05000000000000000000" pitchFamily="2" charset="2"/>
              </a:rPr>
              <a:t>w tym numer telefonu, telefaksu i adres poczty elektronicznej lub informację o ich nieposiadaniu przez oskarżonego lub niemożności ich ustalenia</a:t>
            </a:r>
            <a:r>
              <a:rPr lang="pl-PL" dirty="0">
                <a:sym typeface="Wingdings" panose="05000000000000000000" pitchFamily="2" charset="2"/>
              </a:rPr>
              <a:t>,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796162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o których mowa w art. </a:t>
            </a:r>
            <a:r>
              <a:rPr lang="pl-PL" b="1" dirty="0"/>
              <a:t>350a k.p.k.</a:t>
            </a:r>
            <a:r>
              <a:rPr lang="pl-PL" dirty="0"/>
              <a:t>, tj.:</a:t>
            </a:r>
          </a:p>
          <a:p>
            <a:pPr lvl="1" algn="just"/>
            <a:r>
              <a:rPr lang="pl-PL" dirty="0"/>
              <a:t>którzy zostali przesłuchani:</a:t>
            </a:r>
          </a:p>
          <a:p>
            <a:pPr lvl="2" algn="just"/>
            <a:r>
              <a:rPr lang="pl-PL" dirty="0"/>
              <a:t>Przebywających za granicą;</a:t>
            </a:r>
          </a:p>
          <a:p>
            <a:pPr lvl="2" algn="just"/>
            <a:r>
              <a:rPr lang="pl-PL" dirty="0"/>
              <a:t>Lub mających stwierdzić okoliczności, które nie są tak doniosłe, aby konieczne było bezpośrednie przesłuchanie świadków na rozprawie, w szczególności takie, którym oskarżony w wyjaśnieniach swych nie zaprzeczył</a:t>
            </a:r>
          </a:p>
          <a:p>
            <a:pPr marL="548640" lvl="2" indent="0" algn="just">
              <a:buNone/>
            </a:pPr>
            <a:r>
              <a:rPr lang="pl-PL" b="1" dirty="0"/>
              <a:t>Nie dotyczy to osób wymienionych w art. 182 k.p.k.</a:t>
            </a:r>
          </a:p>
        </p:txBody>
      </p:sp>
    </p:spTree>
    <p:extLst>
      <p:ext uri="{BB962C8B-B14F-4D97-AF65-F5344CB8AC3E}">
        <p14:creationId xmlns:p14="http://schemas.microsoft.com/office/powerpoint/2010/main" val="1295133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719403" y="1556793"/>
            <a:ext cx="10972800" cy="4525963"/>
          </a:xfrm>
        </p:spPr>
        <p:txBody>
          <a:bodyPr>
            <a:normAutofit fontScale="85000" lnSpcReduction="20000"/>
          </a:bodyPr>
          <a:lstStyle/>
          <a:p>
            <a:pPr marL="0" indent="0" algn="just">
              <a:buNone/>
            </a:pPr>
            <a:r>
              <a:rPr lang="pl-PL" dirty="0"/>
              <a:t>Do AO dołącza się także:</a:t>
            </a:r>
          </a:p>
          <a:p>
            <a:pPr marL="457200" indent="-457200" algn="just">
              <a:buAutoNum type="alphaLcParenR"/>
            </a:pPr>
            <a:r>
              <a:rPr lang="pl-PL" dirty="0"/>
              <a:t>listę ujawnionych pokrzywdzonych z podaniem ich adresów;</a:t>
            </a:r>
          </a:p>
          <a:p>
            <a:pPr marL="457200" indent="-457200" algn="just">
              <a:buAutoNum type="alphaLcParenR"/>
            </a:pPr>
            <a:r>
              <a:rPr lang="pl-PL" dirty="0"/>
              <a:t>adresy osób, o których mowa w art. 333 § 1 pkt 1 k.p.k. – tj. osób, których wezwania oskarżyciel żąda (a zatem nie tylko świadków, ale też np. podejrzanego, biegłych).</a:t>
            </a:r>
          </a:p>
          <a:p>
            <a:pPr marL="0" indent="0" algn="just">
              <a:buNone/>
            </a:pPr>
            <a:r>
              <a:rPr lang="pl-PL" b="1" dirty="0"/>
              <a:t>Należy też podać numery telefonów, telefaksów i adresy poczty elektronicznej ww. osób, chyba że informacji tych nie można ustalić.</a:t>
            </a:r>
          </a:p>
          <a:p>
            <a:pPr marL="0" indent="0" algn="just">
              <a:buNone/>
            </a:pPr>
            <a:r>
              <a:rPr lang="pl-PL" dirty="0"/>
              <a:t>Do AO dołącza się też listę pokrzywdzonych, którzy </a:t>
            </a:r>
            <a:r>
              <a:rPr lang="pl-PL" b="1" dirty="0"/>
              <a:t>złożyli wnioski na podstawie art. 299a § 2 k.p.k</a:t>
            </a:r>
            <a:r>
              <a:rPr lang="pl-PL" dirty="0"/>
              <a:t>.</a:t>
            </a:r>
          </a:p>
          <a:p>
            <a:pPr marL="0" indent="0" algn="ctr">
              <a:buNone/>
            </a:pPr>
            <a:r>
              <a:rPr lang="pl-PL" dirty="0"/>
              <a:t>*</a:t>
            </a:r>
          </a:p>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218475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328546" y="1933575"/>
            <a:ext cx="9168003" cy="4227512"/>
          </a:xfrm>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art. 343a i art. 378a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95482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9156" y="149819"/>
            <a:ext cx="9692640" cy="1397124"/>
          </a:xfrm>
        </p:spPr>
        <p:txBody>
          <a:bodyPr/>
          <a:lstStyle/>
          <a:p>
            <a:r>
              <a:rPr lang="pl-PL" dirty="0"/>
              <a:t>Akt oskarżenia</a:t>
            </a:r>
          </a:p>
        </p:txBody>
      </p:sp>
      <p:sp>
        <p:nvSpPr>
          <p:cNvPr id="3" name="Symbol zastępczy zawartości 2"/>
          <p:cNvSpPr>
            <a:spLocks noGrp="1"/>
          </p:cNvSpPr>
          <p:nvPr>
            <p:ph idx="1"/>
          </p:nvPr>
        </p:nvSpPr>
        <p:spPr>
          <a:xfrm>
            <a:off x="527381" y="1412776"/>
            <a:ext cx="11329259"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228035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2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7717" y="0"/>
            <a:ext cx="9692640" cy="1397124"/>
          </a:xfrm>
        </p:spPr>
        <p:txBody>
          <a:bodyPr>
            <a:normAutofit/>
          </a:bodyPr>
          <a:lstStyle/>
          <a:p>
            <a:r>
              <a:rPr lang="pl-PL" sz="3600" dirty="0"/>
              <a:t>Art. 335 § 1 k.p.k.– samoistny wniosek o skazanie bez rozprawy </a:t>
            </a:r>
          </a:p>
        </p:txBody>
      </p:sp>
      <p:sp>
        <p:nvSpPr>
          <p:cNvPr id="3" name="Symbol zastępczy zawartości 2"/>
          <p:cNvSpPr>
            <a:spLocks noGrp="1"/>
          </p:cNvSpPr>
          <p:nvPr>
            <p:ph idx="1"/>
          </p:nvPr>
        </p:nvSpPr>
        <p:spPr>
          <a:xfrm>
            <a:off x="127298" y="1424304"/>
            <a:ext cx="11905323" cy="5540476"/>
          </a:xfrm>
        </p:spPr>
        <p:txBody>
          <a:bodyPr>
            <a:normAutofit fontScale="92500" lnSpcReduction="20000"/>
          </a:bodyPr>
          <a:lstStyle/>
          <a:p>
            <a:pPr marL="452628" indent="-342900" algn="just"/>
            <a:r>
              <a:rPr lang="pl-PL" dirty="0"/>
              <a:t>oskarżony przyznaje się do winy</a:t>
            </a:r>
          </a:p>
          <a:p>
            <a:pPr marL="452628" indent="-342900" algn="just"/>
            <a:r>
              <a:rPr lang="pl-PL" dirty="0"/>
              <a:t>w świetle jego wyjaśnień okoliczności popełnienia przestępstwa i wina nie budzą wątpliwości,</a:t>
            </a:r>
          </a:p>
          <a:p>
            <a:pPr marL="452628" indent="-342900"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6458435" y="850233"/>
            <a:ext cx="3503712" cy="1015663"/>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000" dirty="0"/>
              <a:t>pamiętać o trybie rozpoznaniu wniosku –  art. 343 k.p.k.! </a:t>
            </a:r>
          </a:p>
        </p:txBody>
      </p:sp>
    </p:spTree>
    <p:extLst>
      <p:ext uri="{BB962C8B-B14F-4D97-AF65-F5344CB8AC3E}">
        <p14:creationId xmlns:p14="http://schemas.microsoft.com/office/powerpoint/2010/main" val="2408240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7488" y="404664"/>
            <a:ext cx="9036496" cy="1066800"/>
          </a:xfrm>
        </p:spPr>
        <p:txBody>
          <a:bodyPr>
            <a:normAutofit/>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527382" y="1700808"/>
            <a:ext cx="11137237" cy="4873728"/>
          </a:xfrm>
        </p:spPr>
        <p:txBody>
          <a:bodyPr>
            <a:normAutofit/>
          </a:bodyPr>
          <a:lstStyle/>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2100381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1971" y="-564249"/>
            <a:ext cx="9692640" cy="1397124"/>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239350" y="764704"/>
            <a:ext cx="11713301" cy="6408712"/>
          </a:xfrm>
        </p:spPr>
        <p:txBody>
          <a:bodyPr>
            <a:normAutofit fontScale="92500" lnSpcReduction="20000"/>
          </a:bodyPr>
          <a:lstStyle/>
          <a:p>
            <a:pPr algn="just"/>
            <a:r>
              <a:rPr lang="pl-PL" dirty="0"/>
              <a:t>Art. 336 k.p.k. </a:t>
            </a:r>
          </a:p>
          <a:p>
            <a:pPr algn="just"/>
            <a:r>
              <a:rPr lang="pl-PL" dirty="0"/>
              <a:t>Wniosek o warunkowe umorzenie postępowania zastępuje akt oskarżenia </a:t>
            </a:r>
          </a:p>
          <a:p>
            <a:pPr algn="just"/>
            <a:r>
              <a:rPr lang="pl-PL" dirty="0"/>
              <a:t>Przesłanki warunkowego umorzenia postępowania – art. 66 k.k. </a:t>
            </a:r>
          </a:p>
          <a:p>
            <a:pPr algn="just"/>
            <a:r>
              <a:rPr lang="pl-PL" dirty="0"/>
              <a:t>Warunki formalne wniosku – 119 + 332 §  1 pkt. 1, 2 i 4 -6. </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algn="just"/>
            <a:r>
              <a:rPr lang="pl-PL" dirty="0"/>
              <a:t>Uzasadnienie można ograniczyć do wskazania dowodów świadczących o tym, że wina oskarżonego nie budzi wątpliwości oraz wskazać na okoliczności, które przemawiają za warunkowym umorzeniem. </a:t>
            </a:r>
          </a:p>
          <a:p>
            <a:pPr algn="just"/>
            <a:r>
              <a:rPr lang="pl-PL" dirty="0"/>
              <a:t>Prokurator może wskazać proponowany okres próby, obowiązki, które należy nałożyć na oskarżonego i stosownie do okoliczności wnioski co do dozoru</a:t>
            </a:r>
          </a:p>
          <a:p>
            <a:pPr algn="just"/>
            <a:r>
              <a:rPr lang="pl-PL" dirty="0"/>
              <a:t>Dołącza się listę ujawnionych osób pokrzywdzonych </a:t>
            </a:r>
          </a:p>
          <a:p>
            <a:pPr algn="just"/>
            <a:r>
              <a:rPr lang="pl-PL" dirty="0"/>
              <a:t>Wniosek o warunkowe umorzenie można złożyć bez wiedzy oskarżonego. Z perspektywy ekonomii postępowania zasadne byłoby jednak poinformować go o chęci warunkowego umorzenia postępowania. </a:t>
            </a:r>
            <a:r>
              <a:rPr lang="pl-PL" dirty="0">
                <a:solidFill>
                  <a:schemeClr val="tx1"/>
                </a:solidFill>
              </a:rPr>
              <a:t>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96237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lnSpcReduction="10000"/>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850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fontScale="92500" lnSpcReduction="10000"/>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theme/theme1.xml><?xml version="1.0" encoding="utf-8"?>
<a:theme xmlns:a="http://schemas.openxmlformats.org/drawingml/2006/main" name="View">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Widok</Template>
  <TotalTime>4995</TotalTime>
  <Words>7588</Words>
  <Application>Microsoft Office PowerPoint</Application>
  <PresentationFormat>Panoramiczny</PresentationFormat>
  <Paragraphs>470</Paragraphs>
  <Slides>52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52</vt:i4>
      </vt:variant>
    </vt:vector>
  </HeadingPairs>
  <TitlesOfParts>
    <vt:vector size="58" baseType="lpstr">
      <vt:lpstr>Arial</vt:lpstr>
      <vt:lpstr>Century Schoolbook</vt:lpstr>
      <vt:lpstr>Times New Roman</vt:lpstr>
      <vt:lpstr>Wingdings</vt:lpstr>
      <vt:lpstr>Wingdings 2</vt:lpstr>
      <vt:lpstr>View</vt:lpstr>
      <vt:lpstr>Prezentacja programu PowerPoint</vt:lpstr>
      <vt:lpstr>Zasada inkwizycyjności </vt:lpstr>
      <vt:lpstr>Odstępstwa na rzecz kontradyktoryjności w postępowaniu przygotowawczym </vt:lpstr>
      <vt:lpstr>Zasada legalizmu I stopnia </vt:lpstr>
      <vt:lpstr>Zasada legalizmu I stopnia </vt:lpstr>
      <vt:lpstr>Zasada legalizmu I stopnia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Czas trwania</vt:lpstr>
      <vt:lpstr>Czas trwania</vt:lpstr>
      <vt:lpstr>Uproszczenia proceduralne w dochodzeniu (redukcja formalizmu dochodzenia)</vt:lpstr>
      <vt:lpstr>Czynności sądu w postępowaniu przygotowawczym </vt:lpstr>
      <vt:lpstr>Przedstawienie zarzutów </vt:lpstr>
      <vt:lpstr>Przedstawienie zarzutów w śledztwie i dochodzeniu</vt:lpstr>
      <vt:lpstr>Przedstawienie zarzutów </vt:lpstr>
      <vt:lpstr>Przedstawienie zarzutów </vt:lpstr>
      <vt:lpstr>Przedstawienie zarzutów</vt:lpstr>
      <vt:lpstr>Art. 313 § 1a k.p.k. </vt:lpstr>
      <vt:lpstr>Postanowienie o przedstawieniu zarzutów – deklaratoryjne czy konstytutywne?</vt:lpstr>
      <vt:lpstr>Modyfikacja zarzutów – art. 314</vt:lpstr>
      <vt:lpstr>Sposoby zakończenia postępowania przygotowawczego </vt:lpstr>
      <vt:lpstr>Umorzenie postępowania przygotowawczego – art. 322 k.p.k.</vt:lpstr>
      <vt:lpstr>Umorzenie postępowania przygotowawczego</vt:lpstr>
      <vt:lpstr>Umorzenie postępowania przygotowawczego – „zwykłe”</vt:lpstr>
      <vt:lpstr>Tzw. umorzenie rejestrowe </vt:lpstr>
      <vt:lpstr>Umorzenie postępowania – uprawnienia stron (i innych osób)</vt:lpstr>
      <vt:lpstr>Umorzenie postępowania – uprawnienia stron (innych osób)</vt:lpstr>
      <vt:lpstr>Subsydiarny akt oskarżenia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k.p.k.– samoistny wniosek o skazanie bez rozprawy </vt:lpstr>
      <vt:lpstr>Skierowanie wniosku z art. 335 § 1 zamiast aktu oskarżenia – skazanie bez rozprawy </vt:lpstr>
      <vt:lpstr>Wniosek o warunkowe umorzenie postępowania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Błażej Boch</dc:creator>
  <cp:lastModifiedBy>Karol Jarząbek</cp:lastModifiedBy>
  <cp:revision>84</cp:revision>
  <dcterms:created xsi:type="dcterms:W3CDTF">2017-04-04T19:21:15Z</dcterms:created>
  <dcterms:modified xsi:type="dcterms:W3CDTF">2024-10-20T12:18:28Z</dcterms:modified>
</cp:coreProperties>
</file>