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6" autoAdjust="0"/>
  </p:normalViewPr>
  <p:slideViewPr>
    <p:cSldViewPr>
      <p:cViewPr varScale="1">
        <p:scale>
          <a:sx n="87" d="100"/>
          <a:sy n="87" d="100"/>
        </p:scale>
        <p:origin x="-14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371600" y="152400"/>
            <a:ext cx="6477000" cy="6463308"/>
          </a:xfrm>
          <a:prstGeom prst="rect">
            <a:avLst/>
          </a:prstGeom>
        </p:spPr>
        <p:txBody>
          <a:bodyPr wrap="square">
            <a:spAutoFit/>
          </a:bodyPr>
          <a:lstStyle/>
          <a:p>
            <a:pPr algn="just"/>
            <a:r>
              <a:rPr lang="pl-PL" dirty="0" smtClean="0"/>
              <a:t>	Art</a:t>
            </a:r>
            <a:r>
              <a:rPr lang="pl-PL" dirty="0"/>
              <a:t>. 1. § 1. Małżeństwo zostaje zawarte, gdy mężczyzna i kobieta jednocześnie obecni złożą przed kierownikiem urzędu stanu cywilnego oświadczenia, że wstępują ze sobą w związek małżeński.</a:t>
            </a:r>
          </a:p>
          <a:p>
            <a:pPr algn="just"/>
            <a:r>
              <a:rPr lang="pl-PL" dirty="0" smtClean="0"/>
              <a:t>	§ </a:t>
            </a:r>
            <a:r>
              <a:rPr lang="pl-PL" dirty="0"/>
              <a:t>2. Małżeństwo zostaje również zawarte, gdy mężczyzna i kobieta zawierający związek małżeński podlegający prawu wewnętrznemu kościoła albo innego związku wyznaniowego w obecności duchownego oświadczą wolę jednoczesnego zawarcia małżeństwa podlegającego prawu polskiemu i kierownik urzędu stanu cywilnego następnie sporządzi akt małżeństwa. Gdy zostaną spełnione powyższe przesłanki, małżeństwo uważa się za zawarte w chwili złożenia oświadczenia woli w obecności duchownego.</a:t>
            </a:r>
          </a:p>
          <a:p>
            <a:pPr algn="just"/>
            <a:r>
              <a:rPr lang="pl-PL" dirty="0" smtClean="0"/>
              <a:t>	§ </a:t>
            </a:r>
            <a:r>
              <a:rPr lang="pl-PL" dirty="0"/>
              <a:t>3. Przepis paragrafu poprzedzającego stosuje się, jeżeli ratyfikowana umowa międzynarodowa lub ustawa regulująca stosunki między państwem a kościołem albo innym związkiem wyznaniowym przewiduje możliwość wywołania przez związek małżeński podlegający prawu wewnętrznemu tego kościoła albo innego związku wyznaniowego takich skutków, jakie pociąga za sobą zawarcie małżeństwa przed kierownikiem urzędu stanu cywilnego.</a:t>
            </a:r>
          </a:p>
          <a:p>
            <a:pPr algn="just"/>
            <a:r>
              <a:rPr lang="pl-PL" dirty="0" smtClean="0"/>
              <a:t>	§ 4. Mężczyzna </a:t>
            </a:r>
            <a:r>
              <a:rPr lang="pl-PL" dirty="0"/>
              <a:t>i kobieta, będący obywatelami polskimi przebywającymi za granicą, mogą zawrzeć małżeństwo również przed polskim konsulem lub przed osobą wyznaczoną do wykonywania funkcji konsula.</a:t>
            </a:r>
          </a:p>
        </p:txBody>
      </p:sp>
    </p:spTree>
    <p:extLst>
      <p:ext uri="{BB962C8B-B14F-4D97-AF65-F5344CB8AC3E}">
        <p14:creationId xmlns:p14="http://schemas.microsoft.com/office/powerpoint/2010/main" val="396029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pl-PL" b="1" dirty="0"/>
              <a:t>Zawarcie małżeństwa po śmierci </a:t>
            </a:r>
            <a:r>
              <a:rPr lang="pl-PL" dirty="0"/>
              <a:t/>
            </a:r>
            <a:br>
              <a:rPr lang="pl-PL" dirty="0"/>
            </a:br>
            <a:endParaRPr lang="pl-PL" dirty="0"/>
          </a:p>
        </p:txBody>
      </p:sp>
      <p:sp>
        <p:nvSpPr>
          <p:cNvPr id="3" name="Content Placeholder 2"/>
          <p:cNvSpPr>
            <a:spLocks noGrp="1"/>
          </p:cNvSpPr>
          <p:nvPr>
            <p:ph idx="1"/>
          </p:nvPr>
        </p:nvSpPr>
        <p:spPr/>
        <p:txBody>
          <a:bodyPr>
            <a:normAutofit fontScale="55000" lnSpcReduction="20000"/>
          </a:bodyPr>
          <a:lstStyle/>
          <a:p>
            <a:pPr marL="0" indent="0">
              <a:buNone/>
            </a:pPr>
            <a:r>
              <a:rPr lang="pl-PL" dirty="0" smtClean="0"/>
              <a:t>	Możliwość </a:t>
            </a:r>
            <a:r>
              <a:rPr lang="pl-PL" dirty="0"/>
              <a:t>zawarcia małżeństwa po śmierci jednego z nupturientów wprowadzona została do francuskiego kodeksu cywilnego ustawą nr 59/1583 z 31 XII 1959 r., przewidując w art. 171 zd. 1 i 2, że prezydent </a:t>
            </a:r>
            <a:endParaRPr lang="pl-PL" dirty="0" smtClean="0"/>
          </a:p>
          <a:p>
            <a:pPr marL="0" indent="0">
              <a:buNone/>
            </a:pPr>
            <a:r>
              <a:rPr lang="pl-PL" b="1" dirty="0"/>
              <a:t>	</a:t>
            </a:r>
            <a:r>
              <a:rPr lang="pl-PL" b="1" dirty="0" smtClean="0"/>
              <a:t>„</a:t>
            </a:r>
            <a:r>
              <a:rPr lang="pl-PL" b="1" dirty="0"/>
              <a:t>Republiki może z ważnych powodów zezwolić na zawarcie małżeństwa, jeśli jeden z małżonków zmarł po dopełnieniu formalności jednoznacznie wskazujących na jego wolę [scil. zawarcia małżeństwa]. W takim przypadku małżeństwo [zawarcie małżeństwa] wywołuje skutki wsteczne do dnia poprzedzającego dzień [datę] śmierci współmałżonka</a:t>
            </a:r>
            <a:r>
              <a:rPr lang="en-US" b="1" dirty="0"/>
              <a:t>.</a:t>
            </a:r>
            <a:r>
              <a:rPr lang="pl-PL" b="1" dirty="0"/>
              <a:t>” Stosownie do zdania trzeciego tego artykułu zawarcie takiego małżeństwa „w żadnym razie” nie daje prawa do dziedziczenia ustawowego po współmałżonku, nie uważa się też, aby między małżonkami powstawał jakikolwiek reżim majątkowy </a:t>
            </a:r>
            <a:r>
              <a:rPr lang="pl-PL" b="1" dirty="0" smtClean="0"/>
              <a:t>małżeński.</a:t>
            </a:r>
            <a:endParaRPr lang="pl-PL" b="1" dirty="0" smtClean="0"/>
          </a:p>
          <a:p>
            <a:pPr marL="0" indent="0">
              <a:buNone/>
            </a:pPr>
            <a:r>
              <a:rPr lang="pl-PL" dirty="0" smtClean="0"/>
              <a:t>(„</a:t>
            </a:r>
            <a:r>
              <a:rPr lang="pl-PL" dirty="0"/>
              <a:t>Le Président de la République peut, pour des motifs graves, autoriser la célébration du mariage si l’un des futurs époux est décédé après l’accomplissement de formalités officielles marquant sans équivoque son consentement. </a:t>
            </a:r>
            <a:r>
              <a:rPr lang="en-US" dirty="0" err="1"/>
              <a:t>Dans</a:t>
            </a:r>
            <a:r>
              <a:rPr lang="en-US" dirty="0"/>
              <a:t> </a:t>
            </a:r>
            <a:r>
              <a:rPr lang="en-US" dirty="0" err="1"/>
              <a:t>ce</a:t>
            </a:r>
            <a:r>
              <a:rPr lang="en-US" dirty="0"/>
              <a:t> </a:t>
            </a:r>
            <a:r>
              <a:rPr lang="en-US" dirty="0" err="1"/>
              <a:t>cas</a:t>
            </a:r>
            <a:r>
              <a:rPr lang="en-US" dirty="0"/>
              <a:t>, les </a:t>
            </a:r>
            <a:r>
              <a:rPr lang="en-US" dirty="0" err="1"/>
              <a:t>effets</a:t>
            </a:r>
            <a:r>
              <a:rPr lang="en-US" dirty="0"/>
              <a:t> du </a:t>
            </a:r>
            <a:r>
              <a:rPr lang="en-US" dirty="0" err="1"/>
              <a:t>mariage</a:t>
            </a:r>
            <a:r>
              <a:rPr lang="en-US" dirty="0"/>
              <a:t> </a:t>
            </a:r>
            <a:r>
              <a:rPr lang="en-US" dirty="0" err="1"/>
              <a:t>remontent</a:t>
            </a:r>
            <a:r>
              <a:rPr lang="en-US" dirty="0"/>
              <a:t> à la date du jour </a:t>
            </a:r>
            <a:r>
              <a:rPr lang="en-US" dirty="0" err="1"/>
              <a:t>précédant</a:t>
            </a:r>
            <a:r>
              <a:rPr lang="en-US" dirty="0"/>
              <a:t> </a:t>
            </a:r>
            <a:r>
              <a:rPr lang="en-US" dirty="0" err="1"/>
              <a:t>celui</a:t>
            </a:r>
            <a:r>
              <a:rPr lang="en-US" dirty="0"/>
              <a:t> du </a:t>
            </a:r>
            <a:r>
              <a:rPr lang="en-US" dirty="0" err="1"/>
              <a:t>décès</a:t>
            </a:r>
            <a:r>
              <a:rPr lang="en-US" dirty="0"/>
              <a:t> de </a:t>
            </a:r>
            <a:r>
              <a:rPr lang="en-US" dirty="0" err="1"/>
              <a:t>l’époux</a:t>
            </a:r>
            <a:r>
              <a:rPr lang="en-US" dirty="0"/>
              <a:t>. </a:t>
            </a:r>
            <a:r>
              <a:rPr lang="en-US" dirty="0" err="1"/>
              <a:t>Toutefois</a:t>
            </a:r>
            <a:r>
              <a:rPr lang="en-US" dirty="0"/>
              <a:t>, </a:t>
            </a:r>
            <a:r>
              <a:rPr lang="en-US" dirty="0" err="1"/>
              <a:t>ce</a:t>
            </a:r>
            <a:r>
              <a:rPr lang="en-US" dirty="0"/>
              <a:t> </a:t>
            </a:r>
            <a:r>
              <a:rPr lang="en-US" dirty="0" err="1"/>
              <a:t>mariage</a:t>
            </a:r>
            <a:r>
              <a:rPr lang="en-US" dirty="0"/>
              <a:t> </a:t>
            </a:r>
            <a:r>
              <a:rPr lang="en-US" dirty="0" err="1"/>
              <a:t>n’entraîne</a:t>
            </a:r>
            <a:r>
              <a:rPr lang="en-US" dirty="0"/>
              <a:t> </a:t>
            </a:r>
            <a:r>
              <a:rPr lang="en-US" dirty="0" err="1"/>
              <a:t>aucun</a:t>
            </a:r>
            <a:r>
              <a:rPr lang="en-US" dirty="0"/>
              <a:t> </a:t>
            </a:r>
            <a:r>
              <a:rPr lang="en-US" dirty="0" err="1"/>
              <a:t>droit</a:t>
            </a:r>
            <a:r>
              <a:rPr lang="en-US" dirty="0"/>
              <a:t> de succession </a:t>
            </a:r>
            <a:r>
              <a:rPr lang="en-US" dirty="0" err="1"/>
              <a:t>ab</a:t>
            </a:r>
            <a:r>
              <a:rPr lang="en-US" dirty="0"/>
              <a:t> </a:t>
            </a:r>
            <a:r>
              <a:rPr lang="en-US" dirty="0" err="1"/>
              <a:t>intestat</a:t>
            </a:r>
            <a:r>
              <a:rPr lang="en-US" dirty="0"/>
              <a:t> au profit de </a:t>
            </a:r>
            <a:r>
              <a:rPr lang="en-US" dirty="0" err="1"/>
              <a:t>l’époux</a:t>
            </a:r>
            <a:r>
              <a:rPr lang="en-US" dirty="0"/>
              <a:t> </a:t>
            </a:r>
            <a:r>
              <a:rPr lang="en-US" dirty="0" err="1"/>
              <a:t>survivant</a:t>
            </a:r>
            <a:r>
              <a:rPr lang="en-US" dirty="0"/>
              <a:t> et </a:t>
            </a:r>
            <a:r>
              <a:rPr lang="en-US" dirty="0" err="1"/>
              <a:t>aucun</a:t>
            </a:r>
            <a:r>
              <a:rPr lang="en-US" dirty="0"/>
              <a:t> régime matrimonial </a:t>
            </a:r>
            <a:r>
              <a:rPr lang="en-US" dirty="0" err="1"/>
              <a:t>n’est</a:t>
            </a:r>
            <a:r>
              <a:rPr lang="en-US" dirty="0"/>
              <a:t> </a:t>
            </a:r>
            <a:r>
              <a:rPr lang="en-US" dirty="0" err="1"/>
              <a:t>réputé</a:t>
            </a:r>
            <a:r>
              <a:rPr lang="en-US" dirty="0"/>
              <a:t> </a:t>
            </a:r>
            <a:r>
              <a:rPr lang="en-US" dirty="0" err="1"/>
              <a:t>avoir</a:t>
            </a:r>
            <a:r>
              <a:rPr lang="en-US" dirty="0"/>
              <a:t> </a:t>
            </a:r>
            <a:r>
              <a:rPr lang="en-US" dirty="0" err="1"/>
              <a:t>existé</a:t>
            </a:r>
            <a:r>
              <a:rPr lang="en-US" dirty="0"/>
              <a:t> entre les </a:t>
            </a:r>
            <a:r>
              <a:rPr lang="en-US" dirty="0" err="1"/>
              <a:t>époux</a:t>
            </a:r>
            <a:r>
              <a:rPr lang="en-US" dirty="0" smtClean="0"/>
              <a:t>”;</a:t>
            </a:r>
            <a:endParaRPr lang="pl-PL" dirty="0" smtClean="0"/>
          </a:p>
          <a:p>
            <a:pPr marL="0" indent="0">
              <a:buNone/>
            </a:pPr>
            <a:r>
              <a:rPr lang="en-US" dirty="0" err="1" smtClean="0"/>
              <a:t>zob</a:t>
            </a:r>
            <a:r>
              <a:rPr lang="en-US" dirty="0"/>
              <a:t>. http://www.legislation.cnav.fr/textes/lo/cciv/TLR-LO_CCIV_171.htm). </a:t>
            </a:r>
            <a:endParaRPr lang="pl-PL" dirty="0"/>
          </a:p>
          <a:p>
            <a:pPr marL="0" indent="0">
              <a:buNone/>
            </a:pPr>
            <a:endParaRPr lang="pl-PL" dirty="0"/>
          </a:p>
        </p:txBody>
      </p:sp>
    </p:spTree>
    <p:extLst>
      <p:ext uri="{BB962C8B-B14F-4D97-AF65-F5344CB8AC3E}">
        <p14:creationId xmlns:p14="http://schemas.microsoft.com/office/powerpoint/2010/main" val="3170247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458200" cy="6477000"/>
          </a:xfrm>
        </p:spPr>
        <p:txBody>
          <a:bodyPr>
            <a:normAutofit fontScale="32500" lnSpcReduction="20000"/>
          </a:bodyPr>
          <a:lstStyle/>
          <a:p>
            <a:pPr marL="0" indent="0">
              <a:buNone/>
            </a:pPr>
            <a:r>
              <a:rPr lang="pl-PL" sz="4500" b="1" dirty="0" smtClean="0"/>
              <a:t>	</a:t>
            </a:r>
            <a:r>
              <a:rPr lang="pl-PL" sz="5500" b="1" dirty="0" smtClean="0"/>
              <a:t>W </a:t>
            </a:r>
            <a:r>
              <a:rPr lang="pl-PL" sz="5500" b="1" dirty="0"/>
              <a:t>„Le Parisien” z 4 IX 2008 r. czytamy o wypowiedzi ówczesnej francuskiej minister sprawiedliwości R. Dati „otwierającej drzwi pośmiertnym ślubom zabitych żołnierzy” (spośród 10 Francuzów zabitych 18 VIII 2008 r. w Afganistanie), polecając rozpatrywania bez zwłoki stosownych próśb m. in. S. Biau czyniącej starania o małżeństwo post mortem z zabitym wówczas S. Devez</a:t>
            </a:r>
            <a:r>
              <a:rPr lang="pl-PL" sz="5500" dirty="0"/>
              <a:t>. Podczas dyskusji w Instytucie Prawa Własności Intelektualnej UJ 6 XI 2009 r. prof. J. Szwaja wspomniał, że </a:t>
            </a:r>
            <a:r>
              <a:rPr lang="pl-PL" sz="5500" b="1" dirty="0"/>
              <a:t>możliwość zawierania małżeństw pośmiertnych wprowadzono we Francji w czasach wojny algierskiej, z zamiarem poprawienia statusu prawnego algierskich (arabskich) towarzyszek życia, a przede wszystkim arabsko-francuskich dzieci francuskich żołnierzy poległych na tej wojnie</a:t>
            </a:r>
            <a:r>
              <a:rPr lang="pl-PL" sz="5500" dirty="0"/>
              <a:t>. Wydaje się to bardziej przekonujące niż stwierdzenie, że katastrofa „we Frejus, która wydarzyła się w grudniu 1959 r. na skutek zerwania się tamy Malpasset, spowodowała wprowadzenie do ustawodawstwa francuskiego nowej, nieznanej dotychczas instytucji małżeństwa pośmiertnego, tj. małżeństwa zawieranego po śmierci jednego z przyszłych małżonków. Art. 23 wydanej w związku z tym ustawy z 31 XII 1959 r. stanowi, że Prezydent Republiki może w poważnych wypadkach udzielić zezwolenia na zawarcie małżeństwa, jeżeli jeden z przyszłych małżonków zmarł, nie dopełniwszy oficjalnych formalności związanych z aktem zawarcia tego małżeństwa. Jean Noirei w kwietniowym numerze «Recueil Sirey» z ub. r. poddaje powyższą instytucję krytycznej analizie. Celem wydania wspomnianej ustawy było głównie rozwiązanie zagadnienia filiacji przez nadanie przyszłemu dziecku statusu dziecka małżeńskiego. Autor sądził jednak, że cel powyższy można było osiągnąć bez powoływania do życia instytucji małżeństwa pośmiertnego, sprzecznej z podstawowymi zasadami prawa rodzinnego i w jego przekonaniu odrażającej, fikcyjnej i niepotrzebnej. Ustalenie pochodzenia dziecka może być dokonane także post mortem domniemanego ojca w drodze odpowiedniego postępowania sądowego. Ustalenie ojcostwa powinno gwarantować dziecku te same prawa, jakie wypływają dla niego z zawarcia małżeństwa przez jego rodziców. Tą drogą powinno było pójść rozwiązanie tych problemów – kończy swoje wywody autor” (Z zagranicznej prasy prawniczej [...]. Małżeństwo pośmiertne [...], Pal. nr 11/1961,  s. 58). </a:t>
            </a:r>
          </a:p>
          <a:p>
            <a:pPr marL="0" indent="0">
              <a:buNone/>
            </a:pPr>
            <a:endParaRPr lang="pl-PL" dirty="0"/>
          </a:p>
        </p:txBody>
      </p:sp>
    </p:spTree>
    <p:extLst>
      <p:ext uri="{BB962C8B-B14F-4D97-AF65-F5344CB8AC3E}">
        <p14:creationId xmlns:p14="http://schemas.microsoft.com/office/powerpoint/2010/main" val="1337822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0000" lnSpcReduction="20000"/>
          </a:bodyPr>
          <a:lstStyle/>
          <a:p>
            <a:pPr marL="0" indent="0">
              <a:buNone/>
            </a:pPr>
            <a:r>
              <a:rPr lang="pl-PL" dirty="0" smtClean="0"/>
              <a:t>	Profesorowi </a:t>
            </a:r>
            <a:r>
              <a:rPr lang="pl-PL" dirty="0"/>
              <a:t>H.  Mądrzakowi zawdzięczam informację o pośmiertnym ślubie w okupowanym Ostrowie Wielkopolskim, zachowaną we wspomnieniach M. Hądzelek: „</a:t>
            </a:r>
            <a:r>
              <a:rPr lang="pl-PL" b="1" dirty="0"/>
              <a:t>Na ulicy Grabowskiej prowadził ogrodnictwo Niemiec Krause. Trudno o nim coś dobrego powiedzieć. Miał syna Eryka, który miał się ożenić z Edytą Sinnerówną. W 1944 roku jednak jego syn zginął, a pogrzeb odbył się na cmentarzu przy ulicy Grabowskiej. Był to nietypowy pogrzeb. Na jego grobie odbył się ślub zmarłego Eryka Krausego z Edytą Sinnerówną. W imieniu pana młodego odpowiadał jego ojciec. Edyta w tym czasie była już w zaawansowanej ciąży. Na tym pogrzebie było bardzo dużo ludzi. Został pochowany po lewej stronie ganku głównego</a:t>
            </a:r>
            <a:r>
              <a:rPr lang="pl-PL" dirty="0"/>
              <a:t>”(O ostatnich dniach okupacji niemieckiej i wyzwoleniu [w:] Z. K. Jeżewski, Ostrowskie „Eleusis” 1939 -1946, Ostrów Wielkopolski 2007,  s. 109). </a:t>
            </a:r>
            <a:r>
              <a:rPr lang="pl-PL" dirty="0" smtClean="0"/>
              <a:t>O </a:t>
            </a:r>
            <a:r>
              <a:rPr lang="pl-PL" dirty="0"/>
              <a:t>podobnym przypadku nie słyszał wybitny znawca problematyki prawnej tego okresu prof. A. Konieczny, przypuszcza jednak, że mogło to mieć podstawę w kościelnym ustawodawstwie wewnętrznym; nie udało mi się ustalić, czy takie małżeństwa nie mogły być zawierane na podstawie szczególnego ustawodawstwa wojennego III Rzeszy. Jednak podczas przywołanej dyskusji w Instytucie Prawa Własności Intelektualnej UJ prof. J. Szwaja również wspomniał o zawieraniu małżeństw pośmiertnych podczas II wojny światowej.</a:t>
            </a:r>
          </a:p>
          <a:p>
            <a:pPr marL="0" indent="0">
              <a:buNone/>
            </a:pPr>
            <a:endParaRPr lang="pl-PL" dirty="0"/>
          </a:p>
        </p:txBody>
      </p:sp>
    </p:spTree>
    <p:extLst>
      <p:ext uri="{BB962C8B-B14F-4D97-AF65-F5344CB8AC3E}">
        <p14:creationId xmlns:p14="http://schemas.microsoft.com/office/powerpoint/2010/main" val="3489567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pl-PL" b="1" dirty="0"/>
              <a:t>O fundamentalizmie inaczej…</a:t>
            </a:r>
            <a:r>
              <a:rPr lang="pl-PL" dirty="0"/>
              <a:t/>
            </a:r>
            <a:br>
              <a:rPr lang="pl-PL" dirty="0"/>
            </a:br>
            <a:endParaRPr lang="pl-PL" dirty="0"/>
          </a:p>
        </p:txBody>
      </p:sp>
      <p:sp>
        <p:nvSpPr>
          <p:cNvPr id="3" name="Content Placeholder 2"/>
          <p:cNvSpPr>
            <a:spLocks noGrp="1"/>
          </p:cNvSpPr>
          <p:nvPr>
            <p:ph idx="1"/>
          </p:nvPr>
        </p:nvSpPr>
        <p:spPr>
          <a:xfrm>
            <a:off x="457200" y="914400"/>
            <a:ext cx="8229600" cy="5638800"/>
          </a:xfrm>
        </p:spPr>
        <p:txBody>
          <a:bodyPr>
            <a:normAutofit fontScale="47500" lnSpcReduction="20000"/>
          </a:bodyPr>
          <a:lstStyle/>
          <a:p>
            <a:pPr marL="0" indent="0">
              <a:buNone/>
            </a:pPr>
            <a:r>
              <a:rPr lang="pl-PL" sz="3800" dirty="0" smtClean="0"/>
              <a:t>	Podczas </a:t>
            </a:r>
            <a:r>
              <a:rPr lang="pl-PL" sz="3800" dirty="0"/>
              <a:t>dyskusji na sympozjum zorganizowanym na KUL w maju 1984 r. przez Instytut Jana Pawła II ks. prof. T. Styczeń powiedział: </a:t>
            </a:r>
            <a:r>
              <a:rPr lang="en-US" sz="3800" dirty="0"/>
              <a:t>„</a:t>
            </a:r>
            <a:r>
              <a:rPr lang="pl-PL" sz="3800" dirty="0"/>
              <a:t>W świetle decyzji «na zawsze» istotnie nie bardzo widać, w jaki sposób nawet takie wydarzenie, jak śmierć miałoby w tej wizji cokolwiek zmieniać. I muszę powiedzieć, że mi się św. Paweł podoba wtedy, kiedy zachęca, żeby </a:t>
            </a:r>
            <a:r>
              <a:rPr lang="en-US" sz="3800" dirty="0"/>
              <a:t>–</a:t>
            </a:r>
            <a:r>
              <a:rPr lang="pl-PL" sz="3800" dirty="0"/>
              <a:t> po zgonie małżonka </a:t>
            </a:r>
            <a:r>
              <a:rPr lang="en-US" sz="3800" dirty="0"/>
              <a:t>–</a:t>
            </a:r>
            <a:r>
              <a:rPr lang="pl-PL" sz="3800" dirty="0"/>
              <a:t> już się powtórnie nie żenić. Ideał sprawy jest taki, jak radzi św. Paweł</a:t>
            </a:r>
            <a:r>
              <a:rPr lang="en-US" sz="3800" dirty="0"/>
              <a:t>”</a:t>
            </a:r>
            <a:r>
              <a:rPr lang="pl-PL" sz="3800" dirty="0"/>
              <a:t> (Głos w dyskusji [w:] Jan Paweł II </a:t>
            </a:r>
            <a:r>
              <a:rPr lang="en-US" sz="3800" dirty="0"/>
              <a:t>„</a:t>
            </a:r>
            <a:r>
              <a:rPr lang="pl-PL" sz="3800" dirty="0"/>
              <a:t>Familiaris </a:t>
            </a:r>
            <a:r>
              <a:rPr lang="pl-PL" sz="3800" dirty="0" smtClean="0"/>
              <a:t>Consortio</a:t>
            </a:r>
            <a:r>
              <a:rPr lang="pl-PL" sz="3800" dirty="0"/>
              <a:t>”. Tekst i komentarze, Lublin 1987, praca zbiorowa (red. T. Styczeń SDS),  s. 298). Podzieliłem się wówczas także z nim informacją przekazaną mi przed czterdziestu laty przez Mazura E. Konietz’a, przełożonego zboru mormońskiego w Zełwągach koło Mikołajek, że jego ślub zawarty nie w miejscowej kaplicy, ale aż w szwajcarskiej świątyni </a:t>
            </a:r>
            <a:r>
              <a:rPr lang="en-US" sz="3800" dirty="0" smtClean="0"/>
              <a:t>„</a:t>
            </a:r>
            <a:r>
              <a:rPr lang="pl-PL" sz="3800" dirty="0"/>
              <a:t>obowiązuje także po śmierci</a:t>
            </a:r>
            <a:r>
              <a:rPr lang="en-US" sz="3800" dirty="0"/>
              <a:t>”</a:t>
            </a:r>
            <a:r>
              <a:rPr lang="pl-PL" sz="3800" dirty="0"/>
              <a:t> (J. Mazurkiewicz, Głos w dyskusji [w:] Jan Paweł II </a:t>
            </a:r>
            <a:r>
              <a:rPr lang="en-US" sz="3800" dirty="0"/>
              <a:t>„</a:t>
            </a:r>
            <a:r>
              <a:rPr lang="pl-PL" sz="3800" dirty="0"/>
              <a:t>Familiaris consortio</a:t>
            </a:r>
            <a:r>
              <a:rPr lang="en-US" sz="3800" dirty="0"/>
              <a:t>”</a:t>
            </a:r>
            <a:r>
              <a:rPr lang="pl-PL" sz="3800" dirty="0"/>
              <a:t>…,  s. 299).  </a:t>
            </a:r>
          </a:p>
          <a:p>
            <a:pPr marL="0" indent="0">
              <a:buNone/>
            </a:pPr>
            <a:r>
              <a:rPr lang="pl-PL" sz="3800" dirty="0"/>
              <a:t> </a:t>
            </a:r>
          </a:p>
          <a:p>
            <a:pPr marL="0" indent="0">
              <a:buNone/>
            </a:pPr>
            <a:r>
              <a:rPr lang="pl-PL" sz="3800" dirty="0"/>
              <a:t>W miejscu tym warto dodać, że przede wszystkim </a:t>
            </a:r>
            <a:r>
              <a:rPr lang="pl-PL" sz="3800" b="1" dirty="0"/>
              <a:t>w </a:t>
            </a:r>
            <a:r>
              <a:rPr lang="pl-PL" sz="3800" dirty="0"/>
              <a:t> </a:t>
            </a:r>
            <a:r>
              <a:rPr lang="pl-PL" sz="3800" dirty="0" smtClean="0"/>
              <a:t>&lt;&lt;</a:t>
            </a:r>
            <a:r>
              <a:rPr lang="pl-PL" sz="3800" b="1" dirty="0" smtClean="0"/>
              <a:t>prawosławiu, </a:t>
            </a:r>
            <a:r>
              <a:rPr lang="pl-PL" sz="3800" b="1" dirty="0"/>
              <a:t>które odwołuje się do nauczania wspólnot apostolskich pierwszych wieków, związek małżeński przypieczętowany </a:t>
            </a:r>
            <a:r>
              <a:rPr lang="pl-PL" sz="3800" b="1" dirty="0" smtClean="0"/>
              <a:t>Eucharystią </a:t>
            </a:r>
            <a:r>
              <a:rPr lang="pl-PL" sz="3800" b="1" dirty="0"/>
              <a:t>zawierany jest na wieczność i trwa po śmierci </a:t>
            </a:r>
            <a:r>
              <a:rPr lang="pl-PL" sz="3800" dirty="0"/>
              <a:t>[…]. Z tego też względu prawosławna ortodoksja podkreśla wieczny charakter związku małżeńskiego, gdyż „miłość nigdy nie ustaje” [1 Kor 13, 8] i trwa w królestwie niebieskim. Wieczny charakter związku małżeńskiego podparty jest również teologią związku Chrystusa z Kościołem, ceremonią nałożenia koron, modlitwą o „nierozerwalną pieczęć miłości”, </a:t>
            </a:r>
            <a:r>
              <a:rPr lang="pl-PL" sz="3800" b="1" dirty="0"/>
              <a:t>symbolikę obrączek (koło oznacza nieskończoność) </a:t>
            </a:r>
            <a:r>
              <a:rPr lang="pl-PL" sz="3800" dirty="0"/>
              <a:t>oraz wspólnym wypiciem wina (symbol przyszłego wspólnego stołu)&gt;&gt; (Małżeństwo (sakrament), http://pl.wikipedia.org/wiki/Ma%C5%82%C5%BCe%C5%84stwo_(sakrament)).</a:t>
            </a:r>
          </a:p>
          <a:p>
            <a:pPr marL="0" indent="0">
              <a:buNone/>
            </a:pPr>
            <a:endParaRPr lang="pl-PL" dirty="0"/>
          </a:p>
        </p:txBody>
      </p:sp>
    </p:spTree>
    <p:extLst>
      <p:ext uri="{BB962C8B-B14F-4D97-AF65-F5344CB8AC3E}">
        <p14:creationId xmlns:p14="http://schemas.microsoft.com/office/powerpoint/2010/main" val="315424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89038"/>
          </a:xfrm>
        </p:spPr>
        <p:txBody>
          <a:bodyPr>
            <a:normAutofit fontScale="90000"/>
          </a:bodyPr>
          <a:lstStyle/>
          <a:p>
            <a:r>
              <a:rPr lang="pl-PL" b="1" dirty="0"/>
              <a:t>Zawarcie małżeństwa czy zawarcie umowy małżeństwa?</a:t>
            </a:r>
            <a:r>
              <a:rPr lang="pl-PL" dirty="0"/>
              <a:t/>
            </a:r>
            <a:br>
              <a:rPr lang="pl-PL" dirty="0"/>
            </a:br>
            <a:r>
              <a:rPr lang="pl-PL" b="1" dirty="0"/>
              <a:t> </a:t>
            </a:r>
            <a:r>
              <a:rPr lang="pl-PL" dirty="0"/>
              <a:t/>
            </a:r>
            <a:br>
              <a:rPr lang="pl-PL" dirty="0"/>
            </a:br>
            <a:endParaRPr lang="pl-PL" dirty="0"/>
          </a:p>
        </p:txBody>
      </p:sp>
    </p:spTree>
    <p:extLst>
      <p:ext uri="{BB962C8B-B14F-4D97-AF65-F5344CB8AC3E}">
        <p14:creationId xmlns:p14="http://schemas.microsoft.com/office/powerpoint/2010/main" val="64657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normAutofit fontScale="90000"/>
          </a:bodyPr>
          <a:lstStyle/>
          <a:p>
            <a:r>
              <a:rPr lang="pl-PL" b="1" dirty="0"/>
              <a:t>Kontrakt w dwóch sferach: osobowej i majątkowej </a:t>
            </a:r>
            <a:r>
              <a:rPr lang="pl-PL" dirty="0"/>
              <a:t/>
            </a:r>
            <a:br>
              <a:rPr lang="pl-PL" dirty="0"/>
            </a:br>
            <a:r>
              <a:rPr lang="pl-PL" b="1" dirty="0"/>
              <a:t> </a:t>
            </a:r>
            <a:r>
              <a:rPr lang="pl-PL" dirty="0"/>
              <a:t/>
            </a:r>
            <a:br>
              <a:rPr lang="pl-PL" dirty="0"/>
            </a:br>
            <a:endParaRPr lang="pl-PL" dirty="0"/>
          </a:p>
        </p:txBody>
      </p:sp>
    </p:spTree>
    <p:extLst>
      <p:ext uri="{BB962C8B-B14F-4D97-AF65-F5344CB8AC3E}">
        <p14:creationId xmlns:p14="http://schemas.microsoft.com/office/powerpoint/2010/main" val="259473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pl-PL" b="1" dirty="0"/>
              <a:t>Prawne konsekwencje kontraktowego charakteru małżeństwa</a:t>
            </a:r>
            <a:r>
              <a:rPr lang="pl-PL" dirty="0"/>
              <a:t/>
            </a:r>
            <a:br>
              <a:rPr lang="pl-PL" dirty="0"/>
            </a:br>
            <a:endParaRPr lang="pl-PL" dirty="0"/>
          </a:p>
        </p:txBody>
      </p:sp>
    </p:spTree>
    <p:extLst>
      <p:ext uri="{BB962C8B-B14F-4D97-AF65-F5344CB8AC3E}">
        <p14:creationId xmlns:p14="http://schemas.microsoft.com/office/powerpoint/2010/main" val="2489148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fontScale="90000"/>
          </a:bodyPr>
          <a:lstStyle/>
          <a:p>
            <a:r>
              <a:rPr lang="pl-PL" b="1" dirty="0"/>
              <a:t>Społeczna percepcja kontraktowego charakteru małżeństwa</a:t>
            </a:r>
            <a:r>
              <a:rPr lang="pl-PL" dirty="0"/>
              <a:t/>
            </a:r>
            <a:br>
              <a:rPr lang="pl-PL" dirty="0"/>
            </a:br>
            <a:endParaRPr lang="pl-PL" dirty="0"/>
          </a:p>
        </p:txBody>
      </p:sp>
    </p:spTree>
    <p:extLst>
      <p:ext uri="{BB962C8B-B14F-4D97-AF65-F5344CB8AC3E}">
        <p14:creationId xmlns:p14="http://schemas.microsoft.com/office/powerpoint/2010/main" val="376965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r>
              <a:rPr lang="pl-PL" b="1" dirty="0"/>
              <a:t>Sakralizacja małżeństwa: </a:t>
            </a:r>
            <a:r>
              <a:rPr lang="pl-PL" b="1" dirty="0" smtClean="0"/>
              <a:t/>
            </a:r>
            <a:br>
              <a:rPr lang="pl-PL" b="1" dirty="0" smtClean="0"/>
            </a:br>
            <a:r>
              <a:rPr lang="pl-PL" b="1" dirty="0" smtClean="0"/>
              <a:t>idea </a:t>
            </a:r>
            <a:r>
              <a:rPr lang="pl-PL" b="1" dirty="0"/>
              <a:t>i rzeczywistość</a:t>
            </a:r>
            <a:r>
              <a:rPr lang="pl-PL" dirty="0"/>
              <a:t/>
            </a:r>
            <a:br>
              <a:rPr lang="pl-PL" dirty="0"/>
            </a:br>
            <a:endParaRPr lang="pl-PL" dirty="0"/>
          </a:p>
        </p:txBody>
      </p:sp>
    </p:spTree>
    <p:extLst>
      <p:ext uri="{BB962C8B-B14F-4D97-AF65-F5344CB8AC3E}">
        <p14:creationId xmlns:p14="http://schemas.microsoft.com/office/powerpoint/2010/main" val="80491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fontScale="90000"/>
          </a:bodyPr>
          <a:lstStyle/>
          <a:p>
            <a:r>
              <a:rPr lang="pl-PL" b="1" dirty="0"/>
              <a:t>Konsekwencje deprecjacji kontraktowej natury małżeństwa oraz paradoksalne konsekwencje jego sakralizacji</a:t>
            </a:r>
            <a:r>
              <a:rPr lang="pl-PL" dirty="0"/>
              <a:t/>
            </a:r>
            <a:br>
              <a:rPr lang="pl-PL" dirty="0"/>
            </a:br>
            <a:endParaRPr lang="pl-PL" dirty="0"/>
          </a:p>
        </p:txBody>
      </p:sp>
    </p:spTree>
    <p:extLst>
      <p:ext uri="{BB962C8B-B14F-4D97-AF65-F5344CB8AC3E}">
        <p14:creationId xmlns:p14="http://schemas.microsoft.com/office/powerpoint/2010/main" val="25766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fontScale="90000"/>
          </a:bodyPr>
          <a:lstStyle/>
          <a:p>
            <a:r>
              <a:rPr lang="pl-PL" b="1" dirty="0"/>
              <a:t>Zawarcie małżeństwa przed duchownym</a:t>
            </a:r>
            <a:r>
              <a:rPr lang="pl-PL" dirty="0"/>
              <a:t/>
            </a:r>
            <a:br>
              <a:rPr lang="pl-PL" dirty="0"/>
            </a:br>
            <a:endParaRPr lang="pl-PL" dirty="0"/>
          </a:p>
        </p:txBody>
      </p:sp>
    </p:spTree>
    <p:extLst>
      <p:ext uri="{BB962C8B-B14F-4D97-AF65-F5344CB8AC3E}">
        <p14:creationId xmlns:p14="http://schemas.microsoft.com/office/powerpoint/2010/main" val="409952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fontScale="90000"/>
          </a:bodyPr>
          <a:lstStyle/>
          <a:p>
            <a:r>
              <a:rPr lang="pl-PL" b="1" dirty="0"/>
              <a:t>Art. </a:t>
            </a:r>
            <a:r>
              <a:rPr lang="pl-PL" b="1" dirty="0" smtClean="0"/>
              <a:t>1 </a:t>
            </a:r>
            <a:r>
              <a:rPr lang="pl-PL" b="1" dirty="0"/>
              <a:t>§ 3 k.r.o. a prawa mniejszości religijnych w Polsce</a:t>
            </a:r>
            <a:r>
              <a:rPr lang="pl-PL" dirty="0"/>
              <a:t/>
            </a:r>
            <a:br>
              <a:rPr lang="pl-PL" dirty="0"/>
            </a:br>
            <a:endParaRPr lang="pl-PL" dirty="0"/>
          </a:p>
        </p:txBody>
      </p:sp>
      <p:sp>
        <p:nvSpPr>
          <p:cNvPr id="3" name="Subtitle 2"/>
          <p:cNvSpPr>
            <a:spLocks noGrp="1"/>
          </p:cNvSpPr>
          <p:nvPr>
            <p:ph type="subTitle" idx="1"/>
          </p:nvPr>
        </p:nvSpPr>
        <p:spPr>
          <a:xfrm>
            <a:off x="762000" y="2362200"/>
            <a:ext cx="7696200" cy="2971800"/>
          </a:xfrm>
        </p:spPr>
        <p:txBody>
          <a:bodyPr>
            <a:normAutofit fontScale="77500" lnSpcReduction="20000"/>
          </a:bodyPr>
          <a:lstStyle/>
          <a:p>
            <a:pPr algn="l"/>
            <a:r>
              <a:rPr lang="pl-PL" dirty="0" smtClean="0">
                <a:solidFill>
                  <a:schemeClr val="tx1"/>
                </a:solidFill>
              </a:rPr>
              <a:t>	Art</a:t>
            </a:r>
            <a:r>
              <a:rPr lang="pl-PL" dirty="0">
                <a:solidFill>
                  <a:schemeClr val="tx1"/>
                </a:solidFill>
              </a:rPr>
              <a:t>. 1 § 3. Przepis paragrafu poprzedzającego stosuje się, </a:t>
            </a:r>
            <a:r>
              <a:rPr lang="pl-PL" b="1" dirty="0">
                <a:solidFill>
                  <a:schemeClr val="tx1"/>
                </a:solidFill>
              </a:rPr>
              <a:t>jeżeli ratyfikowana </a:t>
            </a:r>
            <a:r>
              <a:rPr lang="pl-PL" b="1" dirty="0" smtClean="0">
                <a:solidFill>
                  <a:schemeClr val="tx1"/>
                </a:solidFill>
              </a:rPr>
              <a:t>umowa międzynarodowa </a:t>
            </a:r>
            <a:r>
              <a:rPr lang="pl-PL" b="1" dirty="0">
                <a:solidFill>
                  <a:schemeClr val="tx1"/>
                </a:solidFill>
              </a:rPr>
              <a:t>lub ustawa regulująca stosunki między państwem a kościołem albo innym związkiem wyznaniowym przewiduje </a:t>
            </a:r>
            <a:r>
              <a:rPr lang="pl-PL" dirty="0">
                <a:solidFill>
                  <a:schemeClr val="tx1"/>
                </a:solidFill>
              </a:rPr>
              <a:t>możliwość wywołania przez związek małżeński podlegający prawu wewnętrznemu tego kościoła albo innego związku wyznaniowego takich skutków, jakie pociąga za sobą zawarcie małżeństwa przed kierownikiem urzędu stanu cywilnego.</a:t>
            </a:r>
          </a:p>
          <a:p>
            <a:endParaRPr lang="pl-PL" dirty="0"/>
          </a:p>
        </p:txBody>
      </p:sp>
    </p:spTree>
    <p:extLst>
      <p:ext uri="{BB962C8B-B14F-4D97-AF65-F5344CB8AC3E}">
        <p14:creationId xmlns:p14="http://schemas.microsoft.com/office/powerpoint/2010/main" val="3921862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63</Words>
  <Application>Microsoft Office PowerPoint</Application>
  <PresentationFormat>On-screen Show (4:3)</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Zawarcie małżeństwa czy zawarcie umowy małżeństwa?   </vt:lpstr>
      <vt:lpstr>Kontrakt w dwóch sferach: osobowej i majątkowej    </vt:lpstr>
      <vt:lpstr>Prawne konsekwencje kontraktowego charakteru małżeństwa </vt:lpstr>
      <vt:lpstr>Społeczna percepcja kontraktowego charakteru małżeństwa </vt:lpstr>
      <vt:lpstr>Sakralizacja małżeństwa:  idea i rzeczywistość </vt:lpstr>
      <vt:lpstr>Konsekwencje deprecjacji kontraktowej natury małżeństwa oraz paradoksalne konsekwencje jego sakralizacji </vt:lpstr>
      <vt:lpstr>Zawarcie małżeństwa przed duchownym </vt:lpstr>
      <vt:lpstr>Art. 1 § 3 k.r.o. a prawa mniejszości religijnych w Polsce </vt:lpstr>
      <vt:lpstr>Zawarcie małżeństwa po śmierci  </vt:lpstr>
      <vt:lpstr>PowerPoint Presentation</vt:lpstr>
      <vt:lpstr>PowerPoint Presentation</vt:lpstr>
      <vt:lpstr>O fundamentalizmie inaczej…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Gula</dc:creator>
  <cp:lastModifiedBy>Gula</cp:lastModifiedBy>
  <cp:revision>3</cp:revision>
  <dcterms:created xsi:type="dcterms:W3CDTF">2006-08-16T00:00:00Z</dcterms:created>
  <dcterms:modified xsi:type="dcterms:W3CDTF">2014-03-26T17:35:27Z</dcterms:modified>
</cp:coreProperties>
</file>