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19" autoAdjust="0"/>
  </p:normalViewPr>
  <p:slideViewPr>
    <p:cSldViewPr>
      <p:cViewPr>
        <p:scale>
          <a:sx n="75" d="100"/>
          <a:sy n="75" d="100"/>
        </p:scale>
        <p:origin x="-1818" y="-276"/>
      </p:cViewPr>
      <p:guideLst>
        <p:guide orient="horz" pos="2160"/>
        <p:guide pos="2880"/>
      </p:guideLst>
    </p:cSldViewPr>
  </p:slideViewPr>
  <p:outlineViewPr>
    <p:cViewPr>
      <p:scale>
        <a:sx n="33" d="100"/>
        <a:sy n="33" d="100"/>
      </p:scale>
      <p:origin x="66" y="568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487C3CB7-B5E7-4A4F-92B7-DB05411435F5}"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BDB2156-BC08-4FDA-9BE4-36C3C2D8B2E7}" type="slidenum">
              <a:rPr lang="pl-PL" smtClean="0"/>
              <a:t>‹#›</a:t>
            </a:fld>
            <a:endParaRPr lang="pl-PL"/>
          </a:p>
        </p:txBody>
      </p:sp>
    </p:spTree>
    <p:extLst>
      <p:ext uri="{BB962C8B-B14F-4D97-AF65-F5344CB8AC3E}">
        <p14:creationId xmlns:p14="http://schemas.microsoft.com/office/powerpoint/2010/main" val="1424890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487C3CB7-B5E7-4A4F-92B7-DB05411435F5}"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BDB2156-BC08-4FDA-9BE4-36C3C2D8B2E7}" type="slidenum">
              <a:rPr lang="pl-PL" smtClean="0"/>
              <a:t>‹#›</a:t>
            </a:fld>
            <a:endParaRPr lang="pl-PL"/>
          </a:p>
        </p:txBody>
      </p:sp>
    </p:spTree>
    <p:extLst>
      <p:ext uri="{BB962C8B-B14F-4D97-AF65-F5344CB8AC3E}">
        <p14:creationId xmlns:p14="http://schemas.microsoft.com/office/powerpoint/2010/main" val="1440397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487C3CB7-B5E7-4A4F-92B7-DB05411435F5}"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BDB2156-BC08-4FDA-9BE4-36C3C2D8B2E7}" type="slidenum">
              <a:rPr lang="pl-PL" smtClean="0"/>
              <a:t>‹#›</a:t>
            </a:fld>
            <a:endParaRPr lang="pl-PL"/>
          </a:p>
        </p:txBody>
      </p:sp>
    </p:spTree>
    <p:extLst>
      <p:ext uri="{BB962C8B-B14F-4D97-AF65-F5344CB8AC3E}">
        <p14:creationId xmlns:p14="http://schemas.microsoft.com/office/powerpoint/2010/main" val="1896160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487C3CB7-B5E7-4A4F-92B7-DB05411435F5}"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BDB2156-BC08-4FDA-9BE4-36C3C2D8B2E7}" type="slidenum">
              <a:rPr lang="pl-PL" smtClean="0"/>
              <a:t>‹#›</a:t>
            </a:fld>
            <a:endParaRPr lang="pl-PL"/>
          </a:p>
        </p:txBody>
      </p:sp>
    </p:spTree>
    <p:extLst>
      <p:ext uri="{BB962C8B-B14F-4D97-AF65-F5344CB8AC3E}">
        <p14:creationId xmlns:p14="http://schemas.microsoft.com/office/powerpoint/2010/main" val="2477736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7C3CB7-B5E7-4A4F-92B7-DB05411435F5}"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BDB2156-BC08-4FDA-9BE4-36C3C2D8B2E7}" type="slidenum">
              <a:rPr lang="pl-PL" smtClean="0"/>
              <a:t>‹#›</a:t>
            </a:fld>
            <a:endParaRPr lang="pl-PL"/>
          </a:p>
        </p:txBody>
      </p:sp>
    </p:spTree>
    <p:extLst>
      <p:ext uri="{BB962C8B-B14F-4D97-AF65-F5344CB8AC3E}">
        <p14:creationId xmlns:p14="http://schemas.microsoft.com/office/powerpoint/2010/main" val="1987599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487C3CB7-B5E7-4A4F-92B7-DB05411435F5}" type="datetimeFigureOut">
              <a:rPr lang="pl-PL" smtClean="0"/>
              <a:t>2014-04-30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BDB2156-BC08-4FDA-9BE4-36C3C2D8B2E7}" type="slidenum">
              <a:rPr lang="pl-PL" smtClean="0"/>
              <a:t>‹#›</a:t>
            </a:fld>
            <a:endParaRPr lang="pl-PL"/>
          </a:p>
        </p:txBody>
      </p:sp>
    </p:spTree>
    <p:extLst>
      <p:ext uri="{BB962C8B-B14F-4D97-AF65-F5344CB8AC3E}">
        <p14:creationId xmlns:p14="http://schemas.microsoft.com/office/powerpoint/2010/main" val="3989934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487C3CB7-B5E7-4A4F-92B7-DB05411435F5}" type="datetimeFigureOut">
              <a:rPr lang="pl-PL" smtClean="0"/>
              <a:t>2014-04-30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BDB2156-BC08-4FDA-9BE4-36C3C2D8B2E7}" type="slidenum">
              <a:rPr lang="pl-PL" smtClean="0"/>
              <a:t>‹#›</a:t>
            </a:fld>
            <a:endParaRPr lang="pl-PL"/>
          </a:p>
        </p:txBody>
      </p:sp>
    </p:spTree>
    <p:extLst>
      <p:ext uri="{BB962C8B-B14F-4D97-AF65-F5344CB8AC3E}">
        <p14:creationId xmlns:p14="http://schemas.microsoft.com/office/powerpoint/2010/main" val="31455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487C3CB7-B5E7-4A4F-92B7-DB05411435F5}" type="datetimeFigureOut">
              <a:rPr lang="pl-PL" smtClean="0"/>
              <a:t>2014-04-30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8BDB2156-BC08-4FDA-9BE4-36C3C2D8B2E7}" type="slidenum">
              <a:rPr lang="pl-PL" smtClean="0"/>
              <a:t>‹#›</a:t>
            </a:fld>
            <a:endParaRPr lang="pl-PL"/>
          </a:p>
        </p:txBody>
      </p:sp>
    </p:spTree>
    <p:extLst>
      <p:ext uri="{BB962C8B-B14F-4D97-AF65-F5344CB8AC3E}">
        <p14:creationId xmlns:p14="http://schemas.microsoft.com/office/powerpoint/2010/main" val="2006552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C3CB7-B5E7-4A4F-92B7-DB05411435F5}" type="datetimeFigureOut">
              <a:rPr lang="pl-PL" smtClean="0"/>
              <a:t>2014-04-30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BDB2156-BC08-4FDA-9BE4-36C3C2D8B2E7}" type="slidenum">
              <a:rPr lang="pl-PL" smtClean="0"/>
              <a:t>‹#›</a:t>
            </a:fld>
            <a:endParaRPr lang="pl-PL"/>
          </a:p>
        </p:txBody>
      </p:sp>
    </p:spTree>
    <p:extLst>
      <p:ext uri="{BB962C8B-B14F-4D97-AF65-F5344CB8AC3E}">
        <p14:creationId xmlns:p14="http://schemas.microsoft.com/office/powerpoint/2010/main" val="2164585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C3CB7-B5E7-4A4F-92B7-DB05411435F5}" type="datetimeFigureOut">
              <a:rPr lang="pl-PL" smtClean="0"/>
              <a:t>2014-04-30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BDB2156-BC08-4FDA-9BE4-36C3C2D8B2E7}" type="slidenum">
              <a:rPr lang="pl-PL" smtClean="0"/>
              <a:t>‹#›</a:t>
            </a:fld>
            <a:endParaRPr lang="pl-PL"/>
          </a:p>
        </p:txBody>
      </p:sp>
    </p:spTree>
    <p:extLst>
      <p:ext uri="{BB962C8B-B14F-4D97-AF65-F5344CB8AC3E}">
        <p14:creationId xmlns:p14="http://schemas.microsoft.com/office/powerpoint/2010/main" val="221537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C3CB7-B5E7-4A4F-92B7-DB05411435F5}" type="datetimeFigureOut">
              <a:rPr lang="pl-PL" smtClean="0"/>
              <a:t>2014-04-30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BDB2156-BC08-4FDA-9BE4-36C3C2D8B2E7}" type="slidenum">
              <a:rPr lang="pl-PL" smtClean="0"/>
              <a:t>‹#›</a:t>
            </a:fld>
            <a:endParaRPr lang="pl-PL"/>
          </a:p>
        </p:txBody>
      </p:sp>
    </p:spTree>
    <p:extLst>
      <p:ext uri="{BB962C8B-B14F-4D97-AF65-F5344CB8AC3E}">
        <p14:creationId xmlns:p14="http://schemas.microsoft.com/office/powerpoint/2010/main" val="2769037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C3CB7-B5E7-4A4F-92B7-DB05411435F5}" type="datetimeFigureOut">
              <a:rPr lang="pl-PL" smtClean="0"/>
              <a:t>2014-04-30</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B2156-BC08-4FDA-9BE4-36C3C2D8B2E7}" type="slidenum">
              <a:rPr lang="pl-PL" smtClean="0"/>
              <a:t>‹#›</a:t>
            </a:fld>
            <a:endParaRPr lang="pl-PL"/>
          </a:p>
        </p:txBody>
      </p:sp>
    </p:spTree>
    <p:extLst>
      <p:ext uri="{BB962C8B-B14F-4D97-AF65-F5344CB8AC3E}">
        <p14:creationId xmlns:p14="http://schemas.microsoft.com/office/powerpoint/2010/main" val="3129856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620688"/>
            <a:ext cx="8229600" cy="4090466"/>
          </a:xfrm>
        </p:spPr>
        <p:txBody>
          <a:bodyPr>
            <a:noAutofit/>
          </a:bodyPr>
          <a:lstStyle/>
          <a:p>
            <a:r>
              <a:rPr lang="pl-PL" sz="3200" b="1" dirty="0" smtClean="0"/>
              <a:t>„</a:t>
            </a:r>
            <a:r>
              <a:rPr lang="pl-PL" sz="3200" b="1" dirty="0"/>
              <a:t>Rozwodzić” jest przeciwieństwem „</a:t>
            </a:r>
            <a:r>
              <a:rPr lang="pl-PL" sz="3200" b="1" dirty="0" smtClean="0"/>
              <a:t>zwodzić”</a:t>
            </a:r>
            <a:r>
              <a:rPr lang="pl-PL" sz="3200" b="1" baseline="30000" dirty="0" smtClean="0"/>
              <a:t>1</a:t>
            </a:r>
            <a:r>
              <a:rPr lang="pl-PL" sz="3200" b="1" dirty="0"/>
              <a:t/>
            </a:r>
            <a:br>
              <a:rPr lang="pl-PL" sz="3200" b="1" dirty="0"/>
            </a:br>
            <a:r>
              <a:rPr lang="pl-PL" sz="3200" b="1" dirty="0" smtClean="0"/>
              <a:t/>
            </a:r>
            <a:br>
              <a:rPr lang="pl-PL" sz="3200" b="1" dirty="0" smtClean="0"/>
            </a:br>
            <a:r>
              <a:rPr lang="pl-PL" sz="2800" b="1" dirty="0" smtClean="0"/>
              <a:t>czyli </a:t>
            </a:r>
            <a:r>
              <a:rPr lang="pl-PL" sz="2800" b="1" dirty="0"/>
              <a:t>o potrzebie zasadniczej reformy prawa rozwodowego</a:t>
            </a:r>
            <a:r>
              <a:rPr lang="pl-PL" sz="3200" b="1" dirty="0"/>
              <a:t/>
            </a:r>
            <a:br>
              <a:rPr lang="pl-PL" sz="3200" b="1" dirty="0"/>
            </a:br>
            <a:r>
              <a:rPr lang="pl-PL" sz="3200" b="1" dirty="0"/>
              <a:t/>
            </a:r>
            <a:br>
              <a:rPr lang="pl-PL" sz="3200" b="1" dirty="0"/>
            </a:br>
            <a:endParaRPr lang="pl-PL" sz="3200" dirty="0"/>
          </a:p>
        </p:txBody>
      </p:sp>
      <p:sp>
        <p:nvSpPr>
          <p:cNvPr id="5" name="Content Placeholder 4"/>
          <p:cNvSpPr>
            <a:spLocks noGrp="1"/>
          </p:cNvSpPr>
          <p:nvPr>
            <p:ph idx="1"/>
          </p:nvPr>
        </p:nvSpPr>
        <p:spPr>
          <a:xfrm>
            <a:off x="467544" y="4869477"/>
            <a:ext cx="8229600" cy="1977083"/>
          </a:xfrm>
        </p:spPr>
        <p:txBody>
          <a:bodyPr>
            <a:noAutofit/>
          </a:bodyPr>
          <a:lstStyle/>
          <a:p>
            <a:pPr marL="0" indent="0">
              <a:buNone/>
            </a:pPr>
            <a:endParaRPr lang="pl-PL" dirty="0" smtClean="0"/>
          </a:p>
          <a:p>
            <a:pPr marL="0" indent="0">
              <a:buNone/>
            </a:pPr>
            <a:r>
              <a:rPr lang="pl-PL" sz="1100" b="1" u="sng" dirty="0" smtClean="0"/>
              <a:t>________________________________________________ </a:t>
            </a:r>
          </a:p>
          <a:p>
            <a:pPr marL="0" indent="0">
              <a:buNone/>
            </a:pPr>
            <a:endParaRPr lang="pl-PL" sz="1100" b="1" u="sng" dirty="0" smtClean="0"/>
          </a:p>
          <a:p>
            <a:pPr marL="0" indent="0">
              <a:buNone/>
            </a:pPr>
            <a:r>
              <a:rPr lang="pl-PL" sz="1800" baseline="30000" dirty="0" smtClean="0"/>
              <a:t>1 </a:t>
            </a:r>
            <a:r>
              <a:rPr lang="pl-PL" sz="1800" dirty="0" smtClean="0"/>
              <a:t>&lt;&lt;Przeciwieństwem do „rozwodzi się” jest „zwodzić się”&gt;&gt; (H. Steinhaus, Słownik racjonalny, Wrocław 2003, s. 44).</a:t>
            </a:r>
            <a:endParaRPr lang="pl-PL" sz="1800" dirty="0"/>
          </a:p>
        </p:txBody>
      </p:sp>
    </p:spTree>
    <p:extLst>
      <p:ext uri="{BB962C8B-B14F-4D97-AF65-F5344CB8AC3E}">
        <p14:creationId xmlns:p14="http://schemas.microsoft.com/office/powerpoint/2010/main" val="2423802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normAutofit fontScale="47500" lnSpcReduction="20000"/>
          </a:bodyPr>
          <a:lstStyle/>
          <a:p>
            <a:pPr marL="0" indent="0">
              <a:buNone/>
            </a:pPr>
            <a:r>
              <a:rPr lang="pl-PL" sz="3400" dirty="0" smtClean="0"/>
              <a:t>	Praktyczny </a:t>
            </a:r>
            <a:r>
              <a:rPr lang="pl-PL" sz="3400" dirty="0"/>
              <a:t>walor postanowień zawartych w art.  56 § 2  </a:t>
            </a:r>
            <a:r>
              <a:rPr lang="pl-PL" sz="3400" i="1" dirty="0"/>
              <a:t>in fine</a:t>
            </a:r>
            <a:r>
              <a:rPr lang="pl-PL" sz="3400" dirty="0"/>
              <a:t> oraz w art. 57 k.r.o. jest szczątkowy, o ile nie żaden.  Pierwszy ze wspomnianych przepisów stanowi m.in., że mimo zupełnego i trwałego rozkładu pożycia rozwód nie jest dopuszczalny, jeżeli z innych względów niż  narażenie wskutek jego orzeczenia na szwank dobra wspólnych małoletnich dzieci małżonków  „orzeczenie rozwodu byłoby sprzeczne z zasadami współżycia społecznego”.  </a:t>
            </a:r>
            <a:endParaRPr lang="pl-PL" sz="3400" b="1" dirty="0" smtClean="0"/>
          </a:p>
          <a:p>
            <a:pPr marL="0" indent="0">
              <a:buNone/>
            </a:pPr>
            <a:r>
              <a:rPr lang="pl-PL" sz="3400" b="1" dirty="0"/>
              <a:t>	</a:t>
            </a:r>
            <a:r>
              <a:rPr lang="pl-PL" sz="3400" dirty="0" smtClean="0"/>
              <a:t>Nader </a:t>
            </a:r>
            <a:r>
              <a:rPr lang="pl-PL" sz="3400" dirty="0"/>
              <a:t>wątpliwe jest to, czy niedopuszczalność orzeczenia rozwodu ze względu na jego sprzeczność z zasadami współżycia społecznego jest roztropnym konceptem. Dużo rozważniejszym byłoby dopuszczenie rozwodu i w takich sytuacjach z przyznaniem szczególnych uprawnień (alimentacyjnych, nawet odszkodowawczych) małżonkowi, który nie jest tym, który zabiega o rozwód sprzeczny z tymi zasadami. Gdyby jednak uznać, że zdarzyć się mogą sytuacje odpowiadające hipotezie zawartej w art.  56 § 2  </a:t>
            </a:r>
            <a:r>
              <a:rPr lang="pl-PL" sz="3400" i="1" dirty="0"/>
              <a:t>in fine</a:t>
            </a:r>
            <a:r>
              <a:rPr lang="pl-PL" sz="3400" dirty="0"/>
              <a:t> k.r.o., to wydaje się, że dostatecznym byłoby wtedy instrumentarium dotyczące nadużycia prawa (art. 5 k.c</a:t>
            </a:r>
            <a:r>
              <a:rPr lang="pl-PL" sz="3400" dirty="0" smtClean="0"/>
              <a:t>.).</a:t>
            </a:r>
          </a:p>
          <a:p>
            <a:pPr marL="0" indent="0">
              <a:buNone/>
            </a:pPr>
            <a:r>
              <a:rPr lang="pl-PL" sz="3400" dirty="0" smtClean="0"/>
              <a:t>	Nieco </a:t>
            </a:r>
            <a:r>
              <a:rPr lang="pl-PL" sz="3400" dirty="0"/>
              <a:t>inne, ale nieodległe wątpliwości rodzi sporadycznie pojawiająca się  w judykaturze przesłanka, o której mowa w art.  57 k.r.o., w którym postanowiono, że  rozwód „nie jest również dopuszczalny, jeżeli żąda go małżonek wyłącznie winny rozkładu pożycia, chyba że drugi małżonek wyrazi zgodę na rozwód albo że odmowa jego zgody na rozwód jest w danych okolicznościach sprzeczna z zasadami współżycia </a:t>
            </a:r>
            <a:r>
              <a:rPr lang="pl-PL" sz="3400" dirty="0" smtClean="0"/>
              <a:t>społecznego”</a:t>
            </a:r>
            <a:r>
              <a:rPr lang="pl-PL" sz="3400" baseline="30000" dirty="0" smtClean="0"/>
              <a:t>14</a:t>
            </a:r>
            <a:r>
              <a:rPr lang="pl-PL" sz="3400" dirty="0" smtClean="0"/>
              <a:t>. </a:t>
            </a:r>
            <a:r>
              <a:rPr lang="pl-PL" sz="3400" dirty="0"/>
              <a:t>Konstrukcja cytowanego artykułu jest taka, że w praktyce tylko incydentalnie może on stanowić barierę do orzeczenia rozwodu, pomijając najistotniejsze m.zd. pytanie, które przepis ów rodzi: czy karą za wyłączny rozkład pożycia powinno być uniemożliwienie rozwiązania małżeństwa znajdującego się w stanie zupełnego i trwałego rozkładu? Tu także można zaproponować konsekwencje („kary”) inne, podobne tym, które ustawodawca już zna (zob. art. 60 k.r.o.), ale i takie, które mogłyby się pojawić, np. prawo do żądania odszkodowania, a także zadośćuczynienia. </a:t>
            </a:r>
            <a:endParaRPr lang="pl-PL" sz="3400" b="1" dirty="0"/>
          </a:p>
          <a:p>
            <a:pPr marL="0" indent="0">
              <a:buNone/>
            </a:pPr>
            <a:endParaRPr lang="pl-PL" dirty="0" smtClean="0"/>
          </a:p>
          <a:p>
            <a:pPr marL="0" indent="0">
              <a:buNone/>
            </a:pPr>
            <a:endParaRPr lang="pl-PL" dirty="0" smtClean="0"/>
          </a:p>
          <a:p>
            <a:pPr marL="0" indent="0">
              <a:buNone/>
            </a:pPr>
            <a:r>
              <a:rPr lang="pl-PL" sz="2300" b="1" u="sng" dirty="0" smtClean="0"/>
              <a:t>________________________________________________</a:t>
            </a:r>
          </a:p>
          <a:p>
            <a:pPr marL="0" indent="0">
              <a:buNone/>
            </a:pPr>
            <a:endParaRPr lang="pl-PL" dirty="0"/>
          </a:p>
          <a:p>
            <a:pPr marL="0" indent="0">
              <a:buNone/>
            </a:pPr>
            <a:r>
              <a:rPr lang="pl-PL" baseline="30000" dirty="0" smtClean="0"/>
              <a:t>14 </a:t>
            </a:r>
            <a:r>
              <a:rPr lang="pl-PL" dirty="0" smtClean="0"/>
              <a:t>Zob</a:t>
            </a:r>
            <a:r>
              <a:rPr lang="pl-PL" dirty="0"/>
              <a:t>. J. Górecki, </a:t>
            </a:r>
            <a:r>
              <a:rPr lang="pl-PL" i="1" dirty="0"/>
              <a:t>op.cit.,</a:t>
            </a:r>
            <a:r>
              <a:rPr lang="pl-PL" dirty="0"/>
              <a:t>   s. 349 i n.; A. Szpunar, Rozwód na żądanie małżonka wyłącznie winnego rozkładu [w:] Prace z prawa cywilnego wydane dla uczczenia pracy naukowej profesora Józefa Stanisława Piątowskiego, Wrocław Warszawa Kraków Gdańsk Łódź 1985, praca zbiorowa (red. B. Kordasiewicz, E. Łętowska), s. 325 i n. </a:t>
            </a:r>
            <a:endParaRPr lang="pl-PL" b="1" dirty="0"/>
          </a:p>
          <a:p>
            <a:pPr marL="0" indent="0">
              <a:buNone/>
            </a:pPr>
            <a:endParaRPr lang="pl-PL" dirty="0"/>
          </a:p>
        </p:txBody>
      </p:sp>
    </p:spTree>
    <p:extLst>
      <p:ext uri="{BB962C8B-B14F-4D97-AF65-F5344CB8AC3E}">
        <p14:creationId xmlns:p14="http://schemas.microsoft.com/office/powerpoint/2010/main" val="1007800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496944" cy="6408712"/>
          </a:xfrm>
        </p:spPr>
        <p:txBody>
          <a:bodyPr>
            <a:normAutofit fontScale="32500" lnSpcReduction="20000"/>
          </a:bodyPr>
          <a:lstStyle/>
          <a:p>
            <a:pPr marL="0" indent="0">
              <a:buNone/>
            </a:pPr>
            <a:r>
              <a:rPr lang="pl-PL" sz="4600" dirty="0" smtClean="0"/>
              <a:t>	</a:t>
            </a:r>
            <a:r>
              <a:rPr lang="pl-PL" sz="6200" dirty="0" smtClean="0"/>
              <a:t>Przed </a:t>
            </a:r>
            <a:r>
              <a:rPr lang="pl-PL" sz="6200" dirty="0"/>
              <a:t>kilkunastoma laty wniesiony został do Sejmu  poselski projekt reformy prawa rozwodowego, w którym zaproponowano likwidację wszystkich tzw. pozytywnych przesłanek </a:t>
            </a:r>
            <a:r>
              <a:rPr lang="pl-PL" sz="6200" dirty="0" smtClean="0"/>
              <a:t>rozwodowych</a:t>
            </a:r>
            <a:r>
              <a:rPr lang="pl-PL" sz="6200" baseline="30000" dirty="0" smtClean="0"/>
              <a:t>15</a:t>
            </a:r>
            <a:r>
              <a:rPr lang="pl-PL" sz="6200" dirty="0" smtClean="0"/>
              <a:t>.  </a:t>
            </a:r>
            <a:r>
              <a:rPr lang="pl-PL" sz="6200" dirty="0"/>
              <a:t>Czy rzeczywiście był to  niedorzeczny pomysł? Przecież  przy zawarciu związku małżeńskiego nie tylko decyzja należy do samych zainteresowanych, ale nikt nie wymaga od nich weryfikacji deklaracji o miłości, wierności, współdziałaniu dla dobra rodziny, a nawet tego, czy zawierając związek małżeński z cudzoziemcem nie czynią tego w innym celu niż ten, dla którego prawie zawsze zawierane są małżeństwa. Co najmniej </a:t>
            </a:r>
            <a:r>
              <a:rPr lang="pl-PL" sz="6200" i="1" dirty="0"/>
              <a:t>prima facie</a:t>
            </a:r>
            <a:r>
              <a:rPr lang="pl-PL" sz="6200" dirty="0"/>
              <a:t> logiczną konsekwencją wspomnianego rozwiązania byłoby przyjęcie,  że również rozwód powinien być uzależniony od woli samych małżonków. Zasadność tej opinii widać zwłaszcza wtedy,  gdy małżonkowie zgodnie żądają rozwiązania małżeństwa (por. art.  61</a:t>
            </a:r>
            <a:r>
              <a:rPr lang="pl-PL" sz="6200" baseline="30000" dirty="0"/>
              <a:t>1 </a:t>
            </a:r>
            <a:r>
              <a:rPr lang="pl-PL" sz="6200" dirty="0"/>
              <a:t>§ 3 k.r.o. oraz art. 442 k.p.c., zob. jednak także art. 431 k.p.c.), przy czym zawsze podejmują oni taką decyzję starsi, więc najczęściej bardziej dojrzali, zawsze zaś bardziej doświadczeni niż wtedy, kiedy się pobierali. A dotychczasowa konieczność udowadniania przez nich zupełnego i trwałego rozkładu pożycia zasadza się na przypuszczeniu, że sami  zainteresowani być może pochopnie i nierozważnie oceniają swoją sytuację, jeśli nawet nie kłamią, to nie za bardzo wiedzą, na czym ich dobro czy szczęście małżeńskie ma polegać. </a:t>
            </a:r>
            <a:endParaRPr lang="pl-PL" sz="6200" dirty="0" smtClean="0"/>
          </a:p>
          <a:p>
            <a:pPr marL="0" indent="0">
              <a:buNone/>
            </a:pPr>
            <a:endParaRPr lang="pl-PL" sz="4600" b="1" dirty="0" smtClean="0"/>
          </a:p>
          <a:p>
            <a:pPr marL="0" indent="0">
              <a:buNone/>
            </a:pPr>
            <a:endParaRPr lang="pl-PL" sz="4600" b="1" dirty="0" smtClean="0"/>
          </a:p>
          <a:p>
            <a:pPr marL="0" indent="0">
              <a:buNone/>
            </a:pPr>
            <a:r>
              <a:rPr lang="pl-PL" sz="3400" b="1" u="sng" dirty="0" smtClean="0"/>
              <a:t>________________________________________________</a:t>
            </a:r>
          </a:p>
          <a:p>
            <a:pPr marL="0" indent="0">
              <a:buNone/>
            </a:pPr>
            <a:endParaRPr lang="pl-PL" dirty="0" smtClean="0"/>
          </a:p>
          <a:p>
            <a:pPr marL="0" indent="0">
              <a:buNone/>
            </a:pPr>
            <a:r>
              <a:rPr lang="pl-PL" sz="4900" baseline="30000" dirty="0" smtClean="0"/>
              <a:t>15 </a:t>
            </a:r>
            <a:r>
              <a:rPr lang="pl-PL" sz="4900" dirty="0" smtClean="0"/>
              <a:t>Poselski </a:t>
            </a:r>
            <a:r>
              <a:rPr lang="pl-PL" sz="4900" dirty="0"/>
              <a:t>projekt ustawy o zmianie ustawy z dnia 25 lutego 1964 r. - Kodeks rodzinny i opiekuńczy oraz ustawy z dnia 17 listopada 1964 r. - Kodeks postępowania cywilnego </a:t>
            </a:r>
            <a:r>
              <a:rPr lang="pl-PL" sz="4900" dirty="0" smtClean="0"/>
              <a:t>( druk </a:t>
            </a:r>
            <a:r>
              <a:rPr lang="pl-PL" sz="4900" dirty="0"/>
              <a:t>nr 800 z dn. 1994-09-28),  http://</a:t>
            </a:r>
            <a:r>
              <a:rPr lang="pl-PL" sz="4900" dirty="0" smtClean="0"/>
              <a:t>orka.sejm.gov.pl/proc2.nsf/0/B4F802C961EA47FCC12574580021A77D?OpenDocument</a:t>
            </a:r>
            <a:endParaRPr lang="pl-PL" sz="4900" b="1" dirty="0"/>
          </a:p>
        </p:txBody>
      </p:sp>
    </p:spTree>
    <p:extLst>
      <p:ext uri="{BB962C8B-B14F-4D97-AF65-F5344CB8AC3E}">
        <p14:creationId xmlns:p14="http://schemas.microsoft.com/office/powerpoint/2010/main" val="3390695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80720"/>
          </a:xfrm>
        </p:spPr>
        <p:txBody>
          <a:bodyPr>
            <a:normAutofit fontScale="55000" lnSpcReduction="20000"/>
          </a:bodyPr>
          <a:lstStyle/>
          <a:p>
            <a:pPr marL="0" indent="0">
              <a:buNone/>
            </a:pPr>
            <a:r>
              <a:rPr lang="pl-PL" dirty="0" smtClean="0"/>
              <a:t>	</a:t>
            </a:r>
            <a:r>
              <a:rPr lang="pl-PL" sz="3600" dirty="0" smtClean="0"/>
              <a:t>Wspomniany projekt sprzed lat spotkał się najpierw z krytyką. Najdobitniej</a:t>
            </a:r>
            <a:r>
              <a:rPr lang="pl-PL" sz="3600" baseline="30000" dirty="0" smtClean="0"/>
              <a:t>16</a:t>
            </a:r>
            <a:r>
              <a:rPr lang="pl-PL" sz="3600" dirty="0" smtClean="0"/>
              <a:t> wyraziła ją  profesor W. Stojanowska uznając poselskie propozycje nie tylko za negatywne, ale na dodatek takie, które wywoływać mogą katastrofalne skutki</a:t>
            </a:r>
            <a:r>
              <a:rPr lang="pl-PL" sz="3600" baseline="30000" dirty="0" smtClean="0"/>
              <a:t>17</a:t>
            </a:r>
            <a:r>
              <a:rPr lang="pl-PL" sz="3600" dirty="0" smtClean="0"/>
              <a:t>.  Wspólnie z rejent J. Zaporowską</a:t>
            </a:r>
            <a:r>
              <a:rPr lang="pl-PL" sz="3600" baseline="30000" dirty="0" smtClean="0"/>
              <a:t>18</a:t>
            </a:r>
            <a:r>
              <a:rPr lang="pl-PL" sz="3600" dirty="0" smtClean="0"/>
              <a:t>  broniłem wtedy tego nieswojego projektu podważając zasadność większości stawianych mu zarzutów (nieliczne z formułowanych przez nas uwag krytycznych  oraz postulatów, po wielu latach i najwyraźniej bez związku z naszą krytyką, szczęśliwie się zdeaktualizowały, prawo bowiem w niewielkiej części przybrało postać bliską tej, o którą wówczas zabiegaliśmy). </a:t>
            </a:r>
          </a:p>
          <a:p>
            <a:pPr marL="0" indent="0">
              <a:buNone/>
            </a:pPr>
            <a:endParaRPr lang="pl-PL" sz="3600" dirty="0" smtClean="0"/>
          </a:p>
          <a:p>
            <a:pPr marL="0" indent="0">
              <a:buNone/>
            </a:pPr>
            <a:endParaRPr lang="pl-PL" sz="3600" dirty="0" smtClean="0"/>
          </a:p>
          <a:p>
            <a:pPr marL="0" indent="0">
              <a:buNone/>
            </a:pPr>
            <a:endParaRPr lang="pl-PL" dirty="0" smtClean="0"/>
          </a:p>
          <a:p>
            <a:pPr marL="0" indent="0">
              <a:buNone/>
            </a:pPr>
            <a:endParaRPr lang="pl-PL" dirty="0" smtClean="0"/>
          </a:p>
          <a:p>
            <a:pPr marL="0" indent="0">
              <a:buNone/>
            </a:pPr>
            <a:endParaRPr lang="pl-PL" dirty="0" smtClean="0"/>
          </a:p>
          <a:p>
            <a:pPr marL="0" indent="0">
              <a:buNone/>
            </a:pPr>
            <a:r>
              <a:rPr lang="pl-PL" sz="2000" b="1" u="sng" dirty="0" smtClean="0"/>
              <a:t>________________________________________________</a:t>
            </a:r>
          </a:p>
          <a:p>
            <a:pPr marL="0" indent="0">
              <a:buNone/>
            </a:pPr>
            <a:endParaRPr lang="pl-PL" dirty="0"/>
          </a:p>
          <a:p>
            <a:pPr marL="0" indent="0">
              <a:buNone/>
            </a:pPr>
            <a:r>
              <a:rPr lang="pl-PL" sz="2900" baseline="30000" dirty="0" smtClean="0"/>
              <a:t>16 </a:t>
            </a:r>
            <a:r>
              <a:rPr lang="pl-PL" sz="2900" dirty="0" smtClean="0"/>
              <a:t>Choć niemniej krytyczne było stanowisko Z. Monkiewicz, W sprawie projektu ustawy o zmianie ustawy Kodeks rodzinny i opiekuńczy oraz ustawy Kodeks postępowania cywilnego (Druk Sejmowy nr 800). Aspekt prawny, Informacja nr 315 Wydziału Opinii Prawnych Biura Studiów i Ekspertyz Kancelarii Sejmu. Kwiecień 1995, s. 1 i n., w szczególności wnioski na s. 7, gdzie stanowcza ocena tego projektu z podkreśleniem naruszenia zasady trwałości małżeństwa, zasady ochrony dobra dziecka oraz konstytucyjnej ochrony małżeństwa i rodziny. </a:t>
            </a:r>
            <a:endParaRPr lang="pl-PL" sz="2900" b="1" dirty="0" smtClean="0"/>
          </a:p>
          <a:p>
            <a:pPr marL="0" indent="0">
              <a:buNone/>
            </a:pPr>
            <a:r>
              <a:rPr lang="pl-PL" sz="2900" baseline="30000" dirty="0" smtClean="0"/>
              <a:t>17 </a:t>
            </a:r>
            <a:r>
              <a:rPr lang="pl-PL" sz="2900" dirty="0" smtClean="0"/>
              <a:t>Muzułmańskie akcenty w polskim prawie rozwodowym, Rz nr 44/1995, s. 15; </a:t>
            </a:r>
            <a:r>
              <a:rPr lang="pl-PL" sz="2900" i="1" dirty="0" smtClean="0"/>
              <a:t>nb</a:t>
            </a:r>
            <a:r>
              <a:rPr lang="pl-PL" sz="2900" dirty="0" smtClean="0"/>
              <a:t>. przywołane przeze mnie sformułowanie w skojarzeniu z tytułowym niebezpieczeństwem islamizacji prawa polskiego miało mieć swoistą wymowę. </a:t>
            </a:r>
            <a:endParaRPr lang="pl-PL" sz="2900" b="1" dirty="0" smtClean="0"/>
          </a:p>
          <a:p>
            <a:pPr marL="0" indent="0">
              <a:buNone/>
            </a:pPr>
            <a:r>
              <a:rPr lang="pl-PL" sz="2900" baseline="30000" dirty="0" smtClean="0"/>
              <a:t>18</a:t>
            </a:r>
            <a:r>
              <a:rPr lang="pl-PL" sz="2900" dirty="0" smtClean="0"/>
              <a:t> Zob. J. Zaporowska, J. Mazurkiewicz, „Rozwodzić” jest przeciwieństwem „zwodzić”, Rz nr 103/1995, s. 15. </a:t>
            </a:r>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3803501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336704"/>
          </a:xfrm>
        </p:spPr>
        <p:txBody>
          <a:bodyPr>
            <a:normAutofit fontScale="55000" lnSpcReduction="20000"/>
          </a:bodyPr>
          <a:lstStyle/>
          <a:p>
            <a:pPr marL="0" indent="0">
              <a:buNone/>
            </a:pPr>
            <a:r>
              <a:rPr lang="pl-PL" dirty="0" smtClean="0"/>
              <a:t>	W </a:t>
            </a:r>
            <a:r>
              <a:rPr lang="pl-PL" dirty="0"/>
              <a:t>proponowanym przez posłów nowym art. 56 k.r.o. miało znaleźć się tylko na pozór lapidarne postanowienie, zgodnie z którym, jeżeli nie sprzeciwia się temu dobro małoletnich dzieci, „sąd orzeka rozwiązanie małżeństwa przez rozwód”. Widać stąd, że jedynie częściowo uzasadniony był  zarzut W. Stojanowskiej, iż zamierzona reforma sytuować miała sąd w roli odbiorcy oświadczenia o rozwodzie. Łatwo bowiem zauważyć, że sąd nie mógłby na takiej roli poprzestać w przytłaczającej większości spraw rozwodowych, gdy małżonkowie mają małoletnie dzieci. Lecz gdyby nawet rozwodziło się małżeństwo bezdzietne lub takie, którego dzieci już dorosły rola sądu  w proponowanej przez posłów regulacji w niczym nie odbiegałaby od zadań, które sądy polskie od dawna pełnią  „przyjmując” np.  zgodę na adopcję anonimową lub oświadczenie o przyjęciu albo odrzuceniu spadku.  </a:t>
            </a:r>
            <a:endParaRPr lang="pl-PL" b="1" dirty="0"/>
          </a:p>
          <a:p>
            <a:pPr marL="0" indent="0">
              <a:buNone/>
            </a:pPr>
            <a:r>
              <a:rPr lang="pl-PL" dirty="0" smtClean="0"/>
              <a:t>	Warto </a:t>
            </a:r>
            <a:r>
              <a:rPr lang="pl-PL" dirty="0"/>
              <a:t>zauważyć, że we wspomnianym  poselskim projekcie jako jedyna negatywna przesłanka rozwodowa ostało się jednak dobro małoletnich dzieci. Wydawać się więc mógł  uzasadnionym zarzut W. Stojanowskiej, że posłowie zapomnieli dodać, iż chodziło im  właśnie o dzieci wspólne. Nie można jednak wykluczyć, że wcale o tym nie zapomnieli. Doprawdy, niczym dostatecznie przekonywującym nie można </a:t>
            </a:r>
            <a:r>
              <a:rPr lang="pl-PL" i="1" dirty="0"/>
              <a:t>prima facie</a:t>
            </a:r>
            <a:r>
              <a:rPr lang="pl-PL" dirty="0"/>
              <a:t> uzasadnić deprecjonowania dobra także tych małoletnich dzieci wychowujących się wśród zamierzających się rozwieść małżonków, których rodzicem jest tylko jedno z małżonków. A także dzieci obcych, przysposobionych (wcześniej) przez jednego z małżonków lub przyjętych (wcześniej)  przez jednego z nich do rodziny </a:t>
            </a:r>
            <a:r>
              <a:rPr lang="pl-PL" dirty="0" smtClean="0"/>
              <a:t>zastępczej</a:t>
            </a:r>
            <a:r>
              <a:rPr lang="pl-PL" baseline="30000" dirty="0" smtClean="0"/>
              <a:t>19</a:t>
            </a:r>
            <a:r>
              <a:rPr lang="pl-PL" dirty="0" smtClean="0"/>
              <a:t>.</a:t>
            </a:r>
          </a:p>
          <a:p>
            <a:pPr marL="0" indent="0">
              <a:buNone/>
            </a:pPr>
            <a:endParaRPr lang="pl-PL" b="1" dirty="0" smtClean="0"/>
          </a:p>
          <a:p>
            <a:pPr marL="0" indent="0">
              <a:buNone/>
            </a:pPr>
            <a:endParaRPr lang="pl-PL" b="1" dirty="0"/>
          </a:p>
          <a:p>
            <a:pPr marL="0" indent="0">
              <a:buNone/>
            </a:pPr>
            <a:r>
              <a:rPr lang="pl-PL" sz="2000" b="1" u="sng" dirty="0" smtClean="0"/>
              <a:t>________________________________________________</a:t>
            </a:r>
          </a:p>
          <a:p>
            <a:pPr marL="0" indent="0">
              <a:buNone/>
            </a:pPr>
            <a:endParaRPr lang="pl-PL" b="1" dirty="0"/>
          </a:p>
          <a:p>
            <a:pPr marL="0" indent="0">
              <a:buNone/>
            </a:pPr>
            <a:r>
              <a:rPr lang="pl-PL" sz="2900" baseline="30000" dirty="0" smtClean="0"/>
              <a:t>19 </a:t>
            </a:r>
            <a:r>
              <a:rPr lang="pl-PL" sz="2900" dirty="0" smtClean="0"/>
              <a:t>Por</a:t>
            </a:r>
            <a:r>
              <a:rPr lang="pl-PL" sz="2900" dirty="0"/>
              <a:t>. A. Sabuda, Ochrona dobra dziecka w procesie rozwodowym (zakres podmiotowy), KSP z. 3-4, s. 102 i n. </a:t>
            </a:r>
            <a:endParaRPr lang="pl-PL" sz="2900" b="1" dirty="0"/>
          </a:p>
          <a:p>
            <a:pPr marL="0" indent="0">
              <a:buNone/>
            </a:pPr>
            <a:endParaRPr lang="pl-PL" dirty="0"/>
          </a:p>
        </p:txBody>
      </p:sp>
    </p:spTree>
    <p:extLst>
      <p:ext uri="{BB962C8B-B14F-4D97-AF65-F5344CB8AC3E}">
        <p14:creationId xmlns:p14="http://schemas.microsoft.com/office/powerpoint/2010/main" val="3554408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552728"/>
          </a:xfrm>
        </p:spPr>
        <p:txBody>
          <a:bodyPr>
            <a:normAutofit fontScale="40000" lnSpcReduction="20000"/>
          </a:bodyPr>
          <a:lstStyle/>
          <a:p>
            <a:pPr marL="0" indent="0">
              <a:buNone/>
            </a:pPr>
            <a:r>
              <a:rPr lang="pl-PL" sz="4000" dirty="0" smtClean="0"/>
              <a:t>	We </a:t>
            </a:r>
            <a:r>
              <a:rPr lang="pl-PL" sz="4000" dirty="0"/>
              <a:t>wspomnianym poselskim projekcie znalazła się również propozycja, by zrezygnować z orzekania o </a:t>
            </a:r>
            <a:r>
              <a:rPr lang="pl-PL" sz="4000" dirty="0" smtClean="0"/>
              <a:t>winie</a:t>
            </a:r>
            <a:r>
              <a:rPr lang="pl-PL" sz="4000" baseline="30000" dirty="0" smtClean="0"/>
              <a:t>20</a:t>
            </a:r>
            <a:r>
              <a:rPr lang="pl-PL" sz="4000" dirty="0" smtClean="0"/>
              <a:t>.  </a:t>
            </a:r>
            <a:r>
              <a:rPr lang="pl-PL" sz="4000" dirty="0"/>
              <a:t>Są argumenty, które za taką sugestią przemawiają. Prawie nigdy nie zdarza się bowiem, by winną rozkładu była tylko jedna strona. Uwarunkowania małżeńskich konfliktów są nierzadko skomplikowane i nie zawsze to, co zdaje się czytelnym przejawem winy którejś strony, np. jej alkoholizm, jest dostatecznym i wiarygodnym dowodem, który mógłby być podstawą orzekania także o jej winie. Sąd zaś jest wielokrotnie bezradny w obliczu weryfikacji okoliczności konfliktu o zagmatwanym tle i trwającym nieraz przez lata lub dziesiątki lat. Są więc powody, dla których rozsądną wydaje się sugestia zrezygnowania z orzekania o winie, co najwyżej winna jej towarzyszyć modyfikacja dotychczasowych przesłanek obowiązku alimentacyjnego między małżonkami po rozwodzie, być może także rozszerzająca i wydłużająca ochronę małżonka, którego sytuacja w wyniku orzeczenia rozwodu miałaby ulec istotnemu pogorszeniu. </a:t>
            </a:r>
            <a:endParaRPr lang="pl-PL" sz="4000" b="1" dirty="0"/>
          </a:p>
          <a:p>
            <a:pPr marL="0" indent="0">
              <a:buNone/>
            </a:pPr>
            <a:r>
              <a:rPr lang="pl-PL" sz="4000" dirty="0" smtClean="0"/>
              <a:t>	Nie </a:t>
            </a:r>
            <a:r>
              <a:rPr lang="pl-PL" sz="4000" dirty="0"/>
              <a:t>mam żadnych wątpliwości co do zasadności sformułowanego we wskazanym poselskim projekcie postulatu przywrócenia jurysdykcji rozwodowej sądom rejonowym. Tajemnicą poliszynela był rzeczywisty, wynikający z gry politycznej sprzed lat  powód przekazania tych spraw sądom okręgowym. Nikt się wtedy nie silił na szczególny kamuflaż, jeśli np. skomplikowane sprawy dotyczące ustalania i zaprzeczania macierzyństwa, ustalania (posługując się współczesna terminologią) bezskuteczności uznania ojcostwa oraz o rozwiązanie przysposobienia  pozostawiono w gestii sądów rejonowych. Nie tylko brak  było i jest tu merytorycznej argumentacji za jurysdykcją sądów okręgowych, lecz znane są przede wszystkim praktyczne argumenty za właściwością sądów rejonowych także w tych </a:t>
            </a:r>
            <a:r>
              <a:rPr lang="pl-PL" sz="4000" dirty="0" smtClean="0"/>
              <a:t>sprawach</a:t>
            </a:r>
            <a:r>
              <a:rPr lang="pl-PL" sz="4000" baseline="30000" dirty="0" smtClean="0"/>
              <a:t>21</a:t>
            </a:r>
            <a:r>
              <a:rPr lang="pl-PL" sz="4000" dirty="0" smtClean="0"/>
              <a:t>. </a:t>
            </a:r>
          </a:p>
          <a:p>
            <a:pPr marL="0" indent="0">
              <a:buNone/>
            </a:pPr>
            <a:endParaRPr lang="pl-PL" dirty="0" smtClean="0"/>
          </a:p>
          <a:p>
            <a:pPr marL="0" indent="0">
              <a:buNone/>
            </a:pPr>
            <a:endParaRPr lang="pl-PL" dirty="0"/>
          </a:p>
          <a:p>
            <a:pPr marL="0" indent="0">
              <a:buNone/>
            </a:pPr>
            <a:r>
              <a:rPr lang="pl-PL" dirty="0" smtClean="0"/>
              <a:t> </a:t>
            </a:r>
            <a:r>
              <a:rPr lang="pl-PL" sz="2800" b="1" u="sng" dirty="0" smtClean="0"/>
              <a:t>________________________________________________</a:t>
            </a:r>
          </a:p>
          <a:p>
            <a:pPr marL="0" indent="0">
              <a:buNone/>
            </a:pPr>
            <a:endParaRPr lang="pl-PL" b="1" dirty="0"/>
          </a:p>
          <a:p>
            <a:pPr marL="0" indent="0">
              <a:buNone/>
            </a:pPr>
            <a:r>
              <a:rPr lang="pl-PL" sz="3500" baseline="30000" dirty="0" smtClean="0"/>
              <a:t>20 </a:t>
            </a:r>
            <a:r>
              <a:rPr lang="pl-PL" sz="3500" dirty="0" smtClean="0"/>
              <a:t>Por</a:t>
            </a:r>
            <a:r>
              <a:rPr lang="pl-PL" sz="3500" dirty="0"/>
              <a:t>. A. Stelmachowski, Wina a zasady współżycia społecznego w procesie rozwodowym,  Studia Prawnicze z. 26-27. Zeszyt specjalny wydany dla uczczenia pracy naukowej i kodyfikacyjnej Profesora Jana Wasilkowskiego, s. 245 i n.; W. Żywicki, Wina wyłączna w procesie rozwodowym, PiP z. 3/1972, s. 72 i n.; A. Olejniczak, Pojęcie winy wyłącznej na tle przepisów o rozwodzie, RPEiS z. 3/1975, s. 159 i n. Nadto zob. E. Rosset, Rozwody, Warszawa 1986, s. 69-70. </a:t>
            </a:r>
            <a:endParaRPr lang="pl-PL" sz="3500" b="1" dirty="0"/>
          </a:p>
          <a:p>
            <a:pPr marL="0" indent="0">
              <a:buNone/>
            </a:pPr>
            <a:r>
              <a:rPr lang="pl-PL" sz="3500" baseline="30000" dirty="0" smtClean="0"/>
              <a:t>21 </a:t>
            </a:r>
            <a:r>
              <a:rPr lang="pl-PL" sz="3500" dirty="0" smtClean="0"/>
              <a:t>Zob</a:t>
            </a:r>
            <a:r>
              <a:rPr lang="pl-PL" sz="3500" dirty="0"/>
              <a:t>. B. Czech, Zostawić rozwody w sądach wojewódzkich,  Rz nr 83/1995, s. 16, gdzie autor wspomina, że najpierw był stanowczo przeciwny przekazywaniu spraw rozwodowych ówczesnym sądom wojewódzkim,  ale po dokonaniu tej zmiany równie stanowczo jej bronił! </a:t>
            </a:r>
            <a:endParaRPr lang="pl-PL" sz="3500" b="1" dirty="0"/>
          </a:p>
          <a:p>
            <a:pPr marL="0" indent="0">
              <a:buNone/>
            </a:pPr>
            <a:endParaRPr lang="pl-PL" dirty="0"/>
          </a:p>
        </p:txBody>
      </p:sp>
    </p:spTree>
    <p:extLst>
      <p:ext uri="{BB962C8B-B14F-4D97-AF65-F5344CB8AC3E}">
        <p14:creationId xmlns:p14="http://schemas.microsoft.com/office/powerpoint/2010/main" val="1010504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712968" cy="6552728"/>
          </a:xfrm>
        </p:spPr>
        <p:txBody>
          <a:bodyPr>
            <a:normAutofit fontScale="32500" lnSpcReduction="20000"/>
          </a:bodyPr>
          <a:lstStyle/>
          <a:p>
            <a:pPr marL="0" indent="0">
              <a:buNone/>
            </a:pPr>
            <a:r>
              <a:rPr lang="pl-PL" sz="3400" dirty="0" smtClean="0"/>
              <a:t>	</a:t>
            </a:r>
            <a:r>
              <a:rPr lang="pl-PL" sz="4900" dirty="0" smtClean="0"/>
              <a:t>Warto </a:t>
            </a:r>
            <a:r>
              <a:rPr lang="pl-PL" sz="4900" dirty="0"/>
              <a:t>w tym miejscu zatrzymać się przy na pozór obrazoburczej sugestii płynącej stąd, że chyba nie powinniśmy obarczać i tak ponad siły obciążonych sądów  tym,  co spokojnie mogą wykonać </a:t>
            </a:r>
            <a:r>
              <a:rPr lang="pl-PL" sz="4900" dirty="0" smtClean="0"/>
              <a:t>inni</a:t>
            </a:r>
            <a:r>
              <a:rPr lang="pl-PL" sz="4900" baseline="30000" dirty="0" smtClean="0"/>
              <a:t>22</a:t>
            </a:r>
            <a:r>
              <a:rPr lang="pl-PL" sz="4900" dirty="0" smtClean="0"/>
              <a:t>. </a:t>
            </a:r>
            <a:r>
              <a:rPr lang="pl-PL" sz="4900" dirty="0"/>
              <a:t>Dlatego może wspólny i zgodny wniosek o rozwód małżonków nie mających małoletnich dzieci i ograniczający się wyłącznie do żądania rozwodu mógłby być składany w urzędzie stanu cywilnego, podobnie jak co najmniej równie doniosłe prawnie i społecznie oświadczenie o wstąpieniu w związek małżeński? To zaś, że podobne rozwiązanie znano w </a:t>
            </a:r>
            <a:r>
              <a:rPr lang="pl-PL" sz="4900" dirty="0" smtClean="0"/>
              <a:t>Sowietach</a:t>
            </a:r>
            <a:r>
              <a:rPr lang="pl-PL" sz="4900" baseline="30000" dirty="0" smtClean="0"/>
              <a:t>23</a:t>
            </a:r>
            <a:r>
              <a:rPr lang="pl-PL" sz="4900" dirty="0" smtClean="0"/>
              <a:t>, </a:t>
            </a:r>
            <a:r>
              <a:rPr lang="pl-PL" sz="4900" dirty="0"/>
              <a:t>nie jest merytorycznym kontrargumentem, kawior również tam znano</a:t>
            </a:r>
            <a:r>
              <a:rPr lang="pl-PL" sz="4900" dirty="0" smtClean="0"/>
              <a:t>…</a:t>
            </a:r>
          </a:p>
          <a:p>
            <a:pPr marL="0" indent="0">
              <a:buNone/>
            </a:pPr>
            <a:endParaRPr lang="pl-PL" b="1" dirty="0" smtClean="0"/>
          </a:p>
          <a:p>
            <a:pPr marL="0" indent="0">
              <a:buNone/>
            </a:pPr>
            <a:endParaRPr lang="pl-PL" b="1" dirty="0"/>
          </a:p>
          <a:p>
            <a:pPr marL="0" indent="0">
              <a:buNone/>
            </a:pPr>
            <a:endParaRPr lang="pl-PL" b="1" dirty="0" smtClean="0"/>
          </a:p>
          <a:p>
            <a:pPr marL="0" indent="0">
              <a:buNone/>
            </a:pPr>
            <a:endParaRPr lang="pl-PL" b="1" dirty="0"/>
          </a:p>
          <a:p>
            <a:pPr marL="0" indent="0">
              <a:buNone/>
            </a:pPr>
            <a:endParaRPr lang="pl-PL" b="1" dirty="0"/>
          </a:p>
          <a:p>
            <a:pPr marL="0" indent="0">
              <a:buNone/>
            </a:pPr>
            <a:r>
              <a:rPr lang="pl-PL" sz="3400" b="1" u="sng" dirty="0" smtClean="0"/>
              <a:t>________________________________________________</a:t>
            </a:r>
          </a:p>
          <a:p>
            <a:pPr marL="0" indent="0">
              <a:buNone/>
            </a:pPr>
            <a:endParaRPr lang="pl-PL" b="1" dirty="0"/>
          </a:p>
          <a:p>
            <a:pPr marL="0" indent="0">
              <a:buNone/>
            </a:pPr>
            <a:r>
              <a:rPr lang="pl-PL" sz="4300" baseline="30000" dirty="0" smtClean="0"/>
              <a:t>22 </a:t>
            </a:r>
            <a:r>
              <a:rPr lang="pl-PL" sz="4300" dirty="0" smtClean="0"/>
              <a:t>Nie </a:t>
            </a:r>
            <a:r>
              <a:rPr lang="pl-PL" sz="4300" dirty="0"/>
              <a:t>dotyczy to tylko rozwodu, ale i w pewnych sytuacjach separacji, czym w istocie jest bowiem postępowanie sądowe o separację w sytuacji zgodnego wniosku bezdzietnych małżonków, jeśli nie formalnością, którą szybciej i pewniej taniej „załatwiłby” urząd stanu cywilnego. Zob. art.  61</a:t>
            </a:r>
            <a:r>
              <a:rPr lang="pl-PL" sz="4300" baseline="30000" dirty="0"/>
              <a:t>1</a:t>
            </a:r>
            <a:r>
              <a:rPr lang="pl-PL" sz="4300" dirty="0"/>
              <a:t> § 3. k.r.o., zgodnie z którym  jeżeli „małżonkowie nie mają wspólnych małoletnich dzieci, sąd może orzec separację na podstawie zgodnego żądania małżonków”. </a:t>
            </a:r>
            <a:endParaRPr lang="pl-PL" sz="4300" b="1" dirty="0"/>
          </a:p>
          <a:p>
            <a:pPr marL="0" indent="0">
              <a:buNone/>
            </a:pPr>
            <a:r>
              <a:rPr lang="pl-PL" sz="4300" baseline="30000" dirty="0" smtClean="0"/>
              <a:t>23 </a:t>
            </a:r>
            <a:r>
              <a:rPr lang="pl-PL" sz="4300" dirty="0" smtClean="0"/>
              <a:t>I </a:t>
            </a:r>
            <a:r>
              <a:rPr lang="pl-PL" sz="4300" dirty="0"/>
              <a:t>do dzisiaj jest ono znane w Federacji Rosyjskiej. W  jej kodeksie rodzinnym (</a:t>
            </a:r>
            <a:r>
              <a:rPr lang="pl-PL" sz="4300" u="sng" dirty="0"/>
              <a:t>СЕМЕЙНЫЙ КОДЕКС РОССИЙСКОЙ ФЕДЕРАЦИИ</a:t>
            </a:r>
            <a:r>
              <a:rPr lang="ru-RU" sz="4300" dirty="0"/>
              <a:t>)</a:t>
            </a:r>
            <a:r>
              <a:rPr lang="pl-PL" sz="4300" dirty="0"/>
              <a:t> z  8 XII 1995 r.  dotyczą tej formy rozwodu art. 18-19, w pewnym stopniu także art. 20. Pierwszy z nich przewiduje, że pасторжение „брака производится в органах записи актов гражданского состояния, а в случаях, предусмотренных статьями 21 - 23 настоящего Кодекса, в судебном порядке”, w kolejnym artykule postanowiono, że при „взаимном согласии на расторжение брака супругов, не имеющих общих несовершеннолетних детей, расторжение брака производится в органах записи актов гражданского состояния […].  Расторжение брака по заявлению одного из супругов независимо от наличия у супругов общих несовершеннолетних детей производится в органах записи актов гражданского состояния, если другой супруг: признан судом безвестно отсутствующим; признан судом недееспособным; осужден за совершение преступления к лишению свободы на срок свыше трех лет […].  Расторжение брака и выдача свидетельства о расторжении брака производятся органом записи актов гражданского состояния по истечении месяца со дня подачи заявления о расторжении брака […]. Государственная регистрация расторжения брака производится органом записи актов гражданского состояния в порядке, установленном для государственной регистрации актов гражданского состояния”. Natomiast w art</a:t>
            </a:r>
            <a:r>
              <a:rPr lang="ru-RU" sz="4300" dirty="0"/>
              <a:t>. 20 </a:t>
            </a:r>
            <a:r>
              <a:rPr lang="pl-PL" sz="4300" dirty="0"/>
              <a:t>przewidziano</a:t>
            </a:r>
            <a:r>
              <a:rPr lang="ru-RU" sz="4300" dirty="0"/>
              <a:t>, ż</a:t>
            </a:r>
            <a:r>
              <a:rPr lang="pl-PL" sz="4300" dirty="0"/>
              <a:t>e c</a:t>
            </a:r>
            <a:r>
              <a:rPr lang="ru-RU" sz="4300" dirty="0"/>
              <a:t>поры „о разделе общего имущества супругов, выплате средств на содержание нуждающегося нетрудоспособного супруга, а также споры о детях, возникающие между супругами, один из которых признан судом недееспособным или осужден за совершение преступления к лишению свободы на срок свыше трех лет (пункт 2 статьи 19 настоящего Кодекса), рассматриваются в судебном порядке независимо от расторжения брака в органах записи актов гражданского состояния” (</a:t>
            </a:r>
            <a:r>
              <a:rPr lang="pl-PL" sz="4300" dirty="0"/>
              <a:t>http</a:t>
            </a:r>
            <a:r>
              <a:rPr lang="ru-RU" sz="4300" dirty="0"/>
              <a:t>://</a:t>
            </a:r>
            <a:r>
              <a:rPr lang="pl-PL" sz="4300" dirty="0"/>
              <a:t>www</a:t>
            </a:r>
            <a:r>
              <a:rPr lang="ru-RU" sz="4300" dirty="0"/>
              <a:t>.</a:t>
            </a:r>
            <a:r>
              <a:rPr lang="pl-PL" sz="4300" dirty="0"/>
              <a:t>semkodeks</a:t>
            </a:r>
            <a:r>
              <a:rPr lang="ru-RU" sz="4300" dirty="0"/>
              <a:t>.</a:t>
            </a:r>
            <a:r>
              <a:rPr lang="pl-PL" sz="4300" dirty="0"/>
              <a:t>ru</a:t>
            </a:r>
            <a:r>
              <a:rPr lang="ru-RU" sz="4300" dirty="0"/>
              <a:t>/). </a:t>
            </a:r>
            <a:endParaRPr lang="pl-PL" sz="4300" b="1" dirty="0"/>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20119048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192688"/>
          </a:xfrm>
        </p:spPr>
        <p:txBody>
          <a:bodyPr>
            <a:normAutofit fontScale="47500" lnSpcReduction="20000"/>
          </a:bodyPr>
          <a:lstStyle/>
          <a:p>
            <a:pPr marL="0" indent="0">
              <a:buNone/>
            </a:pPr>
            <a:r>
              <a:rPr lang="pl-PL" dirty="0" smtClean="0"/>
              <a:t>Na </a:t>
            </a:r>
            <a:r>
              <a:rPr lang="pl-PL" dirty="0"/>
              <a:t>wszelki wypadek dodam, że potępiany przez niektórych poselski projekt nie był aż tak „bolszewicki”, a dopuszczalność rozwodu w urzędzie będącym odpowiednikiem naszego urzędu stanu cywilnego przewiduje np. prawo dwóch krajów należących do Unii Europejskiej: Estonii</a:t>
            </a:r>
            <a:r>
              <a:rPr lang="pl-PL" baseline="30000" dirty="0"/>
              <a:t>24</a:t>
            </a:r>
            <a:r>
              <a:rPr lang="pl-PL" dirty="0"/>
              <a:t> oraz Portugalii</a:t>
            </a:r>
            <a:r>
              <a:rPr lang="pl-PL" baseline="30000" dirty="0"/>
              <a:t>25</a:t>
            </a:r>
            <a:r>
              <a:rPr lang="pl-PL" dirty="0"/>
              <a:t>.</a:t>
            </a:r>
            <a:endParaRPr lang="pl-PL" baseline="30000" dirty="0"/>
          </a:p>
          <a:p>
            <a:pPr marL="0" indent="0">
              <a:buNone/>
            </a:pPr>
            <a:endParaRPr lang="pl-PL" baseline="30000" dirty="0" smtClean="0"/>
          </a:p>
          <a:p>
            <a:pPr marL="0" indent="0">
              <a:buNone/>
            </a:pPr>
            <a:endParaRPr lang="pl-PL" baseline="30000" dirty="0"/>
          </a:p>
          <a:p>
            <a:pPr marL="0" indent="0">
              <a:buNone/>
            </a:pPr>
            <a:endParaRPr lang="pl-PL" baseline="30000" dirty="0" smtClean="0"/>
          </a:p>
          <a:p>
            <a:pPr marL="0" indent="0">
              <a:buNone/>
            </a:pPr>
            <a:r>
              <a:rPr lang="pl-PL" sz="2300" b="1" u="sng" dirty="0" smtClean="0"/>
              <a:t>________________________________________________</a:t>
            </a:r>
          </a:p>
          <a:p>
            <a:pPr marL="0" indent="0">
              <a:buNone/>
            </a:pPr>
            <a:endParaRPr lang="pl-PL" baseline="30000" dirty="0"/>
          </a:p>
          <a:p>
            <a:pPr marL="0" indent="0">
              <a:buNone/>
            </a:pPr>
            <a:r>
              <a:rPr lang="pl-PL" baseline="30000" dirty="0" smtClean="0"/>
              <a:t>24 </a:t>
            </a:r>
            <a:r>
              <a:rPr lang="ru-RU" dirty="0" smtClean="0"/>
              <a:t>„</a:t>
            </a:r>
            <a:r>
              <a:rPr lang="pl-PL" dirty="0"/>
              <a:t>Urz</a:t>
            </a:r>
            <a:r>
              <a:rPr lang="ru-RU" dirty="0"/>
              <a:t>ą</a:t>
            </a:r>
            <a:r>
              <a:rPr lang="pl-PL" dirty="0"/>
              <a:t>d stanu cywilnego mo</a:t>
            </a:r>
            <a:r>
              <a:rPr lang="ru-RU" dirty="0"/>
              <a:t>ż</a:t>
            </a:r>
            <a:r>
              <a:rPr lang="pl-PL" dirty="0"/>
              <a:t>e udzieli</a:t>
            </a:r>
            <a:r>
              <a:rPr lang="ru-RU" dirty="0"/>
              <a:t>ć </a:t>
            </a:r>
            <a:r>
              <a:rPr lang="pl-PL" dirty="0"/>
              <a:t>rozwodu zgodnie z porozumieniem ma</a:t>
            </a:r>
            <a:r>
              <a:rPr lang="ru-RU" dirty="0"/>
              <a:t>łż</a:t>
            </a:r>
            <a:r>
              <a:rPr lang="pl-PL" dirty="0"/>
              <a:t>onk</a:t>
            </a:r>
            <a:r>
              <a:rPr lang="ru-RU" dirty="0"/>
              <a:t>ó</a:t>
            </a:r>
            <a:r>
              <a:rPr lang="pl-PL" dirty="0"/>
              <a:t>w</a:t>
            </a:r>
            <a:r>
              <a:rPr lang="ru-RU" dirty="0"/>
              <a:t>, </a:t>
            </a:r>
            <a:r>
              <a:rPr lang="pl-PL" dirty="0"/>
              <a:t>na podstawie wsp</a:t>
            </a:r>
            <a:r>
              <a:rPr lang="ru-RU" dirty="0"/>
              <a:t>ó</a:t>
            </a:r>
            <a:r>
              <a:rPr lang="pl-PL" dirty="0"/>
              <a:t>lnego pisemnego pozwu</a:t>
            </a:r>
            <a:r>
              <a:rPr lang="ru-RU" dirty="0"/>
              <a:t>, </a:t>
            </a:r>
            <a:r>
              <a:rPr lang="pl-PL" dirty="0"/>
              <a:t>tj</a:t>
            </a:r>
            <a:r>
              <a:rPr lang="ru-RU" dirty="0"/>
              <a:t>. </a:t>
            </a:r>
            <a:r>
              <a:rPr lang="pl-PL" dirty="0"/>
              <a:t>za wspólną zgodą małżonków” (Rozwód – Estonia, http://ec.europa.eu/civiljustice/divorce/divorce_est_pl.htm#10.).  Taką możliwość  przewiduje bowiem § 64 </a:t>
            </a:r>
            <a:r>
              <a:rPr lang="lt-LT" dirty="0"/>
              <a:t>kodeksu prawa rodzinnego (PEREKONNASEADUS) </a:t>
            </a:r>
            <a:r>
              <a:rPr lang="pl-PL" dirty="0"/>
              <a:t> z 18 XI 2009 r. zgodnie z którym,  w tłumaczeniu na język angielski: „A vital statistics office may grant divorce upon agreement of the spouses on the basis of a joint written petition. </a:t>
            </a:r>
            <a:r>
              <a:rPr lang="en-GB" dirty="0"/>
              <a:t>A divorce may be granted by a vital statistics office if both spouses reside in Estonia</a:t>
            </a:r>
            <a:r>
              <a:rPr lang="en-US" dirty="0"/>
              <a:t>” (http://archive.equal-jus.eu/193/1/Family_Law_EQUAL_JUS.doc; por. wersję oryginalną w języku estońskim http://archive.equal-jus.eu/193/2/Family_Law_ESTONIAN_EQUAL_JUS.doc). </a:t>
            </a:r>
            <a:endParaRPr lang="pl-PL" b="1" dirty="0"/>
          </a:p>
          <a:p>
            <a:pPr marL="0" indent="0">
              <a:buNone/>
            </a:pPr>
            <a:endParaRPr lang="pl-PL" dirty="0"/>
          </a:p>
          <a:p>
            <a:pPr marL="0" indent="0">
              <a:buNone/>
            </a:pPr>
            <a:r>
              <a:rPr lang="pl-PL" baseline="30000" dirty="0" smtClean="0"/>
              <a:t>25 </a:t>
            </a:r>
            <a:r>
              <a:rPr lang="pl-PL" dirty="0" smtClean="0"/>
              <a:t>„W </a:t>
            </a:r>
            <a:r>
              <a:rPr lang="pl-PL" dirty="0"/>
              <a:t>Portugalii, rozwód może być otrzymany za obopólną zgodą lub w drodze pozwu. Pierwszy sposób zakłada porozumienie obydwóch członków małżeństwa odnośnie rozwiązania więzów małżeńskich oraz odnośnie płacenia alimentów małżonkowi, który będzie ich potrzebował, sprawowanie władzy rodzicielskiej w stosunku do dzieci nieletnich, przeznaczenie domu, w którym zamieszkuje rodzina i system, jaki będzie panował w okresie trwania procesu odnośnie wspomnianej płatności alimentów, wyżej wymienionego wykonywania władzy rodzicielskiej i użytkowania wymienionego wyżej domu […]. O rozwód za obopólna zgodą należy wystąpić w urzędzie stanu cywilnego, z wyjątkiem sytuacji wynikłych z umowy uzgodnionej w ramach procesu o rozwód sporny” (Rozwód – Portugalia, http://ec.europa.eu/civiljustice/divorce/divorce_por_pl.htm#10.).  Zgodnie bowiem z art. 1773 ust. 1 kodeksu cywilnego (Decreto-Lei n.º 47344/66 (Código Civil)) z 25 XI 1966 r.: „O divórcio pode ser por mútuo consentimento ou litigios”, a jak stanowi ust. 2 tego artykułu: „O divórcio por mútuo consentimento pode ser requerido por ambos os cônjuges, de comum acordo, no tribunal ou na conservatória do registo civil se, neste caso, o casal não tiver filhos menores ou, havendo-os, o exercício do respectivo poder paternal se mostrar já judicialmente regulado” (http://www.wipo.int/wipolex/en/text.jsp?file_id=200239). </a:t>
            </a:r>
            <a:endParaRPr lang="pl-PL" b="1" i="1" dirty="0"/>
          </a:p>
          <a:p>
            <a:pPr marL="0" indent="0">
              <a:buNone/>
            </a:pPr>
            <a:endParaRPr lang="pl-PL" dirty="0"/>
          </a:p>
        </p:txBody>
      </p:sp>
    </p:spTree>
    <p:extLst>
      <p:ext uri="{BB962C8B-B14F-4D97-AF65-F5344CB8AC3E}">
        <p14:creationId xmlns:p14="http://schemas.microsoft.com/office/powerpoint/2010/main" val="4263858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624736"/>
          </a:xfrm>
        </p:spPr>
        <p:txBody>
          <a:bodyPr>
            <a:normAutofit fontScale="47500" lnSpcReduction="20000"/>
          </a:bodyPr>
          <a:lstStyle/>
          <a:p>
            <a:pPr marL="0" indent="0">
              <a:buNone/>
            </a:pPr>
            <a:r>
              <a:rPr lang="pl-PL" sz="3400" dirty="0" smtClean="0"/>
              <a:t>	Osiem </a:t>
            </a:r>
            <a:r>
              <a:rPr lang="pl-PL" sz="3400" dirty="0"/>
              <a:t>lat po publikacji naszego artykułu  postulat dopuszczalności stwierdzania rozwodu także w polskich urzędach stanu cywilnego przedstawił redaktor A. </a:t>
            </a:r>
            <a:r>
              <a:rPr lang="pl-PL" sz="3400" dirty="0" smtClean="0"/>
              <a:t>Goszczyński</a:t>
            </a:r>
            <a:r>
              <a:rPr lang="pl-PL" sz="3400" baseline="30000" dirty="0" smtClean="0"/>
              <a:t>26</a:t>
            </a:r>
            <a:r>
              <a:rPr lang="pl-PL" sz="3400" dirty="0" smtClean="0"/>
              <a:t>. </a:t>
            </a:r>
            <a:r>
              <a:rPr lang="pl-PL" sz="3400" dirty="0"/>
              <a:t>Jeszcze później pogląd taki wyraziła sędzia K. Gromek stwierdzając:  „Wydaje się, że w gruncie rzeczy ustawowe przesłanki rozkładu pożycia małżonków mają wyłącznie charakter uznaniowy i to do tego stopnia, iż nie pozbawiony racji może być pogląd, że już sam fakt wyrażenia przez małżonków  zgodnej woli rozwiązania ich małżeństwa i to bez orzekania o winie, oczywiście w braku negatywnych przesłanek z art. 56 § 2 KRO, w szczególności w braku wspólnych małoletnich dzieci małżonków  - powinien skutkować automatycznym rozwiązaniem cywilnych skutków małżeństwa w trybie administracyjnym </a:t>
            </a:r>
            <a:r>
              <a:rPr lang="pl-PL" sz="3400" i="1" dirty="0"/>
              <a:t>de lege ferenda</a:t>
            </a:r>
            <a:r>
              <a:rPr lang="pl-PL" sz="3400" dirty="0"/>
              <a:t> bez potrzeby absorbowania powagi sądu </a:t>
            </a:r>
            <a:r>
              <a:rPr lang="pl-PL" sz="3400" dirty="0" smtClean="0"/>
              <a:t>[…]”</a:t>
            </a:r>
            <a:r>
              <a:rPr lang="pl-PL" sz="3400" baseline="30000" dirty="0" smtClean="0"/>
              <a:t>27</a:t>
            </a:r>
            <a:r>
              <a:rPr lang="pl-PL" sz="3400" dirty="0" smtClean="0"/>
              <a:t>.</a:t>
            </a:r>
            <a:r>
              <a:rPr lang="pl-PL" sz="3400" b="1" dirty="0" smtClean="0"/>
              <a:t> </a:t>
            </a:r>
            <a:endParaRPr lang="pl-PL" sz="3400" b="1" dirty="0"/>
          </a:p>
          <a:p>
            <a:pPr marL="0" indent="0">
              <a:buNone/>
            </a:pPr>
            <a:r>
              <a:rPr lang="pl-PL" sz="3400" dirty="0"/>
              <a:t>	</a:t>
            </a:r>
            <a:r>
              <a:rPr lang="pl-PL" sz="3400" dirty="0" smtClean="0"/>
              <a:t>Są </a:t>
            </a:r>
            <a:r>
              <a:rPr lang="pl-PL" sz="3400" dirty="0"/>
              <a:t>jednak ważkie powody, dla których warto również rozważyć dopuszczalność zawierania umowy rozwodowej u notariusza nie tylko wówczas, gdyby towarzyszył jej  podział majątku wspólnego oraz ustalenie zasad korzystania ze wspólnie zajmowanego mieszkania, ale i wtedy, gdyby małżonkowie zgodnie przyjmowali ustalenia w zakresie władzy rodzicielskiej nad wspólnymi małoletnimi dziećmi oraz kontaktów z nimi, ich alimentacji i być może alimentacji samych małżonków; w tych ostatnich sytuacjach można byłoby zresztą  rozważać  wymóg zatwierdzenia takich umownych  ustaleń przez </a:t>
            </a:r>
            <a:r>
              <a:rPr lang="pl-PL" sz="3400" dirty="0" smtClean="0"/>
              <a:t>sąd</a:t>
            </a:r>
            <a:r>
              <a:rPr lang="pl-PL" sz="3400" baseline="30000" dirty="0" smtClean="0"/>
              <a:t>28</a:t>
            </a:r>
            <a:r>
              <a:rPr lang="pl-PL" sz="3400" dirty="0" smtClean="0"/>
              <a:t>. </a:t>
            </a:r>
          </a:p>
          <a:p>
            <a:pPr marL="0" indent="0">
              <a:buNone/>
            </a:pPr>
            <a:endParaRPr lang="pl-PL" dirty="0" smtClean="0"/>
          </a:p>
          <a:p>
            <a:pPr marL="0" indent="0">
              <a:buNone/>
            </a:pPr>
            <a:endParaRPr lang="pl-PL" dirty="0" smtClean="0"/>
          </a:p>
          <a:p>
            <a:pPr marL="0" indent="0">
              <a:buNone/>
            </a:pPr>
            <a:r>
              <a:rPr lang="pl-PL" sz="2300" b="1" u="sng" dirty="0" smtClean="0"/>
              <a:t>________________________________________________</a:t>
            </a:r>
          </a:p>
          <a:p>
            <a:pPr marL="0" indent="0">
              <a:buNone/>
            </a:pPr>
            <a:endParaRPr lang="pl-PL" dirty="0"/>
          </a:p>
          <a:p>
            <a:pPr marL="0" indent="0">
              <a:buNone/>
            </a:pPr>
            <a:r>
              <a:rPr lang="pl-PL" baseline="30000" dirty="0" smtClean="0"/>
              <a:t>26 </a:t>
            </a:r>
            <a:r>
              <a:rPr lang="pl-PL" dirty="0" smtClean="0"/>
              <a:t>Rozwody </a:t>
            </a:r>
            <a:r>
              <a:rPr lang="pl-PL" dirty="0"/>
              <a:t>bez sądu! Polityka nr 43/2003, s. 40 i n., w szczególności s. 42, gdzie krytyka posiedzenia  pojednawczego i tego, że w postępowaniu rozwodowym dochodzi do naruszenia prywatności stron oraz postulat dopuszczalności „orzekania” rozwodu przez urzędy stanu cywilnego, przy pozostawieniu sądom orzekania rozwodów w przypadku braku obopólnej zgody, nadto w zakresie rozstrzygania o władzy rodzicielskiej nad dziećmi, o obowiązku alimentacyjnym oraz o podziale majątku wspólnego. </a:t>
            </a:r>
            <a:endParaRPr lang="pl-PL" b="1" dirty="0"/>
          </a:p>
          <a:p>
            <a:pPr marL="0" indent="0">
              <a:buNone/>
            </a:pPr>
            <a:r>
              <a:rPr lang="pl-PL" baseline="30000" dirty="0" smtClean="0"/>
              <a:t>27</a:t>
            </a:r>
            <a:r>
              <a:rPr lang="pl-PL" dirty="0" smtClean="0"/>
              <a:t> </a:t>
            </a:r>
            <a:r>
              <a:rPr lang="en-US" dirty="0" err="1" smtClean="0"/>
              <a:t>Rozwód</a:t>
            </a:r>
            <a:r>
              <a:rPr lang="en-US" dirty="0" smtClean="0"/>
              <a:t> </a:t>
            </a:r>
            <a:r>
              <a:rPr lang="en-US" i="1" dirty="0"/>
              <a:t>de </a:t>
            </a:r>
            <a:r>
              <a:rPr lang="en-US" i="1" dirty="0" err="1"/>
              <a:t>lege</a:t>
            </a:r>
            <a:r>
              <a:rPr lang="en-US" i="1" dirty="0"/>
              <a:t> </a:t>
            </a:r>
            <a:r>
              <a:rPr lang="en-US" i="1" dirty="0" err="1"/>
              <a:t>lata</a:t>
            </a:r>
            <a:r>
              <a:rPr lang="en-US" i="1" dirty="0"/>
              <a:t> </a:t>
            </a:r>
            <a:r>
              <a:rPr lang="en-US" dirty="0"/>
              <a:t>i </a:t>
            </a:r>
            <a:r>
              <a:rPr lang="en-US" i="1" dirty="0"/>
              <a:t>de </a:t>
            </a:r>
            <a:r>
              <a:rPr lang="en-US" i="1" dirty="0" err="1"/>
              <a:t>lege</a:t>
            </a:r>
            <a:r>
              <a:rPr lang="en-US" i="1" dirty="0"/>
              <a:t> </a:t>
            </a:r>
            <a:r>
              <a:rPr lang="en-US" i="1" dirty="0" err="1"/>
              <a:t>ferenda</a:t>
            </a:r>
            <a:r>
              <a:rPr lang="en-US" dirty="0"/>
              <a:t>, </a:t>
            </a:r>
            <a:r>
              <a:rPr lang="en-US" dirty="0" err="1"/>
              <a:t>MoP</a:t>
            </a:r>
            <a:r>
              <a:rPr lang="en-US" dirty="0"/>
              <a:t> nr 2/2004, s. 71.  </a:t>
            </a:r>
            <a:r>
              <a:rPr lang="pl-PL" dirty="0"/>
              <a:t>Tamże konkluzja: „W tym świetle  racjonalnym wydaje się postulat wyłączenia z kognicji sądów powszechnych </a:t>
            </a:r>
            <a:r>
              <a:rPr lang="pl-PL" i="1" dirty="0"/>
              <a:t>de lege ferenda</a:t>
            </a:r>
            <a:r>
              <a:rPr lang="pl-PL" dirty="0"/>
              <a:t> orzekania w tych wszystkich sprawach rozwodowych, które są niesporne między stronami, czyli spraw określanych w obecnej nomenklaturze prawniczej mianem rozwodów bez orzekania o winie małżonków. Powinny one podlegać trybowi administracyjnemu, analogicznie, jak zawieranie małżeństw o skutkach cywilnoprawnych” (K. Gromek, </a:t>
            </a:r>
            <a:r>
              <a:rPr lang="pl-PL" i="1" dirty="0"/>
              <a:t>op.cit. ,</a:t>
            </a:r>
            <a:r>
              <a:rPr lang="pl-PL" dirty="0"/>
              <a:t> s. 71).  Zob. także K. Gromek, Kodeks rodzinny i opiekuńczy. Komentarz, Warszawa 2009, s. 1026-1027. </a:t>
            </a:r>
            <a:endParaRPr lang="pl-PL" b="1" dirty="0"/>
          </a:p>
          <a:p>
            <a:pPr marL="0" indent="0">
              <a:buNone/>
            </a:pPr>
            <a:r>
              <a:rPr lang="pl-PL" baseline="30000" dirty="0" smtClean="0"/>
              <a:t>28 </a:t>
            </a:r>
            <a:r>
              <a:rPr lang="pl-PL" dirty="0" smtClean="0"/>
              <a:t>Nie </a:t>
            </a:r>
            <a:r>
              <a:rPr lang="pl-PL" dirty="0"/>
              <a:t>wypada o tym wspominać, ale w tym artykule jest to konieczne, że chyba po raz pierwszy w Polsce zagadnienie to przedstawione zostało przez J. Zaporowską, J. Mazurkiewicza, Rozwód przed rejentem. Co słychać u niemieckich notariuszy, Rz nr 272/1995, s</a:t>
            </a:r>
            <a:r>
              <a:rPr lang="pl-PL" b="1" dirty="0"/>
              <a:t>. </a:t>
            </a:r>
            <a:r>
              <a:rPr lang="pl-PL" dirty="0"/>
              <a:t>15.</a:t>
            </a:r>
            <a:r>
              <a:rPr lang="pl-PL" b="1" dirty="0"/>
              <a:t> </a:t>
            </a:r>
          </a:p>
          <a:p>
            <a:pPr marL="0" indent="0">
              <a:buNone/>
            </a:pPr>
            <a:endParaRPr lang="pl-PL" dirty="0"/>
          </a:p>
        </p:txBody>
      </p:sp>
    </p:spTree>
    <p:extLst>
      <p:ext uri="{BB962C8B-B14F-4D97-AF65-F5344CB8AC3E}">
        <p14:creationId xmlns:p14="http://schemas.microsoft.com/office/powerpoint/2010/main" val="2981807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normAutofit fontScale="40000" lnSpcReduction="20000"/>
          </a:bodyPr>
          <a:lstStyle/>
          <a:p>
            <a:pPr marL="0" indent="0">
              <a:buNone/>
            </a:pPr>
            <a:r>
              <a:rPr lang="pl-PL" sz="4000" dirty="0" smtClean="0"/>
              <a:t>	Inspirującą </a:t>
            </a:r>
            <a:r>
              <a:rPr lang="pl-PL" sz="4000" dirty="0"/>
              <a:t>dla rozważanego zagadnienia perspektywą jest wspomniana już prozaiczna obserwacja, że poza wyjątkowymi sytuacjami, w szczególności choroby psychicznej albo niedorozwoju umysłowego osoby zamierzającej zawrzeć związek małżeński, zawarcie związku małżeńskiego wymaga spełnienia wyłącznie przesłanek formalnych. Dotyczy to także konieczności osiągnięcia określonego wieku oraz zakazu zawierania związku małżeńskiego między krewnymi i przysposobionymi, choć oczywiste jest, że unormowania te mają bardziej lub mniej racjonalne uzasadnienie. Widać jednak biologiczną, zdrowotną, społeczną, a nawet kulturową konwencjonalność części owych regulacji, jeśli w określonych sytuacjach możliwe jest udzielanie zezwolenia na zawarcie małżeństwa przez kobietę, która nie ukończyła osiemnastego roku życia, na jego zawarcie  przez osobę chorą psychicznie albo niedorozwiniętą umysłowo, jak również na zawarcie małżeństwa między powinowatymi. </a:t>
            </a:r>
            <a:endParaRPr lang="pl-PL" sz="4000" b="1" dirty="0"/>
          </a:p>
          <a:p>
            <a:pPr marL="0" indent="0">
              <a:buNone/>
            </a:pPr>
            <a:r>
              <a:rPr lang="pl-PL" sz="4000" dirty="0"/>
              <a:t>	</a:t>
            </a:r>
            <a:r>
              <a:rPr lang="pl-PL" sz="4000" dirty="0" smtClean="0"/>
              <a:t>Swoją </a:t>
            </a:r>
            <a:r>
              <a:rPr lang="pl-PL" sz="4000" dirty="0"/>
              <a:t>drogą, przeświadczenie o dopuszczalności wcześniejszego zawierania małżeństwa przez kobietę opiera się na wątpliwej hipotezie, chyba takiej, która dzisiaj może być postrzegana także, choć nie przede wszystkim, jako przejaw </a:t>
            </a:r>
            <a:r>
              <a:rPr lang="pl-PL" sz="4000" i="1" dirty="0"/>
              <a:t>sui generis</a:t>
            </a:r>
            <a:r>
              <a:rPr lang="pl-PL" sz="4000" dirty="0"/>
              <a:t> seksizmu. Oczywiste jest bowiem, że decydującym kryterium, które powinno być tu brane pod uwagę jest nie biologiczna, ale psychiczna, w tym emocjonalna, a także społeczna dojrzałość do zawarcia małżeństwa, nie wspominając o co najmniej równie doniosłych przesłankach materialnych. Co prawda unormowanie przewidziane w art. 10 § 1 zd. 2   k.r.o. stanowi podstawę do rozważania przez sąd wszystkich tych okoliczności, ale praktyka wskazuje, że nader powściągliwie, jeśli nie pozornie biorą je sądy pod uwagę, przez co i te wymogi  nie mają w praktyce merytorycznej </a:t>
            </a:r>
            <a:r>
              <a:rPr lang="pl-PL" sz="4000" dirty="0" smtClean="0"/>
              <a:t>wartości</a:t>
            </a:r>
            <a:r>
              <a:rPr lang="pl-PL" sz="4000" baseline="30000" dirty="0" smtClean="0"/>
              <a:t>29</a:t>
            </a:r>
            <a:r>
              <a:rPr lang="pl-PL" sz="4000" dirty="0" smtClean="0"/>
              <a:t>. </a:t>
            </a:r>
            <a:r>
              <a:rPr lang="pl-PL" sz="4000" dirty="0"/>
              <a:t>Osobna sprawa, że unormowanie to warte jest oceny także z punktu widzenia równouprawnienia płci, będącego wartością tam, gdzie nie jest ono podważaniem potrzeby naturalnego i uzasadnionego  zróżnicowania sytuacji prawnej  kobiety i mężczyzny</a:t>
            </a:r>
            <a:r>
              <a:rPr lang="pl-PL" sz="4000" dirty="0" smtClean="0"/>
              <a:t>.</a:t>
            </a:r>
          </a:p>
          <a:p>
            <a:pPr marL="0" indent="0">
              <a:buNone/>
            </a:pPr>
            <a:endParaRPr lang="pl-PL" b="1" dirty="0"/>
          </a:p>
          <a:p>
            <a:pPr marL="0" indent="0">
              <a:buNone/>
            </a:pPr>
            <a:endParaRPr lang="pl-PL" b="1" dirty="0" smtClean="0"/>
          </a:p>
          <a:p>
            <a:pPr marL="0" indent="0">
              <a:buNone/>
            </a:pPr>
            <a:endParaRPr lang="pl-PL" b="1" dirty="0" smtClean="0"/>
          </a:p>
          <a:p>
            <a:pPr marL="0" indent="0">
              <a:buNone/>
            </a:pPr>
            <a:r>
              <a:rPr lang="pl-PL" sz="2800" b="1" u="sng" dirty="0" smtClean="0"/>
              <a:t>________________________________________________</a:t>
            </a:r>
          </a:p>
          <a:p>
            <a:pPr marL="0" indent="0">
              <a:buNone/>
            </a:pPr>
            <a:endParaRPr lang="pl-PL" b="1" dirty="0"/>
          </a:p>
          <a:p>
            <a:pPr marL="0" indent="0">
              <a:buNone/>
            </a:pPr>
            <a:r>
              <a:rPr lang="pl-PL" sz="3500" baseline="30000" dirty="0" smtClean="0"/>
              <a:t>29 </a:t>
            </a:r>
            <a:r>
              <a:rPr lang="pl-PL" sz="3500" dirty="0" smtClean="0"/>
              <a:t>Zob</a:t>
            </a:r>
            <a:r>
              <a:rPr lang="pl-PL" sz="3500" dirty="0"/>
              <a:t>. także E. Wiśniowska, Znaczenie wieku przy zawarciu małżeństwa według kodeksu rodzinnego i opiekuńczego, Wrocław 1986.w szczególności s. 39 i n., gdzie interesujące i rzadkie w naszym piśmiennictwie obserwacje. </a:t>
            </a:r>
          </a:p>
        </p:txBody>
      </p:sp>
    </p:spTree>
    <p:extLst>
      <p:ext uri="{BB962C8B-B14F-4D97-AF65-F5344CB8AC3E}">
        <p14:creationId xmlns:p14="http://schemas.microsoft.com/office/powerpoint/2010/main" val="17704217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184576"/>
          </a:xfrm>
        </p:spPr>
        <p:txBody>
          <a:bodyPr>
            <a:normAutofit fontScale="77500" lnSpcReduction="20000"/>
          </a:bodyPr>
          <a:lstStyle/>
          <a:p>
            <a:pPr marL="0" indent="0">
              <a:buNone/>
            </a:pPr>
            <a:r>
              <a:rPr lang="pl-PL" dirty="0" smtClean="0"/>
              <a:t>	Powtórnie </a:t>
            </a:r>
            <a:r>
              <a:rPr lang="pl-PL" dirty="0"/>
              <a:t>wspominam tu o formalnym aspekcie przesłanek  zawarcia małżeństwa dlatego, że warto i z tej perspektywy  spojrzeć na  przesłanki dopuszczalności orzeczenia rozwodu.  Otóż, jeśli ustawodawca nie przewiduje, o czym już wspominałem,  jakichkolwiek weryfikacji  merytorycznych kwalifikacji  do zawarcia związku małżeńskiego, dopuszczając jego zawarcie choćby po miesięcznej znajomości (por. art. 4 zd. 1  k.r.o.), a niekiedy i wcześniej (por. art. 4 zd. 2 k.r.o.), najczęściej przez ludzi młodych i w stadle małżeńskim z reguły niedoświadczonych, to tym bardziej winien uszanować i dyskrecjonalnie potraktować żądanie ludzi starszych, często dojrzałych, nierzadko dramatycznie w pożyciu małżeńskim doświadczonych, gdy stwierdzają oni, najczęściej po wielokrotnych próbach uratowania swego związku, że dalej już małżeństwem nie mogą i nie chcą być.</a:t>
            </a:r>
            <a:endParaRPr lang="pl-PL" b="1" dirty="0"/>
          </a:p>
          <a:p>
            <a:endParaRPr lang="pl-PL" dirty="0"/>
          </a:p>
        </p:txBody>
      </p:sp>
    </p:spTree>
    <p:extLst>
      <p:ext uri="{BB962C8B-B14F-4D97-AF65-F5344CB8AC3E}">
        <p14:creationId xmlns:p14="http://schemas.microsoft.com/office/powerpoint/2010/main" val="334090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6336704"/>
          </a:xfrm>
        </p:spPr>
        <p:txBody>
          <a:bodyPr>
            <a:normAutofit fontScale="32500" lnSpcReduction="20000"/>
          </a:bodyPr>
          <a:lstStyle/>
          <a:p>
            <a:pPr marL="0" indent="0">
              <a:buNone/>
            </a:pPr>
            <a:r>
              <a:rPr lang="pl-PL" sz="5500" dirty="0"/>
              <a:t> </a:t>
            </a:r>
            <a:r>
              <a:rPr lang="pl-PL" sz="5500" dirty="0" smtClean="0"/>
              <a:t>	Rzadko </a:t>
            </a:r>
            <a:r>
              <a:rPr lang="pl-PL" sz="5500" dirty="0"/>
              <a:t>zdarza mi się czytać prace prawników, które poruszają, zadziwiają, a niekiedy wręcz fascynują.  A taką była lektura studium o sensie i nonsensie koncepcji tak zwanych praw podmiotowych osobistych, które wyszło spod  pióra profesora Bogusława </a:t>
            </a:r>
            <a:r>
              <a:rPr lang="pl-PL" sz="5500" dirty="0" smtClean="0"/>
              <a:t>Gawlika</a:t>
            </a:r>
            <a:r>
              <a:rPr lang="pl-PL" sz="5500" baseline="30000" dirty="0" smtClean="0"/>
              <a:t>2</a:t>
            </a:r>
            <a:r>
              <a:rPr lang="pl-PL" sz="5500" dirty="0" smtClean="0"/>
              <a:t>. </a:t>
            </a:r>
            <a:r>
              <a:rPr lang="pl-PL" sz="5500" dirty="0"/>
              <a:t>Że jest ono analitycznym, dociekliwym i jeszcze, jakby tego było mało,  z szacunkiem uwzględniającym przeciwstawne punkty widzenia, to nie było powodem tej oceny. Niezwykłość tego opracowania upatrywałem i upatruję w tym, że Autor wzniósł się ponad zadomowioną w  głowach nie tylko zachodnioeuropejskich prawników od blisko dwóch stuleci konstrukcję prawa podmiotowego, które chyba dla wielu z nich przestało być intelektualnym konceptem, ale stało się bytem rzeczywistym. Nie obracając w perzynę tej konstrukcji, była ona bowiem  i jest nośnikiem wielkich i wartościowych idei, Autor, tak przynajmniej go odczytałem, pokazał na badanym przez siebie obszarze  niedostatki aplikacji koncepcji prawa podmiotowego, w odniesieniu zaś do dóbr osobistych sugerował przyjęcie stanowiska nazwanego ochroną instytucjonalną.  Nie było to przejawem zdarzającego się wśród badaczy, także prawa, dążenia do kreacji mniej lub bardziej wyjątkowych („swoich”) koncepcji, ale wynikiem obserwacji, że szacowne prawo podmiotowe może być niekiedy zawalidrogą, co najmniej wątpliwą, także co do użyteczności, konstrukcją, która </a:t>
            </a:r>
            <a:r>
              <a:rPr lang="pl-PL" sz="5500" i="1" dirty="0"/>
              <a:t>de casu ad casum</a:t>
            </a:r>
            <a:r>
              <a:rPr lang="pl-PL" sz="5500" dirty="0"/>
              <a:t> mniej porządkuje i tłumaczy niż komplikuje i zaciemnia. Po latach doświadczyłem tego podejmując próbę interpretacji ochrony dóbr osobistych zmarłego i właśnie w sugestiach  profesora Gawlika znalazłem remedium na niepokoje tych, którzy nie wiedzą co począć z prawami podmiotowymi </a:t>
            </a:r>
            <a:r>
              <a:rPr lang="pl-PL" sz="5500" i="1" dirty="0"/>
              <a:t>post mortem</a:t>
            </a:r>
            <a:r>
              <a:rPr lang="pl-PL" sz="5500" dirty="0"/>
              <a:t>. </a:t>
            </a:r>
            <a:endParaRPr lang="pl-PL" dirty="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r>
              <a:rPr lang="pl-PL" sz="3400" b="1" u="sng" dirty="0" smtClean="0"/>
              <a:t>________________________________________________ </a:t>
            </a:r>
          </a:p>
          <a:p>
            <a:pPr marL="0" indent="0">
              <a:buNone/>
            </a:pPr>
            <a:endParaRPr lang="pl-PL" dirty="0" smtClean="0"/>
          </a:p>
          <a:p>
            <a:pPr marL="0" indent="0">
              <a:buNone/>
            </a:pPr>
            <a:r>
              <a:rPr lang="pl-PL" sz="4900" baseline="30000" dirty="0" smtClean="0"/>
              <a:t>2 </a:t>
            </a:r>
            <a:r>
              <a:rPr lang="pl-PL" sz="4900" dirty="0" smtClean="0"/>
              <a:t>Ochrona </a:t>
            </a:r>
            <a:r>
              <a:rPr lang="pl-PL" sz="4900" dirty="0"/>
              <a:t>dóbr osobistych. Sens i nonsens koncepcji tzw. praw podmiotowych osobistych, ZNUJ PzWiOWI z. 41, s. 123-141. </a:t>
            </a:r>
            <a:endParaRPr lang="pl-PL" sz="4900" b="1" dirty="0"/>
          </a:p>
          <a:p>
            <a:pPr marL="0" indent="0">
              <a:buNone/>
            </a:pPr>
            <a:endParaRPr lang="pl-PL" dirty="0"/>
          </a:p>
        </p:txBody>
      </p:sp>
    </p:spTree>
    <p:extLst>
      <p:ext uri="{BB962C8B-B14F-4D97-AF65-F5344CB8AC3E}">
        <p14:creationId xmlns:p14="http://schemas.microsoft.com/office/powerpoint/2010/main" val="2744720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6780"/>
            <a:ext cx="8640960" cy="6669360"/>
          </a:xfrm>
        </p:spPr>
        <p:txBody>
          <a:bodyPr>
            <a:normAutofit fontScale="40000" lnSpcReduction="20000"/>
          </a:bodyPr>
          <a:lstStyle/>
          <a:p>
            <a:pPr marL="0" indent="0">
              <a:buNone/>
            </a:pPr>
            <a:r>
              <a:rPr lang="pl-PL" dirty="0" smtClean="0"/>
              <a:t>	</a:t>
            </a:r>
            <a:r>
              <a:rPr lang="pl-PL" sz="4000" dirty="0" smtClean="0"/>
              <a:t>Dawno </a:t>
            </a:r>
            <a:r>
              <a:rPr lang="pl-PL" sz="4000" dirty="0"/>
              <a:t>temu wspólnie z J. Zaporowską przeprowadziliśmy krytykę ówczesnego posiedzenia  </a:t>
            </a:r>
            <a:r>
              <a:rPr lang="pl-PL" sz="4000" dirty="0" smtClean="0"/>
              <a:t>pojednawczego</a:t>
            </a:r>
            <a:r>
              <a:rPr lang="pl-PL" sz="4000" baseline="30000" dirty="0" smtClean="0"/>
              <a:t>30</a:t>
            </a:r>
            <a:r>
              <a:rPr lang="pl-PL" sz="4000" dirty="0" smtClean="0"/>
              <a:t> </a:t>
            </a:r>
            <a:r>
              <a:rPr lang="pl-PL" sz="4000" dirty="0"/>
              <a:t>proponując, aby posiedzenie to lub podobne oddać w ręce tych, którzy się na tym, czemu one służyć mają,  </a:t>
            </a:r>
            <a:r>
              <a:rPr lang="pl-PL" sz="4000" dirty="0" smtClean="0"/>
              <a:t>znają</a:t>
            </a:r>
            <a:r>
              <a:rPr lang="pl-PL" sz="4000" baseline="30000" dirty="0" smtClean="0"/>
              <a:t>31</a:t>
            </a:r>
            <a:r>
              <a:rPr lang="pl-PL" sz="4000" dirty="0" smtClean="0"/>
              <a:t>. </a:t>
            </a:r>
            <a:r>
              <a:rPr lang="pl-PL" sz="4000" dirty="0"/>
              <a:t>Wtedy też proponowaliśmy, aby sądy nie trudziły się rozważaniem pieczy rodzicielskiej nad dziećmi rozwodzących się małżonków, jeśli sami zainteresowani porozumiewają się i - wątpliwej co do wartości - pomocy sądu nie </a:t>
            </a:r>
            <a:r>
              <a:rPr lang="pl-PL" sz="4000" dirty="0" smtClean="0"/>
              <a:t>potrzebują</a:t>
            </a:r>
            <a:r>
              <a:rPr lang="pl-PL" sz="4000" baseline="30000" dirty="0" smtClean="0"/>
              <a:t>32</a:t>
            </a:r>
            <a:r>
              <a:rPr lang="pl-PL" sz="4000" dirty="0" smtClean="0"/>
              <a:t>. </a:t>
            </a:r>
            <a:endParaRPr lang="pl-PL" sz="4000" dirty="0" smtClean="0"/>
          </a:p>
          <a:p>
            <a:pPr marL="0" indent="0">
              <a:buNone/>
            </a:pPr>
            <a:endParaRPr lang="pl-PL" sz="4000" dirty="0" smtClean="0"/>
          </a:p>
          <a:p>
            <a:pPr marL="0" indent="0">
              <a:buNone/>
            </a:pPr>
            <a:r>
              <a:rPr lang="pl-PL" sz="2800" b="1" u="sng" dirty="0" smtClean="0"/>
              <a:t>________________________________________________</a:t>
            </a:r>
          </a:p>
          <a:p>
            <a:pPr marL="0" indent="0">
              <a:buNone/>
            </a:pPr>
            <a:endParaRPr lang="pl-PL" dirty="0" smtClean="0"/>
          </a:p>
          <a:p>
            <a:pPr marL="0" indent="0">
              <a:buNone/>
            </a:pPr>
            <a:r>
              <a:rPr lang="pl-PL" sz="3500" baseline="30000" dirty="0" smtClean="0"/>
              <a:t>30 </a:t>
            </a:r>
            <a:r>
              <a:rPr lang="pl-PL" sz="3500" dirty="0" smtClean="0"/>
              <a:t>Por</a:t>
            </a:r>
            <a:r>
              <a:rPr lang="pl-PL" sz="3500" dirty="0"/>
              <a:t>. W. Stojanowska, Efektywność posiedzeń pojednawczych sądu w sprawach rozwodowych, ZNIBPS nr 8/1978, s. 80 i n., w szczególności  wnioski na s. 116 i n.; na s. 116 stwierdzenie: „Instytucja posiedzeń pojednawczych jest potrzebna […]. Powinien je prowadzić sąd, a nie inna instytucja […]”.</a:t>
            </a:r>
            <a:r>
              <a:rPr lang="pl-PL" sz="3500" b="1" dirty="0"/>
              <a:t> </a:t>
            </a:r>
          </a:p>
          <a:p>
            <a:pPr marL="0" indent="0">
              <a:buNone/>
            </a:pPr>
            <a:r>
              <a:rPr lang="pl-PL" sz="3500" baseline="30000" dirty="0" smtClean="0"/>
              <a:t>31 </a:t>
            </a:r>
            <a:r>
              <a:rPr lang="pl-PL" sz="3500" dirty="0" smtClean="0"/>
              <a:t>Na </a:t>
            </a:r>
            <a:r>
              <a:rPr lang="pl-PL" sz="3500" dirty="0"/>
              <a:t>marginesie rozważanego projektu poselskiego zauważyliśmy wtedy, że kilka „zmian zaproponowali posłowie w regulacji dotyczącej posiedzeń pojednawczych. Najistotniejszą jest możliwość odstąpienia od tych posiedzeń z ważnych powodów lub na zgodny wniosek stron, a także obligatoryjne odstąpienie w razie niestawiennictwa któregokolwiek z rozwodzących się małżonków. Zmiany te są jednak połowiczne, w niczym bowiem nie przeciwdziałają beznadziei tej instytucji, która jak dotąd jest tylko normatywnym parawanem dla skądinąd pobożnych życzeń. A przecież nic nie stoi na przeszkodzie, aby mogła ona spełniać swą doniosłą rolę. Trzeba by tylko owo pojednawcze […]” posiedzenie „wyprowadzić z sądowych gmachów i umożliwić uczestnictwo w nim profesjonalistom, nie zaś sędziom, czyli amatorom, jeśli już nie laikom. Taki trud mogliby podjąć psycholodzy, psychiatrzy, seksuolodzy, może nawet duchowni, gdyby tylko sami zainteresowani zaakceptowali mediację z ich strony. Dodajmy od razu, że zasadniczym celem ich wysiłków nie byłoby sanowanie małżeństwa, co zdarzyć się może, choć graniczy z cudem. Przede wszystkim chodziłoby o to, by ludzie, którzy kiedyś byli ze sobą blisko, spróbowali rozstać się po ludzku, bez nienawiści, bez pogardy. Także dlatego, by w przyszłości potrafili podjąć trud współdziałania, przez długie przecież lata, dla dobra wspólnych dzieci. Warto też zwrócić uwagę, że właśnie instytucja posiedzenia pojednawczego mogłaby spełnić istotną rolę w zreformowanym prawie rozwodowym. Bowiem zawsze wtedy, gdy na żądanie rozwodu nie wyraża zgody drugi z małżonków, rozwód orzekałby sąd, po wcześniejszej próbie mediacji między zwaśnionymi stronami […]. Wyłącznie sąd powinien również orzekać rozwód, gdy między rozwodzącymi się małżonkami zaistnieje spór co do władzy rodzicielskiej lub alimentowania dzieci. W każdej innej sytuacji oświadczenie o rozwodzie mogłoby być składane przed kierownikiem u.s.c.” („Rozwodzić”…, s. 15).</a:t>
            </a:r>
            <a:endParaRPr lang="pl-PL" sz="3500" b="1" dirty="0"/>
          </a:p>
          <a:p>
            <a:pPr marL="0" indent="0">
              <a:buNone/>
            </a:pPr>
            <a:r>
              <a:rPr lang="pl-PL" sz="3500" baseline="30000" dirty="0" smtClean="0"/>
              <a:t>32</a:t>
            </a:r>
            <a:r>
              <a:rPr lang="pl-PL" sz="3500" dirty="0" smtClean="0"/>
              <a:t> Pisaliśmy </a:t>
            </a:r>
            <a:r>
              <a:rPr lang="pl-PL" sz="3500" dirty="0"/>
              <a:t>wtedy: „Rozstrzyganie o władzy rodzicielskiej i alimentach dla dzieci wcale nie musi być regułą w wypadku rozwodu. Powinno następować tylko, gdy kwestie te są przedmiotem sporu między rozwodzącymi się małżonkami. Nie widzimy żadnych powodów, dla których należałoby to uczynić, gdy dorośli ludzie układają te sprawy między sobą dobrowolnie i uczciwie. Tak jak w momencie zawierania małżeństwa nikt nie określa spektrum przyszłej władzy rodzicielskiej ani alimentów, tak w wypadku rozwodu powinno to zaistnieć tylko w razie potrzeby, nie zaś gdy – zdaniem samych zainteresowanych – jest zbędne” („Rozwodzić”…, s. 15).  Por. A. Czerederecka, Rozwód a rywalizacja o opiekę nad dziećmi, Warszawa 2010, </a:t>
            </a:r>
            <a:r>
              <a:rPr lang="pl-PL" sz="3500" i="1" dirty="0"/>
              <a:t>passim</a:t>
            </a:r>
            <a:r>
              <a:rPr lang="pl-PL" sz="3500" dirty="0"/>
              <a:t>. </a:t>
            </a:r>
          </a:p>
        </p:txBody>
      </p:sp>
    </p:spTree>
    <p:extLst>
      <p:ext uri="{BB962C8B-B14F-4D97-AF65-F5344CB8AC3E}">
        <p14:creationId xmlns:p14="http://schemas.microsoft.com/office/powerpoint/2010/main" val="36963463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496944" cy="6552728"/>
          </a:xfrm>
        </p:spPr>
        <p:txBody>
          <a:bodyPr>
            <a:normAutofit fontScale="47500" lnSpcReduction="20000"/>
          </a:bodyPr>
          <a:lstStyle/>
          <a:p>
            <a:pPr marL="0" indent="0">
              <a:buNone/>
            </a:pPr>
            <a:r>
              <a:rPr lang="pl-PL" sz="3400" dirty="0"/>
              <a:t>Minęło t y l k o kilkanaście lat i nasze sugestie, choć chyba nikt już o nich nawet nie pamiętał, zostały  tak czy inaczej uwzględnione (zob. uchylone art. 437 i 438 oraz  przede wszystkim nowe art.  436  i 445</a:t>
            </a:r>
            <a:r>
              <a:rPr lang="pl-PL" sz="3400" baseline="30000" dirty="0"/>
              <a:t>2 </a:t>
            </a:r>
            <a:r>
              <a:rPr lang="pl-PL" sz="3400" dirty="0" smtClean="0"/>
              <a:t>k.p.c.</a:t>
            </a:r>
            <a:r>
              <a:rPr lang="pl-PL" sz="3400" baseline="30000" dirty="0" smtClean="0"/>
              <a:t>33</a:t>
            </a:r>
            <a:r>
              <a:rPr lang="pl-PL" sz="3400" dirty="0" smtClean="0"/>
              <a:t> </a:t>
            </a:r>
            <a:r>
              <a:rPr lang="pl-PL" sz="3400" dirty="0"/>
              <a:t>oraz art. art. 58 § 1 zd. 2 i § 1a zd. 2 k.r.o., a także jego art. 61</a:t>
            </a:r>
            <a:r>
              <a:rPr lang="pl-PL" sz="3400" baseline="30000" dirty="0"/>
              <a:t>3</a:t>
            </a:r>
            <a:r>
              <a:rPr lang="pl-PL" sz="3400" dirty="0"/>
              <a:t> § </a:t>
            </a:r>
            <a:r>
              <a:rPr lang="pl-PL" sz="3400" dirty="0" smtClean="0"/>
              <a:t>1</a:t>
            </a:r>
            <a:r>
              <a:rPr lang="pl-PL" sz="3400" baseline="30000" dirty="0" smtClean="0"/>
              <a:t>34)35.</a:t>
            </a:r>
            <a:r>
              <a:rPr lang="pl-PL" sz="3400" dirty="0" smtClean="0"/>
              <a:t> </a:t>
            </a:r>
          </a:p>
          <a:p>
            <a:pPr marL="0" indent="0">
              <a:buNone/>
            </a:pPr>
            <a:endParaRPr lang="pl-PL" dirty="0" smtClean="0"/>
          </a:p>
          <a:p>
            <a:pPr marL="0" indent="0">
              <a:buNone/>
            </a:pPr>
            <a:endParaRPr lang="pl-PL" dirty="0" smtClean="0"/>
          </a:p>
          <a:p>
            <a:pPr marL="0" indent="0">
              <a:buNone/>
            </a:pPr>
            <a:endParaRPr lang="pl-PL" dirty="0"/>
          </a:p>
          <a:p>
            <a:pPr marL="0" indent="0">
              <a:buNone/>
            </a:pPr>
            <a:r>
              <a:rPr lang="pl-PL" sz="2300" b="1" u="sng" dirty="0" smtClean="0"/>
              <a:t>________________________________________________</a:t>
            </a:r>
          </a:p>
          <a:p>
            <a:pPr marL="0" indent="0">
              <a:buNone/>
            </a:pPr>
            <a:endParaRPr lang="pl-PL" dirty="0" smtClean="0"/>
          </a:p>
          <a:p>
            <a:pPr marL="0" indent="0">
              <a:buNone/>
            </a:pPr>
            <a:r>
              <a:rPr lang="pl-PL" baseline="30000" dirty="0" smtClean="0"/>
              <a:t>33 </a:t>
            </a:r>
            <a:r>
              <a:rPr lang="pl-PL" dirty="0" smtClean="0"/>
              <a:t>Zgodnie </a:t>
            </a:r>
            <a:r>
              <a:rPr lang="pl-PL" dirty="0"/>
              <a:t>z art. 436 jeżeli „istnieją widoki na utrzymanie małżeństwa, sąd może skierować strony do mediacji. Skierowanie to jest możliwe także wtedy, gdy postępowanie zostało zawieszone” (§ 1), przepisy „o mediacji stosuje się odpowiednio, z tym że przedmiotem mediacji może być także pojednanie małżonków” (§ 2.), gdy zaś „strony nie uzgodniły osoby mediatora, sąd kieruje je do stałego mediatora posiadającego wiedzę teoretyczną, w szczególności posiadającego wykształcenie z zakresu psychologii, pedagogiki, socjologii lub prawa oraz umiejętności praktyczne w zakresie prowadzenia mediacji w sprawach rodzinnych” (§ 4; § 3 został uchylony). Natomiast art.  445</a:t>
            </a:r>
            <a:r>
              <a:rPr lang="pl-PL" baseline="30000" dirty="0"/>
              <a:t>2</a:t>
            </a:r>
            <a:r>
              <a:rPr lang="pl-PL" dirty="0"/>
              <a:t> stanowi, że  w „każdym stanie sprawy o rozwód lub separację sąd może skierować strony do mediacji w celu ugodowego załatwienia spornych kwestii dotyczących zaspokojenia potrzeb rodziny, alimentów, sposobu sprawowania władzy rodzicielskiej, kontaktów z dziećmi oraz spraw majątkowych podlegających rozstrzygnięciu w wyroku orzekającym rozwód lub separację. Przepis art. 436 § 4 stosuje się odpowiednio”.</a:t>
            </a:r>
            <a:endParaRPr lang="pl-PL" b="1" dirty="0"/>
          </a:p>
          <a:p>
            <a:pPr marL="0" indent="0">
              <a:buNone/>
            </a:pPr>
            <a:r>
              <a:rPr lang="pl-PL" baseline="30000" dirty="0" smtClean="0"/>
              <a:t>34 </a:t>
            </a:r>
            <a:r>
              <a:rPr lang="pl-PL" dirty="0" smtClean="0"/>
              <a:t>W </a:t>
            </a:r>
            <a:r>
              <a:rPr lang="pl-PL" dirty="0"/>
              <a:t>art. 58 § 1 zd. 2 przewidziano, że sąd „uwzględnia porozumienie małżonków o sposobie wykonywania władzy rodzicielskiej i utrzymywaniu kontaktów z dzieckiem po rozwodzie, jeżeli jest ono zgodne z dobrem dziecka”, natomiast w jego § 1a zd. 2 postanowiono, że sąd „może pozostawić władzę rodzicielską obojgu rodzicom na ich zgodny wniosek, jeżeli przedstawili porozumienie, o którym mowa w § 1, i jest zasadne oczekiwanie, że będą współdziałać w sprawach dziecka”. W  61</a:t>
            </a:r>
            <a:r>
              <a:rPr lang="pl-PL" baseline="30000" dirty="0"/>
              <a:t>3</a:t>
            </a:r>
            <a:r>
              <a:rPr lang="pl-PL" dirty="0"/>
              <a:t> § 1 ustalono zaś, że  przy „orzekaniu separacji stosuje się przepisy art. 57 i art. 58”.</a:t>
            </a:r>
            <a:endParaRPr lang="pl-PL" b="1" dirty="0"/>
          </a:p>
          <a:p>
            <a:pPr marL="0" indent="0">
              <a:buNone/>
            </a:pPr>
            <a:r>
              <a:rPr lang="pl-PL" baseline="30000" dirty="0" smtClean="0"/>
              <a:t>35 </a:t>
            </a:r>
            <a:r>
              <a:rPr lang="pl-PL" dirty="0" smtClean="0"/>
              <a:t>Zob</a:t>
            </a:r>
            <a:r>
              <a:rPr lang="pl-PL" dirty="0"/>
              <a:t>. np. A. Gałakan-Halicka, Kontakty z dzieckiem w świetle nowelizacji kodeksu rodzinnego i opiekuńczego z 6 listopada 2008 r. [w:] Kodeks rodzinny i opiekuńczy po nowelizacji, Wrocław 2010, praca zbiorowa (red. J. Mazurkiewicz), s. 17 i n.; A. N. Schulz, Kontakty z dzieckiem, kontakty dziecka – nowelizacja kodeksu rodzinnego i opiekuńczego w świetle standardów europejskich [w:] Kodeks rodzinny i opiekuńczy po nowelizacji…, s. 79-80; T. Sokołowski, Prawo i obowiązek kontaktu z dzieckiem [w:] Kodeks rodzinny i opiekuńczy po nowelizacji…, s. 92 i n., w szczególności s. 94-95;  M. Kosek [w:] Nowelizacja prawa rodzinnego na podstawie ustaw z 6 listopada 2008 r. i 10 czerwca 2010 r. Analiza. Wykładnia. Komentarz, Warszawa 2011, praca zbiorowa (red. W. Stojanowska), s. 41 i n.</a:t>
            </a:r>
            <a:endParaRPr lang="pl-PL" b="1" dirty="0"/>
          </a:p>
          <a:p>
            <a:pPr marL="0" indent="0">
              <a:buNone/>
            </a:pPr>
            <a:endParaRPr lang="pl-PL" dirty="0"/>
          </a:p>
        </p:txBody>
      </p:sp>
    </p:spTree>
    <p:extLst>
      <p:ext uri="{BB962C8B-B14F-4D97-AF65-F5344CB8AC3E}">
        <p14:creationId xmlns:p14="http://schemas.microsoft.com/office/powerpoint/2010/main" val="20917438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976664"/>
          </a:xfrm>
        </p:spPr>
        <p:txBody>
          <a:bodyPr>
            <a:normAutofit fontScale="62500" lnSpcReduction="20000"/>
          </a:bodyPr>
          <a:lstStyle/>
          <a:p>
            <a:pPr marL="0" indent="0">
              <a:buNone/>
            </a:pPr>
            <a:r>
              <a:rPr lang="pl-PL" dirty="0"/>
              <a:t>Kiepsko to świadczy o wartości legislacyjnej pracy w naszej ojczyźnie (inna sprawa, że dzieje się tak na obszarach, które nie mają </a:t>
            </a:r>
            <a:r>
              <a:rPr lang="pl-PL" i="1" dirty="0"/>
              <a:t>par excellence</a:t>
            </a:r>
            <a:r>
              <a:rPr lang="pl-PL" dirty="0"/>
              <a:t> waloru ekonomicznego, bo na tych ostatnich zmiany są dużo szybsze). Ale to zjawisko o wiele szersze, wiele wartościowych pomysłów czeka bowiem dziesiątki lat na realizację, niekiedy dochodzi do niej dzięki desperacji skrzywdzonego człowieka, chyba </a:t>
            </a:r>
            <a:r>
              <a:rPr lang="pl-PL" dirty="0" smtClean="0"/>
              <a:t>nieprawnika</a:t>
            </a:r>
            <a:r>
              <a:rPr lang="pl-PL" baseline="30000" dirty="0" smtClean="0"/>
              <a:t>36</a:t>
            </a:r>
            <a:r>
              <a:rPr lang="pl-PL" dirty="0" smtClean="0"/>
              <a:t>, </a:t>
            </a:r>
            <a:r>
              <a:rPr lang="pl-PL" dirty="0"/>
              <a:t>a niektóre  nie są w stanie doczekać się choćby dyskusji do </a:t>
            </a:r>
            <a:r>
              <a:rPr lang="pl-PL" dirty="0" smtClean="0"/>
              <a:t>dzisiaj</a:t>
            </a:r>
            <a:r>
              <a:rPr lang="pl-PL" baseline="30000" dirty="0" smtClean="0"/>
              <a:t>37</a:t>
            </a:r>
            <a:r>
              <a:rPr lang="pl-PL" dirty="0" smtClean="0"/>
              <a:t>. </a:t>
            </a:r>
            <a:r>
              <a:rPr lang="pl-PL" dirty="0"/>
              <a:t>Podejrzane to wystawia świadectwo kondycji dialogu w demokratycznym ponoć państwie, a także zwykłej racjonalności postaw tych, od których kształt prawa w Polsce zależy. Czas pokaże czy będzie tak dalej z propozycjami sformułowanymi w naszym prawniczym piśmiennictwie przed laty przez Janinę Zaporowską i przeze mnie, które powtarzam w artykule ofiarowanym profesorowi Bogusławowi Gawlikowi</a:t>
            </a:r>
            <a:r>
              <a:rPr lang="pl-PL" dirty="0" smtClean="0"/>
              <a:t>.</a:t>
            </a:r>
          </a:p>
          <a:p>
            <a:pPr marL="0" indent="0">
              <a:buNone/>
            </a:pPr>
            <a:endParaRPr lang="pl-PL" b="1" dirty="0"/>
          </a:p>
          <a:p>
            <a:pPr marL="0" indent="0">
              <a:buNone/>
            </a:pPr>
            <a:endParaRPr lang="pl-PL" b="1" dirty="0" smtClean="0"/>
          </a:p>
          <a:p>
            <a:pPr marL="0" indent="0">
              <a:buNone/>
            </a:pPr>
            <a:endParaRPr lang="pl-PL" b="1" dirty="0"/>
          </a:p>
          <a:p>
            <a:pPr marL="0" indent="0">
              <a:buNone/>
            </a:pPr>
            <a:endParaRPr lang="pl-PL" b="1" dirty="0" smtClean="0"/>
          </a:p>
          <a:p>
            <a:pPr marL="0" indent="0">
              <a:buNone/>
            </a:pPr>
            <a:r>
              <a:rPr lang="pl-PL" sz="1800" b="1" u="sng" dirty="0" smtClean="0"/>
              <a:t>________________________________________________</a:t>
            </a:r>
          </a:p>
          <a:p>
            <a:pPr marL="0" indent="0">
              <a:buNone/>
            </a:pPr>
            <a:endParaRPr lang="pl-PL" sz="2600" b="1" dirty="0"/>
          </a:p>
          <a:p>
            <a:pPr marL="0" indent="0">
              <a:buNone/>
            </a:pPr>
            <a:r>
              <a:rPr lang="pl-PL" sz="2600" baseline="30000" dirty="0" smtClean="0"/>
              <a:t>36 </a:t>
            </a:r>
            <a:r>
              <a:rPr lang="pl-PL" sz="2600" dirty="0" smtClean="0"/>
              <a:t>Zob</a:t>
            </a:r>
            <a:r>
              <a:rPr lang="pl-PL" sz="2600" dirty="0"/>
              <a:t>. np. J. Mazurkiewicz, Czego prawnicy mogą się nauczyć od pana Kaźmierczyka z Gdańska? O potrzebie dopuszczalności ustalania stosunków filiacyjnych </a:t>
            </a:r>
            <a:r>
              <a:rPr lang="pl-PL" sz="2600" i="1" dirty="0"/>
              <a:t>post mortem</a:t>
            </a:r>
            <a:r>
              <a:rPr lang="pl-PL" sz="2600" dirty="0"/>
              <a:t> [w:] Kodeks rodzinny i opiekuńczy po nowelizacji…, s. 43 i n.</a:t>
            </a:r>
            <a:endParaRPr lang="pl-PL" sz="2600" b="1" dirty="0"/>
          </a:p>
          <a:p>
            <a:pPr marL="0" indent="0">
              <a:buNone/>
            </a:pPr>
            <a:r>
              <a:rPr lang="pl-PL" sz="2600" baseline="30000" dirty="0" smtClean="0"/>
              <a:t>37</a:t>
            </a:r>
            <a:r>
              <a:rPr lang="pl-PL" sz="2600" dirty="0" smtClean="0"/>
              <a:t> Zob</a:t>
            </a:r>
            <a:r>
              <a:rPr lang="pl-PL" sz="2600" dirty="0"/>
              <a:t>. </a:t>
            </a:r>
            <a:r>
              <a:rPr lang="pl-PL" sz="2600" b="1" dirty="0"/>
              <a:t> </a:t>
            </a:r>
            <a:r>
              <a:rPr lang="pl-PL" sz="2600" dirty="0"/>
              <a:t>J. Mazurkiewicz, Ochrona dziecka poczętego w świetle kodeksu rodzinnego i opiekuńczego, Wrocław 1985, s. 26 i 91; tenże, </a:t>
            </a:r>
            <a:r>
              <a:rPr lang="pl-PL" sz="2600" i="1" dirty="0"/>
              <a:t>Non omnis moriar.</a:t>
            </a:r>
            <a:r>
              <a:rPr lang="pl-PL" sz="2600" dirty="0"/>
              <a:t> Ochrona dóbr osobistych zmarłego w prawie polskim, Wrocław 2010, s. 45. </a:t>
            </a:r>
            <a:endParaRPr lang="pl-PL" sz="2600" b="1" dirty="0"/>
          </a:p>
          <a:p>
            <a:pPr marL="0" indent="0">
              <a:buNone/>
            </a:pPr>
            <a:endParaRPr lang="pl-PL" dirty="0"/>
          </a:p>
        </p:txBody>
      </p:sp>
    </p:spTree>
    <p:extLst>
      <p:ext uri="{BB962C8B-B14F-4D97-AF65-F5344CB8AC3E}">
        <p14:creationId xmlns:p14="http://schemas.microsoft.com/office/powerpoint/2010/main" val="29656540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normAutofit fontScale="47500" lnSpcReduction="20000"/>
          </a:bodyPr>
          <a:lstStyle/>
          <a:p>
            <a:pPr marL="0" indent="0">
              <a:buNone/>
            </a:pPr>
            <a:r>
              <a:rPr lang="pl-PL" sz="3800" dirty="0" smtClean="0"/>
              <a:t>	Można </a:t>
            </a:r>
            <a:r>
              <a:rPr lang="pl-PL" sz="3800" dirty="0"/>
              <a:t>jeszcze zwrócić uwagę na to, że choć inaczej niż unieważnienie małżeństwa cywilnego w Polsce oraz zawarcie takiego małżeństwa we Francji, które są możliwe także </a:t>
            </a:r>
            <a:r>
              <a:rPr lang="pl-PL" sz="3800" i="1" dirty="0"/>
              <a:t>post mortem</a:t>
            </a:r>
            <a:r>
              <a:rPr lang="pl-PL" sz="3800" dirty="0"/>
              <a:t> (zob. art. 18 i </a:t>
            </a:r>
            <a:r>
              <a:rPr lang="pl-PL" sz="3800" i="1" dirty="0"/>
              <a:t>expressis verbis</a:t>
            </a:r>
            <a:r>
              <a:rPr lang="pl-PL" sz="3800" dirty="0"/>
              <a:t> art. 19 k.r.o.), ustawodawca nasz i chyba nie tylko nasz nie przewidział pośmiertnych rozwodów, choć wszczęcie </a:t>
            </a:r>
            <a:r>
              <a:rPr lang="pl-PL" sz="3800" i="1" dirty="0"/>
              <a:t>ante mortem</a:t>
            </a:r>
            <a:r>
              <a:rPr lang="pl-PL" sz="3800" dirty="0"/>
              <a:t> postępowania o rozwód, a nawet  o separację, w tym niekiedy i inne okoliczności z tym związane, doniosłe są także </a:t>
            </a:r>
            <a:r>
              <a:rPr lang="pl-PL" sz="3800" i="1" dirty="0"/>
              <a:t>post mortem</a:t>
            </a:r>
            <a:r>
              <a:rPr lang="pl-PL" sz="3800" dirty="0"/>
              <a:t> (art. 940 k.c., art. 43 § 2 zd. 2 k.r.o</a:t>
            </a:r>
            <a:r>
              <a:rPr lang="pl-PL" sz="3800" dirty="0" smtClean="0"/>
              <a:t>.)</a:t>
            </a:r>
            <a:r>
              <a:rPr lang="pl-PL" sz="3800" baseline="30000" dirty="0" smtClean="0"/>
              <a:t>38</a:t>
            </a:r>
            <a:r>
              <a:rPr lang="pl-PL" sz="3800" dirty="0" smtClean="0"/>
              <a:t>.  </a:t>
            </a:r>
          </a:p>
          <a:p>
            <a:pPr marL="0" indent="0">
              <a:buNone/>
            </a:pPr>
            <a:endParaRPr lang="pl-PL" b="1" dirty="0" smtClean="0"/>
          </a:p>
          <a:p>
            <a:pPr marL="0" indent="0">
              <a:buNone/>
            </a:pPr>
            <a:endParaRPr lang="pl-PL" b="1" dirty="0" smtClean="0"/>
          </a:p>
          <a:p>
            <a:pPr marL="0" indent="0">
              <a:buNone/>
            </a:pPr>
            <a:endParaRPr lang="pl-PL" b="1" dirty="0"/>
          </a:p>
          <a:p>
            <a:pPr marL="0" indent="0">
              <a:buNone/>
            </a:pPr>
            <a:endParaRPr lang="pl-PL" b="1" dirty="0" smtClean="0"/>
          </a:p>
          <a:p>
            <a:pPr marL="0" indent="0">
              <a:buNone/>
            </a:pPr>
            <a:endParaRPr lang="pl-PL" b="1" dirty="0"/>
          </a:p>
          <a:p>
            <a:pPr marL="0" indent="0">
              <a:buNone/>
            </a:pPr>
            <a:endParaRPr lang="pl-PL" b="1" dirty="0"/>
          </a:p>
          <a:p>
            <a:pPr marL="0" indent="0">
              <a:buNone/>
            </a:pPr>
            <a:endParaRPr lang="pl-PL" b="1" dirty="0"/>
          </a:p>
          <a:p>
            <a:pPr marL="0" indent="0">
              <a:buNone/>
            </a:pPr>
            <a:r>
              <a:rPr lang="pl-PL" sz="2300" b="1" u="sng" dirty="0" smtClean="0"/>
              <a:t>________________________________________________</a:t>
            </a:r>
          </a:p>
          <a:p>
            <a:pPr marL="0" indent="0">
              <a:buNone/>
            </a:pPr>
            <a:endParaRPr lang="pl-PL" b="1" dirty="0"/>
          </a:p>
          <a:p>
            <a:pPr marL="0" indent="0">
              <a:buNone/>
            </a:pPr>
            <a:r>
              <a:rPr lang="pl-PL" baseline="30000" dirty="0" smtClean="0"/>
              <a:t>38 </a:t>
            </a:r>
            <a:r>
              <a:rPr lang="pl-PL" dirty="0" smtClean="0"/>
              <a:t>Możliwość </a:t>
            </a:r>
            <a:r>
              <a:rPr lang="pl-PL" dirty="0"/>
              <a:t>zawarcia małżeństwa po śmierci jednego z nupturientów wprowadzona została do francuskiego kodeksu cywilnego ustawą nr 59/1583 z 31 XII 1959 r., przewidując w art. 171 zd. 1 i 2, że prezydent „Republiki może z ważnych powodów zezwolić na zawarcie małżeństwa, jeśli jeden z małżonków zmarł po dopełnieniu formalności jednoznacznie wskazujących na jego wolę [</a:t>
            </a:r>
            <a:r>
              <a:rPr lang="pl-PL" i="1" dirty="0"/>
              <a:t>scil. </a:t>
            </a:r>
            <a:r>
              <a:rPr lang="pl-PL" dirty="0"/>
              <a:t>zawarcia małżeństwa]. W takim przypadku małżeństwo [zawarcie małżeństwa] wywołuje skutki wsteczne do dnia poprzedzającego dzień [datę] śmierci współmałżonka”.  Stosownie do zdania trzeciego tego artykułu zawarcie takiego małżeństwa „w żadnym razie” nie daje prawa do dziedziczenia ustawowego po współmałżonku, nie uważa się też, aby między małżonkami powstawał jakikolwiek reżim majątkowy małżeński („Le Président de la République peut, pour des motifs graves, autoriser la célébration du mariage si l’un des futurs époux est décédé après l’accomplissement de formalités officielles marquant sans équivoque son consentement. </a:t>
            </a:r>
            <a:r>
              <a:rPr lang="en-US" dirty="0" err="1"/>
              <a:t>Dans</a:t>
            </a:r>
            <a:r>
              <a:rPr lang="en-US" dirty="0"/>
              <a:t> </a:t>
            </a:r>
            <a:r>
              <a:rPr lang="en-US" dirty="0" err="1"/>
              <a:t>ce</a:t>
            </a:r>
            <a:r>
              <a:rPr lang="en-US" dirty="0"/>
              <a:t> </a:t>
            </a:r>
            <a:r>
              <a:rPr lang="en-US" dirty="0" err="1"/>
              <a:t>cas</a:t>
            </a:r>
            <a:r>
              <a:rPr lang="en-US" dirty="0"/>
              <a:t>, les </a:t>
            </a:r>
            <a:r>
              <a:rPr lang="en-US" dirty="0" err="1"/>
              <a:t>effets</a:t>
            </a:r>
            <a:r>
              <a:rPr lang="en-US" dirty="0"/>
              <a:t> du </a:t>
            </a:r>
            <a:r>
              <a:rPr lang="en-US" dirty="0" err="1"/>
              <a:t>mariage</a:t>
            </a:r>
            <a:r>
              <a:rPr lang="en-US" dirty="0"/>
              <a:t> </a:t>
            </a:r>
            <a:r>
              <a:rPr lang="en-US" dirty="0" err="1"/>
              <a:t>remontent</a:t>
            </a:r>
            <a:r>
              <a:rPr lang="en-US" dirty="0"/>
              <a:t> à la date du jour </a:t>
            </a:r>
            <a:r>
              <a:rPr lang="en-US" dirty="0" err="1"/>
              <a:t>précédant</a:t>
            </a:r>
            <a:r>
              <a:rPr lang="en-US" dirty="0"/>
              <a:t> </a:t>
            </a:r>
            <a:r>
              <a:rPr lang="en-US" dirty="0" err="1"/>
              <a:t>celui</a:t>
            </a:r>
            <a:r>
              <a:rPr lang="en-US" dirty="0"/>
              <a:t> du </a:t>
            </a:r>
            <a:r>
              <a:rPr lang="en-US" dirty="0" err="1"/>
              <a:t>décès</a:t>
            </a:r>
            <a:r>
              <a:rPr lang="en-US" dirty="0"/>
              <a:t> de </a:t>
            </a:r>
            <a:r>
              <a:rPr lang="en-US" dirty="0" err="1"/>
              <a:t>l’époux</a:t>
            </a:r>
            <a:r>
              <a:rPr lang="en-US" dirty="0"/>
              <a:t>. </a:t>
            </a:r>
            <a:r>
              <a:rPr lang="en-US" dirty="0" err="1"/>
              <a:t>Toutefois</a:t>
            </a:r>
            <a:r>
              <a:rPr lang="en-US" dirty="0"/>
              <a:t>, </a:t>
            </a:r>
            <a:r>
              <a:rPr lang="en-US" dirty="0" err="1"/>
              <a:t>ce</a:t>
            </a:r>
            <a:r>
              <a:rPr lang="en-US" dirty="0"/>
              <a:t> </a:t>
            </a:r>
            <a:r>
              <a:rPr lang="en-US" dirty="0" err="1"/>
              <a:t>mariage</a:t>
            </a:r>
            <a:r>
              <a:rPr lang="en-US" dirty="0"/>
              <a:t> </a:t>
            </a:r>
            <a:r>
              <a:rPr lang="en-US" dirty="0" err="1"/>
              <a:t>n’entraîne</a:t>
            </a:r>
            <a:r>
              <a:rPr lang="en-US" dirty="0"/>
              <a:t> </a:t>
            </a:r>
            <a:r>
              <a:rPr lang="en-US" dirty="0" err="1"/>
              <a:t>aucun</a:t>
            </a:r>
            <a:r>
              <a:rPr lang="en-US" dirty="0"/>
              <a:t> </a:t>
            </a:r>
            <a:r>
              <a:rPr lang="en-US" dirty="0" err="1"/>
              <a:t>droit</a:t>
            </a:r>
            <a:r>
              <a:rPr lang="en-US" dirty="0"/>
              <a:t> de succession </a:t>
            </a:r>
            <a:r>
              <a:rPr lang="en-US" dirty="0" err="1"/>
              <a:t>ab</a:t>
            </a:r>
            <a:r>
              <a:rPr lang="en-US" dirty="0"/>
              <a:t> </a:t>
            </a:r>
            <a:r>
              <a:rPr lang="en-US" dirty="0" err="1"/>
              <a:t>intestat</a:t>
            </a:r>
            <a:r>
              <a:rPr lang="en-US" dirty="0"/>
              <a:t> au profit de </a:t>
            </a:r>
            <a:r>
              <a:rPr lang="en-US" dirty="0" err="1"/>
              <a:t>l’époux</a:t>
            </a:r>
            <a:r>
              <a:rPr lang="en-US" dirty="0"/>
              <a:t> </a:t>
            </a:r>
            <a:r>
              <a:rPr lang="en-US" dirty="0" err="1"/>
              <a:t>survivant</a:t>
            </a:r>
            <a:r>
              <a:rPr lang="en-US" dirty="0"/>
              <a:t> et </a:t>
            </a:r>
            <a:r>
              <a:rPr lang="en-US" dirty="0" err="1"/>
              <a:t>aucun</a:t>
            </a:r>
            <a:r>
              <a:rPr lang="en-US" dirty="0"/>
              <a:t> régime matrimonial </a:t>
            </a:r>
            <a:r>
              <a:rPr lang="en-US" dirty="0" err="1"/>
              <a:t>n’est</a:t>
            </a:r>
            <a:r>
              <a:rPr lang="en-US" dirty="0"/>
              <a:t> </a:t>
            </a:r>
            <a:r>
              <a:rPr lang="en-US" dirty="0" err="1"/>
              <a:t>réputé</a:t>
            </a:r>
            <a:r>
              <a:rPr lang="en-US" dirty="0"/>
              <a:t> </a:t>
            </a:r>
            <a:r>
              <a:rPr lang="en-US" dirty="0" err="1"/>
              <a:t>avoir</a:t>
            </a:r>
            <a:r>
              <a:rPr lang="en-US" dirty="0"/>
              <a:t> </a:t>
            </a:r>
            <a:r>
              <a:rPr lang="en-US" dirty="0" err="1"/>
              <a:t>existé</a:t>
            </a:r>
            <a:r>
              <a:rPr lang="en-US" dirty="0"/>
              <a:t> entre les </a:t>
            </a:r>
            <a:r>
              <a:rPr lang="en-US" dirty="0" err="1"/>
              <a:t>époux</a:t>
            </a:r>
            <a:r>
              <a:rPr lang="en-US" dirty="0"/>
              <a:t>”; </a:t>
            </a:r>
            <a:r>
              <a:rPr lang="en-US" dirty="0" err="1"/>
              <a:t>zob</a:t>
            </a:r>
            <a:r>
              <a:rPr lang="en-US" dirty="0"/>
              <a:t>. http://www.legislation.cnav.fr/textes/lo/cciv/TLR-LO_CCIV_171.htm). </a:t>
            </a:r>
            <a:r>
              <a:rPr lang="pl-PL" dirty="0" smtClean="0"/>
              <a:t> ...</a:t>
            </a:r>
            <a:endParaRPr lang="pl-PL" dirty="0"/>
          </a:p>
        </p:txBody>
      </p:sp>
    </p:spTree>
    <p:extLst>
      <p:ext uri="{BB962C8B-B14F-4D97-AF65-F5344CB8AC3E}">
        <p14:creationId xmlns:p14="http://schemas.microsoft.com/office/powerpoint/2010/main" val="18609226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640960" cy="6336704"/>
          </a:xfrm>
        </p:spPr>
        <p:txBody>
          <a:bodyPr>
            <a:normAutofit fontScale="25000" lnSpcReduction="20000"/>
          </a:bodyPr>
          <a:lstStyle/>
          <a:p>
            <a:pPr marL="0" indent="0">
              <a:buNone/>
            </a:pPr>
            <a:endParaRPr lang="pl-PL" dirty="0" smtClean="0"/>
          </a:p>
          <a:p>
            <a:pPr marL="0" indent="0">
              <a:buNone/>
            </a:pPr>
            <a:r>
              <a:rPr lang="pl-PL" b="1" u="sng" dirty="0"/>
              <a:t>________________________________________________</a:t>
            </a:r>
            <a:endParaRPr lang="pl-PL" dirty="0"/>
          </a:p>
          <a:p>
            <a:pPr marL="0" indent="0">
              <a:buNone/>
            </a:pPr>
            <a:endParaRPr lang="pl-PL" dirty="0" smtClean="0"/>
          </a:p>
          <a:p>
            <a:pPr marL="0" indent="0">
              <a:buNone/>
            </a:pPr>
            <a:r>
              <a:rPr lang="pl-PL" sz="5600" dirty="0" smtClean="0"/>
              <a:t>...  W </a:t>
            </a:r>
            <a:r>
              <a:rPr lang="pl-PL" sz="5600" dirty="0"/>
              <a:t>„Le Parisien” z 4 IX 2008 r. czytamy o wypowiedzi ówczesnej francuskiej minister sprawiedliwości R. Dati „otwierającej drzwi pośmiertnym ślubom zabitych żołnierzy” (spośród 10 Francuzów zabitych 18 VIII 2008 r. w Afganistanie), polecając rozpatrywania bez zwłoki stosownych próśb m. in. S. Biau czyniącej starania o małżeństwo </a:t>
            </a:r>
            <a:r>
              <a:rPr lang="pl-PL" sz="5600" i="1" dirty="0"/>
              <a:t>post mortem</a:t>
            </a:r>
            <a:r>
              <a:rPr lang="pl-PL" sz="5600" dirty="0"/>
              <a:t> z zabitym wówczas S. Devez. Podczas dyskusji w Instytucie Prawa Własności Intelektualnej UJ 6 XI 2009 r. prof. J. Szwaja wspomniał, że możliwość zawierania małżeństw pośmiertnych wprowadzono we Francji w czasach wojny algierskiej, z zamiarem poprawienia statusu prawnego algierskich (arabskich) towarzyszek życia, a przede wszystkim arabsko-francuskich dzieci francuskich żołnierzy poległych na tej wojnie. Wydaje się to bardziej przekonujące niż stwierdzenie, że katastrofa „we Frejus, która wydarzyła się w grudniu 1959 r. na skutek zerwania się tamy Malpasset, spowodowała wprowadzenie do ustawodawstwa francuskiego nowej, nieznanej dotychczas instytucji małżeństwa pośmiertnego, tj. małżeństwa zawieranego po śmierci jednego z przyszłych małżonków. Art. 23 wydanej w związku z tym ustawy z 31 XII 1959 r. stanowi, że Prezydent Republiki może w poważnych wypadkach udzielić zezwolenia na zawarcie małżeństwa, jeżeli jeden z przyszłych małżonków zmarł, nie dopełniwszy oficjalnych formalności związanych z aktem zawarcia tego małżeństwa. Jean Noirei w kwietniowym numerze «Recueil Sirey» z ub. r. poddaje powyższą instytucję krytycznej analizie. Celem wydania wspomnianej ustawy było głównie rozwiązanie zagadnienia filiacji przez nadanie przyszłemu dziecku statusu dziecka małżeńskiego. Autor sądził jednak, że cel powyższy można było osiągnąć bez powoływania do życia instytucji małżeństwa pośmiertnego, sprzecznej z podstawowymi zasadami prawa rodzinnego i w jego przekonaniu odrażającej, fikcyjnej i niepotrzebnej. Ustalenie pochodzenia dziecka może być dokonane także post mortem domniemanego ojca w drodze odpowiedniego postępowania sądowego. Ustalenie ojcostwa powinno gwarantować dziecku te same prawa, jakie wypływają dla niego z zawarcia małżeństwa przez jego rodziców. Tą drogą powinno było pójść rozwiązanie tych problemów – kończy swoje wywody autor” (Z zagranicznej prasy prawniczej [...]. Małżeństwo pośmiertne [...], Pal. nr 11/1961,  s. 58). Profesorowi H.  Mądrzakowi zawdzięczam informację o pośmiertnym ślubie w okupowanym Ostrowie Wielkopolskim, zachowaną we wspomnieniach M. Hądzelek: „Na ulicy Grabowskiej prowadził ogrodnictwo Niemiec Krause. Trudno o nim coś dobrego powiedzieć. Miał syna Eryka, który miał się ożenić z Edytą Sinnerówną. W 1944 roku jednak jego syn zginął, a pogrzeb odbył się na cmentarzu przy ulicy Grabowskiej. Był to nietypowy pogrzeb. Na jego grobie odbył się ślub zmarłego Eryka Krausego z Edytą Sinnerówną. W imieniu pana młodego odpowiadał jego ojciec. Edyta w tym czasie była już w zaawansowanej ciąży. Na tym pogrzebie było bardzo dużo ludzi. Został pochowany po lewej stronie ganku głównego” (O ostatnich dniach okupacji niemieckiej i wyzwoleniu [w:] Z. K. Jeżewski, Ostrowskie „Eleusis” 1939 -1946, Ostrów Wielkopolski 2007,  s. 109). O podobnym przypadku nie słyszał wybitny znawca problematyki prawnej tego okresu prof. A. Konieczny, przypuszcza jednak, że mogło to mieć podstawę w kościelnym ustawodawstwie wewnętrznym; nie udało mi się ustalić, czy takie małżeństwa nie mogły być zawierane na podstawie szczególnego ustawodawstwa wojennego III Rzeszy. Jednak podczas przywołanej dyskusji w Instytucie Prawa Własności Intelektualnej UJ prof. J. Szwaja również wspomniał o zawieraniu małżeństw pośmiertnych podczas II wojny światowej.</a:t>
            </a:r>
            <a:endParaRPr lang="pl-PL" sz="5600" b="1" dirty="0"/>
          </a:p>
          <a:p>
            <a:pPr marL="0" indent="0">
              <a:buNone/>
            </a:pPr>
            <a:endParaRPr lang="pl-PL" dirty="0"/>
          </a:p>
          <a:p>
            <a:endParaRPr lang="pl-PL" dirty="0"/>
          </a:p>
        </p:txBody>
      </p:sp>
    </p:spTree>
    <p:extLst>
      <p:ext uri="{BB962C8B-B14F-4D97-AF65-F5344CB8AC3E}">
        <p14:creationId xmlns:p14="http://schemas.microsoft.com/office/powerpoint/2010/main" val="4065793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192688"/>
          </a:xfrm>
        </p:spPr>
        <p:txBody>
          <a:bodyPr>
            <a:normAutofit fontScale="40000" lnSpcReduction="20000"/>
          </a:bodyPr>
          <a:lstStyle/>
          <a:p>
            <a:pPr marL="0" indent="0">
              <a:buNone/>
            </a:pPr>
            <a:r>
              <a:rPr lang="pl-PL" sz="4000" dirty="0" smtClean="0"/>
              <a:t>	Instytucja </a:t>
            </a:r>
            <a:r>
              <a:rPr lang="pl-PL" sz="4000" dirty="0"/>
              <a:t>rozwodu znana jest także w niektórych starych religiach i nie budzi tam istotnych kontrowersji. Przeciwnie niż w katolicyzmie, gdzie zastanawiającym dla mnie jest w szczególności to, czy przyjęcie (nie tylko w nim) sakramentalnego statusu małżeństwa nie zaowocowało paradoksalnie osłabieniem jego postrzegania przede wszystkim jako umowy, bardzo ważnego, jeśli nie najważniejszego kontraktu. Wspomniany  sakramentalny status, nawet gdyby go postrzegać tylko racjonalnie, uwzniośla ów związek, ale też rodzi niemało problemów, które chyba nierzadko współcześni sędziowie kanoniści pokonują - „wychodząc naprzeciw potrzebom nowych czasów” - coraz bardziej liberalnie traktując stwierdzanie nieważności małżeństwa. Tym bardziej nic dziwnego, że chyba w ogóle nie dostrzegają teologicznych dwuznaczności dopuszczalności zawarcia przez wdowę albo wdowca ponownego sakramentalnego związku po śmierci jednego z </a:t>
            </a:r>
            <a:r>
              <a:rPr lang="pl-PL" sz="4000" dirty="0" smtClean="0"/>
              <a:t>małżonków</a:t>
            </a:r>
            <a:r>
              <a:rPr lang="pl-PL" sz="4000" baseline="30000" dirty="0" smtClean="0"/>
              <a:t>39</a:t>
            </a:r>
            <a:r>
              <a:rPr lang="pl-PL" sz="4000" dirty="0" smtClean="0"/>
              <a:t>. </a:t>
            </a:r>
          </a:p>
          <a:p>
            <a:pPr marL="0" indent="0">
              <a:buNone/>
            </a:pPr>
            <a:endParaRPr lang="pl-PL" b="1" dirty="0" smtClean="0"/>
          </a:p>
          <a:p>
            <a:pPr marL="0" indent="0">
              <a:buNone/>
            </a:pPr>
            <a:endParaRPr lang="pl-PL" b="1" dirty="0"/>
          </a:p>
          <a:p>
            <a:pPr marL="0" indent="0">
              <a:buNone/>
            </a:pPr>
            <a:endParaRPr lang="pl-PL" b="1" dirty="0" smtClean="0"/>
          </a:p>
          <a:p>
            <a:pPr marL="0" indent="0">
              <a:buNone/>
            </a:pPr>
            <a:endParaRPr lang="pl-PL" b="1" dirty="0"/>
          </a:p>
          <a:p>
            <a:pPr marL="0" indent="0">
              <a:buNone/>
            </a:pPr>
            <a:endParaRPr lang="pl-PL" b="1" dirty="0"/>
          </a:p>
          <a:p>
            <a:pPr marL="0" indent="0">
              <a:buNone/>
            </a:pPr>
            <a:r>
              <a:rPr lang="pl-PL" sz="2300" b="1" u="sng" dirty="0" smtClean="0"/>
              <a:t>________________________________________________</a:t>
            </a:r>
          </a:p>
          <a:p>
            <a:pPr marL="0" indent="0">
              <a:buNone/>
            </a:pPr>
            <a:endParaRPr lang="pl-PL" b="1" dirty="0"/>
          </a:p>
          <a:p>
            <a:pPr marL="0" indent="0">
              <a:buNone/>
            </a:pPr>
            <a:r>
              <a:rPr lang="pl-PL" sz="3500" baseline="30000" dirty="0" smtClean="0"/>
              <a:t>39 </a:t>
            </a:r>
            <a:r>
              <a:rPr lang="pl-PL" sz="3500" dirty="0" smtClean="0"/>
              <a:t>Podczas </a:t>
            </a:r>
            <a:r>
              <a:rPr lang="pl-PL" sz="3500" dirty="0"/>
              <a:t>dyskusji na sympozjum zorganizowanym na KUL w maju 1984 r. przez Instytut Jana Pawła II ks. prof. T. Styczeń powiedział: „W świetle decyzji «na zawsze» istotnie nie bardzo widać, w jaki sposób nawet takie wydarzenie, jak śmierć miałoby w tej wizji cokolwiek zmieniać. I muszę powiedzieć, że mi się św. Paweł podoba wtedy, kiedy zachęca, żeby – po zgonie małżonka – już się powtórnie nie żenić. Ideał sprawy jest taki, jak radzi św. Paweł” (Głos w dyskusji [w:] Jan Paweł II „Familiaris consortio”. Tekst i komentarze, Lublin 1987, praca zbiorowa (red. T. Styczeń SDS),  s. 298). Podzieliłem się wówczas także z nim informacją przekazaną mi przed czterdziestu laty przez Mazura E. Konietz’a, przełożonego zboru mormońskiego w Zełwągach koło Mikołajek, że jego ślub zawarty nie w miejscowej kaplicy, ale aż w szwajcarskiej świątyni  „obowiązuje także po śmierci” (J. Mazurkiewicz, Głos w dyskusji [w:] Jan Paweł II „Familiaris consortio”…,  s. 299). W miejscu tym warto dodać, że przede wszystkim w  &lt;&lt;prawosławiu, które odwołuje się do nauczania wspólnot apostolskich pierwszych wieków, związek małżeński przypieczętowany Eucharystią zawierany jest na wieczność i trwa po śmierci […]. Z tego też względu prawosławna ortodoksja podkreśla wieczny charakter związku małżeńskiego, gdyż „miłość nigdy nie ustaje” [1 Kor 13, 8] i trwa w królestwie niebieskim. Wieczny charakter związku małżeńskiego podparty jest również teologią związku Chrystusa z Kościołem, ceremonią nałożenia koron, modlitwą o „nierozerwalną pieczęć miłości”, symbolikę obrączek (koło oznacza nieskończoność) oraz wspólnym wypiciem wina (symbol przyszłego wspólnego stołu)&gt;&gt; (Małżeństwo (sakrament), http://pl.wikipedia.org/wiki/Ma%C5%82%C5%BCe%C5%84stwo_(sakrament)). </a:t>
            </a:r>
            <a:endParaRPr lang="pl-PL" sz="3500" b="1" dirty="0"/>
          </a:p>
          <a:p>
            <a:pPr marL="0" indent="0">
              <a:buNone/>
            </a:pPr>
            <a:endParaRPr lang="pl-PL" dirty="0"/>
          </a:p>
        </p:txBody>
      </p:sp>
    </p:spTree>
    <p:extLst>
      <p:ext uri="{BB962C8B-B14F-4D97-AF65-F5344CB8AC3E}">
        <p14:creationId xmlns:p14="http://schemas.microsoft.com/office/powerpoint/2010/main" val="3507739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640960" cy="6336704"/>
          </a:xfrm>
        </p:spPr>
        <p:txBody>
          <a:bodyPr>
            <a:normAutofit fontScale="40000" lnSpcReduction="20000"/>
          </a:bodyPr>
          <a:lstStyle/>
          <a:p>
            <a:pPr marL="0" indent="0">
              <a:buNone/>
            </a:pPr>
            <a:r>
              <a:rPr lang="pl-PL" sz="4500" dirty="0" smtClean="0"/>
              <a:t>	Przesłanki </a:t>
            </a:r>
            <a:r>
              <a:rPr lang="pl-PL" sz="4500" dirty="0"/>
              <a:t>dopuszczalności orzeczenia rozwodu wskazane są w art. 56 k.r.o. Podstawową jest zupełny i trwały rozkład pożycia między </a:t>
            </a:r>
            <a:r>
              <a:rPr lang="pl-PL" sz="4500" dirty="0" smtClean="0"/>
              <a:t>małżonkami</a:t>
            </a:r>
            <a:r>
              <a:rPr lang="pl-PL" sz="4500" baseline="30000" dirty="0" smtClean="0"/>
              <a:t>3</a:t>
            </a:r>
            <a:r>
              <a:rPr lang="pl-PL" sz="4500" dirty="0" smtClean="0"/>
              <a:t>, </a:t>
            </a:r>
            <a:r>
              <a:rPr lang="pl-PL" sz="4500" dirty="0"/>
              <a:t>o którym mowa w paragrafie 1 tego </a:t>
            </a:r>
            <a:r>
              <a:rPr lang="pl-PL" sz="4500" dirty="0" smtClean="0"/>
              <a:t>artykułu.</a:t>
            </a:r>
            <a:endParaRPr lang="pl-PL" sz="4500" b="1" dirty="0" smtClean="0"/>
          </a:p>
          <a:p>
            <a:pPr marL="0" indent="0">
              <a:buNone/>
            </a:pPr>
            <a:r>
              <a:rPr lang="pl-PL" sz="4500" b="1" dirty="0"/>
              <a:t>	</a:t>
            </a:r>
            <a:r>
              <a:rPr lang="pl-PL" sz="4500" dirty="0" smtClean="0"/>
              <a:t>To</a:t>
            </a:r>
            <a:r>
              <a:rPr lang="pl-PL" sz="4500" dirty="0"/>
              <a:t>, czym jest trwały i zupełny rozkład pożycia małżeńskiego, było, jest i zapewne będzie przedmiotem dociekań wielu polskich </a:t>
            </a:r>
            <a:r>
              <a:rPr lang="pl-PL" sz="4500" dirty="0" smtClean="0"/>
              <a:t>sędziów</a:t>
            </a:r>
            <a:r>
              <a:rPr lang="pl-PL" sz="4500" baseline="30000" dirty="0" smtClean="0"/>
              <a:t>4</a:t>
            </a:r>
            <a:r>
              <a:rPr lang="pl-PL" sz="4500" dirty="0" smtClean="0"/>
              <a:t> </a:t>
            </a:r>
            <a:r>
              <a:rPr lang="pl-PL" sz="4500" dirty="0"/>
              <a:t>i badaczy </a:t>
            </a:r>
            <a:r>
              <a:rPr lang="pl-PL" sz="4500" dirty="0" smtClean="0"/>
              <a:t>prawa</a:t>
            </a:r>
            <a:r>
              <a:rPr lang="pl-PL" sz="4500" baseline="30000" dirty="0" smtClean="0"/>
              <a:t>5</a:t>
            </a:r>
            <a:r>
              <a:rPr lang="pl-PL" sz="4500" dirty="0" smtClean="0"/>
              <a:t>. </a:t>
            </a:r>
            <a:r>
              <a:rPr lang="pl-PL" sz="4500" dirty="0"/>
              <a:t>Celowo nie przedstawiając tych analiz, krytyk i sugestii </a:t>
            </a:r>
            <a:r>
              <a:rPr lang="pl-PL" sz="4500" i="1" dirty="0"/>
              <a:t>de lege ferenda</a:t>
            </a:r>
            <a:r>
              <a:rPr lang="pl-PL" sz="4500" dirty="0"/>
              <a:t> chcę zwrócić uwagę czytelnika, bynajmniej nie jako pierwszy, a nawet nie drugi czy trzeci,  że ustawodawca, o którym wielu twierdzi, że jest racjonalnym, sformułował tę przesłankę jasno. I choć dożyłem czasów, że za naganne jest uważane darzenie estymą maksymy </a:t>
            </a:r>
            <a:r>
              <a:rPr lang="pl-PL" sz="4500" i="1" dirty="0"/>
              <a:t>clara non sunt interpretanda</a:t>
            </a:r>
            <a:r>
              <a:rPr lang="pl-PL" sz="4500" dirty="0"/>
              <a:t>, mając samemu w wątpliwym poważaniu libertyńską regułę </a:t>
            </a:r>
            <a:r>
              <a:rPr lang="pl-PL" sz="4500" i="1" dirty="0"/>
              <a:t>omnia sunt interpretanda</a:t>
            </a:r>
            <a:r>
              <a:rPr lang="pl-PL" sz="4500" dirty="0"/>
              <a:t>, obstaję przy tym, że trwały znaczy trwały, a zupełny zupełny.  Ostatecznie ja art. 56 § 1 k.r.o. nie napisałem i choć swoje o tym, kto go napisał sądzę, to przecież nie myślę mu zarzucać, że  nie wiedział tego, co znaczą oba te przymiotniki.  Towarzyszy mi też prozaiczna refleksja, że prawodawca mógł przesłanki rozwodu sformułować inaczej; jeśli nawet, co nieprawda, nie mógł tego zrobić w 1964 roku, to po 1989 r. mógł, gdyby chciał.  </a:t>
            </a:r>
            <a:endParaRPr lang="pl-PL" sz="4500" dirty="0" smtClean="0"/>
          </a:p>
          <a:p>
            <a:pPr marL="0" indent="0">
              <a:buNone/>
            </a:pPr>
            <a:endParaRPr lang="pl-PL" b="1" dirty="0" smtClean="0"/>
          </a:p>
          <a:p>
            <a:pPr marL="0" indent="0">
              <a:buNone/>
            </a:pPr>
            <a:endParaRPr lang="pl-PL" b="1" dirty="0" smtClean="0"/>
          </a:p>
          <a:p>
            <a:pPr marL="0" indent="0">
              <a:buNone/>
            </a:pPr>
            <a:endParaRPr lang="pl-PL" b="1" dirty="0"/>
          </a:p>
          <a:p>
            <a:pPr marL="0" indent="0">
              <a:buNone/>
            </a:pPr>
            <a:r>
              <a:rPr lang="pl-PL" sz="2800" b="1" u="sng" dirty="0" smtClean="0"/>
              <a:t>________________________________________________</a:t>
            </a:r>
          </a:p>
          <a:p>
            <a:pPr marL="0" indent="0">
              <a:buNone/>
            </a:pPr>
            <a:endParaRPr lang="pl-PL" b="1" dirty="0"/>
          </a:p>
          <a:p>
            <a:pPr marL="0" indent="0">
              <a:buNone/>
            </a:pPr>
            <a:r>
              <a:rPr lang="pl-PL" sz="3500" baseline="30000" dirty="0" smtClean="0"/>
              <a:t>3 </a:t>
            </a:r>
            <a:r>
              <a:rPr lang="pl-PL" sz="3500" dirty="0" smtClean="0"/>
              <a:t>Paragraf </a:t>
            </a:r>
            <a:r>
              <a:rPr lang="pl-PL" sz="3500" dirty="0"/>
              <a:t>1, w którym o przesłance tej mowa,  sformułowany jest dobitnie: wynika z niego bowiem, że taki rozkład stanowi podstawę tego, aby każdy z małżonków mógł żądać od sądu rozwiązania małżeństwa, z czego zdaje się wynikać wniosek, że sąd musi takie żądanie uwzględnić, oczywiście, co wynika z kolejnych paragrafów tego artykułu, jeśli brak jest przewidzianych tam przeszkód do  orzeczenia rozwodu.</a:t>
            </a:r>
            <a:endParaRPr lang="pl-PL" sz="3500" b="1" dirty="0"/>
          </a:p>
          <a:p>
            <a:pPr marL="0" indent="0">
              <a:buNone/>
            </a:pPr>
            <a:r>
              <a:rPr lang="pl-PL" sz="3500" baseline="30000" dirty="0" smtClean="0"/>
              <a:t>4 </a:t>
            </a:r>
            <a:r>
              <a:rPr lang="pl-PL" sz="3500" dirty="0" smtClean="0"/>
              <a:t>Zob</a:t>
            </a:r>
            <a:r>
              <a:rPr lang="pl-PL" sz="3500" dirty="0"/>
              <a:t>.  w szczególności uchwałę całej Izby Cywilnej Sądu Najwyższego z 28 V 1955 r. zawierającą wytyczne wymiaru sprawiedliwości i praktyki sądowej (I CO. 5/55 – OSNCK poz. 46/1955) oraz  część  I uchwały Pełnego Składu Izby Cywilnej Sądu Najwyższego z 18 III 1968 r. zawierającą wytyczne wymiaru sprawiedliwości i praktyki sądowej w zakresie stosowania przepisów art. 56 oraz art. 58 kodeksu rodzinnego i opiekuńczego (III CZP 70/66 – OSNCP poz. 77/1968, s. 4 i n.). Nadto orz. SN z 24 IV 1951 r. (C. 667/50 - OSNCK poz. 9/1953); por. orz. SN z 13 IX 1952 r. (C. 1702/51 - OSNCK poz. 108/1953);  wyr. SN z 30 IX 1952 r. (C. 1819/51 -  OSNCK poz. 29/1954</a:t>
            </a:r>
            <a:r>
              <a:rPr lang="pl-PL" sz="3500" dirty="0" smtClean="0"/>
              <a:t>).  ...</a:t>
            </a:r>
            <a:endParaRPr lang="pl-PL" sz="3500" b="1" dirty="0"/>
          </a:p>
          <a:p>
            <a:pPr marL="0" indent="0">
              <a:buNone/>
            </a:pPr>
            <a:endParaRPr lang="pl-PL" dirty="0"/>
          </a:p>
        </p:txBody>
      </p:sp>
    </p:spTree>
    <p:extLst>
      <p:ext uri="{BB962C8B-B14F-4D97-AF65-F5344CB8AC3E}">
        <p14:creationId xmlns:p14="http://schemas.microsoft.com/office/powerpoint/2010/main" val="4083961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7029400"/>
          </a:xfrm>
        </p:spPr>
        <p:txBody>
          <a:bodyPr>
            <a:noAutofit/>
          </a:bodyPr>
          <a:lstStyle/>
          <a:p>
            <a:pPr marL="0" indent="0">
              <a:buNone/>
            </a:pPr>
            <a:r>
              <a:rPr lang="pl-PL" sz="1100" b="1" u="sng" dirty="0" smtClean="0"/>
              <a:t>________________________________________________ </a:t>
            </a:r>
          </a:p>
          <a:p>
            <a:pPr marL="0" indent="0">
              <a:buNone/>
            </a:pPr>
            <a:endParaRPr lang="pl-PL" sz="1400" b="1" u="sng" baseline="30000" dirty="0" smtClean="0"/>
          </a:p>
          <a:p>
            <a:pPr marL="0" indent="0">
              <a:buNone/>
            </a:pPr>
            <a:r>
              <a:rPr lang="pl-PL" sz="1400" b="1" baseline="30000" dirty="0" smtClean="0"/>
              <a:t>...</a:t>
            </a:r>
            <a:endParaRPr lang="pl-PL" sz="1400" b="1" baseline="30000" dirty="0"/>
          </a:p>
          <a:p>
            <a:pPr marL="0" indent="0">
              <a:buNone/>
            </a:pPr>
            <a:r>
              <a:rPr lang="pl-PL" sz="1300" baseline="30000" dirty="0" smtClean="0"/>
              <a:t>5 </a:t>
            </a:r>
            <a:r>
              <a:rPr lang="pl-PL" sz="1300" dirty="0" smtClean="0"/>
              <a:t>Zob. np. J. Gwiazdomorski, Rozkład wspólności jako podstawa rozwodu, NP nr 5/1955, s. 65 i n.; A. Kędzierska, O rozkładzie pożycia jako przesłance rozwodowej (W związku z artykułem prof. J. Gwiazdomorskiego), NP nr 4/1956, s. 70 i n.; J. Górecki, Wytyczne rozwodowe Sądu Najwyższego, PiP z. 8-9/1968, s. 345-346; B. Walaszek, Zarys prawa rodzinnego i opiekuńczego, Warszawa 1971, s. 96 i n.; A. Olejniczak, Materialnoprawne przesłanki udzielenia rozwodu, Poznań 1980, s. 14 i n.; J. Winiarz, Rozwód [w:] System prawa rodzinnego i opiekuńczego, cz. 1, Wrocław-Warszawa-Kraków-Gdańsk-Łódź 1985, praca zbiorowa (red. J. St. Piątowski), s. 554 i n.; J. Winiarz, Prawo rodzinne, Warszawa 1995, s. 129 i n.; T. Sokołowski, Skutki prawne rozwodu, Poznań 1996, s. 19 i n.; Z. Krzemiński, Rozwód, Kraków 1997, s. 11 i n.; H. Haak, Ustanie małżeństwa. Komentarz, Toruń 1998, s. 21 i n.; J. Gajda, Kodeks rodzinny i opiekuńczy. Komentarz, Warszawa 1999, s. 195 i n.; J. Ignatowicz, Prawo rodzinne, Warszawa 2000, s. 210 i n.; T. Smyczyński, Prawo rodzinne i opiekuńcze. Analiza i wykładnia, Warszawa 2001, s. 182 i n.; J. Gajda, Kodeks rodzinny i opiekuńczy. Akty stanu cywilnego. Komentarz, Warszawa 2002, s. 231 i n.; J. Strzebinczyk, Prawo rodzinne, Zakamycze 2003, s. 175-177; J. Winiarz [w:] Kodeks rodzinny i opiekuńczy. Komentarz, Warszawa 2003, praca zbiorowa (red. K. Pietrzykowski), s. 510 i n.; K. Gromek, Kodeks rodzinny i opiekuńczy. Komentarz, Warszawa 2004, s. 503 i n.; M. Lech-Chełmińska, V. Przybyła, Kodeks rodzinny i opiekuńczy. Praktyczny komentarz z orzecznictwem, Warszawa 2006, s. 160 i n.; Z. Krzemiński, Rozwód, Zakamycze 2006, s. 18 i n.; A. Olejniczak, O pogłębianiu rozkładu pożycia i winie małżonków [w:] Księga Jubileuszowa Prof. dr hab. Tadeusza Smyczyńskiego, Toruń 2008, praca zbiorowa (red. M. Andrzejewski, L. Kociucki, M. Łączkowska, A. N. Schulz), s. 288 i n.; J. Ignaczewski, Rozwód po nowelizacji. Art. 56-61 KRO, Warszawa 2009, s. 13 i n.; T. Sokołowski, Pozytywne przesłanki dopuszczalności rozwodu [w:] System Prawa Prywatnego, t. 11 Prawo rodzinne i opiekuńcze, Warszawa 2009, praca zbiorowa (red. T. Smyczyński), s. 563 i n.; T. Sokołowski, Prawo rodzinne. Zarys wykładu, Poznań 2010, s. 204-205; J. Strzebinczyk, Prawo rodzinne, Warszawa 2010, s. 154 i n.; J. Ignatowicz, M. Nazar, Prawo rodzinne, Warszawa 2010, s. 218 i n.; J. Winiarz [w:] Kodeks rodzinny i opiekuńczy. Komentarz, Warszawa 2010,  praca zbiorowa (red. K. Pietrzykowski), s. 536-538; J. Ignaczewski, Kodeks rodzinny i opiekuńczy. Komentarz, Warszawa 2010, s. 315 i n.; B. Czech [w:] Kodeks rodzinny i opiekuńczy. Komentarz, Warszawa 2011, praca zbiorowa (red. K. Piasecki),  s. 379 i n.; K. Piasecki, Prawo małżeńskie, Warszawa 2011, s. 229 i n.; J. Ignaczewski [w:] Rozwód i separacja. Komentarz, Warszawa 2012, praca zbiorowa (red. J. Ignaczewski),  s. 38 i n. Zob. nadto J. Mazurkiewicz, Separacja bez uprzedzeń, Rz nr 250/1993, s. 13; J. Mazurkiewicz, Opinia o rządowym projekcie ustawy o zmianie kodeksu rodzinnego i opiekuńczego, kodeksu postępowania cywilnego oraz ustawy prawo prywatne międzynarodowe (druk sejmowy nr 540) [w:]  Biuro Studiów i Analiz Kancelarii Senatu, Opinia o projekcie ustawy o zmianie kodeksu rodzinnego i opiekuńczego… - adopcja, separacja (druk sejmowy nr 540), Warszawa, luty 1993, z.  118 (0-93/92), s. 1-3, a także R. Krajewski, Prawa i obowiązki seksualne małżonków. Studium prawne nad normą  i patologią zachowań, Warszawa 2009, s. 333-334.</a:t>
            </a:r>
            <a:endParaRPr lang="pl-PL" sz="1300" b="1" dirty="0" smtClean="0"/>
          </a:p>
          <a:p>
            <a:pPr marL="0" indent="0">
              <a:buNone/>
            </a:pPr>
            <a:endParaRPr lang="pl-PL" sz="1400" dirty="0"/>
          </a:p>
        </p:txBody>
      </p:sp>
    </p:spTree>
    <p:extLst>
      <p:ext uri="{BB962C8B-B14F-4D97-AF65-F5344CB8AC3E}">
        <p14:creationId xmlns:p14="http://schemas.microsoft.com/office/powerpoint/2010/main" val="3704945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408712"/>
          </a:xfrm>
        </p:spPr>
        <p:txBody>
          <a:bodyPr>
            <a:normAutofit fontScale="32500" lnSpcReduction="20000"/>
          </a:bodyPr>
          <a:lstStyle/>
          <a:p>
            <a:pPr marL="0" indent="0">
              <a:buNone/>
            </a:pPr>
            <a:r>
              <a:rPr lang="pl-PL" sz="4900" dirty="0" smtClean="0"/>
              <a:t>	Istotnym </a:t>
            </a:r>
            <a:r>
              <a:rPr lang="pl-PL" sz="4900" dirty="0"/>
              <a:t>dla mych rozważań jest jednak co innego. Otóż, zupełnego i trwałego rozkładu pożycia między małżonkami możemy być pewni dopiero w momencie śmierci tego z nich, który umrze wcześniej. A przy tym warto zauważyć, że choć  obie przesłanki  dopuszczalności rozwodu istnieć muszą równocześnie, to kontekst interpretacyjny każdej z nich jest w pewnym sensie swoisty. Otóż, jeśliby nawet przyjąć, że rozkład pożycia jest już </a:t>
            </a:r>
            <a:r>
              <a:rPr lang="pl-PL" sz="4900" i="1" dirty="0"/>
              <a:t>ante mortem</a:t>
            </a:r>
            <a:r>
              <a:rPr lang="pl-PL" sz="4900" dirty="0"/>
              <a:t> zupełny i że zabiegający o rozwód jest w stanie go udowodnić, to przecież nigdy nikt nie może zachowując powagę, a sądy mają tutaj szczególne zobowiązania, powiedzieć czy orzec, że coś jest trwałe jeżeli wiadomo, że „trwałe” jest to teraz, lecz nie wiadomo czy trwałe będzie za trzy godziny. Różnorakie supozycje, prognozy, może nawet nadzieje „na trwałość” rozkładu </a:t>
            </a:r>
            <a:r>
              <a:rPr lang="pl-PL" sz="4900" dirty="0" smtClean="0"/>
              <a:t>pożycia</a:t>
            </a:r>
            <a:r>
              <a:rPr lang="pl-PL" sz="4900" baseline="30000" dirty="0" smtClean="0"/>
              <a:t>6</a:t>
            </a:r>
            <a:r>
              <a:rPr lang="pl-PL" sz="4900" dirty="0" smtClean="0"/>
              <a:t> </a:t>
            </a:r>
            <a:r>
              <a:rPr lang="pl-PL" sz="4900" dirty="0"/>
              <a:t>są w istocie  zaprzeczeniem konstatacji trwałości, trwałości nie można bowiem w procesie rozwodowym przewidywać, lecz jedynie ją stwierdzać. A w sytuacji, w jakiej się znajduje orzekający o rozwodzie sąd, nawet sięgnięcie po dowód z opinii biegłego stwierdzającej trwałość, co się przecież w procesach rozwodowych chyba nie zdarza, byłoby tylko nieco mniej nielogiczne niż pokrewna opinia skądinąd przecież doświadczonej życiowo wróżki Samanty. </a:t>
            </a:r>
            <a:endParaRPr lang="pl-PL" sz="4900" b="1" dirty="0"/>
          </a:p>
          <a:p>
            <a:pPr marL="0" indent="0">
              <a:buNone/>
            </a:pPr>
            <a:r>
              <a:rPr lang="pl-PL" sz="4900" dirty="0" smtClean="0"/>
              <a:t>	Wniosek </a:t>
            </a:r>
            <a:r>
              <a:rPr lang="pl-PL" sz="4900" dirty="0"/>
              <a:t>istotny dla prowadzonych przeze mnie rozważań jest lapidarny: sąd rozwodowy nigdy nie może skonstatować trwałości rozkładu pożycia, a jeśli nawet skonstatuje, to znaczy, że konstatuje to, co w procesie tym niemożliwe. Z czego wynika, że żaden rozwód nie został dotąd, pod rządem k.r.o., orzeczony po stwierdzeniu podstawowej przesłanki w kodeksie tym przewidzianej. Jak wszyscy wiedzą, sądy jednak rozwody orzekają i pewnym można być przypuszczenia, że czynią to po stwierdzeniu, że (wiele, dużo, wszystko) wskazuje na to, że rozkład pożycia jest trwały. Co by nie powiedzieć dobrego o tej roztropnej postawie sędziów, nie ulega cienia wątpliwości, że jest ona pogwałceniem ustawowego, nie szkodzi, że nierozsądnego, stanowiska </a:t>
            </a:r>
            <a:r>
              <a:rPr lang="pl-PL" sz="4900" dirty="0" smtClean="0"/>
              <a:t>ustawodawcy</a:t>
            </a:r>
            <a:r>
              <a:rPr lang="pl-PL" sz="4900" baseline="30000" dirty="0" smtClean="0"/>
              <a:t>7</a:t>
            </a:r>
            <a:r>
              <a:rPr lang="pl-PL" sz="4900" dirty="0" smtClean="0"/>
              <a:t>.</a:t>
            </a:r>
            <a:endParaRPr lang="pl-PL" b="1" dirty="0" smtClean="0"/>
          </a:p>
          <a:p>
            <a:pPr marL="0" indent="0">
              <a:buNone/>
            </a:pPr>
            <a:endParaRPr lang="pl-PL" b="1" dirty="0" smtClean="0"/>
          </a:p>
          <a:p>
            <a:pPr marL="0" indent="0">
              <a:buNone/>
            </a:pPr>
            <a:endParaRPr lang="pl-PL" b="1" dirty="0"/>
          </a:p>
          <a:p>
            <a:pPr marL="0" indent="0">
              <a:buNone/>
            </a:pPr>
            <a:endParaRPr lang="pl-PL" b="1" dirty="0" smtClean="0"/>
          </a:p>
          <a:p>
            <a:pPr marL="0" indent="0">
              <a:buNone/>
            </a:pPr>
            <a:endParaRPr lang="pl-PL" b="1" dirty="0"/>
          </a:p>
          <a:p>
            <a:pPr marL="0" indent="0">
              <a:buNone/>
            </a:pPr>
            <a:r>
              <a:rPr lang="pl-PL" sz="3400" b="1" u="sng" dirty="0" smtClean="0"/>
              <a:t>________________________________________________</a:t>
            </a:r>
          </a:p>
          <a:p>
            <a:pPr marL="0" indent="0">
              <a:buNone/>
            </a:pPr>
            <a:endParaRPr lang="pl-PL" b="1" dirty="0"/>
          </a:p>
          <a:p>
            <a:pPr marL="0" indent="0">
              <a:buNone/>
            </a:pPr>
            <a:r>
              <a:rPr lang="pl-PL" sz="4300" baseline="30000" dirty="0" smtClean="0"/>
              <a:t>6 </a:t>
            </a:r>
            <a:r>
              <a:rPr lang="pl-PL" sz="4300" dirty="0" smtClean="0"/>
              <a:t>Por</a:t>
            </a:r>
            <a:r>
              <a:rPr lang="pl-PL" sz="4300" dirty="0"/>
              <a:t>. tezę III </a:t>
            </a:r>
            <a:r>
              <a:rPr lang="pl-PL" sz="4300" i="1" dirty="0"/>
              <a:t>in fine</a:t>
            </a:r>
            <a:r>
              <a:rPr lang="pl-PL" sz="4300" dirty="0"/>
              <a:t> wyr. SN z 8 V 1951 r. (C. 184/51 – Zb.Orz.SN. Orz.IC poz. 21/1952). </a:t>
            </a:r>
            <a:endParaRPr lang="pl-PL" sz="4300" b="1" dirty="0"/>
          </a:p>
          <a:p>
            <a:pPr marL="0" indent="0">
              <a:buNone/>
            </a:pPr>
            <a:r>
              <a:rPr lang="pl-PL" sz="4300" baseline="30000" dirty="0" smtClean="0"/>
              <a:t>7 </a:t>
            </a:r>
            <a:r>
              <a:rPr lang="pl-PL" sz="4300" dirty="0" smtClean="0"/>
              <a:t>Por</a:t>
            </a:r>
            <a:r>
              <a:rPr lang="pl-PL" sz="4300" dirty="0"/>
              <a:t>. M. Wawiłowa, Czy separacja? (w związku z artykułem J. Kowalskiego), PiP z. 7/1969, s. 122 i n.; J. Kowalski, Oddalenie powództwa rozwodowego a dalsze pożycie małżeńskie, PiP z. 11/1968, s. 785 i n. </a:t>
            </a:r>
            <a:endParaRPr lang="pl-PL" sz="4300" b="1" dirty="0"/>
          </a:p>
          <a:p>
            <a:pPr marL="0" indent="0">
              <a:buNone/>
            </a:pPr>
            <a:r>
              <a:rPr lang="pl-PL" sz="4900" b="1" dirty="0"/>
              <a:t> </a:t>
            </a:r>
          </a:p>
          <a:p>
            <a:pPr marL="0" indent="0">
              <a:buNone/>
            </a:pPr>
            <a:endParaRPr lang="pl-PL" dirty="0"/>
          </a:p>
        </p:txBody>
      </p:sp>
    </p:spTree>
    <p:extLst>
      <p:ext uri="{BB962C8B-B14F-4D97-AF65-F5344CB8AC3E}">
        <p14:creationId xmlns:p14="http://schemas.microsoft.com/office/powerpoint/2010/main" val="3920521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496944" cy="6192688"/>
          </a:xfrm>
        </p:spPr>
        <p:txBody>
          <a:bodyPr>
            <a:noAutofit/>
          </a:bodyPr>
          <a:lstStyle/>
          <a:p>
            <a:pPr marL="0" indent="0">
              <a:buNone/>
            </a:pPr>
            <a:r>
              <a:rPr lang="pl-PL" sz="1600" dirty="0" smtClean="0"/>
              <a:t>	Nieco </a:t>
            </a:r>
            <a:r>
              <a:rPr lang="pl-PL" sz="1600" dirty="0"/>
              <a:t>inaczej wygląda sytuacja z przesłanką zupełności rozkładu. Może być bowiem i tak, że zupełność ta zostanie wykazana i udowodniona. Trzeba przy tym pamiętać, że nic to nie powinno znaczyć dla dopuszczalności orzeczenia rozwodu, jeśli równocześnie nie zostanie wykazana i udowodniona trwałość tego rozkładu. Ale w rzeczywistości procesów rozwodowych jest przecież najczęściej tak, że choć można wykazać rozkład pożycia w podstawowych sferach, to niekoniecznie we wszystkich. I wtedy sąd powinien oddalić  powództwo o rozwód, prawodawca wymaga bowiem, aby rozkład był zupełny. Byłaby taka postawa legalistyczną zważywszy, że nic przecież nie stało na przeszkodzie, aby formułując tę przesłankę w ustawie  przyjęto konieczność rozkładu w określonych sferach (psychicznej, intymnej, ekonomicznej) albo podstawowych sferach etc. Także tutaj sądy zmuszone są więc do konstatacji opartej na mniej lub bardziej uzasadnionym przypuszczeniu, że rozkład jest jednak </a:t>
            </a:r>
            <a:r>
              <a:rPr lang="pl-PL" sz="1600" dirty="0" smtClean="0"/>
              <a:t>zupełny.</a:t>
            </a:r>
            <a:endParaRPr lang="pl-PL" sz="1600" b="1" dirty="0" smtClean="0"/>
          </a:p>
          <a:p>
            <a:pPr marL="0" indent="0">
              <a:buNone/>
            </a:pPr>
            <a:r>
              <a:rPr lang="pl-PL" sz="1600" b="1" dirty="0"/>
              <a:t>	</a:t>
            </a:r>
            <a:r>
              <a:rPr lang="pl-PL" sz="1600" dirty="0" smtClean="0"/>
              <a:t>Inna</a:t>
            </a:r>
            <a:r>
              <a:rPr lang="pl-PL" sz="1600" dirty="0"/>
              <a:t>, ale chyba donioślejsza konstatacja wiąże się z tym, że nie wiadomo komu szkodziłoby to, aby rozwodzący się małżonkowie, którzy zaprzestali pożycia intymnego, z różnorakich powodów mieszkali jeszcze razem, a nawet prowadzili dalej, przynajmniej w jakimś zakresie, wspólne gospodarstwo domowe. Wiele przemawia za tym, aby takie sytuacje uznać za pozytywne, nie tyle budzące nadzieję na „reanimację” niegdysiejszego pożycia, ale uzasadniające przypuszczenie, że ludzie ci potrafią rozstać się w sposób, który jest korzystny nie tylko dla ich wzajemnych relacji w przyszłości, ale przede wszystkim nadzwyczaj ważny biorąc pod uwagę ich obowiązki wobec wspólnych małoletnich dzieci.  A przecież istnienie takich czy podobnych relacji, więzi, stosunków między osobami ubiegającymi się o rozwód winno być (choć najczęściej jednak nie jest)  </a:t>
            </a:r>
            <a:r>
              <a:rPr lang="pl-PL" sz="1600" i="1" dirty="0"/>
              <a:t>de lege lata</a:t>
            </a:r>
            <a:r>
              <a:rPr lang="pl-PL" sz="1600" dirty="0"/>
              <a:t> potraktowane jako dowód braku zupełności rozkładu pożycia i być powodem oddalenia powództwa o rozwód. Wiedzą o tym zarówno ci, którzy się rozwodzą, jak i ich pełnomocnicy procesowi i nierzadko kreują fikcyjne dowody rozkładu pożycia, co nie jest najgorszym rozwiązaniem wobec pokusy takiego ułożenia stosunków między małżonkami, żeby bez potrzeby udawania oczywiste było dla każdego, że rozkład pożycia jest w rzeczywistości zupełny. </a:t>
            </a:r>
            <a:endParaRPr lang="pl-PL" sz="1600" b="1" dirty="0"/>
          </a:p>
          <a:p>
            <a:pPr marL="0" indent="0">
              <a:buNone/>
            </a:pPr>
            <a:endParaRPr lang="pl-PL" sz="1600" dirty="0"/>
          </a:p>
        </p:txBody>
      </p:sp>
    </p:spTree>
    <p:extLst>
      <p:ext uri="{BB962C8B-B14F-4D97-AF65-F5344CB8AC3E}">
        <p14:creationId xmlns:p14="http://schemas.microsoft.com/office/powerpoint/2010/main" val="3366859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336704"/>
          </a:xfrm>
        </p:spPr>
        <p:txBody>
          <a:bodyPr>
            <a:normAutofit fontScale="25000" lnSpcReduction="20000"/>
          </a:bodyPr>
          <a:lstStyle/>
          <a:p>
            <a:pPr marL="0" indent="0">
              <a:buNone/>
            </a:pPr>
            <a:r>
              <a:rPr lang="pl-PL" sz="7200" dirty="0" smtClean="0"/>
              <a:t>	Te </a:t>
            </a:r>
            <a:r>
              <a:rPr lang="pl-PL" sz="7200" dirty="0"/>
              <a:t>obserwacje dostatecznie poddają w wątpliwość wartość przesłanki zupełności rozkładu. Nie są zresztą jedynymi argumentami, które zdają się przemawiać za rezygnacją z konieczności jej wykazywania i udowadniania. Zważywszy, jak  często udowodnienie tej przesłanki wymaga przedstawiania na forum sądu okoliczności dotyczących życia intymnego małżonków, a choćby i  innych zdarzeń należących do sfery uznanej za dyskrecjonalną, są znaczące powody aby uznać, że zamiar rozwiedzenia się małżonków nie jest dostatecznie uzasadnionym powodem, aby przedstawiać komuś obcemu,  spoza rodziny, nie tylko sędziemu, ale i dwóm </a:t>
            </a:r>
            <a:r>
              <a:rPr lang="pl-PL" sz="7200" dirty="0" smtClean="0"/>
              <a:t>ławnikom</a:t>
            </a:r>
            <a:r>
              <a:rPr lang="pl-PL" sz="7200" baseline="30000" dirty="0" smtClean="0"/>
              <a:t>8</a:t>
            </a:r>
            <a:r>
              <a:rPr lang="pl-PL" sz="7200" dirty="0" smtClean="0"/>
              <a:t> </a:t>
            </a:r>
            <a:r>
              <a:rPr lang="pl-PL" sz="7200" dirty="0"/>
              <a:t>(zob. art. 47 § 2 pkt 2 lit. a  k.p.c.) oraz protokolantce,  informacje dotyczące sfery bardzo osobistej i nierzadko bardzo dramatycznej.  Państwo, w imieniu którego orzekają także sądy rozwodowe, nie jest instytucją, która ma w sprawach dotyczących rozwodu dostateczny tytuł moralny do poznawania i oceniania tej sfery, poza sytuacjami wyjątkowymi,  np. związanymi z okolicznościami istotnymi z punktu widzenia ewentualnego rozstrzygnięcia dotyczącego władzy rodzicielskiej czy osobistej styczności z dziećmi rozwodzących się małżonków.  Ujawnianie intymnych, a choćby i innych dyskrecjonalnych spraw przed obcymi ludźmi stanowi też niemałe zagrożenie dla przyszłych stosunków rozwodzących się, w tym niekiedy nawet ich relacji  z </a:t>
            </a:r>
            <a:r>
              <a:rPr lang="pl-PL" sz="7200" dirty="0" smtClean="0"/>
              <a:t>dziećmi</a:t>
            </a:r>
            <a:r>
              <a:rPr lang="pl-PL" sz="7200" baseline="30000" dirty="0" smtClean="0"/>
              <a:t>9</a:t>
            </a:r>
            <a:r>
              <a:rPr lang="pl-PL" sz="7200" dirty="0" smtClean="0"/>
              <a:t>. </a:t>
            </a:r>
          </a:p>
          <a:p>
            <a:pPr marL="0" indent="0">
              <a:buNone/>
            </a:pPr>
            <a:endParaRPr lang="pl-PL" dirty="0" smtClean="0"/>
          </a:p>
          <a:p>
            <a:pPr marL="0" indent="0">
              <a:buNone/>
            </a:pPr>
            <a:endParaRPr lang="pl-PL" dirty="0"/>
          </a:p>
          <a:p>
            <a:pPr marL="0" indent="0">
              <a:buNone/>
            </a:pPr>
            <a:endParaRPr lang="pl-PL" dirty="0"/>
          </a:p>
          <a:p>
            <a:pPr marL="0" indent="0">
              <a:buNone/>
            </a:pPr>
            <a:r>
              <a:rPr lang="pl-PL" sz="4400" b="1" u="sng" dirty="0" smtClean="0"/>
              <a:t>________________________________________________</a:t>
            </a:r>
          </a:p>
          <a:p>
            <a:pPr marL="0" indent="0">
              <a:buNone/>
            </a:pPr>
            <a:endParaRPr lang="pl-PL" dirty="0" smtClean="0"/>
          </a:p>
          <a:p>
            <a:pPr marL="0" indent="0">
              <a:buNone/>
            </a:pPr>
            <a:r>
              <a:rPr lang="pl-PL" sz="5600" dirty="0" smtClean="0"/>
              <a:t>Zob</a:t>
            </a:r>
            <a:r>
              <a:rPr lang="pl-PL" sz="5600" dirty="0"/>
              <a:t>. np. J. Ruszewski, Ramy prawne wyboru i funkcjonowania ławników w Polsce [w:] Ławnicy – społeczni sędziowie w teorii i w praktyce. Ocena funkcjonowania i procesu wyboru ławników sądowych na przykładzie sądów Apelacji Białostockiej, Suwałki 2011, praca zbiorowa (red. J. Ruszewski),  s. 38. </a:t>
            </a:r>
            <a:endParaRPr lang="pl-PL" sz="5600" b="1" dirty="0"/>
          </a:p>
          <a:p>
            <a:pPr marL="0" indent="0">
              <a:buNone/>
            </a:pPr>
            <a:r>
              <a:rPr lang="pl-PL" sz="5600" dirty="0"/>
              <a:t>Zob. K. M. Kroczak, Przesłanki orzeczenia rozwodu oraz orzeczenia separacji w świetle wybranych propozycji reform prawa rozwodowego, Wrocław 2011, maszynopis pracy magisterskiej, s. 10 i n., w szczególności s. 13 i 19, na tej ostatniej stronie stwierdzenie, że praktyka „dostarcza przykładów […], że w dużej mierze długotrwały proces rozwodowy, w ramach którego wnikliwie sąd ustala stan relacji między małżonkami, a także to, które z nich ponosi winę za rozpad związku, przyczynia się do zaostrzenia konfliktu, wywołania wzajemnej nienawiści pomiędzy rozwodzącymi się”. </a:t>
            </a:r>
            <a:endParaRPr lang="pl-PL" sz="5600" b="1" dirty="0"/>
          </a:p>
          <a:p>
            <a:pPr marL="0" indent="0">
              <a:buNone/>
            </a:pPr>
            <a:endParaRPr lang="pl-PL" dirty="0"/>
          </a:p>
        </p:txBody>
      </p:sp>
    </p:spTree>
    <p:extLst>
      <p:ext uri="{BB962C8B-B14F-4D97-AF65-F5344CB8AC3E}">
        <p14:creationId xmlns:p14="http://schemas.microsoft.com/office/powerpoint/2010/main" val="4003371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928992" cy="6741368"/>
          </a:xfrm>
        </p:spPr>
        <p:txBody>
          <a:bodyPr>
            <a:normAutofit fontScale="25000" lnSpcReduction="20000"/>
          </a:bodyPr>
          <a:lstStyle/>
          <a:p>
            <a:pPr marL="0" indent="0">
              <a:buNone/>
            </a:pPr>
            <a:r>
              <a:rPr lang="pl-PL" sz="6400" dirty="0" smtClean="0"/>
              <a:t>	W </a:t>
            </a:r>
            <a:r>
              <a:rPr lang="pl-PL" sz="6400" dirty="0"/>
              <a:t>paragrafie 2 art. 56 k.r.o. przewidziano najpierw, że „mimo zupełnego i trwałego rozkładu pożycia rozwód nie jest dopuszczalny, jeżeli wskutek niego miałoby ucierpieć dobro wspólnych małoletnich dzieci małżonków […]”. Warto zatrzymać się i przy </a:t>
            </a:r>
            <a:r>
              <a:rPr lang="pl-PL" sz="6400" i="1" dirty="0"/>
              <a:t>ratio legis</a:t>
            </a:r>
            <a:r>
              <a:rPr lang="pl-PL" sz="6400" dirty="0"/>
              <a:t> tej przesłanki, o której wątpliwej wartości dyskutowali polscy prawnicy już przed kilkudziesięcioma </a:t>
            </a:r>
            <a:r>
              <a:rPr lang="pl-PL" sz="6400" dirty="0" smtClean="0"/>
              <a:t>laty</a:t>
            </a:r>
            <a:r>
              <a:rPr lang="pl-PL" sz="6400" baseline="30000" dirty="0" smtClean="0"/>
              <a:t>10</a:t>
            </a:r>
            <a:r>
              <a:rPr lang="pl-PL" sz="6400" dirty="0" smtClean="0"/>
              <a:t>. </a:t>
            </a:r>
            <a:r>
              <a:rPr lang="pl-PL" sz="6400" dirty="0"/>
              <a:t>I tak długi okres obowiązywania tej normy nie zaowocował choćby </a:t>
            </a:r>
            <a:r>
              <a:rPr lang="pl-PL" sz="6400" dirty="0" smtClean="0"/>
              <a:t>jednym</a:t>
            </a:r>
            <a:r>
              <a:rPr lang="pl-PL" sz="6400" baseline="30000" dirty="0" smtClean="0"/>
              <a:t>11</a:t>
            </a:r>
            <a:r>
              <a:rPr lang="pl-PL" sz="6400" dirty="0" smtClean="0"/>
              <a:t>, </a:t>
            </a:r>
            <a:r>
              <a:rPr lang="pl-PL" sz="6400" dirty="0"/>
              <a:t>już nie tyle  sugestywnym, ale jakimkolwiek spotkanym w praktyce  przykładem tego, jak to w wyniku  orzeczenia rozwodu małżeństwa znajdującego się w stanie zupełnego i trwałego rozkładu pożycia  miałoby ucierpieć dobro wspólnego małoletniego dziecka </a:t>
            </a:r>
            <a:r>
              <a:rPr lang="pl-PL" sz="6400" dirty="0" smtClean="0"/>
              <a:t>małżonków</a:t>
            </a:r>
            <a:r>
              <a:rPr lang="pl-PL" sz="6400" baseline="30000" dirty="0" smtClean="0"/>
              <a:t>12</a:t>
            </a:r>
            <a:r>
              <a:rPr lang="pl-PL" sz="6400" dirty="0" smtClean="0"/>
              <a:t>. </a:t>
            </a:r>
            <a:r>
              <a:rPr lang="pl-PL" sz="6400" dirty="0"/>
              <a:t>Chodzi przy tym tylko o taką, wspomnianą sytuację, truizmem jest bowiem konstatacja, że w wyniku samego rozkładu małżeństwa, choćby nawet nie był on zupełny, ani trwały, dobro wspólnych dzieci małżonków jest na szwank </a:t>
            </a:r>
            <a:r>
              <a:rPr lang="pl-PL" sz="6400" dirty="0" smtClean="0"/>
              <a:t>wystawione</a:t>
            </a:r>
            <a:r>
              <a:rPr lang="pl-PL" sz="6400" baseline="30000" dirty="0" smtClean="0"/>
              <a:t>13</a:t>
            </a:r>
            <a:r>
              <a:rPr lang="pl-PL" sz="6400" dirty="0" smtClean="0"/>
              <a:t> </a:t>
            </a:r>
            <a:r>
              <a:rPr lang="pl-PL" sz="6400" dirty="0"/>
              <a:t>wcześniej, z reguły dużo wcześniej,  zanim małżonkowie podejmą kroki zmierzającego do rozwodu</a:t>
            </a:r>
            <a:r>
              <a:rPr lang="pl-PL" sz="6400" dirty="0" smtClean="0"/>
              <a:t>.</a:t>
            </a:r>
          </a:p>
          <a:p>
            <a:pPr marL="0" indent="0">
              <a:buNone/>
            </a:pPr>
            <a:endParaRPr lang="pl-PL" sz="4800" b="1" dirty="0" smtClean="0"/>
          </a:p>
          <a:p>
            <a:pPr marL="0" indent="0">
              <a:buNone/>
            </a:pPr>
            <a:r>
              <a:rPr lang="pl-PL" sz="4400" b="1" u="sng" dirty="0" smtClean="0"/>
              <a:t>________________________________________________</a:t>
            </a:r>
            <a:endParaRPr lang="pl-PL" sz="4400" b="1" dirty="0" smtClean="0"/>
          </a:p>
          <a:p>
            <a:pPr marL="0" indent="0">
              <a:buNone/>
            </a:pPr>
            <a:endParaRPr lang="pl-PL" sz="4800" b="1" dirty="0"/>
          </a:p>
          <a:p>
            <a:pPr marL="0" indent="0">
              <a:buNone/>
            </a:pPr>
            <a:r>
              <a:rPr lang="pl-PL" sz="5200" baseline="30000" dirty="0" smtClean="0"/>
              <a:t>10 </a:t>
            </a:r>
            <a:r>
              <a:rPr lang="pl-PL" sz="5200" dirty="0" smtClean="0"/>
              <a:t>Zob</a:t>
            </a:r>
            <a:r>
              <a:rPr lang="pl-PL" sz="5200" dirty="0"/>
              <a:t>. A. Stelmachowski, Dobro dziecka w procesie rozwodowym, NP nr 8-9/1953, s. 58 i n.; M. Wawiłowa, Jeszcze o interesie dziecka w procesie rozwodowym, NP nr 2/1954, s. 49 i n.; S. Garlicki, Dobro małoletnich dzieci jako negatywna przesłanka rozwodowa, NP nr 5/1955, s. 51 i n.;  M. Wawiłowa, Ochrona interesów dziecka w sprawie rozwodowej, NP nr 6/1968, s. 955 i n.; J. Górecki, </a:t>
            </a:r>
            <a:r>
              <a:rPr lang="pl-PL" sz="5200" i="1" dirty="0"/>
              <a:t>op.cit.,</a:t>
            </a:r>
            <a:r>
              <a:rPr lang="pl-PL" sz="5200" dirty="0"/>
              <a:t>  s. 346 i n.; J. Kowalski, W odpowiedzi M. Wawiłowej, PiP z. 7/1969, s. 128 i n.; B. Walaszek, Dobro dziecka jako przesłanka niektórych uregulowań kodeksu rodzinnego i opiekuńczego PRL, St.Praw. z. 26-27. Zeszyt specjalny wydany dla uczczenia pracy naukowej i kodyfikacyjnej Profesora Jana Wasilkowskiego, s. 279 i n.;  A. Olejniczak, System preferencji społecznych a prawo rozwodowe, RPEiS z. 2/1977, s. 62 i n.; W. Stojanowska, Rozwód a dobro dziecka, Warszawa 1979, </a:t>
            </a:r>
            <a:r>
              <a:rPr lang="pl-PL" sz="5200" i="1" dirty="0"/>
              <a:t>passim</a:t>
            </a:r>
            <a:r>
              <a:rPr lang="pl-PL" sz="5200" dirty="0"/>
              <a:t>; A. Olejniczak, Materialnoprawne…, s. 51 i n.; A. Sabuda, Ochrona dobra dziecka jako element przesłanek i przeszkód w orzeczeniu rozwodu, NP nr 7-8/1980, s. 51 i n.; J. Strzebinczyk, Prawo rodzinne, Zakamycze 2003, s. 178 i n.; W. Stojanowska, Negatywne przesłanki wyłączające dopuszczalność rozwodu [w:] System Prawa Prywatnego, t. 11 Prawo rodzinne i opiekuńcze, Warszawa 2009, praca zbiorowa (red. T. Smyczyński), s. 608 i n.; J. Winiarz [w:] Kodeks rodzinny i opiekuńczy. Komentarz, Warszawa 2010 praca zbiorowa (red. K. Pietrzykowski), s. 538-540; J. Strzebinczyk, Prawo rodzinne, Warszawa 2010, s. 156-158; T. Sokołowski, Prawo rodzinne…, s. 206-207; J. Ignaczewski, Kodeks…, s. 324 i n.; K. M. Kroczak, </a:t>
            </a:r>
            <a:r>
              <a:rPr lang="pl-PL" sz="5200" i="1" dirty="0"/>
              <a:t>op.cit.,</a:t>
            </a:r>
            <a:r>
              <a:rPr lang="pl-PL" sz="5200" dirty="0"/>
              <a:t> s. 22 i n., w szczególności s. 28-29. </a:t>
            </a:r>
            <a:endParaRPr lang="pl-PL" sz="5200" b="1" dirty="0"/>
          </a:p>
          <a:p>
            <a:pPr marL="0" indent="0">
              <a:buNone/>
            </a:pPr>
            <a:r>
              <a:rPr lang="pl-PL" sz="5200" baseline="30000" dirty="0" smtClean="0"/>
              <a:t>11 </a:t>
            </a:r>
            <a:r>
              <a:rPr lang="pl-PL" sz="5200" dirty="0" smtClean="0"/>
              <a:t>Por</a:t>
            </a:r>
            <a:r>
              <a:rPr lang="pl-PL" sz="5200" dirty="0"/>
              <a:t>. S. Kołodziejski, Dobro wspólnych nieletnich dzieci  - jako przesłanka odmowy orzeczenia rozwodu, Pal. nr 9/1965, , s. 19 i n., a na s. 27 znacząca obserwacja: &lt;&lt;Orzecznictwo Sądu Najwyższego nosi charakter zdecydowanie negatywny. Ogranicza się ono wyłącznie do wskazań, w jakich wypadkach rozwód małżeństwa nie szkodzi „dobru wspólnych nieletnich dzieci”&gt;&gt;. </a:t>
            </a:r>
            <a:endParaRPr lang="pl-PL" sz="5200" b="1" dirty="0"/>
          </a:p>
          <a:p>
            <a:pPr marL="0" indent="0">
              <a:buNone/>
            </a:pPr>
            <a:r>
              <a:rPr lang="pl-PL" sz="5200" baseline="30000" dirty="0" smtClean="0"/>
              <a:t>12 </a:t>
            </a:r>
            <a:r>
              <a:rPr lang="pl-PL" sz="5200" dirty="0" smtClean="0"/>
              <a:t>Przykładów </a:t>
            </a:r>
            <a:r>
              <a:rPr lang="pl-PL" sz="5200" dirty="0"/>
              <a:t>wydumanych trochę jest. Kiedyś, jako młody asystent, obiecałem studentom zaliczenie za przedstawienie choćby jednego przykładu wskazującego na możliwość zaistnienia sytuacji przewidzianej w 56 § 2  k.r.o. I usłyszałem historię o biednej Polce, która wyszła za mąż za sycylijskiego mafiosa, a potem chciała się rozwieść mimo deklaracji męża, że jeśli sąd orzeknie rozwód on zamorduje ich wspólne dzieci. Rzekłem więc mojemu studentowi „Kobyłka u płota” i wpisałem zaliczenie obiecując sobie solennie już nigdy takich ofert adeptom prawa nie składać. </a:t>
            </a:r>
            <a:endParaRPr lang="pl-PL" sz="5200" b="1" dirty="0"/>
          </a:p>
          <a:p>
            <a:pPr marL="0" indent="0">
              <a:buNone/>
            </a:pPr>
            <a:r>
              <a:rPr lang="pl-PL" sz="5200" baseline="30000" dirty="0" smtClean="0"/>
              <a:t>13 </a:t>
            </a:r>
            <a:r>
              <a:rPr lang="pl-PL" sz="5200" dirty="0" smtClean="0"/>
              <a:t>Por</a:t>
            </a:r>
            <a:r>
              <a:rPr lang="pl-PL" sz="5200" dirty="0"/>
              <a:t>.  np. uzasad. orz. SN z 13 II 1951 r. (C. 447/50 – Zbiór Orzeczeń Sądu Najwyższego. Orzeczenia Izby Cywilnej poz. 34/1952, s. 158).  Por. wyr. SN z 17 XII 1999 r., III CKN 850/99, LEX nr 50737.</a:t>
            </a:r>
            <a:endParaRPr lang="pl-PL" sz="5200" b="1" dirty="0"/>
          </a:p>
        </p:txBody>
      </p:sp>
    </p:spTree>
    <p:extLst>
      <p:ext uri="{BB962C8B-B14F-4D97-AF65-F5344CB8AC3E}">
        <p14:creationId xmlns:p14="http://schemas.microsoft.com/office/powerpoint/2010/main" val="1690156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832648"/>
          </a:xfrm>
        </p:spPr>
        <p:txBody>
          <a:bodyPr>
            <a:normAutofit fontScale="55000" lnSpcReduction="20000"/>
          </a:bodyPr>
          <a:lstStyle/>
          <a:p>
            <a:pPr marL="0" indent="0">
              <a:buNone/>
            </a:pPr>
            <a:r>
              <a:rPr lang="pl-PL" dirty="0" smtClean="0"/>
              <a:t>	Donioślejszą </a:t>
            </a:r>
            <a:r>
              <a:rPr lang="pl-PL" dirty="0"/>
              <a:t>praktycznie jest jednak obserwacja, że prawie zawsze wówczas, gdy między małżonkami nastąpił zupełny i trwały rozkład pożycia,  troska o dobro ich wspólnego dziecka przemawia właśnie za orzeczeniem rozwodu, nie za petryfikacją stanu, który z perspektywy psychicznych oraz innych potrzeb dziecka jest złem. Stąd dobro wspólnych małoletnich dzieci małżonków  mogłoby być </a:t>
            </a:r>
            <a:r>
              <a:rPr lang="pl-PL" i="1" dirty="0"/>
              <a:t>á rebours</a:t>
            </a:r>
            <a:r>
              <a:rPr lang="pl-PL" dirty="0"/>
              <a:t> postrzegane jako pozytywna, nie zaś  negatywna przesłanka rozwodowa. Widać tu, jak wieloletnie piśmiennicze wysiłki  prawników broniących zasadności  tej rozwodowej przesłanki były wyrazem wątpliwej wartości argumentów, jeśli nie dobrotliwego chciejstwa oraz nie tak rzadkiej i wśród prawników wiary w zastarzałe mity. </a:t>
            </a:r>
            <a:endParaRPr lang="pl-PL" b="1" dirty="0" smtClean="0"/>
          </a:p>
          <a:p>
            <a:pPr marL="0" indent="0">
              <a:buNone/>
            </a:pPr>
            <a:r>
              <a:rPr lang="pl-PL" b="1" dirty="0"/>
              <a:t>	</a:t>
            </a:r>
            <a:r>
              <a:rPr lang="pl-PL" dirty="0" smtClean="0"/>
              <a:t>Wartość </a:t>
            </a:r>
            <a:r>
              <a:rPr lang="pl-PL" dirty="0"/>
              <a:t>refleksji i nad tą przesłanką rozwodową upatruję zaś w prozaicznej konstatacji, że jest to przesłanka wyimaginowana i przez to nie tylko z teoretycznego, ale przede wszystkim z praktycznego punktu widzenia bezwartościowa.  Nadto wątpliwa, jeśli nie podejrzana moralnie, stwarzając bowiem sugestywny pozór troski o dobro dziecka w dobro to uderza, a co najmniej może uderzać. Jest to przepis, który stanowi wyrazistą aplikację tego, co usłyszałem kiedyś z ust  Marii Łopatkowej, iż „kategoria dobra dziecka jest tak pojemna, że się w niej zmieści każda dziecięca krzywda”. A jeśli jest to taka przesłanka, to tym bardziej być jej nie powinno. Co najwyżej, gdyby zabiegać jedynie o połowiczną reformę polskiego prawa rozwodowego,   troska o dobro dziecka mogłaby być  nakazem szczególnej zapobiegliwości przy orzekaniu rozwodu w kwestiach dotyczących  przede wszystkim władzy rodzicielskiej i kontaktach rodziców z dziećmi, alimentacji dzieci oraz  wspólnego mieszkania małżonków. </a:t>
            </a:r>
            <a:endParaRPr lang="pl-PL" b="1" dirty="0"/>
          </a:p>
          <a:p>
            <a:pPr marL="0" indent="0">
              <a:buNone/>
            </a:pPr>
            <a:endParaRPr lang="pl-PL" dirty="0"/>
          </a:p>
        </p:txBody>
      </p:sp>
    </p:spTree>
    <p:extLst>
      <p:ext uri="{BB962C8B-B14F-4D97-AF65-F5344CB8AC3E}">
        <p14:creationId xmlns:p14="http://schemas.microsoft.com/office/powerpoint/2010/main" val="555962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2132</Words>
  <Application>Microsoft Office PowerPoint</Application>
  <PresentationFormat>On-screen Show (4:3)</PresentationFormat>
  <Paragraphs>183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„Rozwodzić” jest przeciwieństwem „zwodzić”1  czyli o potrzebie zasadniczej reformy prawa rozwodowego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„Rozwodzić” jest przeciwieństwem „zwodzić”1  czyli o potrzebie zasadniczej reformy prawa rozwodowego</dc:title>
  <dc:creator>Gula</dc:creator>
  <cp:lastModifiedBy>Gula</cp:lastModifiedBy>
  <cp:revision>14</cp:revision>
  <dcterms:created xsi:type="dcterms:W3CDTF">2014-04-29T20:20:44Z</dcterms:created>
  <dcterms:modified xsi:type="dcterms:W3CDTF">2014-04-30T02:40:09Z</dcterms:modified>
</cp:coreProperties>
</file>