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7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Date Placeholder 3"/>
          <p:cNvSpPr>
            <a:spLocks noGrp="1"/>
          </p:cNvSpPr>
          <p:nvPr>
            <p:ph type="dt" sz="half" idx="10"/>
          </p:nvPr>
        </p:nvSpPr>
        <p:spPr/>
        <p:txBody>
          <a:bodyPr/>
          <a:lstStyle/>
          <a:p>
            <a:fld id="{D9E8AC37-86EE-4066-B407-44EB7C2628A2}" type="datetimeFigureOut">
              <a:rPr lang="pl-PL" smtClean="0"/>
              <a:t>2014-04-30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27FD58-421C-49C2-B242-280B1BC6130F}" type="slidenum">
              <a:rPr lang="pl-PL" smtClean="0"/>
              <a:t>‹#›</a:t>
            </a:fld>
            <a:endParaRPr lang="pl-PL"/>
          </a:p>
        </p:txBody>
      </p:sp>
    </p:spTree>
    <p:extLst>
      <p:ext uri="{BB962C8B-B14F-4D97-AF65-F5344CB8AC3E}">
        <p14:creationId xmlns:p14="http://schemas.microsoft.com/office/powerpoint/2010/main" val="2990941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D9E8AC37-86EE-4066-B407-44EB7C2628A2}" type="datetimeFigureOut">
              <a:rPr lang="pl-PL" smtClean="0"/>
              <a:t>2014-04-30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27FD58-421C-49C2-B242-280B1BC6130F}" type="slidenum">
              <a:rPr lang="pl-PL" smtClean="0"/>
              <a:t>‹#›</a:t>
            </a:fld>
            <a:endParaRPr lang="pl-PL"/>
          </a:p>
        </p:txBody>
      </p:sp>
    </p:spTree>
    <p:extLst>
      <p:ext uri="{BB962C8B-B14F-4D97-AF65-F5344CB8AC3E}">
        <p14:creationId xmlns:p14="http://schemas.microsoft.com/office/powerpoint/2010/main" val="2192669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D9E8AC37-86EE-4066-B407-44EB7C2628A2}" type="datetimeFigureOut">
              <a:rPr lang="pl-PL" smtClean="0"/>
              <a:t>2014-04-30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27FD58-421C-49C2-B242-280B1BC6130F}" type="slidenum">
              <a:rPr lang="pl-PL" smtClean="0"/>
              <a:t>‹#›</a:t>
            </a:fld>
            <a:endParaRPr lang="pl-PL"/>
          </a:p>
        </p:txBody>
      </p:sp>
    </p:spTree>
    <p:extLst>
      <p:ext uri="{BB962C8B-B14F-4D97-AF65-F5344CB8AC3E}">
        <p14:creationId xmlns:p14="http://schemas.microsoft.com/office/powerpoint/2010/main" val="2774226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D9E8AC37-86EE-4066-B407-44EB7C2628A2}" type="datetimeFigureOut">
              <a:rPr lang="pl-PL" smtClean="0"/>
              <a:t>2014-04-30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27FD58-421C-49C2-B242-280B1BC6130F}" type="slidenum">
              <a:rPr lang="pl-PL" smtClean="0"/>
              <a:t>‹#›</a:t>
            </a:fld>
            <a:endParaRPr lang="pl-PL"/>
          </a:p>
        </p:txBody>
      </p:sp>
    </p:spTree>
    <p:extLst>
      <p:ext uri="{BB962C8B-B14F-4D97-AF65-F5344CB8AC3E}">
        <p14:creationId xmlns:p14="http://schemas.microsoft.com/office/powerpoint/2010/main" val="3577279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E8AC37-86EE-4066-B407-44EB7C2628A2}" type="datetimeFigureOut">
              <a:rPr lang="pl-PL" smtClean="0"/>
              <a:t>2014-04-30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827FD58-421C-49C2-B242-280B1BC6130F}" type="slidenum">
              <a:rPr lang="pl-PL" smtClean="0"/>
              <a:t>‹#›</a:t>
            </a:fld>
            <a:endParaRPr lang="pl-PL"/>
          </a:p>
        </p:txBody>
      </p:sp>
    </p:spTree>
    <p:extLst>
      <p:ext uri="{BB962C8B-B14F-4D97-AF65-F5344CB8AC3E}">
        <p14:creationId xmlns:p14="http://schemas.microsoft.com/office/powerpoint/2010/main" val="2129106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4"/>
          <p:cNvSpPr>
            <a:spLocks noGrp="1"/>
          </p:cNvSpPr>
          <p:nvPr>
            <p:ph type="dt" sz="half" idx="10"/>
          </p:nvPr>
        </p:nvSpPr>
        <p:spPr/>
        <p:txBody>
          <a:bodyPr/>
          <a:lstStyle/>
          <a:p>
            <a:fld id="{D9E8AC37-86EE-4066-B407-44EB7C2628A2}" type="datetimeFigureOut">
              <a:rPr lang="pl-PL" smtClean="0"/>
              <a:t>2014-04-30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827FD58-421C-49C2-B242-280B1BC6130F}" type="slidenum">
              <a:rPr lang="pl-PL" smtClean="0"/>
              <a:t>‹#›</a:t>
            </a:fld>
            <a:endParaRPr lang="pl-PL"/>
          </a:p>
        </p:txBody>
      </p:sp>
    </p:spTree>
    <p:extLst>
      <p:ext uri="{BB962C8B-B14F-4D97-AF65-F5344CB8AC3E}">
        <p14:creationId xmlns:p14="http://schemas.microsoft.com/office/powerpoint/2010/main" val="4285951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6"/>
          <p:cNvSpPr>
            <a:spLocks noGrp="1"/>
          </p:cNvSpPr>
          <p:nvPr>
            <p:ph type="dt" sz="half" idx="10"/>
          </p:nvPr>
        </p:nvSpPr>
        <p:spPr/>
        <p:txBody>
          <a:bodyPr/>
          <a:lstStyle/>
          <a:p>
            <a:fld id="{D9E8AC37-86EE-4066-B407-44EB7C2628A2}" type="datetimeFigureOut">
              <a:rPr lang="pl-PL" smtClean="0"/>
              <a:t>2014-04-30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B827FD58-421C-49C2-B242-280B1BC6130F}" type="slidenum">
              <a:rPr lang="pl-PL" smtClean="0"/>
              <a:t>‹#›</a:t>
            </a:fld>
            <a:endParaRPr lang="pl-PL"/>
          </a:p>
        </p:txBody>
      </p:sp>
    </p:spTree>
    <p:extLst>
      <p:ext uri="{BB962C8B-B14F-4D97-AF65-F5344CB8AC3E}">
        <p14:creationId xmlns:p14="http://schemas.microsoft.com/office/powerpoint/2010/main" val="566504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Date Placeholder 2"/>
          <p:cNvSpPr>
            <a:spLocks noGrp="1"/>
          </p:cNvSpPr>
          <p:nvPr>
            <p:ph type="dt" sz="half" idx="10"/>
          </p:nvPr>
        </p:nvSpPr>
        <p:spPr/>
        <p:txBody>
          <a:bodyPr/>
          <a:lstStyle/>
          <a:p>
            <a:fld id="{D9E8AC37-86EE-4066-B407-44EB7C2628A2}" type="datetimeFigureOut">
              <a:rPr lang="pl-PL" smtClean="0"/>
              <a:t>2014-04-30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B827FD58-421C-49C2-B242-280B1BC6130F}" type="slidenum">
              <a:rPr lang="pl-PL" smtClean="0"/>
              <a:t>‹#›</a:t>
            </a:fld>
            <a:endParaRPr lang="pl-PL"/>
          </a:p>
        </p:txBody>
      </p:sp>
    </p:spTree>
    <p:extLst>
      <p:ext uri="{BB962C8B-B14F-4D97-AF65-F5344CB8AC3E}">
        <p14:creationId xmlns:p14="http://schemas.microsoft.com/office/powerpoint/2010/main" val="1061472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8AC37-86EE-4066-B407-44EB7C2628A2}" type="datetimeFigureOut">
              <a:rPr lang="pl-PL" smtClean="0"/>
              <a:t>2014-04-30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B827FD58-421C-49C2-B242-280B1BC6130F}" type="slidenum">
              <a:rPr lang="pl-PL" smtClean="0"/>
              <a:t>‹#›</a:t>
            </a:fld>
            <a:endParaRPr lang="pl-PL"/>
          </a:p>
        </p:txBody>
      </p:sp>
    </p:spTree>
    <p:extLst>
      <p:ext uri="{BB962C8B-B14F-4D97-AF65-F5344CB8AC3E}">
        <p14:creationId xmlns:p14="http://schemas.microsoft.com/office/powerpoint/2010/main" val="324189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8AC37-86EE-4066-B407-44EB7C2628A2}" type="datetimeFigureOut">
              <a:rPr lang="pl-PL" smtClean="0"/>
              <a:t>2014-04-30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827FD58-421C-49C2-B242-280B1BC6130F}" type="slidenum">
              <a:rPr lang="pl-PL" smtClean="0"/>
              <a:t>‹#›</a:t>
            </a:fld>
            <a:endParaRPr lang="pl-PL"/>
          </a:p>
        </p:txBody>
      </p:sp>
    </p:spTree>
    <p:extLst>
      <p:ext uri="{BB962C8B-B14F-4D97-AF65-F5344CB8AC3E}">
        <p14:creationId xmlns:p14="http://schemas.microsoft.com/office/powerpoint/2010/main" val="1950763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8AC37-86EE-4066-B407-44EB7C2628A2}" type="datetimeFigureOut">
              <a:rPr lang="pl-PL" smtClean="0"/>
              <a:t>2014-04-30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827FD58-421C-49C2-B242-280B1BC6130F}" type="slidenum">
              <a:rPr lang="pl-PL" smtClean="0"/>
              <a:t>‹#›</a:t>
            </a:fld>
            <a:endParaRPr lang="pl-PL"/>
          </a:p>
        </p:txBody>
      </p:sp>
    </p:spTree>
    <p:extLst>
      <p:ext uri="{BB962C8B-B14F-4D97-AF65-F5344CB8AC3E}">
        <p14:creationId xmlns:p14="http://schemas.microsoft.com/office/powerpoint/2010/main" val="414903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l-P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8AC37-86EE-4066-B407-44EB7C2628A2}" type="datetimeFigureOut">
              <a:rPr lang="pl-PL" smtClean="0"/>
              <a:t>2014-04-30</a:t>
            </a:fld>
            <a:endParaRPr lang="pl-P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7FD58-421C-49C2-B242-280B1BC6130F}" type="slidenum">
              <a:rPr lang="pl-PL" smtClean="0"/>
              <a:t>‹#›</a:t>
            </a:fld>
            <a:endParaRPr lang="pl-PL"/>
          </a:p>
        </p:txBody>
      </p:sp>
    </p:spTree>
    <p:extLst>
      <p:ext uri="{BB962C8B-B14F-4D97-AF65-F5344CB8AC3E}">
        <p14:creationId xmlns:p14="http://schemas.microsoft.com/office/powerpoint/2010/main" val="4039083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052736"/>
            <a:ext cx="8229600" cy="1143000"/>
          </a:xfrm>
        </p:spPr>
        <p:txBody>
          <a:bodyPr>
            <a:normAutofit fontScale="90000"/>
          </a:bodyPr>
          <a:lstStyle/>
          <a:p>
            <a:r>
              <a:rPr lang="pl-PL" b="1" dirty="0"/>
              <a:t>Dlaczego wspólność?</a:t>
            </a:r>
            <a:r>
              <a:rPr lang="pl-PL" dirty="0"/>
              <a:t/>
            </a:r>
            <a:br>
              <a:rPr lang="pl-PL" dirty="0"/>
            </a:br>
            <a:r>
              <a:rPr lang="pl-PL" b="1" dirty="0"/>
              <a:t>Dlaczego nie współwłasność? </a:t>
            </a:r>
            <a:r>
              <a:rPr lang="pl-PL" dirty="0"/>
              <a:t/>
            </a:r>
            <a:br>
              <a:rPr lang="pl-PL" dirty="0"/>
            </a:br>
            <a:r>
              <a:rPr lang="pl-PL" b="1" dirty="0"/>
              <a:t> </a:t>
            </a:r>
            <a:r>
              <a:rPr lang="pl-PL" dirty="0"/>
              <a:t/>
            </a:r>
            <a:br>
              <a:rPr lang="pl-PL" dirty="0"/>
            </a:br>
            <a:endParaRPr lang="pl-PL" dirty="0"/>
          </a:p>
        </p:txBody>
      </p:sp>
      <p:sp>
        <p:nvSpPr>
          <p:cNvPr id="5" name="Content Placeholder 4"/>
          <p:cNvSpPr>
            <a:spLocks noGrp="1"/>
          </p:cNvSpPr>
          <p:nvPr>
            <p:ph idx="1"/>
          </p:nvPr>
        </p:nvSpPr>
        <p:spPr>
          <a:xfrm>
            <a:off x="467544" y="1988840"/>
            <a:ext cx="8229600" cy="4525963"/>
          </a:xfrm>
        </p:spPr>
        <p:txBody>
          <a:bodyPr>
            <a:normAutofit fontScale="47500" lnSpcReduction="20000"/>
          </a:bodyPr>
          <a:lstStyle/>
          <a:p>
            <a:pPr marL="0" indent="0">
              <a:buNone/>
            </a:pPr>
            <a:r>
              <a:rPr lang="pl-PL" sz="3400" b="1" dirty="0" smtClean="0"/>
              <a:t>	Art</a:t>
            </a:r>
            <a:r>
              <a:rPr lang="pl-PL" sz="3400" b="1" dirty="0"/>
              <a:t>. 31.</a:t>
            </a:r>
            <a:r>
              <a:rPr lang="pl-PL" sz="3400" dirty="0"/>
              <a:t> § 1. Z chwilą zawarcia małżeństwa powstaje między małżonkami z mocy ustawy wspólność majątkowa (wspólność ustawowa) obejmująca przedmioty majątkowe nabyte w czasie jej trwania przez oboje małżonków lub przez jednego z nich (majątek wspólny). Przedmioty majątkowe nieobjęte wspólnością ustawową należą do majątku osobistego każdego z małżonków.</a:t>
            </a:r>
          </a:p>
          <a:p>
            <a:pPr marL="0" indent="0">
              <a:buNone/>
            </a:pPr>
            <a:r>
              <a:rPr lang="pl-PL" sz="3400" dirty="0" smtClean="0"/>
              <a:t>	§</a:t>
            </a:r>
            <a:r>
              <a:rPr lang="pl-PL" sz="3400" dirty="0"/>
              <a:t> 2. Do majątku wspólnego należą w szczególności:</a:t>
            </a:r>
          </a:p>
          <a:p>
            <a:pPr marL="0" indent="0">
              <a:buNone/>
            </a:pPr>
            <a:r>
              <a:rPr lang="pl-PL" sz="3400" dirty="0" smtClean="0"/>
              <a:t>1)   pobrane </a:t>
            </a:r>
            <a:r>
              <a:rPr lang="pl-PL" sz="3400" dirty="0"/>
              <a:t>wynagrodzenie za pracę i dochody z innej działalności zarobkowej każdego z małżonków;</a:t>
            </a:r>
          </a:p>
          <a:p>
            <a:pPr marL="0" indent="0">
              <a:buNone/>
            </a:pPr>
            <a:r>
              <a:rPr lang="pl-PL" sz="3400" dirty="0" smtClean="0"/>
              <a:t>2)   dochody </a:t>
            </a:r>
            <a:r>
              <a:rPr lang="pl-PL" sz="3400" dirty="0"/>
              <a:t>z majątku wspólnego, jak również z majątku osobistego każdego z małżonków;</a:t>
            </a:r>
          </a:p>
          <a:p>
            <a:pPr marL="0" indent="0">
              <a:buNone/>
            </a:pPr>
            <a:r>
              <a:rPr lang="pl-PL" sz="3400" dirty="0" smtClean="0"/>
              <a:t>3)   środki </a:t>
            </a:r>
            <a:r>
              <a:rPr lang="pl-PL" sz="3400" dirty="0"/>
              <a:t>zgromadzone na rachunku otwartego lub pracowniczego funduszu emerytalnego każdego z małżonków;</a:t>
            </a:r>
          </a:p>
          <a:p>
            <a:pPr marL="0" indent="0">
              <a:buNone/>
            </a:pPr>
            <a:r>
              <a:rPr lang="pl-PL" sz="3400" dirty="0" smtClean="0"/>
              <a:t>4)   kwoty </a:t>
            </a:r>
            <a:r>
              <a:rPr lang="pl-PL" sz="3400" dirty="0"/>
              <a:t>składek zewidencjonowanych na subkoncie, o którym mowa w art. 40a ustawy z dnia 13 października 1998 r. o systemie ubezpieczeń społecznych (Dz. U. z 2009 r. Nr 205, poz. 1585, z późn. zm.</a:t>
            </a:r>
            <a:r>
              <a:rPr lang="pl-PL" sz="3400" baseline="30000" dirty="0"/>
              <a:t>1)</a:t>
            </a:r>
            <a:r>
              <a:rPr lang="pl-PL" sz="3400" dirty="0"/>
              <a:t>)</a:t>
            </a:r>
          </a:p>
          <a:p>
            <a:pPr marL="0" indent="0">
              <a:buNone/>
            </a:pPr>
            <a:r>
              <a:rPr lang="pl-PL" sz="3400" dirty="0"/>
              <a:t> </a:t>
            </a:r>
          </a:p>
          <a:p>
            <a:pPr marL="0" indent="0">
              <a:buNone/>
            </a:pPr>
            <a:r>
              <a:rPr lang="pl-PL" sz="3400" b="1" dirty="0"/>
              <a:t>      Art. 46.</a:t>
            </a:r>
            <a:r>
              <a:rPr lang="pl-PL" sz="3400" dirty="0"/>
              <a:t> W sprawach nieunormowanych w artykułach poprzedzających od chwili ustania wspólności ustawowej do majątku, który był nią objęty, jak również do podziału tego majątku, stosuje się odpowiednio przepisy o wspólności majątku spadkowego i o dziale spadku.</a:t>
            </a:r>
          </a:p>
          <a:p>
            <a:pPr marL="0" indent="0">
              <a:buNone/>
            </a:pPr>
            <a:r>
              <a:rPr lang="pl-PL" dirty="0"/>
              <a:t> </a:t>
            </a:r>
          </a:p>
          <a:p>
            <a:pPr marL="0" indent="0">
              <a:buNone/>
            </a:pPr>
            <a:endParaRPr lang="pl-PL" dirty="0"/>
          </a:p>
        </p:txBody>
      </p:sp>
    </p:spTree>
    <p:extLst>
      <p:ext uri="{BB962C8B-B14F-4D97-AF65-F5344CB8AC3E}">
        <p14:creationId xmlns:p14="http://schemas.microsoft.com/office/powerpoint/2010/main" val="3138632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78098"/>
          </a:xfrm>
        </p:spPr>
        <p:txBody>
          <a:bodyPr>
            <a:noAutofit/>
          </a:bodyPr>
          <a:lstStyle/>
          <a:p>
            <a:r>
              <a:rPr lang="pl-PL" sz="3200" b="1" dirty="0"/>
              <a:t>Kontraktowe prawo małżeńskie majątkowe </a:t>
            </a:r>
            <a:endParaRPr lang="pl-PL" sz="3200" dirty="0"/>
          </a:p>
        </p:txBody>
      </p:sp>
      <p:sp>
        <p:nvSpPr>
          <p:cNvPr id="3" name="Content Placeholder 2"/>
          <p:cNvSpPr>
            <a:spLocks noGrp="1"/>
          </p:cNvSpPr>
          <p:nvPr>
            <p:ph idx="1"/>
          </p:nvPr>
        </p:nvSpPr>
        <p:spPr>
          <a:xfrm>
            <a:off x="251520" y="908720"/>
            <a:ext cx="8640960" cy="5328592"/>
          </a:xfrm>
        </p:spPr>
        <p:txBody>
          <a:bodyPr>
            <a:noAutofit/>
          </a:bodyPr>
          <a:lstStyle/>
          <a:p>
            <a:pPr marL="0" indent="0">
              <a:buNone/>
            </a:pPr>
            <a:r>
              <a:rPr lang="pl-PL" sz="1400" b="1" dirty="0" smtClean="0"/>
              <a:t>	Art</a:t>
            </a:r>
            <a:r>
              <a:rPr lang="pl-PL" sz="1400" b="1" dirty="0"/>
              <a:t>. 47. </a:t>
            </a:r>
            <a:r>
              <a:rPr lang="pl-PL" sz="1400" dirty="0"/>
              <a:t>§ 1. Małżonkowie mogą przez umowę zawartą w formie aktu notarialnego wspólność ustawową rozszerzyć lub ograniczyć albo ustanowić rozdzielność majątkową lub rozdzielność majątkową z wyrównaniem dorobków (umowa majątkowa). Umowa taka może poprzedzać zawarcie małżeństwa.</a:t>
            </a:r>
          </a:p>
          <a:p>
            <a:pPr marL="0" indent="0">
              <a:buNone/>
            </a:pPr>
            <a:r>
              <a:rPr lang="pl-PL" sz="1400" dirty="0" smtClean="0"/>
              <a:t>	§</a:t>
            </a:r>
            <a:r>
              <a:rPr lang="pl-PL" sz="1400" dirty="0"/>
              <a:t> 2. Umowa majątkowa małżeńska może być zmieniona albo rozwiązana. W razie jej rozwiązania w czasie trwania małżeństwa, powstaje między małżonkami wspólność ustawowa, chyba że strony postanowiły inaczej.</a:t>
            </a:r>
          </a:p>
          <a:p>
            <a:pPr marL="0" indent="0">
              <a:buNone/>
            </a:pPr>
            <a:r>
              <a:rPr lang="pl-PL" sz="1400" b="1" dirty="0" smtClean="0"/>
              <a:t>	Art</a:t>
            </a:r>
            <a:r>
              <a:rPr lang="pl-PL" sz="1400" b="1" dirty="0"/>
              <a:t>. 47</a:t>
            </a:r>
            <a:r>
              <a:rPr lang="pl-PL" sz="1400" b="1" baseline="30000" dirty="0"/>
              <a:t>1</a:t>
            </a:r>
            <a:r>
              <a:rPr lang="pl-PL" sz="1400" b="1" dirty="0"/>
              <a:t>.</a:t>
            </a:r>
            <a:r>
              <a:rPr lang="pl-PL" sz="1400" dirty="0"/>
              <a:t> Małżonek może powoływać się względem innych osób na umowę majątkową małżeńską, gdy jej zawarcie oraz rodzaj były tym osobom wiadome.</a:t>
            </a:r>
          </a:p>
          <a:p>
            <a:pPr marL="0" indent="0">
              <a:buNone/>
            </a:pPr>
            <a:r>
              <a:rPr lang="pl-PL" sz="1400" b="1" dirty="0" smtClean="0"/>
              <a:t>	Art</a:t>
            </a:r>
            <a:r>
              <a:rPr lang="pl-PL" sz="1400" b="1" dirty="0"/>
              <a:t>. 48.</a:t>
            </a:r>
            <a:r>
              <a:rPr lang="pl-PL" sz="1400" dirty="0"/>
              <a:t> Do ustanowionej umową wspólności majątkowej stosuje się odpowiednio przepisy o wspólności ustawowej, z zachowaniem przepisów niniejszego oddziału.</a:t>
            </a:r>
          </a:p>
          <a:p>
            <a:pPr marL="0" indent="0">
              <a:buNone/>
            </a:pPr>
            <a:r>
              <a:rPr lang="pl-PL" sz="1400" b="1" dirty="0" smtClean="0"/>
              <a:t>	Art</a:t>
            </a:r>
            <a:r>
              <a:rPr lang="pl-PL" sz="1400" b="1" dirty="0"/>
              <a:t>. 49.</a:t>
            </a:r>
            <a:r>
              <a:rPr lang="pl-PL" sz="1400" dirty="0"/>
              <a:t> § 1. Nie można przez umowę majątkową małżeńską rozszerzyć wspólności na:</a:t>
            </a:r>
          </a:p>
          <a:p>
            <a:pPr marL="0" indent="0">
              <a:buNone/>
            </a:pPr>
            <a:r>
              <a:rPr lang="pl-PL" sz="1400" dirty="0" smtClean="0"/>
              <a:t>1)   przedmioty </a:t>
            </a:r>
            <a:r>
              <a:rPr lang="pl-PL" sz="1400" dirty="0"/>
              <a:t>majątkowe, które przypadną małżonkowi z tytułu dziedziczenia, zapisu lub darowizny;</a:t>
            </a:r>
          </a:p>
          <a:p>
            <a:pPr marL="0" indent="0">
              <a:buNone/>
            </a:pPr>
            <a:r>
              <a:rPr lang="pl-PL" sz="1400" dirty="0" smtClean="0"/>
              <a:t>2)   prawa </a:t>
            </a:r>
            <a:r>
              <a:rPr lang="pl-PL" sz="1400" dirty="0"/>
              <a:t>majątkowe, które wynikają ze wspólności łącznej podlegającej odrębnym przepisom;</a:t>
            </a:r>
          </a:p>
          <a:p>
            <a:pPr marL="0" indent="0">
              <a:buNone/>
            </a:pPr>
            <a:r>
              <a:rPr lang="pl-PL" sz="1400" dirty="0" smtClean="0"/>
              <a:t>3)   prawa </a:t>
            </a:r>
            <a:r>
              <a:rPr lang="pl-PL" sz="1400" dirty="0"/>
              <a:t>niezbywalne, które mogą przysługiwać tylko jednej osobie;</a:t>
            </a:r>
          </a:p>
          <a:p>
            <a:pPr marL="0" indent="0">
              <a:buNone/>
            </a:pPr>
            <a:r>
              <a:rPr lang="pl-PL" sz="1400" dirty="0" smtClean="0"/>
              <a:t>4)   wierzytelności </a:t>
            </a:r>
            <a:r>
              <a:rPr lang="pl-PL" sz="1400" dirty="0"/>
              <a:t>z tytułu odszkodowania za uszkodzenie ciała lub wywołanie rozstroju zdrowia, o ile nie wchodzą one do wspólności ustawowej, jak również wierzytelności z tytułu zadośćuczynienia za doznaną krzywdę;</a:t>
            </a:r>
          </a:p>
          <a:p>
            <a:pPr marL="0" indent="0">
              <a:buNone/>
            </a:pPr>
            <a:r>
              <a:rPr lang="pl-PL" sz="1400" dirty="0" smtClean="0"/>
              <a:t>5)   niewymagalne </a:t>
            </a:r>
            <a:r>
              <a:rPr lang="pl-PL" sz="1400" dirty="0"/>
              <a:t>jeszcze wierzytelności o wynagrodzenie za pracę lub z tytułu innej działalności zarobkowej każdego z małżonków.</a:t>
            </a:r>
          </a:p>
          <a:p>
            <a:pPr marL="0" indent="0">
              <a:buNone/>
            </a:pPr>
            <a:r>
              <a:rPr lang="pl-PL" sz="1400" dirty="0" smtClean="0"/>
              <a:t>	§</a:t>
            </a:r>
            <a:r>
              <a:rPr lang="pl-PL" sz="1400" dirty="0"/>
              <a:t> 2. W razie wątpliwości uważa się, że przedmioty służące wyłącznie do zaspokajania osobistych potrzeb jednego z małżonków nie zostały włączone do wspólności.</a:t>
            </a:r>
          </a:p>
          <a:p>
            <a:pPr marL="0" indent="0">
              <a:buNone/>
            </a:pPr>
            <a:r>
              <a:rPr lang="pl-PL" sz="1400" b="1" dirty="0" smtClean="0"/>
              <a:t>	Art</a:t>
            </a:r>
            <a:r>
              <a:rPr lang="pl-PL" sz="1400" b="1" dirty="0"/>
              <a:t>. 50.</a:t>
            </a:r>
            <a:r>
              <a:rPr lang="pl-PL" sz="1400" dirty="0"/>
              <a:t> Jeżeli wierzytelność powstała przed rozszerzeniem wspólności, wierzyciel, którego dłużnikiem jest tylko jeden małżonek, może żądać zaspokojenia także z tych przedmiotów majątkowych, które należałyby do majątku osobistego dłużnika, gdyby wspólność majątkowa nie została rozszerzona.</a:t>
            </a:r>
          </a:p>
          <a:p>
            <a:pPr marL="0" indent="0">
              <a:buNone/>
            </a:pPr>
            <a:r>
              <a:rPr lang="pl-PL" sz="1400" b="1" dirty="0" smtClean="0"/>
              <a:t>	Art</a:t>
            </a:r>
            <a:r>
              <a:rPr lang="pl-PL" sz="1400" b="1" dirty="0"/>
              <a:t>. 50</a:t>
            </a:r>
            <a:r>
              <a:rPr lang="pl-PL" sz="1400" b="1" baseline="30000" dirty="0"/>
              <a:t>1</a:t>
            </a:r>
            <a:r>
              <a:rPr lang="pl-PL" sz="1400" b="1" dirty="0"/>
              <a:t>.</a:t>
            </a:r>
            <a:r>
              <a:rPr lang="pl-PL" sz="1400" dirty="0"/>
              <a:t> W razie ustania wspólności, udziały małżonków są równe, chyba że umowa majątkowa małżeńska stanowi inaczej. Przepis ten nie wyłącza zastosowania art. 43 § 2 i 3.</a:t>
            </a:r>
          </a:p>
          <a:p>
            <a:pPr marL="0" indent="0">
              <a:buNone/>
            </a:pPr>
            <a:endParaRPr lang="pl-PL" sz="1400" dirty="0"/>
          </a:p>
        </p:txBody>
      </p:sp>
    </p:spTree>
    <p:extLst>
      <p:ext uri="{BB962C8B-B14F-4D97-AF65-F5344CB8AC3E}">
        <p14:creationId xmlns:p14="http://schemas.microsoft.com/office/powerpoint/2010/main" val="1385900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40768"/>
            <a:ext cx="8229600" cy="4525963"/>
          </a:xfrm>
        </p:spPr>
        <p:txBody>
          <a:bodyPr>
            <a:normAutofit/>
          </a:bodyPr>
          <a:lstStyle/>
          <a:p>
            <a:pPr marL="0" indent="0">
              <a:buNone/>
            </a:pPr>
            <a:r>
              <a:rPr lang="pl-PL" b="1" dirty="0" smtClean="0"/>
              <a:t>	Art</a:t>
            </a:r>
            <a:r>
              <a:rPr lang="pl-PL" b="1" dirty="0"/>
              <a:t>. 51.</a:t>
            </a:r>
            <a:r>
              <a:rPr lang="pl-PL" dirty="0"/>
              <a:t> W razie umownego ustanowienia rozdzielności majątkowej, każdy z małżonków zachowuje zarówno majątek nabyty przed zawarciem umowy, jak i majątek nabyty później.</a:t>
            </a:r>
          </a:p>
          <a:p>
            <a:pPr marL="0" indent="0">
              <a:buNone/>
            </a:pPr>
            <a:r>
              <a:rPr lang="pl-PL" b="1" dirty="0" smtClean="0"/>
              <a:t>	Art</a:t>
            </a:r>
            <a:r>
              <a:rPr lang="pl-PL" b="1" dirty="0"/>
              <a:t>. 51</a:t>
            </a:r>
            <a:r>
              <a:rPr lang="pl-PL" b="1" baseline="30000" dirty="0"/>
              <a:t>1</a:t>
            </a:r>
            <a:r>
              <a:rPr lang="pl-PL" b="1" dirty="0"/>
              <a:t>.</a:t>
            </a:r>
            <a:r>
              <a:rPr lang="pl-PL" dirty="0"/>
              <a:t> Każdy z małżonków zarządza samodzielnie swoim majątkiem.</a:t>
            </a:r>
          </a:p>
          <a:p>
            <a:pPr marL="0" indent="0">
              <a:buNone/>
            </a:pPr>
            <a:endParaRPr lang="pl-PL" dirty="0"/>
          </a:p>
        </p:txBody>
      </p:sp>
    </p:spTree>
    <p:extLst>
      <p:ext uri="{BB962C8B-B14F-4D97-AF65-F5344CB8AC3E}">
        <p14:creationId xmlns:p14="http://schemas.microsoft.com/office/powerpoint/2010/main" val="4185361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8496944" cy="6336704"/>
          </a:xfrm>
        </p:spPr>
        <p:txBody>
          <a:bodyPr>
            <a:normAutofit fontScale="47500" lnSpcReduction="20000"/>
          </a:bodyPr>
          <a:lstStyle/>
          <a:p>
            <a:pPr marL="0" indent="0">
              <a:buNone/>
            </a:pPr>
            <a:r>
              <a:rPr lang="pl-PL" sz="3400" b="1" dirty="0" smtClean="0"/>
              <a:t>	Art</a:t>
            </a:r>
            <a:r>
              <a:rPr lang="pl-PL" sz="3400" b="1" dirty="0"/>
              <a:t>. 51</a:t>
            </a:r>
            <a:r>
              <a:rPr lang="pl-PL" sz="3400" b="1" baseline="30000" dirty="0"/>
              <a:t>2</a:t>
            </a:r>
            <a:r>
              <a:rPr lang="pl-PL" sz="3400" b="1" dirty="0"/>
              <a:t>.</a:t>
            </a:r>
            <a:r>
              <a:rPr lang="pl-PL" sz="3400" dirty="0"/>
              <a:t> Do rozdzielności majątkowej z wyrównaniem dorobków stosuje się przepisy o rozdzielności majątkowej, z zachowaniem przepisów niniejszego oddziału.</a:t>
            </a:r>
          </a:p>
          <a:p>
            <a:pPr marL="0" indent="0">
              <a:buNone/>
            </a:pPr>
            <a:r>
              <a:rPr lang="pl-PL" sz="3400" b="1" dirty="0" smtClean="0"/>
              <a:t>	Art</a:t>
            </a:r>
            <a:r>
              <a:rPr lang="pl-PL" sz="3400" b="1" dirty="0"/>
              <a:t>. 51</a:t>
            </a:r>
            <a:r>
              <a:rPr lang="pl-PL" sz="3400" b="1" baseline="30000" dirty="0"/>
              <a:t>3</a:t>
            </a:r>
            <a:r>
              <a:rPr lang="pl-PL" sz="3400" b="1" dirty="0"/>
              <a:t>.</a:t>
            </a:r>
            <a:r>
              <a:rPr lang="pl-PL" sz="3400" dirty="0"/>
              <a:t> § 1. Dorobkiem każdego z małżonków jest wzrost wartości jego majątku po zawarciu umowy majątkowej.</a:t>
            </a:r>
          </a:p>
          <a:p>
            <a:pPr marL="0" indent="0">
              <a:buNone/>
            </a:pPr>
            <a:r>
              <a:rPr lang="pl-PL" sz="3400" dirty="0" smtClean="0"/>
              <a:t>	§</a:t>
            </a:r>
            <a:r>
              <a:rPr lang="pl-PL" sz="3400" dirty="0"/>
              <a:t> 2. Jeżeli umowa majątkowa nie stanowi inaczej, przy obliczaniu dorobków pomija się przedmioty majątkowe nabyte przed zawarciem umowy majątkowej i wymienione w art. 33 pkt 2, 5-7, 9 oraz przedmioty nabyte w zamian za nie, natomiast dolicza się wartość:</a:t>
            </a:r>
          </a:p>
          <a:p>
            <a:pPr marL="0" indent="0">
              <a:buNone/>
            </a:pPr>
            <a:r>
              <a:rPr lang="pl-PL" sz="3400" dirty="0" smtClean="0"/>
              <a:t>1)   darowizn </a:t>
            </a:r>
            <a:r>
              <a:rPr lang="pl-PL" sz="3400" dirty="0"/>
              <a:t>dokonanych przez jednego z małżonków, z wyłączeniem darowizn na rzecz wspólnych zstępnych małżonków oraz drobnych zwyczajowo przyjętych darowizn na rzecz innych osób;</a:t>
            </a:r>
          </a:p>
          <a:p>
            <a:pPr marL="0" indent="0">
              <a:buNone/>
            </a:pPr>
            <a:r>
              <a:rPr lang="pl-PL" sz="3400" dirty="0" smtClean="0"/>
              <a:t>2)   usług </a:t>
            </a:r>
            <a:r>
              <a:rPr lang="pl-PL" sz="3400" dirty="0"/>
              <a:t>świadczonych osobiście przez jednego z małżonków na rzecz majątku drugiego małżonka;</a:t>
            </a:r>
          </a:p>
          <a:p>
            <a:pPr marL="0" indent="0">
              <a:buNone/>
            </a:pPr>
            <a:r>
              <a:rPr lang="pl-PL" sz="3400" dirty="0"/>
              <a:t>3</a:t>
            </a:r>
            <a:r>
              <a:rPr lang="pl-PL" sz="3400" dirty="0" smtClean="0"/>
              <a:t>)   nakładów </a:t>
            </a:r>
            <a:r>
              <a:rPr lang="pl-PL" sz="3400" dirty="0"/>
              <a:t>i wydatków na majątek jednego małżonka z majątku drugiego małżonka.</a:t>
            </a:r>
          </a:p>
          <a:p>
            <a:pPr marL="0" indent="0">
              <a:buNone/>
            </a:pPr>
            <a:r>
              <a:rPr lang="pl-PL" sz="3400" dirty="0" smtClean="0"/>
              <a:t>	§</a:t>
            </a:r>
            <a:r>
              <a:rPr lang="pl-PL" sz="3400" dirty="0"/>
              <a:t> 3. Dorobek oblicza się według stanu majątku z chwili ustania rozdzielności majątkowej i według cen z chwili rozliczenia.</a:t>
            </a:r>
          </a:p>
          <a:p>
            <a:pPr marL="0" indent="0">
              <a:buNone/>
            </a:pPr>
            <a:r>
              <a:rPr lang="pl-PL" sz="3400" b="1" dirty="0" smtClean="0"/>
              <a:t>	Art</a:t>
            </a:r>
            <a:r>
              <a:rPr lang="pl-PL" sz="3400" b="1" dirty="0"/>
              <a:t>. 51</a:t>
            </a:r>
            <a:r>
              <a:rPr lang="pl-PL" sz="3400" b="1" baseline="30000" dirty="0"/>
              <a:t>4</a:t>
            </a:r>
            <a:r>
              <a:rPr lang="pl-PL" sz="3400" b="1" dirty="0"/>
              <a:t>.</a:t>
            </a:r>
            <a:r>
              <a:rPr lang="pl-PL" sz="3400" dirty="0"/>
              <a:t> § 1. Po ustaniu rozdzielności majątkowej małżonek, którego dorobek jest mniejszy niż dorobek drugiego małżonka, może żądać wyrównania dorobków przez zapłatę lub przeniesienie prawa.</a:t>
            </a:r>
          </a:p>
          <a:p>
            <a:pPr marL="0" indent="0">
              <a:buNone/>
            </a:pPr>
            <a:r>
              <a:rPr lang="pl-PL" sz="3400" dirty="0" smtClean="0"/>
              <a:t>	§</a:t>
            </a:r>
            <a:r>
              <a:rPr lang="pl-PL" sz="3400" dirty="0"/>
              <a:t> 2. Z ważnych powodów każdy z małżonków może żądać zmniejszenia obowiązku wyrównania dorobków.</a:t>
            </a:r>
          </a:p>
          <a:p>
            <a:pPr marL="0" indent="0">
              <a:buNone/>
            </a:pPr>
            <a:r>
              <a:rPr lang="pl-PL" sz="3400" dirty="0" smtClean="0"/>
              <a:t>	§</a:t>
            </a:r>
            <a:r>
              <a:rPr lang="pl-PL" sz="3400" dirty="0"/>
              <a:t> 3. W razie braku porozumienia między stronami co do sposobu lub wysokości wyrównania, rozstrzyga sąd.</a:t>
            </a:r>
          </a:p>
          <a:p>
            <a:pPr marL="0" indent="0">
              <a:buNone/>
            </a:pPr>
            <a:r>
              <a:rPr lang="pl-PL" sz="3400" b="1" dirty="0" smtClean="0"/>
              <a:t>	Art</a:t>
            </a:r>
            <a:r>
              <a:rPr lang="pl-PL" sz="3400" b="1" dirty="0"/>
              <a:t>. 51</a:t>
            </a:r>
            <a:r>
              <a:rPr lang="pl-PL" sz="3400" b="1" baseline="30000" dirty="0"/>
              <a:t>5</a:t>
            </a:r>
            <a:r>
              <a:rPr lang="pl-PL" sz="3400" b="1" dirty="0"/>
              <a:t>.</a:t>
            </a:r>
            <a:r>
              <a:rPr lang="pl-PL" sz="3400" dirty="0"/>
              <a:t> § 1. W razie śmierci jednego z małżonków, wyrównanie dorobków następuje między jego spadkobiercami a małżonkiem pozostałym przy życiu.</a:t>
            </a:r>
          </a:p>
          <a:p>
            <a:pPr marL="0" indent="0">
              <a:buNone/>
            </a:pPr>
            <a:r>
              <a:rPr lang="pl-PL" sz="3400" dirty="0" smtClean="0"/>
              <a:t>	§</a:t>
            </a:r>
            <a:r>
              <a:rPr lang="pl-PL" sz="3400" dirty="0"/>
              <a:t> 2. Spadkobiercy małżonka mogą wystąpić z żądaniem zmniejszenia obowiązku wyrównania dorobków tylko wtedy, gdy spadkodawca wytoczył powództwo o unieważnienie małżeństwa albo o rozwód lub wystąpił o orzeczenie separacji.</a:t>
            </a:r>
          </a:p>
          <a:p>
            <a:pPr marL="0" indent="0">
              <a:buNone/>
            </a:pPr>
            <a:endParaRPr lang="pl-PL" dirty="0"/>
          </a:p>
        </p:txBody>
      </p:sp>
    </p:spTree>
    <p:extLst>
      <p:ext uri="{BB962C8B-B14F-4D97-AF65-F5344CB8AC3E}">
        <p14:creationId xmlns:p14="http://schemas.microsoft.com/office/powerpoint/2010/main" val="1627970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712968" cy="6120680"/>
          </a:xfrm>
        </p:spPr>
        <p:txBody>
          <a:bodyPr>
            <a:noAutofit/>
          </a:bodyPr>
          <a:lstStyle/>
          <a:p>
            <a:pPr marL="0" indent="0">
              <a:buNone/>
            </a:pPr>
            <a:r>
              <a:rPr lang="pl-PL" sz="1600" b="1" dirty="0" smtClean="0"/>
              <a:t>	Art</a:t>
            </a:r>
            <a:r>
              <a:rPr lang="pl-PL" sz="1600" b="1" dirty="0"/>
              <a:t>. 52. </a:t>
            </a:r>
            <a:r>
              <a:rPr lang="pl-PL" sz="1600" dirty="0"/>
              <a:t>§ 1. Z ważnych powodów każdy z małżonków może żądać ustanowienia przez sąd rozdzielności majątkowej.</a:t>
            </a:r>
          </a:p>
          <a:p>
            <a:pPr marL="0" indent="0">
              <a:buNone/>
            </a:pPr>
            <a:r>
              <a:rPr lang="pl-PL" sz="1600" dirty="0" smtClean="0"/>
              <a:t>	§</a:t>
            </a:r>
            <a:r>
              <a:rPr lang="pl-PL" sz="1600" dirty="0"/>
              <a:t> 1a. Ustanowienia przez sąd rozdzielności majątkowej może żądać także wierzyciel jednego z małżonków, jeżeli uprawdopodobni, że zaspokojenie wierzytelności stwierdzonej tytułem wykonawczym wymaga dokonania podziału majątku wspólnego małżonków.</a:t>
            </a:r>
          </a:p>
          <a:p>
            <a:pPr marL="0" indent="0">
              <a:buNone/>
            </a:pPr>
            <a:r>
              <a:rPr lang="pl-PL" sz="1600" dirty="0" smtClean="0"/>
              <a:t>	§</a:t>
            </a:r>
            <a:r>
              <a:rPr lang="pl-PL" sz="1600" dirty="0"/>
              <a:t> 2. Rozdzielność majątkowa powstaje z dniem oznaczonym w wyroku, który ją ustanawia. W wyjątkowych wypadkach sąd może ustanowić rozdzielność majątkową z dniem wcześniejszym niż dzień wytoczenia powództwa, w szczególności, jeżeli małżonkowie żyli w rozłączeniu.</a:t>
            </a:r>
          </a:p>
          <a:p>
            <a:pPr marL="0" indent="0">
              <a:buNone/>
            </a:pPr>
            <a:r>
              <a:rPr lang="pl-PL" sz="1600" dirty="0" smtClean="0"/>
              <a:t>	§</a:t>
            </a:r>
            <a:r>
              <a:rPr lang="pl-PL" sz="1600" dirty="0"/>
              <a:t> 3. Ustanowienie rozdzielności majątkowej przez sąd na żądanie jednego z małżonków nie wyłącza zawarcia przez małżonków umowy majątkowej małżeńskiej. Jeżeli rozdzielność majątkowa została ustanowiona na żądanie wierzyciela, małżonkowie mogą zawrzeć umowę majątkową małżeńską po dokonaniu podziału majątku wspólnego lub po uzyskaniu przez wierzyciela zabezpieczenia, albo zaspokojenia wierzytelności, lub po upływie trzech lat od ustanowienia rozdzielności.</a:t>
            </a:r>
          </a:p>
          <a:p>
            <a:pPr marL="0" indent="0">
              <a:buNone/>
            </a:pPr>
            <a:r>
              <a:rPr lang="pl-PL" sz="1600" b="1" dirty="0" smtClean="0"/>
              <a:t>	Art</a:t>
            </a:r>
            <a:r>
              <a:rPr lang="pl-PL" sz="1600" b="1" dirty="0"/>
              <a:t>. 53.</a:t>
            </a:r>
            <a:r>
              <a:rPr lang="pl-PL" sz="1600" dirty="0"/>
              <a:t> § 1. Rozdzielność majątkowa powstaje z mocy prawa, w razie ubezwłasnowolnienia lub ogłoszenia upadłości jednego z małżonków.</a:t>
            </a:r>
          </a:p>
          <a:p>
            <a:pPr marL="0" indent="0">
              <a:buNone/>
            </a:pPr>
            <a:r>
              <a:rPr lang="pl-PL" sz="1600" dirty="0" smtClean="0"/>
              <a:t>	§</a:t>
            </a:r>
            <a:r>
              <a:rPr lang="pl-PL" sz="1600" dirty="0"/>
              <a:t> 2. W razie uchylenia ubezwłasnowolnienia, a także umorzenia, ukończenia lub uchylenia postępowania upadłościowego, między małżonkami powstaje ustawowy ustrój majątkowy.</a:t>
            </a:r>
          </a:p>
          <a:p>
            <a:pPr marL="0" indent="0">
              <a:buNone/>
            </a:pPr>
            <a:r>
              <a:rPr lang="pl-PL" sz="1600" b="1" dirty="0" smtClean="0"/>
              <a:t>	Art</a:t>
            </a:r>
            <a:r>
              <a:rPr lang="pl-PL" sz="1600" b="1" dirty="0"/>
              <a:t>. 54.</a:t>
            </a:r>
            <a:r>
              <a:rPr lang="pl-PL" sz="1600" dirty="0"/>
              <a:t> § 1. Orzeczenie separacji powoduje powstanie między małżonkami rozdzielności majątkowej.</a:t>
            </a:r>
          </a:p>
          <a:p>
            <a:pPr marL="0" indent="0">
              <a:buNone/>
            </a:pPr>
            <a:r>
              <a:rPr lang="pl-PL" sz="1600" dirty="0" smtClean="0"/>
              <a:t>	§</a:t>
            </a:r>
            <a:r>
              <a:rPr lang="pl-PL" sz="1600" dirty="0"/>
              <a:t> 2. Z chwilą zniesienia separacji powstaje między małżonkami ustawowy ustrój majątkowy. Na zgodny wniosek małżonków sąd orzeka o utrzymaniu między małżonkami rozdzielności majątkowej.</a:t>
            </a:r>
          </a:p>
          <a:p>
            <a:pPr marL="0" indent="0">
              <a:buNone/>
            </a:pPr>
            <a:endParaRPr lang="pl-PL" sz="1600" dirty="0"/>
          </a:p>
        </p:txBody>
      </p:sp>
    </p:spTree>
    <p:extLst>
      <p:ext uri="{BB962C8B-B14F-4D97-AF65-F5344CB8AC3E}">
        <p14:creationId xmlns:p14="http://schemas.microsoft.com/office/powerpoint/2010/main" val="3248774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pl-PL" b="1" dirty="0"/>
              <a:t>Do czego ma prawo żona artysty?</a:t>
            </a:r>
            <a:r>
              <a:rPr lang="pl-PL" dirty="0"/>
              <a:t/>
            </a:r>
            <a:br>
              <a:rPr lang="pl-PL" dirty="0"/>
            </a:br>
            <a:endParaRPr lang="pl-PL" dirty="0"/>
          </a:p>
        </p:txBody>
      </p:sp>
      <p:sp>
        <p:nvSpPr>
          <p:cNvPr id="3" name="Content Placeholder 2"/>
          <p:cNvSpPr>
            <a:spLocks noGrp="1"/>
          </p:cNvSpPr>
          <p:nvPr>
            <p:ph idx="1"/>
          </p:nvPr>
        </p:nvSpPr>
        <p:spPr>
          <a:xfrm>
            <a:off x="467544" y="1628800"/>
            <a:ext cx="8229600" cy="4781128"/>
          </a:xfrm>
        </p:spPr>
        <p:txBody>
          <a:bodyPr>
            <a:normAutofit fontScale="47500" lnSpcReduction="20000"/>
          </a:bodyPr>
          <a:lstStyle/>
          <a:p>
            <a:pPr marL="0" indent="0">
              <a:buNone/>
            </a:pPr>
            <a:r>
              <a:rPr lang="pl-PL" sz="3400" b="1" dirty="0" smtClean="0"/>
              <a:t>	Art</a:t>
            </a:r>
            <a:r>
              <a:rPr lang="pl-PL" sz="3400" b="1" dirty="0"/>
              <a:t>. 33. </a:t>
            </a:r>
            <a:r>
              <a:rPr lang="pl-PL" sz="3400" dirty="0"/>
              <a:t>Do majątku osobistego każdego z małżonków należą:</a:t>
            </a:r>
          </a:p>
          <a:p>
            <a:pPr marL="0" indent="0">
              <a:buNone/>
            </a:pPr>
            <a:r>
              <a:rPr lang="pl-PL" sz="3400" dirty="0" smtClean="0"/>
              <a:t>1)   przedmioty </a:t>
            </a:r>
            <a:r>
              <a:rPr lang="pl-PL" sz="3400" dirty="0"/>
              <a:t>majątkowe nabyte przed powstaniem wspólności ustawowej;</a:t>
            </a:r>
          </a:p>
          <a:p>
            <a:pPr marL="0" indent="0">
              <a:buNone/>
            </a:pPr>
            <a:r>
              <a:rPr lang="pl-PL" sz="3400" dirty="0" smtClean="0"/>
              <a:t>2)   przedmioty </a:t>
            </a:r>
            <a:r>
              <a:rPr lang="pl-PL" sz="3400" dirty="0"/>
              <a:t>majątkowe nabyte przez dziedziczenie, zapis lub darowiznę, chyba że spadkodawca lub darczyńca inaczej postanowił;</a:t>
            </a:r>
          </a:p>
          <a:p>
            <a:pPr marL="0" indent="0">
              <a:buNone/>
            </a:pPr>
            <a:r>
              <a:rPr lang="pl-PL" sz="3400" dirty="0" smtClean="0"/>
              <a:t>3)   prawa </a:t>
            </a:r>
            <a:r>
              <a:rPr lang="pl-PL" sz="3400" dirty="0"/>
              <a:t>majątkowe wynikające ze wspólności łącznej podlegającej odrębnym przepisom;</a:t>
            </a:r>
          </a:p>
          <a:p>
            <a:pPr marL="0" indent="0">
              <a:buNone/>
            </a:pPr>
            <a:r>
              <a:rPr lang="pl-PL" sz="3400" dirty="0" smtClean="0"/>
              <a:t>4)   przedmioty </a:t>
            </a:r>
            <a:r>
              <a:rPr lang="pl-PL" sz="3400" dirty="0"/>
              <a:t>majątkowe służące wyłącznie do zaspokajania osobistych potrzeb jednego z małżonków;</a:t>
            </a:r>
          </a:p>
          <a:p>
            <a:pPr marL="0" indent="0">
              <a:buNone/>
            </a:pPr>
            <a:r>
              <a:rPr lang="pl-PL" sz="3400" dirty="0" smtClean="0"/>
              <a:t>5)   prawa </a:t>
            </a:r>
            <a:r>
              <a:rPr lang="pl-PL" sz="3400" dirty="0"/>
              <a:t>niezbywalne, które mogą przysługiwać tylko jednej osobie;</a:t>
            </a:r>
          </a:p>
          <a:p>
            <a:pPr marL="0" indent="0">
              <a:buNone/>
            </a:pPr>
            <a:r>
              <a:rPr lang="pl-PL" sz="3400" dirty="0" smtClean="0"/>
              <a:t>6)   przedmioty </a:t>
            </a:r>
            <a:r>
              <a:rPr lang="pl-PL" sz="3400" dirty="0"/>
              <a:t>uzyskane z tytułu odszkodowania za uszkodzenie ciała lub wywołanie rozstroju zdrowia albo z tytułu zadośćuczynienia za doznaną krzywdę; nie dotyczy to jednak renty należnej poszkodowanemu małżonkowi z powodu całkowitej lub częściowej utraty zdolności do pracy zarobkowej albo z powodu zwiększenia się jego potrzeb lub zmniejszenia widoków powodzenia na przyszłość;</a:t>
            </a:r>
          </a:p>
          <a:p>
            <a:pPr marL="0" indent="0">
              <a:buNone/>
            </a:pPr>
            <a:r>
              <a:rPr lang="pl-PL" sz="3400" dirty="0" smtClean="0"/>
              <a:t>7)   wierzytelności </a:t>
            </a:r>
            <a:r>
              <a:rPr lang="pl-PL" sz="3400" dirty="0"/>
              <a:t>z tytułu wynagrodzenia za pracę lub z tytułu innej działalności zarobkowej jednego z małżonków;</a:t>
            </a:r>
          </a:p>
          <a:p>
            <a:pPr marL="0" indent="0">
              <a:buNone/>
            </a:pPr>
            <a:r>
              <a:rPr lang="pl-PL" sz="3400" dirty="0" smtClean="0"/>
              <a:t>8)   przedmioty </a:t>
            </a:r>
            <a:r>
              <a:rPr lang="pl-PL" sz="3400" dirty="0"/>
              <a:t>majątkowe uzyskane z tytułu nagrody za osobiste osiągnięcia jednego z małżonków;</a:t>
            </a:r>
          </a:p>
          <a:p>
            <a:pPr marL="0" indent="0">
              <a:buNone/>
            </a:pPr>
            <a:r>
              <a:rPr lang="pl-PL" sz="3400" dirty="0" smtClean="0"/>
              <a:t>9)   prawa </a:t>
            </a:r>
            <a:r>
              <a:rPr lang="pl-PL" sz="3400" dirty="0"/>
              <a:t>autorskie i prawa pokrewne, prawa własności przemysłowej oraz inne prawa twórcy;</a:t>
            </a:r>
          </a:p>
          <a:p>
            <a:pPr marL="0" indent="0">
              <a:buNone/>
            </a:pPr>
            <a:r>
              <a:rPr lang="pl-PL" sz="3400" dirty="0" smtClean="0"/>
              <a:t>10)   przedmioty </a:t>
            </a:r>
            <a:r>
              <a:rPr lang="pl-PL" sz="3400" dirty="0"/>
              <a:t>majątkowe nabyte w zamian za składniki majątku osobistego, chyba że przepis szczególny stanowi inaczej.</a:t>
            </a:r>
          </a:p>
          <a:p>
            <a:pPr marL="0" indent="0">
              <a:buNone/>
            </a:pPr>
            <a:endParaRPr lang="pl-PL" dirty="0"/>
          </a:p>
        </p:txBody>
      </p:sp>
    </p:spTree>
    <p:extLst>
      <p:ext uri="{BB962C8B-B14F-4D97-AF65-F5344CB8AC3E}">
        <p14:creationId xmlns:p14="http://schemas.microsoft.com/office/powerpoint/2010/main" val="1632261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1143000"/>
          </a:xfrm>
        </p:spPr>
        <p:txBody>
          <a:bodyPr>
            <a:normAutofit fontScale="90000"/>
          </a:bodyPr>
          <a:lstStyle/>
          <a:p>
            <a:r>
              <a:rPr lang="pl-PL" b="1" dirty="0"/>
              <a:t>Między troską o wspólność i respektem dla woli spadkodawcy lub darczyńcy</a:t>
            </a:r>
            <a:r>
              <a:rPr lang="pl-PL" dirty="0"/>
              <a:t/>
            </a:r>
            <a:br>
              <a:rPr lang="pl-PL" dirty="0"/>
            </a:br>
            <a:endParaRPr lang="pl-PL" dirty="0"/>
          </a:p>
        </p:txBody>
      </p:sp>
      <p:sp>
        <p:nvSpPr>
          <p:cNvPr id="3" name="Content Placeholder 2"/>
          <p:cNvSpPr>
            <a:spLocks noGrp="1"/>
          </p:cNvSpPr>
          <p:nvPr>
            <p:ph idx="1"/>
          </p:nvPr>
        </p:nvSpPr>
        <p:spPr>
          <a:xfrm>
            <a:off x="467544" y="3068960"/>
            <a:ext cx="8229600" cy="4525963"/>
          </a:xfrm>
        </p:spPr>
        <p:txBody>
          <a:bodyPr/>
          <a:lstStyle/>
          <a:p>
            <a:pPr marL="0" indent="0">
              <a:buNone/>
            </a:pPr>
            <a:r>
              <a:rPr lang="pl-PL" sz="2800" b="1" dirty="0" smtClean="0"/>
              <a:t>	Art</a:t>
            </a:r>
            <a:r>
              <a:rPr lang="pl-PL" sz="2800" b="1" dirty="0"/>
              <a:t>. 34. </a:t>
            </a:r>
            <a:r>
              <a:rPr lang="pl-PL" sz="2800" dirty="0"/>
              <a:t>Przedmioty zwykłego urządzenia domowego służące do użytku obojga małżonków są objęte wspólnością ustawową także w wypadku, gdy zostały nabyte przez dziedziczenie, zapis lub darowiznę, chyba że spadkodawca lub darczyńca inaczej postanowił.</a:t>
            </a:r>
          </a:p>
          <a:p>
            <a:pPr marL="0" indent="0">
              <a:buNone/>
            </a:pPr>
            <a:endParaRPr lang="pl-PL" dirty="0"/>
          </a:p>
        </p:txBody>
      </p:sp>
    </p:spTree>
    <p:extLst>
      <p:ext uri="{BB962C8B-B14F-4D97-AF65-F5344CB8AC3E}">
        <p14:creationId xmlns:p14="http://schemas.microsoft.com/office/powerpoint/2010/main" val="3353497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29600" cy="1143000"/>
          </a:xfrm>
        </p:spPr>
        <p:txBody>
          <a:bodyPr>
            <a:normAutofit fontScale="90000"/>
          </a:bodyPr>
          <a:lstStyle/>
          <a:p>
            <a:r>
              <a:rPr lang="pl-PL" b="1" dirty="0"/>
              <a:t>Meandry małżeńskiego współposiadania</a:t>
            </a:r>
            <a:r>
              <a:rPr lang="pl-PL" dirty="0"/>
              <a:t/>
            </a:r>
            <a:br>
              <a:rPr lang="pl-PL" dirty="0"/>
            </a:br>
            <a:endParaRPr lang="pl-PL" dirty="0"/>
          </a:p>
        </p:txBody>
      </p:sp>
      <p:sp>
        <p:nvSpPr>
          <p:cNvPr id="3" name="Content Placeholder 2"/>
          <p:cNvSpPr>
            <a:spLocks noGrp="1"/>
          </p:cNvSpPr>
          <p:nvPr>
            <p:ph idx="1"/>
          </p:nvPr>
        </p:nvSpPr>
        <p:spPr>
          <a:xfrm>
            <a:off x="467544" y="2636912"/>
            <a:ext cx="8229600" cy="4525963"/>
          </a:xfrm>
        </p:spPr>
        <p:txBody>
          <a:bodyPr/>
          <a:lstStyle/>
          <a:p>
            <a:pPr marL="0" indent="0">
              <a:buNone/>
            </a:pPr>
            <a:r>
              <a:rPr lang="pl-PL" sz="2800" b="1" dirty="0" smtClean="0"/>
              <a:t>	Art</a:t>
            </a:r>
            <a:r>
              <a:rPr lang="pl-PL" sz="2800" b="1" dirty="0"/>
              <a:t>. 34</a:t>
            </a:r>
            <a:r>
              <a:rPr lang="pl-PL" sz="2800" b="1" baseline="30000" dirty="0"/>
              <a:t>1</a:t>
            </a:r>
            <a:r>
              <a:rPr lang="pl-PL" sz="2800" b="1" dirty="0"/>
              <a:t>.</a:t>
            </a:r>
            <a:r>
              <a:rPr lang="pl-PL" sz="2800" dirty="0"/>
              <a:t> Każdy z małżonków jest uprawniony do współposiadania rzeczy wchodzących w skład majątku wspólnego oraz do korzystania z nich w takim zakresie, jaki daje się pogodzić ze współposiadaniem i korzystaniem z rzeczy przez drugiego małżonka.</a:t>
            </a:r>
          </a:p>
          <a:p>
            <a:pPr marL="0" indent="0">
              <a:buNone/>
            </a:pPr>
            <a:endParaRPr lang="pl-PL" dirty="0"/>
          </a:p>
        </p:txBody>
      </p:sp>
    </p:spTree>
    <p:extLst>
      <p:ext uri="{BB962C8B-B14F-4D97-AF65-F5344CB8AC3E}">
        <p14:creationId xmlns:p14="http://schemas.microsoft.com/office/powerpoint/2010/main" val="3822289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r>
              <a:rPr lang="pl-PL" b="1" dirty="0"/>
              <a:t>Fundamentalizm inaczej</a:t>
            </a:r>
            <a:r>
              <a:rPr lang="pl-PL" dirty="0"/>
              <a:t/>
            </a:r>
            <a:br>
              <a:rPr lang="pl-PL" dirty="0"/>
            </a:br>
            <a:endParaRPr lang="pl-PL" dirty="0"/>
          </a:p>
        </p:txBody>
      </p:sp>
      <p:sp>
        <p:nvSpPr>
          <p:cNvPr id="3" name="Content Placeholder 2"/>
          <p:cNvSpPr>
            <a:spLocks noGrp="1"/>
          </p:cNvSpPr>
          <p:nvPr>
            <p:ph idx="1"/>
          </p:nvPr>
        </p:nvSpPr>
        <p:spPr>
          <a:xfrm>
            <a:off x="467544" y="1916832"/>
            <a:ext cx="8229600" cy="4525963"/>
          </a:xfrm>
        </p:spPr>
        <p:txBody>
          <a:bodyPr>
            <a:normAutofit/>
          </a:bodyPr>
          <a:lstStyle/>
          <a:p>
            <a:pPr marL="0" indent="0">
              <a:buNone/>
            </a:pPr>
            <a:r>
              <a:rPr lang="pl-PL" sz="2400" b="1" dirty="0" smtClean="0"/>
              <a:t>	Art</a:t>
            </a:r>
            <a:r>
              <a:rPr lang="pl-PL" sz="2400" b="1" dirty="0"/>
              <a:t>. 35. </a:t>
            </a:r>
            <a:r>
              <a:rPr lang="pl-PL" sz="2400" dirty="0"/>
              <a:t>W czasie trwania wspólności ustawowej żaden z małżonków nie może żądać podziału majątku wspólnego. Nie może również rozporządzać ani zobowiązywać się do rozporządzania udziałem, który w razie ustania wspólności przypadnie mu w majątku wspólnym lub w poszczególnych przedmiotach należących do tego majątku.</a:t>
            </a:r>
          </a:p>
          <a:p>
            <a:pPr marL="0" indent="0">
              <a:buNone/>
            </a:pPr>
            <a:r>
              <a:rPr lang="pl-PL" sz="2400" b="1" dirty="0" smtClean="0"/>
              <a:t>	Art</a:t>
            </a:r>
            <a:r>
              <a:rPr lang="pl-PL" sz="2400" b="1" dirty="0"/>
              <a:t>. 42.</a:t>
            </a:r>
            <a:r>
              <a:rPr lang="pl-PL" sz="2400" dirty="0"/>
              <a:t> Wierzyciel małżonka nie może w czasie trwania wspólności ustawowej żądać zaspokojenia z udziału, który w razie ustania wspólności przypadnie temu małżonkowi w majątku wspólnym lub w poszczególnych przedmiotach należących do tego majątku.</a:t>
            </a:r>
          </a:p>
          <a:p>
            <a:pPr marL="0" indent="0">
              <a:buNone/>
            </a:pPr>
            <a:endParaRPr lang="pl-PL" sz="2400" dirty="0"/>
          </a:p>
        </p:txBody>
      </p:sp>
    </p:spTree>
    <p:extLst>
      <p:ext uri="{BB962C8B-B14F-4D97-AF65-F5344CB8AC3E}">
        <p14:creationId xmlns:p14="http://schemas.microsoft.com/office/powerpoint/2010/main" val="3172838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06090"/>
          </a:xfrm>
        </p:spPr>
        <p:txBody>
          <a:bodyPr>
            <a:normAutofit fontScale="90000"/>
          </a:bodyPr>
          <a:lstStyle/>
          <a:p>
            <a:r>
              <a:rPr lang="pl-PL" b="1" dirty="0"/>
              <a:t>Równe obowiązki, równe prawa</a:t>
            </a:r>
            <a:r>
              <a:rPr lang="pl-PL" dirty="0"/>
              <a:t/>
            </a:r>
            <a:br>
              <a:rPr lang="pl-PL" dirty="0"/>
            </a:br>
            <a:endParaRPr lang="pl-PL" dirty="0"/>
          </a:p>
        </p:txBody>
      </p:sp>
      <p:sp>
        <p:nvSpPr>
          <p:cNvPr id="3" name="Content Placeholder 2"/>
          <p:cNvSpPr>
            <a:spLocks noGrp="1"/>
          </p:cNvSpPr>
          <p:nvPr>
            <p:ph idx="1"/>
          </p:nvPr>
        </p:nvSpPr>
        <p:spPr>
          <a:xfrm>
            <a:off x="179512" y="1124744"/>
            <a:ext cx="8712968" cy="5904656"/>
          </a:xfrm>
        </p:spPr>
        <p:txBody>
          <a:bodyPr>
            <a:normAutofit fontScale="40000" lnSpcReduction="20000"/>
          </a:bodyPr>
          <a:lstStyle/>
          <a:p>
            <a:pPr marL="0" indent="0">
              <a:buNone/>
            </a:pPr>
            <a:r>
              <a:rPr lang="pl-PL" b="1" dirty="0" smtClean="0"/>
              <a:t>	Art</a:t>
            </a:r>
            <a:r>
              <a:rPr lang="pl-PL" b="1" dirty="0"/>
              <a:t>. 36. </a:t>
            </a:r>
            <a:r>
              <a:rPr lang="pl-PL" dirty="0"/>
              <a:t>§ 1. Oboje małżonkowie są obowiązani współdziałać w zarządzie majątkiem wspólnym, w szczególności udzielać sobie wzajemnie informacji o stanie majątku wspólnego, o wykonywaniu zarządu majątkiem wspólnym i o zobowiązaniach obciążających majątek wspólny.</a:t>
            </a:r>
          </a:p>
          <a:p>
            <a:pPr marL="0" indent="0">
              <a:buNone/>
            </a:pPr>
            <a:r>
              <a:rPr lang="pl-PL" dirty="0" smtClean="0"/>
              <a:t>	§</a:t>
            </a:r>
            <a:r>
              <a:rPr lang="pl-PL" dirty="0"/>
              <a:t> 2. Każdy z małżonków może samodzielnie zarządzać majątkiem wspólnym, chyba że przepisy poniższe stanowią inaczej. Wykonywanie zarządu obejmuje czynności, które dotyczą przedmiotów majątkowych należących do majątku wspólnego, w tym czynności zmierzające do zachowania tego majątku.</a:t>
            </a:r>
          </a:p>
          <a:p>
            <a:pPr marL="0" indent="0">
              <a:buNone/>
            </a:pPr>
            <a:r>
              <a:rPr lang="pl-PL" dirty="0" smtClean="0"/>
              <a:t>	§</a:t>
            </a:r>
            <a:r>
              <a:rPr lang="pl-PL" dirty="0"/>
              <a:t> 3. Przedmiotami majątkowymi służącymi małżonkowi do wykonywania zawodu lub prowadzenia działalności zarobkowej małżonek ten zarządza samodzielnie. W razie przemijającej przeszkody drugi małżonek może dokonywać niezbędnych bieżących czynności.</a:t>
            </a:r>
          </a:p>
          <a:p>
            <a:pPr marL="0" indent="0">
              <a:buNone/>
            </a:pPr>
            <a:r>
              <a:rPr lang="pl-PL" b="1" dirty="0" smtClean="0"/>
              <a:t>	Art</a:t>
            </a:r>
            <a:r>
              <a:rPr lang="pl-PL" b="1" dirty="0"/>
              <a:t>. 36</a:t>
            </a:r>
            <a:r>
              <a:rPr lang="pl-PL" b="1" baseline="30000" dirty="0"/>
              <a:t>1</a:t>
            </a:r>
            <a:r>
              <a:rPr lang="pl-PL" b="1" dirty="0"/>
              <a:t>.</a:t>
            </a:r>
            <a:r>
              <a:rPr lang="pl-PL" dirty="0"/>
              <a:t> § 1. Małżonek może sprzeciwić się czynności zarządu majątkiem wspólnym zamierzonej przez drugiego małżonka, z wyjątkiem czynności w bieżących sprawach życia codziennego lub zmierzającej do zaspokojenia zwykłych potrzeb rodziny albo podejmowanej w ramach działalności zarobkowej.</a:t>
            </a:r>
          </a:p>
          <a:p>
            <a:pPr marL="0" indent="0">
              <a:buNone/>
            </a:pPr>
            <a:r>
              <a:rPr lang="pl-PL" dirty="0" smtClean="0"/>
              <a:t>	§</a:t>
            </a:r>
            <a:r>
              <a:rPr lang="pl-PL" dirty="0"/>
              <a:t> 2. Sprzeciw jest skuteczny wobec osoby trzeciej, jeżeli mogła się z nim zapoznać przed dokonaniem czynności prawnej.</a:t>
            </a:r>
          </a:p>
          <a:p>
            <a:pPr marL="0" indent="0">
              <a:buNone/>
            </a:pPr>
            <a:r>
              <a:rPr lang="pl-PL" dirty="0" smtClean="0"/>
              <a:t>	§</a:t>
            </a:r>
            <a:r>
              <a:rPr lang="pl-PL" dirty="0"/>
              <a:t> 3. Przepis art. 39 stosuje się odpowiednio.</a:t>
            </a:r>
          </a:p>
          <a:p>
            <a:pPr marL="0" indent="0">
              <a:buNone/>
            </a:pPr>
            <a:r>
              <a:rPr lang="pl-PL" b="1" dirty="0" smtClean="0"/>
              <a:t>	Art</a:t>
            </a:r>
            <a:r>
              <a:rPr lang="pl-PL" b="1" dirty="0"/>
              <a:t>. 43. </a:t>
            </a:r>
            <a:r>
              <a:rPr lang="pl-PL" dirty="0"/>
              <a:t>§ 1. Oboje małżonkowie mają równe udziały w majątku wspólnym.</a:t>
            </a:r>
          </a:p>
          <a:p>
            <a:pPr marL="0" indent="0">
              <a:buNone/>
            </a:pPr>
            <a:r>
              <a:rPr lang="pl-PL" dirty="0" smtClean="0"/>
              <a:t>	§</a:t>
            </a:r>
            <a:r>
              <a:rPr lang="pl-PL" dirty="0"/>
              <a:t> 2. Jednakże z ważnych powodów każdy z małżonków może żądać, ażeby ustalenie udziałów w majątku wspólnym nastąpiło z uwzględnieniem stopnia, w którym każdy z nich przyczynił się do powstania tego majątku. Spadkobiercy małżonka mogą wystąpić z takim żądaniem tylko w wypadku, gdy spadkodawca wytoczył powództwo o unieważnienie małżeństwa albo o rozwód lub wystąpił o orzeczenie separacji.</a:t>
            </a:r>
          </a:p>
          <a:p>
            <a:pPr marL="0" indent="0">
              <a:buNone/>
            </a:pPr>
            <a:r>
              <a:rPr lang="pl-PL" dirty="0" smtClean="0"/>
              <a:t>	§</a:t>
            </a:r>
            <a:r>
              <a:rPr lang="pl-PL" dirty="0"/>
              <a:t> 3. Przy ocenie, w jakim stopniu każdy z małżonków przyczynił się do powstania majątku wspólnego, uwzględnia się także nakład osobistej pracy przy wychowaniu dzieci i we wspólnym gospodarstwie domowym.</a:t>
            </a:r>
          </a:p>
          <a:p>
            <a:pPr marL="0" indent="0">
              <a:buNone/>
            </a:pPr>
            <a:r>
              <a:rPr lang="pl-PL" b="1" dirty="0" smtClean="0"/>
              <a:t>	Art</a:t>
            </a:r>
            <a:r>
              <a:rPr lang="pl-PL" b="1" dirty="0"/>
              <a:t>. 45. </a:t>
            </a:r>
            <a:r>
              <a:rPr lang="pl-PL" dirty="0"/>
              <a:t>§ 1. Każdy z małżonków powinien zwrócić wydatki i nakłady poczynione z majątku wspólnego na jego majątek osobisty, z wyjątkiem wydatków i nakładów koniecznych na przedmioty majątkowe przynoszące dochód. Może żądać zwrotu wydatków i nakładów, które poczynił ze swojego majątku osobistego na majątek wspólny. Nie można żądać zwrotu wydatków i nakładów zużytych w celu zaspokojenia potrzeb rodziny, chyba że zwiększyły wartość majątku w chwili ustania wspólności.</a:t>
            </a:r>
          </a:p>
          <a:p>
            <a:pPr marL="0" indent="0">
              <a:buNone/>
            </a:pPr>
            <a:r>
              <a:rPr lang="pl-PL" dirty="0" smtClean="0"/>
              <a:t>	§</a:t>
            </a:r>
            <a:r>
              <a:rPr lang="pl-PL" dirty="0"/>
              <a:t> 2. Zwrotu dokonuje się przy podziale majątku wspólnego, jednakże sąd może nakazać wcześniejszy zwrot, jeżeli wymaga tego dobro rodziny.</a:t>
            </a:r>
          </a:p>
          <a:p>
            <a:pPr marL="0" indent="0">
              <a:buNone/>
            </a:pPr>
            <a:r>
              <a:rPr lang="pl-PL" dirty="0" smtClean="0"/>
              <a:t>	§</a:t>
            </a:r>
            <a:r>
              <a:rPr lang="pl-PL" dirty="0"/>
              <a:t> 3. Przepisy powyższe stosuje się odpowiednio w wypadku, gdy dług jednego z małżonków został zaspokojony z majątku wspólnego.</a:t>
            </a:r>
          </a:p>
          <a:p>
            <a:pPr marL="0" indent="0">
              <a:buNone/>
            </a:pPr>
            <a:endParaRPr lang="pl-PL" dirty="0"/>
          </a:p>
        </p:txBody>
      </p:sp>
    </p:spTree>
    <p:extLst>
      <p:ext uri="{BB962C8B-B14F-4D97-AF65-F5344CB8AC3E}">
        <p14:creationId xmlns:p14="http://schemas.microsoft.com/office/powerpoint/2010/main" val="1628440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dirty="0"/>
              <a:t>„</a:t>
            </a:r>
            <a:r>
              <a:rPr lang="pl-PL" b="1" i="1" dirty="0"/>
              <a:t>Zgoda buduje…</a:t>
            </a:r>
            <a:r>
              <a:rPr lang="pl-PL" dirty="0"/>
              <a:t>”</a:t>
            </a:r>
            <a:br>
              <a:rPr lang="pl-PL" dirty="0"/>
            </a:br>
            <a:endParaRPr lang="pl-PL" dirty="0"/>
          </a:p>
        </p:txBody>
      </p:sp>
      <p:sp>
        <p:nvSpPr>
          <p:cNvPr id="3" name="Content Placeholder 2"/>
          <p:cNvSpPr>
            <a:spLocks noGrp="1"/>
          </p:cNvSpPr>
          <p:nvPr>
            <p:ph idx="1"/>
          </p:nvPr>
        </p:nvSpPr>
        <p:spPr>
          <a:xfrm>
            <a:off x="323528" y="1268760"/>
            <a:ext cx="8496944" cy="5400600"/>
          </a:xfrm>
        </p:spPr>
        <p:txBody>
          <a:bodyPr>
            <a:normAutofit fontScale="47500" lnSpcReduction="20000"/>
          </a:bodyPr>
          <a:lstStyle/>
          <a:p>
            <a:pPr marL="0" indent="0">
              <a:buNone/>
            </a:pPr>
            <a:r>
              <a:rPr lang="pl-PL" sz="3400" b="1" dirty="0" smtClean="0"/>
              <a:t>	Art</a:t>
            </a:r>
            <a:r>
              <a:rPr lang="pl-PL" sz="3400" b="1" dirty="0"/>
              <a:t>. 37. </a:t>
            </a:r>
            <a:r>
              <a:rPr lang="pl-PL" sz="3400" dirty="0"/>
              <a:t>§ 1. Zgoda drugiego małżonka jest potrzebna do dokonania:</a:t>
            </a:r>
          </a:p>
          <a:p>
            <a:pPr marL="0" indent="0">
              <a:buNone/>
            </a:pPr>
            <a:r>
              <a:rPr lang="pl-PL" sz="3400" dirty="0" smtClean="0"/>
              <a:t>1)   czynności </a:t>
            </a:r>
            <a:r>
              <a:rPr lang="pl-PL" sz="3400" dirty="0"/>
              <a:t>prawnej prowadzącej do zbycia, obciążenia, odpłatnego nabycia nieruchomości lub użytkowania wieczystego, jak również prowadzącej do oddania nieruchomości do używania lub pobierania z niej pożytków;</a:t>
            </a:r>
          </a:p>
          <a:p>
            <a:pPr marL="0" indent="0">
              <a:buNone/>
            </a:pPr>
            <a:r>
              <a:rPr lang="pl-PL" sz="3400" dirty="0" smtClean="0"/>
              <a:t>2)   czynności </a:t>
            </a:r>
            <a:r>
              <a:rPr lang="pl-PL" sz="3400" dirty="0"/>
              <a:t>prawnej prowadzącej do zbycia, obciążenia, odpłatnego nabycia prawa rzeczowego, którego przedmiotem jest budynek lub lokal;</a:t>
            </a:r>
          </a:p>
          <a:p>
            <a:pPr marL="0" indent="0">
              <a:buNone/>
            </a:pPr>
            <a:r>
              <a:rPr lang="pl-PL" sz="3400" dirty="0" smtClean="0"/>
              <a:t>3)   czynności </a:t>
            </a:r>
            <a:r>
              <a:rPr lang="pl-PL" sz="3400" dirty="0"/>
              <a:t>prawnej prowadzącej do zbycia, obciążenia, odpłatnego nabycia i wydzierżawienia gospodarstwa rolnego lub przedsiębiorstwa;</a:t>
            </a:r>
          </a:p>
          <a:p>
            <a:pPr marL="0" indent="0">
              <a:buNone/>
            </a:pPr>
            <a:r>
              <a:rPr lang="pl-PL" sz="3400" dirty="0" smtClean="0"/>
              <a:t>4)   darowizny </a:t>
            </a:r>
            <a:r>
              <a:rPr lang="pl-PL" sz="3400" dirty="0"/>
              <a:t>z majątku wspólnego, z wyjątkiem drobnych darowizn zwyczajowo przyjętych.</a:t>
            </a:r>
          </a:p>
          <a:p>
            <a:pPr marL="0" indent="0">
              <a:buNone/>
            </a:pPr>
            <a:r>
              <a:rPr lang="pl-PL" sz="3400" dirty="0" smtClean="0"/>
              <a:t>	§</a:t>
            </a:r>
            <a:r>
              <a:rPr lang="pl-PL" sz="3400" dirty="0"/>
              <a:t> 2. Ważność umowy, która została zawarta przez jednego z małżonków bez wymaganej zgody drugiego, zależy od potwierdzenia umowy przez drugiego małżonka.</a:t>
            </a:r>
          </a:p>
          <a:p>
            <a:pPr marL="0" indent="0">
              <a:buNone/>
            </a:pPr>
            <a:r>
              <a:rPr lang="pl-PL" sz="3400" dirty="0" smtClean="0"/>
              <a:t>	§</a:t>
            </a:r>
            <a:r>
              <a:rPr lang="pl-PL" sz="3400" dirty="0"/>
              <a:t> 3. Druga strona może wyznaczyć małżonkowi, którego zgoda jest wymagana, odpowiedni termin do potwierdzenia umowy; staje się wolna po bezskutecznym upływie wyznaczonego terminu.</a:t>
            </a:r>
          </a:p>
          <a:p>
            <a:pPr marL="0" indent="0">
              <a:buNone/>
            </a:pPr>
            <a:r>
              <a:rPr lang="pl-PL" sz="3400" dirty="0" smtClean="0"/>
              <a:t>	§</a:t>
            </a:r>
            <a:r>
              <a:rPr lang="pl-PL" sz="3400" dirty="0"/>
              <a:t> 4. Jednostronna czynność prawna dokonana bez wymaganej zgody drugiego małżonka jest nieważna.</a:t>
            </a:r>
          </a:p>
          <a:p>
            <a:pPr marL="0" indent="0">
              <a:buNone/>
            </a:pPr>
            <a:r>
              <a:rPr lang="pl-PL" sz="3400" b="1" dirty="0" smtClean="0"/>
              <a:t>	Art</a:t>
            </a:r>
            <a:r>
              <a:rPr lang="pl-PL" sz="3400" b="1" dirty="0"/>
              <a:t>. 38. </a:t>
            </a:r>
            <a:r>
              <a:rPr lang="pl-PL" sz="3400" dirty="0"/>
              <a:t>Jeżeli na podstawie czynności prawnej dokonanej przez jednego małżonka bez wymaganej zgody drugiego osoba trzecia nabywa prawo lub zostaje zwolniona od obowiązku, stosuje się odpowiednio przepisy o ochronie osób, które w dobrej wierze dokonały czynności prawnej z osobą nieuprawnioną do rozporządzania prawem.</a:t>
            </a:r>
          </a:p>
          <a:p>
            <a:pPr marL="0" indent="0">
              <a:buNone/>
            </a:pPr>
            <a:r>
              <a:rPr lang="pl-PL" sz="3400" b="1" dirty="0" smtClean="0"/>
              <a:t>	Art</a:t>
            </a:r>
            <a:r>
              <a:rPr lang="pl-PL" sz="3400" b="1" dirty="0"/>
              <a:t>. 39.</a:t>
            </a:r>
            <a:r>
              <a:rPr lang="pl-PL" sz="3400" dirty="0"/>
              <a:t> Jeżeli jeden z małżonków odmawia zgody wymaganej do dokonania czynności, albo jeżeli porozumienie z nim napotyka trudne do przezwyciężenia przeszkody, drugi małżonek może zwrócić się do sądu o zezwolenie na dokonanie czynności. Sąd udziela zezwolenia, jeżeli dokonania czynności wymaga dobro rodziny.</a:t>
            </a:r>
          </a:p>
          <a:p>
            <a:pPr marL="0" indent="0">
              <a:buNone/>
            </a:pPr>
            <a:endParaRPr lang="pl-PL" dirty="0"/>
          </a:p>
        </p:txBody>
      </p:sp>
    </p:spTree>
    <p:extLst>
      <p:ext uri="{BB962C8B-B14F-4D97-AF65-F5344CB8AC3E}">
        <p14:creationId xmlns:p14="http://schemas.microsoft.com/office/powerpoint/2010/main" val="1958363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r>
              <a:rPr lang="pl-PL" b="1" dirty="0"/>
              <a:t>Ubezwłasnowolnienie inaczej</a:t>
            </a:r>
            <a:r>
              <a:rPr lang="pl-PL" dirty="0"/>
              <a:t/>
            </a:r>
            <a:br>
              <a:rPr lang="pl-PL" dirty="0"/>
            </a:br>
            <a:endParaRPr lang="pl-PL" dirty="0"/>
          </a:p>
        </p:txBody>
      </p:sp>
      <p:sp>
        <p:nvSpPr>
          <p:cNvPr id="3" name="Content Placeholder 2"/>
          <p:cNvSpPr>
            <a:spLocks noGrp="1"/>
          </p:cNvSpPr>
          <p:nvPr>
            <p:ph idx="1"/>
          </p:nvPr>
        </p:nvSpPr>
        <p:spPr>
          <a:xfrm>
            <a:off x="467544" y="1988840"/>
            <a:ext cx="8229600" cy="4525963"/>
          </a:xfrm>
        </p:spPr>
        <p:txBody>
          <a:bodyPr>
            <a:normAutofit/>
          </a:bodyPr>
          <a:lstStyle/>
          <a:p>
            <a:pPr marL="0" indent="0">
              <a:buNone/>
            </a:pPr>
            <a:r>
              <a:rPr lang="pl-PL" sz="2800" b="1" dirty="0" smtClean="0"/>
              <a:t>	Art</a:t>
            </a:r>
            <a:r>
              <a:rPr lang="pl-PL" sz="2800" b="1" dirty="0"/>
              <a:t>. 40.</a:t>
            </a:r>
            <a:r>
              <a:rPr lang="pl-PL" sz="2800" dirty="0"/>
              <a:t> Z ważnych powodów sąd może na żądanie jednego z małżonków pozbawić drugiego małżonka samodzielnego zarządu majątkiem wspólnym; może również postanowić, że na dokonanie czynności wskazanych w art. 37 § 1 zamiast zgody małżonka będzie potrzebne zezwolenie sądu. Postanowienia te mogą być uchylone w razie zmiany okoliczności.</a:t>
            </a:r>
          </a:p>
          <a:p>
            <a:pPr marL="0" indent="0">
              <a:buNone/>
            </a:pPr>
            <a:endParaRPr lang="pl-PL" sz="2800" dirty="0"/>
          </a:p>
        </p:txBody>
      </p:sp>
    </p:spTree>
    <p:extLst>
      <p:ext uri="{BB962C8B-B14F-4D97-AF65-F5344CB8AC3E}">
        <p14:creationId xmlns:p14="http://schemas.microsoft.com/office/powerpoint/2010/main" val="927274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r>
              <a:rPr lang="pl-PL" b="1" dirty="0"/>
              <a:t>Zanim art. 41 został uchwalony…</a:t>
            </a:r>
            <a:r>
              <a:rPr lang="pl-PL" dirty="0"/>
              <a:t/>
            </a:r>
            <a:br>
              <a:rPr lang="pl-PL" dirty="0"/>
            </a:br>
            <a:endParaRPr lang="pl-PL" dirty="0"/>
          </a:p>
        </p:txBody>
      </p:sp>
      <p:sp>
        <p:nvSpPr>
          <p:cNvPr id="3" name="Content Placeholder 2"/>
          <p:cNvSpPr>
            <a:spLocks noGrp="1"/>
          </p:cNvSpPr>
          <p:nvPr>
            <p:ph idx="1"/>
          </p:nvPr>
        </p:nvSpPr>
        <p:spPr>
          <a:xfrm>
            <a:off x="467544" y="1916832"/>
            <a:ext cx="8229600" cy="4781128"/>
          </a:xfrm>
        </p:spPr>
        <p:txBody>
          <a:bodyPr>
            <a:normAutofit/>
          </a:bodyPr>
          <a:lstStyle/>
          <a:p>
            <a:pPr marL="0" indent="0">
              <a:buNone/>
            </a:pPr>
            <a:r>
              <a:rPr lang="pl-PL" sz="1800" b="1" dirty="0" smtClean="0"/>
              <a:t>	Art</a:t>
            </a:r>
            <a:r>
              <a:rPr lang="pl-PL" sz="1800" b="1" dirty="0"/>
              <a:t>. 41.</a:t>
            </a:r>
            <a:r>
              <a:rPr lang="pl-PL" sz="1800" dirty="0"/>
              <a:t> § 1. Jeżeli małżonek zaciągnął zobowiązanie za zgodą drugiego małżonka, wierzyciel może żądać zaspokojenia także z majątku wspólnego małżonków.</a:t>
            </a:r>
          </a:p>
          <a:p>
            <a:pPr marL="0" indent="0">
              <a:buNone/>
            </a:pPr>
            <a:r>
              <a:rPr lang="pl-PL" sz="1800" dirty="0" smtClean="0"/>
              <a:t>	§</a:t>
            </a:r>
            <a:r>
              <a:rPr lang="pl-PL" sz="1800" dirty="0"/>
              <a:t> 2. Jeżeli małżonek zaciągnął zobowiązanie bez zgody drugiego małżonka albo zobowiązanie jednego z małżonków nie wynika z czynności prawnej, wierzyciel może żądać zaspokojenia z majątku osobistego dłużnika, z wynagrodzenia za pracę lub z dochodów uzyskanych przez dłużnika z innej działalności zarobkowej, jak również z korzyści uzyskanych z jego praw, o których mowa w art. 33 pkt 9, a jeżeli wierzytelność powstała w związku z prowadzeniem przedsiębiorstwa, także z przedmiotów majątkowych wchodzących w skład przedsiębiorstwa.</a:t>
            </a:r>
          </a:p>
          <a:p>
            <a:pPr marL="0" indent="0">
              <a:buNone/>
            </a:pPr>
            <a:r>
              <a:rPr lang="pl-PL" sz="1800" dirty="0" smtClean="0"/>
              <a:t>	§</a:t>
            </a:r>
            <a:r>
              <a:rPr lang="pl-PL" sz="1800" dirty="0"/>
              <a:t> 3. Jeżeli wierzytelność powstała przed powstaniem wspólności lub dotyczy majątku osobistego jednego z małżonków, wierzyciel może żądać zaspokojenia z majątku osobistego dłużnika, z wynagrodzenia za pracę lub z dochodów uzyskanych przez dłużnika z innej działalności zarobkowej, jak również z korzyści uzyskanych z jego praw, o których mowa w art. 33 pkt 9.</a:t>
            </a:r>
          </a:p>
          <a:p>
            <a:pPr marL="0" indent="0">
              <a:buNone/>
            </a:pPr>
            <a:endParaRPr lang="pl-PL" dirty="0"/>
          </a:p>
        </p:txBody>
      </p:sp>
    </p:spTree>
    <p:extLst>
      <p:ext uri="{BB962C8B-B14F-4D97-AF65-F5344CB8AC3E}">
        <p14:creationId xmlns:p14="http://schemas.microsoft.com/office/powerpoint/2010/main" val="582516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48</Words>
  <Application>Microsoft Office PowerPoint</Application>
  <PresentationFormat>On-screen Show (4:3)</PresentationFormat>
  <Paragraphs>95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Dlaczego wspólność? Dlaczego nie współwłasność?    </vt:lpstr>
      <vt:lpstr>Do czego ma prawo żona artysty? </vt:lpstr>
      <vt:lpstr>Między troską o wspólność i respektem dla woli spadkodawcy lub darczyńcy </vt:lpstr>
      <vt:lpstr>Meandry małżeńskiego współposiadania </vt:lpstr>
      <vt:lpstr>Fundamentalizm inaczej </vt:lpstr>
      <vt:lpstr>Równe obowiązki, równe prawa </vt:lpstr>
      <vt:lpstr>„Zgoda buduje…” </vt:lpstr>
      <vt:lpstr>Ubezwłasnowolnienie inaczej </vt:lpstr>
      <vt:lpstr>Zanim art. 41 został uchwalony… </vt:lpstr>
      <vt:lpstr>Kontraktowe prawo małżeńskie majątkowe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Dlaczego wspólność? Dlaczego nie współwłasność?</dc:title>
  <dc:creator>Gula</dc:creator>
  <cp:lastModifiedBy>Gula</cp:lastModifiedBy>
  <cp:revision>3</cp:revision>
  <dcterms:created xsi:type="dcterms:W3CDTF">2014-04-30T02:45:30Z</dcterms:created>
  <dcterms:modified xsi:type="dcterms:W3CDTF">2014-04-30T02:59:48Z</dcterms:modified>
</cp:coreProperties>
</file>