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1E1A5EE4-BF22-4573-AF98-226004DB52CB}"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275872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E1A5EE4-BF22-4573-AF98-226004DB52CB}"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203709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E1A5EE4-BF22-4573-AF98-226004DB52CB}"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149392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E1A5EE4-BF22-4573-AF98-226004DB52CB}"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209150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A5EE4-BF22-4573-AF98-226004DB52CB}"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76958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1E1A5EE4-BF22-4573-AF98-226004DB52CB}"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376345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1E1A5EE4-BF22-4573-AF98-226004DB52CB}" type="datetimeFigureOut">
              <a:rPr lang="pl-PL" smtClean="0"/>
              <a:t>2014-04-30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326017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1E1A5EE4-BF22-4573-AF98-226004DB52CB}" type="datetimeFigureOut">
              <a:rPr lang="pl-PL" smtClean="0"/>
              <a:t>2014-04-30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248329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A5EE4-BF22-4573-AF98-226004DB52CB}" type="datetimeFigureOut">
              <a:rPr lang="pl-PL" smtClean="0"/>
              <a:t>2014-04-30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70219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5EE4-BF22-4573-AF98-226004DB52CB}"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82747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5EE4-BF22-4573-AF98-226004DB52CB}"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8902C0-F4CB-4FE7-B91A-5D519AA2B038}" type="slidenum">
              <a:rPr lang="pl-PL" smtClean="0"/>
              <a:t>‹#›</a:t>
            </a:fld>
            <a:endParaRPr lang="pl-PL"/>
          </a:p>
        </p:txBody>
      </p:sp>
    </p:spTree>
    <p:extLst>
      <p:ext uri="{BB962C8B-B14F-4D97-AF65-F5344CB8AC3E}">
        <p14:creationId xmlns:p14="http://schemas.microsoft.com/office/powerpoint/2010/main" val="233093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A5EE4-BF22-4573-AF98-226004DB52CB}" type="datetimeFigureOut">
              <a:rPr lang="pl-PL" smtClean="0"/>
              <a:t>2014-04-30</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902C0-F4CB-4FE7-B91A-5D519AA2B038}" type="slidenum">
              <a:rPr lang="pl-PL" smtClean="0"/>
              <a:t>‹#›</a:t>
            </a:fld>
            <a:endParaRPr lang="pl-PL"/>
          </a:p>
        </p:txBody>
      </p:sp>
    </p:spTree>
    <p:extLst>
      <p:ext uri="{BB962C8B-B14F-4D97-AF65-F5344CB8AC3E}">
        <p14:creationId xmlns:p14="http://schemas.microsoft.com/office/powerpoint/2010/main" val="486836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76672"/>
            <a:ext cx="8229600" cy="1143000"/>
          </a:xfrm>
        </p:spPr>
        <p:txBody>
          <a:bodyPr>
            <a:normAutofit fontScale="90000"/>
          </a:bodyPr>
          <a:lstStyle/>
          <a:p>
            <a:r>
              <a:rPr lang="pl-PL" b="1" dirty="0"/>
              <a:t>Niegdyś było to oczywiste</a:t>
            </a:r>
            <a:r>
              <a:rPr lang="pl-PL" dirty="0"/>
              <a:t/>
            </a:r>
            <a:br>
              <a:rPr lang="pl-PL" dirty="0"/>
            </a:br>
            <a:endParaRPr lang="pl-PL" dirty="0"/>
          </a:p>
        </p:txBody>
      </p:sp>
      <p:sp>
        <p:nvSpPr>
          <p:cNvPr id="5" name="Content Placeholder 4"/>
          <p:cNvSpPr>
            <a:spLocks noGrp="1"/>
          </p:cNvSpPr>
          <p:nvPr>
            <p:ph idx="1"/>
          </p:nvPr>
        </p:nvSpPr>
        <p:spPr>
          <a:xfrm>
            <a:off x="467544" y="1772816"/>
            <a:ext cx="8229600" cy="4525963"/>
          </a:xfrm>
        </p:spPr>
        <p:txBody>
          <a:bodyPr>
            <a:normAutofit fontScale="85000" lnSpcReduction="20000"/>
          </a:bodyPr>
          <a:lstStyle/>
          <a:p>
            <a:pPr marL="0" indent="0">
              <a:buNone/>
            </a:pPr>
            <a:r>
              <a:rPr lang="pl-PL" b="1" dirty="0" smtClean="0"/>
              <a:t>	Art</a:t>
            </a:r>
            <a:r>
              <a:rPr lang="pl-PL" b="1" dirty="0"/>
              <a:t>. 61</a:t>
            </a:r>
            <a:r>
              <a:rPr lang="pl-PL" b="1" baseline="30000" dirty="0"/>
              <a:t>7</a:t>
            </a:r>
            <a:r>
              <a:rPr lang="pl-PL" b="1" dirty="0"/>
              <a:t>.</a:t>
            </a:r>
            <a:r>
              <a:rPr lang="pl-PL" dirty="0"/>
              <a:t> § 1. Krewnymi w linii prostej są osoby, z których jedna pochodzi od drugiej. Krewnymi w linii bocznej są osoby, które pochodzą od wspólnego przodka, a nie są krewnymi w linii prostej.</a:t>
            </a:r>
          </a:p>
          <a:p>
            <a:pPr marL="0" indent="0">
              <a:buNone/>
            </a:pPr>
            <a:r>
              <a:rPr lang="pl-PL" dirty="0" smtClean="0"/>
              <a:t>	§</a:t>
            </a:r>
            <a:r>
              <a:rPr lang="pl-PL" dirty="0"/>
              <a:t> 2. Stopień pokrewieństwa określa się według liczby urodzeń, wskutek których powstało pokrewieństwo.</a:t>
            </a:r>
          </a:p>
          <a:p>
            <a:pPr marL="0" indent="0">
              <a:buNone/>
            </a:pPr>
            <a:r>
              <a:rPr lang="pl-PL" b="1" dirty="0" smtClean="0"/>
              <a:t>	Art</a:t>
            </a:r>
            <a:r>
              <a:rPr lang="pl-PL" b="1" dirty="0"/>
              <a:t>. 61</a:t>
            </a:r>
            <a:r>
              <a:rPr lang="pl-PL" b="1" baseline="30000" dirty="0"/>
              <a:t>8</a:t>
            </a:r>
            <a:r>
              <a:rPr lang="pl-PL" b="1" dirty="0"/>
              <a:t>.</a:t>
            </a:r>
            <a:r>
              <a:rPr lang="pl-PL" dirty="0"/>
              <a:t> § 1. Z małżeństwa wynika powinowactwo między małżonkiem a krewnymi drugiego małżonka. Trwa ono mimo ustania małżeństwa.</a:t>
            </a:r>
          </a:p>
          <a:p>
            <a:pPr marL="0" indent="0">
              <a:buNone/>
            </a:pPr>
            <a:r>
              <a:rPr lang="pl-PL" dirty="0" smtClean="0"/>
              <a:t>	§</a:t>
            </a:r>
            <a:r>
              <a:rPr lang="pl-PL" dirty="0"/>
              <a:t> 2. Linię i stopień powinowactwa określa się według linii i stopnia pokrewieństwa.</a:t>
            </a:r>
          </a:p>
          <a:p>
            <a:pPr marL="0" indent="0">
              <a:buNone/>
            </a:pPr>
            <a:endParaRPr lang="pl-PL" dirty="0"/>
          </a:p>
        </p:txBody>
      </p:sp>
    </p:spTree>
    <p:extLst>
      <p:ext uri="{BB962C8B-B14F-4D97-AF65-F5344CB8AC3E}">
        <p14:creationId xmlns:p14="http://schemas.microsoft.com/office/powerpoint/2010/main" val="332317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pl-PL" b="1" dirty="0"/>
              <a:t>Dyskusyjna racjonalizacja nie tylko tych terminów</a:t>
            </a:r>
            <a:r>
              <a:rPr lang="pl-PL" dirty="0"/>
              <a:t/>
            </a:r>
            <a:br>
              <a:rPr lang="pl-PL" dirty="0"/>
            </a:br>
            <a:endParaRPr lang="pl-PL" dirty="0"/>
          </a:p>
        </p:txBody>
      </p:sp>
      <p:sp>
        <p:nvSpPr>
          <p:cNvPr id="3" name="Content Placeholder 2"/>
          <p:cNvSpPr>
            <a:spLocks noGrp="1"/>
          </p:cNvSpPr>
          <p:nvPr>
            <p:ph idx="1"/>
          </p:nvPr>
        </p:nvSpPr>
        <p:spPr>
          <a:xfrm>
            <a:off x="467544" y="2060848"/>
            <a:ext cx="8229600" cy="4525963"/>
          </a:xfrm>
        </p:spPr>
        <p:txBody>
          <a:bodyPr>
            <a:normAutofit fontScale="70000" lnSpcReduction="20000"/>
          </a:bodyPr>
          <a:lstStyle/>
          <a:p>
            <a:pPr marL="0" indent="0">
              <a:buNone/>
            </a:pPr>
            <a:r>
              <a:rPr lang="pl-PL" b="1" dirty="0" smtClean="0"/>
              <a:t>	Art</a:t>
            </a:r>
            <a:r>
              <a:rPr lang="pl-PL" b="1" dirty="0"/>
              <a:t>. 69.</a:t>
            </a:r>
            <a:r>
              <a:rPr lang="pl-PL" dirty="0"/>
              <a:t> § 1. Matka może wytoczyć powództwo o zaprzeczenie ojcostwa swego męża w ciągu sześciu miesięcy od urodzenia dziecka.</a:t>
            </a:r>
          </a:p>
          <a:p>
            <a:pPr marL="0" indent="0">
              <a:buNone/>
            </a:pPr>
            <a:r>
              <a:rPr lang="pl-PL" dirty="0" smtClean="0"/>
              <a:t>	§</a:t>
            </a:r>
            <a:r>
              <a:rPr lang="pl-PL" dirty="0"/>
              <a:t> 2. Matka powinna wytoczyć powództwo o zaprzeczenie ojcostwa przeciwko mężowi i dziecku, a jeżeli mąż nie żyje - przeciwko dziecku.</a:t>
            </a:r>
          </a:p>
          <a:p>
            <a:pPr marL="0" indent="0">
              <a:buNone/>
            </a:pPr>
            <a:r>
              <a:rPr lang="pl-PL" dirty="0" smtClean="0"/>
              <a:t>	§</a:t>
            </a:r>
            <a:r>
              <a:rPr lang="pl-PL" dirty="0"/>
              <a:t> 3. Przepisy art. 64 i 65 stosuje się odpowiednio.</a:t>
            </a:r>
          </a:p>
          <a:p>
            <a:pPr marL="0" indent="0">
              <a:buNone/>
            </a:pPr>
            <a:r>
              <a:rPr lang="pl-PL" b="1" dirty="0" smtClean="0"/>
              <a:t>	Art</a:t>
            </a:r>
            <a:r>
              <a:rPr lang="pl-PL" b="1" dirty="0"/>
              <a:t>. 70.</a:t>
            </a:r>
            <a:r>
              <a:rPr lang="pl-PL" dirty="0"/>
              <a:t> § 1. Dziecko po dojściu do pełnoletności może wytoczyć powództwo o zaprzeczenie ojcostwa męża swojej matki, nie później jednak niż w ciągu trzech lat od osiągnięcia pełnoletności.</a:t>
            </a:r>
          </a:p>
          <a:p>
            <a:pPr marL="0" indent="0">
              <a:buNone/>
            </a:pPr>
            <a:r>
              <a:rPr lang="pl-PL" dirty="0" smtClean="0"/>
              <a:t>	§</a:t>
            </a:r>
            <a:r>
              <a:rPr lang="pl-PL" dirty="0"/>
              <a:t> 2. Dziecko powinno wytoczyć powództwo przeciwko mężowi swojej matki i matce, a jeżeli matka nie żyje - przeciwko jej mężowi. Jeżeli mąż matki nie żyje, powództwo powinno być wytoczone przeciwko kuratorowi ustanowionemu przez sąd opiekuńczy.</a:t>
            </a:r>
          </a:p>
          <a:p>
            <a:pPr marL="0" indent="0">
              <a:buNone/>
            </a:pPr>
            <a:r>
              <a:rPr lang="pl-PL" dirty="0" smtClean="0"/>
              <a:t>	§</a:t>
            </a:r>
            <a:r>
              <a:rPr lang="pl-PL" dirty="0"/>
              <a:t> 3. Przepisy art. 64 i 65 stosuje się odpowiednio.</a:t>
            </a:r>
          </a:p>
          <a:p>
            <a:pPr marL="0" indent="0">
              <a:buNone/>
            </a:pPr>
            <a:endParaRPr lang="pl-PL" dirty="0"/>
          </a:p>
        </p:txBody>
      </p:sp>
    </p:spTree>
    <p:extLst>
      <p:ext uri="{BB962C8B-B14F-4D97-AF65-F5344CB8AC3E}">
        <p14:creationId xmlns:p14="http://schemas.microsoft.com/office/powerpoint/2010/main" val="58682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16832"/>
            <a:ext cx="8229600" cy="1143000"/>
          </a:xfrm>
        </p:spPr>
        <p:txBody>
          <a:bodyPr>
            <a:normAutofit fontScale="90000"/>
          </a:bodyPr>
          <a:lstStyle/>
          <a:p>
            <a:r>
              <a:rPr lang="pl-PL" b="1" dirty="0"/>
              <a:t>Jak to się stało, że przepis ten utracił moc?</a:t>
            </a:r>
            <a:r>
              <a:rPr lang="pl-PL" dirty="0"/>
              <a:t/>
            </a:r>
            <a:br>
              <a:rPr lang="pl-PL" dirty="0"/>
            </a:br>
            <a:endParaRPr lang="pl-PL" dirty="0"/>
          </a:p>
        </p:txBody>
      </p:sp>
      <p:sp>
        <p:nvSpPr>
          <p:cNvPr id="3" name="Content Placeholder 2"/>
          <p:cNvSpPr>
            <a:spLocks noGrp="1"/>
          </p:cNvSpPr>
          <p:nvPr>
            <p:ph idx="1"/>
          </p:nvPr>
        </p:nvSpPr>
        <p:spPr>
          <a:xfrm>
            <a:off x="467544" y="4005064"/>
            <a:ext cx="8229600" cy="2553147"/>
          </a:xfrm>
        </p:spPr>
        <p:txBody>
          <a:bodyPr/>
          <a:lstStyle/>
          <a:p>
            <a:pPr marL="0" indent="0">
              <a:buNone/>
            </a:pPr>
            <a:r>
              <a:rPr lang="pl-PL" b="1" dirty="0" smtClean="0"/>
              <a:t>	Art</a:t>
            </a:r>
            <a:r>
              <a:rPr lang="pl-PL" b="1" dirty="0"/>
              <a:t>. 71.</a:t>
            </a:r>
            <a:r>
              <a:rPr lang="pl-PL" dirty="0"/>
              <a:t>  (utracił moc).</a:t>
            </a:r>
          </a:p>
          <a:p>
            <a:endParaRPr lang="pl-PL" dirty="0"/>
          </a:p>
        </p:txBody>
      </p:sp>
    </p:spTree>
    <p:extLst>
      <p:ext uri="{BB962C8B-B14F-4D97-AF65-F5344CB8AC3E}">
        <p14:creationId xmlns:p14="http://schemas.microsoft.com/office/powerpoint/2010/main" val="195253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412776"/>
            <a:ext cx="8229600" cy="2079104"/>
          </a:xfrm>
        </p:spPr>
        <p:txBody>
          <a:bodyPr>
            <a:normAutofit fontScale="90000"/>
          </a:bodyPr>
          <a:lstStyle/>
          <a:p>
            <a:r>
              <a:rPr lang="pl-PL" b="1" dirty="0"/>
              <a:t>Antywartość niektórych legislacyjnych pomysłów</a:t>
            </a:r>
            <a:r>
              <a:rPr lang="pl-PL" dirty="0"/>
              <a:t/>
            </a:r>
            <a:br>
              <a:rPr lang="pl-PL" dirty="0"/>
            </a:br>
            <a:endParaRPr lang="pl-PL" dirty="0"/>
          </a:p>
        </p:txBody>
      </p:sp>
    </p:spTree>
    <p:extLst>
      <p:ext uri="{BB962C8B-B14F-4D97-AF65-F5344CB8AC3E}">
        <p14:creationId xmlns:p14="http://schemas.microsoft.com/office/powerpoint/2010/main" val="70245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2304256"/>
          </a:xfrm>
        </p:spPr>
        <p:txBody>
          <a:bodyPr>
            <a:normAutofit fontScale="90000"/>
          </a:bodyPr>
          <a:lstStyle/>
          <a:p>
            <a:r>
              <a:rPr lang="pl-PL" b="1" dirty="0"/>
              <a:t>Czy niemożliwe jest wszczęcie procesu o ustalenie ojcostwa</a:t>
            </a:r>
            <a:r>
              <a:rPr lang="pl-PL" dirty="0"/>
              <a:t/>
            </a:r>
            <a:br>
              <a:rPr lang="pl-PL" dirty="0"/>
            </a:br>
            <a:r>
              <a:rPr lang="pl-PL" b="1" dirty="0"/>
              <a:t>przed narodzeniem dziecka?</a:t>
            </a:r>
            <a:r>
              <a:rPr lang="pl-PL" dirty="0"/>
              <a:t/>
            </a:r>
            <a:br>
              <a:rPr lang="pl-PL" dirty="0"/>
            </a:br>
            <a:endParaRPr lang="pl-PL" dirty="0"/>
          </a:p>
        </p:txBody>
      </p:sp>
      <p:sp>
        <p:nvSpPr>
          <p:cNvPr id="3" name="Content Placeholder 2"/>
          <p:cNvSpPr>
            <a:spLocks noGrp="1"/>
          </p:cNvSpPr>
          <p:nvPr>
            <p:ph idx="1"/>
          </p:nvPr>
        </p:nvSpPr>
        <p:spPr>
          <a:xfrm>
            <a:off x="467544" y="2924944"/>
            <a:ext cx="8229600" cy="4525963"/>
          </a:xfrm>
        </p:spPr>
        <p:txBody>
          <a:bodyPr>
            <a:normAutofit/>
          </a:bodyPr>
          <a:lstStyle/>
          <a:p>
            <a:pPr marL="0" indent="0">
              <a:buNone/>
            </a:pPr>
            <a:r>
              <a:rPr lang="pl-PL" sz="2800" b="1" dirty="0" smtClean="0"/>
              <a:t>	Art</a:t>
            </a:r>
            <a:r>
              <a:rPr lang="pl-PL" sz="2800" b="1" dirty="0"/>
              <a:t>. 72.</a:t>
            </a:r>
            <a:r>
              <a:rPr lang="pl-PL" sz="2800" dirty="0"/>
              <a:t> § 1. Jeżeli nie zachodzi domniemanie, że ojcem dziecka jest mąż jego matki, albo gdy domniemanie takie zostało obalone, ustalenie ojcostwa może nastąpić albo przez uznanie ojcostwa albo na mocy orzeczenia sądu.</a:t>
            </a:r>
          </a:p>
          <a:p>
            <a:pPr marL="0" indent="0">
              <a:buNone/>
            </a:pPr>
            <a:r>
              <a:rPr lang="pl-PL" sz="2800" dirty="0" smtClean="0"/>
              <a:t>	§</a:t>
            </a:r>
            <a:r>
              <a:rPr lang="pl-PL" sz="2800" dirty="0"/>
              <a:t> 2. Uznanie ojcostwa nie może nastąpić, jeżeli toczy się sprawa o ustalenie ojcostwa.</a:t>
            </a:r>
          </a:p>
          <a:p>
            <a:pPr marL="0" indent="0">
              <a:buNone/>
            </a:pPr>
            <a:endParaRPr lang="pl-PL" sz="2800" dirty="0"/>
          </a:p>
        </p:txBody>
      </p:sp>
    </p:spTree>
    <p:extLst>
      <p:ext uri="{BB962C8B-B14F-4D97-AF65-F5344CB8AC3E}">
        <p14:creationId xmlns:p14="http://schemas.microsoft.com/office/powerpoint/2010/main" val="139348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pl-PL" b="1" dirty="0"/>
              <a:t>A może uznanie „babciostwa” lub „dziadkowstwa”?</a:t>
            </a:r>
            <a:r>
              <a:rPr lang="pl-PL" dirty="0"/>
              <a:t/>
            </a:r>
            <a:br>
              <a:rPr lang="pl-PL" dirty="0"/>
            </a:br>
            <a:endParaRPr lang="pl-PL" dirty="0"/>
          </a:p>
        </p:txBody>
      </p:sp>
      <p:sp>
        <p:nvSpPr>
          <p:cNvPr id="3" name="Content Placeholder 2"/>
          <p:cNvSpPr>
            <a:spLocks noGrp="1"/>
          </p:cNvSpPr>
          <p:nvPr>
            <p:ph idx="1"/>
          </p:nvPr>
        </p:nvSpPr>
        <p:spPr>
          <a:xfrm>
            <a:off x="467544" y="2360637"/>
            <a:ext cx="8229600" cy="4525963"/>
          </a:xfrm>
        </p:spPr>
        <p:txBody>
          <a:bodyPr>
            <a:normAutofit fontScale="55000" lnSpcReduction="20000"/>
          </a:bodyPr>
          <a:lstStyle/>
          <a:p>
            <a:pPr marL="0" indent="0">
              <a:buNone/>
            </a:pPr>
            <a:r>
              <a:rPr lang="pl-PL" b="1" dirty="0" smtClean="0"/>
              <a:t>	Art</a:t>
            </a:r>
            <a:r>
              <a:rPr lang="pl-PL" b="1" dirty="0"/>
              <a:t>. 73.</a:t>
            </a:r>
            <a:r>
              <a:rPr lang="pl-PL" dirty="0"/>
              <a:t> § 1. Uznanie ojcostwa następuje, gdy mężczyzna, od którego dziecko pochodzi, oświadczy przed kierownikiem urzędu stanu cywilnego, że jest ojcem dziecka, a matka dziecka potwierdzi jednocześnie albo w ciągu trzech miesięcy od dnia oświadczenia mężczyzny, że ojcem dziecka jest ten mężczyzna.</a:t>
            </a:r>
          </a:p>
          <a:p>
            <a:pPr marL="0" indent="0">
              <a:buNone/>
            </a:pPr>
            <a:r>
              <a:rPr lang="pl-PL" dirty="0" smtClean="0"/>
              <a:t>	§</a:t>
            </a:r>
            <a:r>
              <a:rPr lang="pl-PL" dirty="0"/>
              <a:t> 2. Kierownik urzędu stanu cywilnego wyjaśnia osobom zamierzającym złożyć oświadczenia konieczne do uznania ojcostwa przepisy regulujące obowiązki i prawa wynikające z uznania, przepisy o nazwisku dziecka oraz różnicę pomiędzy uznaniem ojcostwa a przysposobieniem dziecka.</a:t>
            </a:r>
          </a:p>
          <a:p>
            <a:pPr marL="0" indent="0">
              <a:buNone/>
            </a:pPr>
            <a:r>
              <a:rPr lang="pl-PL" dirty="0" smtClean="0"/>
              <a:t>	§</a:t>
            </a:r>
            <a:r>
              <a:rPr lang="pl-PL" dirty="0"/>
              <a:t> 3. Kierownik urzędu stanu cywilnego odmawia przyjęcia oświadczeń koniecznych do uznania ojcostwa, jeżeli uznanie jest niedopuszczalne albo gdy powziął wątpliwość co do pochodzenia dziecka.</a:t>
            </a:r>
          </a:p>
          <a:p>
            <a:pPr marL="0" indent="0">
              <a:buNone/>
            </a:pPr>
            <a:r>
              <a:rPr lang="pl-PL" dirty="0" smtClean="0"/>
              <a:t>	§</a:t>
            </a:r>
            <a:r>
              <a:rPr lang="pl-PL" dirty="0"/>
              <a:t> 4. Uznanie ojcostwa może nastąpić także przed sądem opiekuńczym, a za granicą również przed polskim konsulem lub osobą wyznaczoną do wykonywania funkcji konsula, jeżeli uznanie dotyczy dziecka, którego oboje rodzice albo jedno z nich są obywatelami polskimi. Przepisy § 1-3 stosuje się odpowiednio.</a:t>
            </a:r>
          </a:p>
          <a:p>
            <a:pPr marL="0" indent="0">
              <a:buNone/>
            </a:pPr>
            <a:endParaRPr lang="pl-PL" dirty="0"/>
          </a:p>
        </p:txBody>
      </p:sp>
    </p:spTree>
    <p:extLst>
      <p:ext uri="{BB962C8B-B14F-4D97-AF65-F5344CB8AC3E}">
        <p14:creationId xmlns:p14="http://schemas.microsoft.com/office/powerpoint/2010/main" val="192824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719064"/>
          </a:xfrm>
        </p:spPr>
        <p:txBody>
          <a:bodyPr>
            <a:normAutofit fontScale="90000"/>
          </a:bodyPr>
          <a:lstStyle/>
          <a:p>
            <a:r>
              <a:rPr lang="pl-PL" b="1" dirty="0"/>
              <a:t>O czym świadczy dopuszczalność uznania ojcostwa dziecka poczętego?</a:t>
            </a:r>
            <a:r>
              <a:rPr lang="pl-PL" dirty="0"/>
              <a:t/>
            </a:r>
            <a:br>
              <a:rPr lang="pl-PL" dirty="0"/>
            </a:br>
            <a:endParaRPr lang="pl-PL" dirty="0"/>
          </a:p>
        </p:txBody>
      </p:sp>
    </p:spTree>
    <p:extLst>
      <p:ext uri="{BB962C8B-B14F-4D97-AF65-F5344CB8AC3E}">
        <p14:creationId xmlns:p14="http://schemas.microsoft.com/office/powerpoint/2010/main" val="1435865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pl-PL" b="1" dirty="0"/>
              <a:t>Początek jest na początku</a:t>
            </a:r>
            <a:r>
              <a:rPr lang="pl-PL" dirty="0"/>
              <a:t/>
            </a:r>
            <a:br>
              <a:rPr lang="pl-PL" dirty="0"/>
            </a:br>
            <a:endParaRPr lang="pl-PL" dirty="0"/>
          </a:p>
        </p:txBody>
      </p:sp>
      <p:sp>
        <p:nvSpPr>
          <p:cNvPr id="3" name="Content Placeholder 2"/>
          <p:cNvSpPr>
            <a:spLocks noGrp="1"/>
          </p:cNvSpPr>
          <p:nvPr>
            <p:ph idx="1"/>
          </p:nvPr>
        </p:nvSpPr>
        <p:spPr>
          <a:xfrm>
            <a:off x="467544" y="2492896"/>
            <a:ext cx="8229600" cy="3456384"/>
          </a:xfrm>
        </p:spPr>
        <p:txBody>
          <a:bodyPr>
            <a:normAutofit/>
          </a:bodyPr>
          <a:lstStyle/>
          <a:p>
            <a:pPr marL="0" indent="0">
              <a:buNone/>
            </a:pPr>
            <a:r>
              <a:rPr lang="pl-PL" sz="2800" b="1" dirty="0" smtClean="0"/>
              <a:t>	Art</a:t>
            </a:r>
            <a:r>
              <a:rPr lang="pl-PL" sz="2800" b="1" dirty="0"/>
              <a:t>. 75.</a:t>
            </a:r>
            <a:r>
              <a:rPr lang="pl-PL" sz="2800" dirty="0"/>
              <a:t> § 1. Można uznać ojcostwo przed urodzeniem się dziecka już poczętego.</a:t>
            </a:r>
          </a:p>
          <a:p>
            <a:pPr marL="0" indent="0">
              <a:buNone/>
            </a:pPr>
            <a:r>
              <a:rPr lang="pl-PL" sz="2800" dirty="0" smtClean="0"/>
              <a:t>	§</a:t>
            </a:r>
            <a:r>
              <a:rPr lang="pl-PL" sz="2800" dirty="0"/>
              <a:t> 2. Jeżeli dziecko urodziło się po zawarciu przez matkę małżeństwa z innym mężczyzną niż ten, który uznał ojcostwo, przepisu art. 62 nie stosuje się.</a:t>
            </a:r>
          </a:p>
          <a:p>
            <a:pPr marL="0" indent="0">
              <a:buNone/>
            </a:pPr>
            <a:endParaRPr lang="pl-PL" sz="2800" dirty="0"/>
          </a:p>
        </p:txBody>
      </p:sp>
    </p:spTree>
    <p:extLst>
      <p:ext uri="{BB962C8B-B14F-4D97-AF65-F5344CB8AC3E}">
        <p14:creationId xmlns:p14="http://schemas.microsoft.com/office/powerpoint/2010/main" val="2093617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944216"/>
          </a:xfrm>
        </p:spPr>
        <p:txBody>
          <a:bodyPr>
            <a:normAutofit fontScale="90000"/>
          </a:bodyPr>
          <a:lstStyle/>
          <a:p>
            <a:r>
              <a:rPr lang="pl-PL" b="1" dirty="0"/>
              <a:t>Co zawdzięczamy panu Kaźmierczykowi z Gdańska?</a:t>
            </a:r>
            <a:r>
              <a:rPr lang="pl-PL" dirty="0"/>
              <a:t/>
            </a:r>
            <a:br>
              <a:rPr lang="pl-PL" dirty="0"/>
            </a:br>
            <a:endParaRPr lang="pl-PL" dirty="0"/>
          </a:p>
        </p:txBody>
      </p:sp>
    </p:spTree>
    <p:extLst>
      <p:ext uri="{BB962C8B-B14F-4D97-AF65-F5344CB8AC3E}">
        <p14:creationId xmlns:p14="http://schemas.microsoft.com/office/powerpoint/2010/main" val="226995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50106"/>
          </a:xfrm>
        </p:spPr>
        <p:txBody>
          <a:bodyPr>
            <a:noAutofit/>
          </a:bodyPr>
          <a:lstStyle/>
          <a:p>
            <a:r>
              <a:rPr lang="pl-PL" sz="2800" b="1" dirty="0"/>
              <a:t>Jak zwykli ludzie zmieniają to,</a:t>
            </a:r>
            <a:r>
              <a:rPr lang="pl-PL" sz="2800" dirty="0"/>
              <a:t/>
            </a:r>
            <a:br>
              <a:rPr lang="pl-PL" sz="2800" dirty="0"/>
            </a:br>
            <a:r>
              <a:rPr lang="pl-PL" sz="2800" b="1" dirty="0"/>
              <a:t>czego nie potrafią zmienić parlamentarzyści?</a:t>
            </a:r>
            <a:r>
              <a:rPr lang="pl-PL" sz="2800" dirty="0"/>
              <a:t/>
            </a:r>
            <a:br>
              <a:rPr lang="pl-PL" sz="2800" dirty="0"/>
            </a:br>
            <a:endParaRPr lang="pl-PL" sz="2800" dirty="0"/>
          </a:p>
        </p:txBody>
      </p:sp>
      <p:sp>
        <p:nvSpPr>
          <p:cNvPr id="3" name="Content Placeholder 2"/>
          <p:cNvSpPr>
            <a:spLocks noGrp="1"/>
          </p:cNvSpPr>
          <p:nvPr>
            <p:ph idx="1"/>
          </p:nvPr>
        </p:nvSpPr>
        <p:spPr>
          <a:xfrm>
            <a:off x="179512" y="1340768"/>
            <a:ext cx="8784976" cy="5688632"/>
          </a:xfrm>
        </p:spPr>
        <p:txBody>
          <a:bodyPr>
            <a:normAutofit fontScale="40000" lnSpcReduction="20000"/>
          </a:bodyPr>
          <a:lstStyle/>
          <a:p>
            <a:pPr marL="0" indent="0">
              <a:buNone/>
            </a:pPr>
            <a:r>
              <a:rPr lang="pl-PL" b="1" dirty="0" smtClean="0"/>
              <a:t>	Art</a:t>
            </a:r>
            <a:r>
              <a:rPr lang="pl-PL" b="1" dirty="0"/>
              <a:t>. 76.</a:t>
            </a:r>
            <a:r>
              <a:rPr lang="pl-PL" dirty="0"/>
              <a:t> § 1. Uznanie ojcostwa nie może nastąpić po osiągnięciu przez dziecko pełnoletności.</a:t>
            </a:r>
          </a:p>
          <a:p>
            <a:pPr marL="0" indent="0">
              <a:buNone/>
            </a:pPr>
            <a:r>
              <a:rPr lang="pl-PL" dirty="0" smtClean="0"/>
              <a:t>	§</a:t>
            </a:r>
            <a:r>
              <a:rPr lang="pl-PL" dirty="0"/>
              <a:t> 2. Jeżeli dziecko zmarło przed osiągnięciem pełnoletności, uznanie ojcostwa może nastąpić w ciągu sześciu miesięcy od dnia, w którym mężczyzna składający oświadczenie o uznaniu dowiedział się o śmierci dziecka, nie później jednak niż do dnia, w którym dziecko osiągnęłoby pełnoletność.</a:t>
            </a:r>
          </a:p>
          <a:p>
            <a:pPr marL="0" indent="0">
              <a:buNone/>
            </a:pPr>
            <a:r>
              <a:rPr lang="pl-PL" b="1" dirty="0" smtClean="0"/>
              <a:t>	Art</a:t>
            </a:r>
            <a:r>
              <a:rPr lang="pl-PL" b="1" dirty="0"/>
              <a:t>. 77.</a:t>
            </a:r>
            <a:r>
              <a:rPr lang="pl-PL" dirty="0"/>
              <a:t> § 1. Oświadczenie konieczne do uznania ojcostwa może złożyć osoba, która ukończyła szesnaście lat i nie istnieją podstawy do jej całkowitego ubezwłasnowolnienia.</a:t>
            </a:r>
          </a:p>
          <a:p>
            <a:pPr marL="0" indent="0">
              <a:buNone/>
            </a:pPr>
            <a:r>
              <a:rPr lang="pl-PL" dirty="0" smtClean="0"/>
              <a:t>	§</a:t>
            </a:r>
            <a:r>
              <a:rPr lang="pl-PL" dirty="0"/>
              <a:t> 2. Osoba, o której mowa w § 1, jeżeli nie ma pełnej zdolności do czynności prawnych, może złożyć oświadczenie konieczne do uznania ojcostwa tylko przed sądem opiekuńczym.</a:t>
            </a:r>
          </a:p>
          <a:p>
            <a:pPr marL="0" indent="0">
              <a:buNone/>
            </a:pPr>
            <a:r>
              <a:rPr lang="pl-PL" b="1" dirty="0" smtClean="0"/>
              <a:t>	Art</a:t>
            </a:r>
            <a:r>
              <a:rPr lang="pl-PL" b="1" dirty="0"/>
              <a:t>. 78.</a:t>
            </a:r>
            <a:r>
              <a:rPr lang="pl-PL" dirty="0"/>
              <a:t> § 1. Mężczyzna, który uznał ojcostwo, może wytoczyć powództwo o ustalenie bezskuteczności uznania w terminie sześciu miesięcy od dnia, w którym dowiedział się, że dziecko od niego nie pochodzi. W razie uznania ojcostwa przed urodzeniem się dziecka już poczętego bieg tego terminu nie może rozpocząć się przed urodzeniem się dziecka.</a:t>
            </a:r>
          </a:p>
          <a:p>
            <a:pPr marL="0" indent="0">
              <a:buNone/>
            </a:pPr>
            <a:r>
              <a:rPr lang="pl-PL" dirty="0" smtClean="0"/>
              <a:t>	§</a:t>
            </a:r>
            <a:r>
              <a:rPr lang="pl-PL" dirty="0"/>
              <a:t> 2. Przepisy art. 64 i 65 stosuje się odpowiednio.</a:t>
            </a:r>
          </a:p>
          <a:p>
            <a:pPr marL="0" indent="0">
              <a:buNone/>
            </a:pPr>
            <a:r>
              <a:rPr lang="pl-PL" b="1" dirty="0" smtClean="0"/>
              <a:t>	Art</a:t>
            </a:r>
            <a:r>
              <a:rPr lang="pl-PL" b="1" dirty="0"/>
              <a:t>. 79.</a:t>
            </a:r>
            <a:r>
              <a:rPr lang="pl-PL" dirty="0"/>
              <a:t> Przepisy o ustaleniu bezskuteczności uznania ojcostwa stosuje się odpowiednio do matki dziecka, która potwierdziła ojcostwo.</a:t>
            </a:r>
          </a:p>
          <a:p>
            <a:pPr marL="0" indent="0">
              <a:buNone/>
            </a:pPr>
            <a:r>
              <a:rPr lang="pl-PL" b="1" dirty="0" smtClean="0"/>
              <a:t>	Art</a:t>
            </a:r>
            <a:r>
              <a:rPr lang="pl-PL" b="1" dirty="0"/>
              <a:t>. 80.</a:t>
            </a:r>
            <a:r>
              <a:rPr lang="pl-PL" dirty="0"/>
              <a:t> Po osiągnięciu przez dziecko pełnoletności powództwo o ustalenie bezskuteczności uznania ojcostwa nie może być wytoczone ani przez matkę dziecka, ani przez mężczyznę, który uznał ojcostwo.</a:t>
            </a:r>
          </a:p>
          <a:p>
            <a:pPr marL="0" indent="0">
              <a:buNone/>
            </a:pPr>
            <a:r>
              <a:rPr lang="pl-PL" b="1" dirty="0" smtClean="0"/>
              <a:t>	Art</a:t>
            </a:r>
            <a:r>
              <a:rPr lang="pl-PL" b="1" dirty="0"/>
              <a:t>. 81.</a:t>
            </a:r>
            <a:r>
              <a:rPr lang="pl-PL" dirty="0"/>
              <a:t> § 1. Dziecko może żądać ustalenia bezskuteczności uznania ojcostwa, jeżeli uznający mężczyzna nie jest jego ojcem.</a:t>
            </a:r>
          </a:p>
          <a:p>
            <a:pPr marL="0" indent="0">
              <a:buNone/>
            </a:pPr>
            <a:r>
              <a:rPr lang="pl-PL" dirty="0" smtClean="0"/>
              <a:t>	§</a:t>
            </a:r>
            <a:r>
              <a:rPr lang="pl-PL" dirty="0"/>
              <a:t> 2. Z żądaniem tym dziecko może wystąpić po dojściu do pełnoletności, nie później jednak niż w ciągu trzech lat od jej osiągnięcia.</a:t>
            </a:r>
          </a:p>
          <a:p>
            <a:pPr marL="0" indent="0">
              <a:buNone/>
            </a:pPr>
            <a:r>
              <a:rPr lang="pl-PL" dirty="0" smtClean="0"/>
              <a:t>	§</a:t>
            </a:r>
            <a:r>
              <a:rPr lang="pl-PL" dirty="0"/>
              <a:t> 3. Przepisy art. 64 i 65 stosuje się odpowiednio.</a:t>
            </a:r>
          </a:p>
          <a:p>
            <a:pPr marL="0" indent="0">
              <a:buNone/>
            </a:pPr>
            <a:r>
              <a:rPr lang="pl-PL" b="1" dirty="0" smtClean="0"/>
              <a:t>	Art</a:t>
            </a:r>
            <a:r>
              <a:rPr lang="pl-PL" b="1" dirty="0"/>
              <a:t>. 82.</a:t>
            </a:r>
            <a:r>
              <a:rPr lang="pl-PL" dirty="0"/>
              <a:t> § 1. Mężczyzna, który uznał ojcostwo, wytacza powództwo o ustalenie bezskuteczności uznania przeciwko dziecku i matce, a jeżeli matka nie żyje - przeciwko dziecku.</a:t>
            </a:r>
          </a:p>
          <a:p>
            <a:pPr marL="0" indent="0">
              <a:buNone/>
            </a:pPr>
            <a:r>
              <a:rPr lang="pl-PL" dirty="0" smtClean="0"/>
              <a:t>	§</a:t>
            </a:r>
            <a:r>
              <a:rPr lang="pl-PL" dirty="0"/>
              <a:t> 2. Matka wytacza powództwo o ustalenie bezskuteczności uznania ojcostwa przeciwko dziecku i mężczyźnie, który </a:t>
            </a:r>
            <a:r>
              <a:rPr lang="pl-PL" dirty="0" smtClean="0"/>
              <a:t>uznał </a:t>
            </a:r>
            <a:r>
              <a:rPr lang="pl-PL" dirty="0"/>
              <a:t>ojcostwo, a jeżeli mężczyzna ten nie żyje - przeciwko dziecku.</a:t>
            </a:r>
          </a:p>
          <a:p>
            <a:pPr marL="0" indent="0">
              <a:buNone/>
            </a:pPr>
            <a:r>
              <a:rPr lang="pl-PL" dirty="0" smtClean="0"/>
              <a:t>	§</a:t>
            </a:r>
            <a:r>
              <a:rPr lang="pl-PL" dirty="0"/>
              <a:t> 3. Dziecko wytacza powództwo o ustalenie bezskuteczności uznania ojcostwa przeciwko mężczyźnie, który uznał ojcostwo i przeciwko matce, a gdy matka nie żyje - tylko przeciwko temu mężczyźnie. Jeżeli mężczyzna ten nie żyje, powództwo powinno być wytoczone przeciwko kuratorowi ustanowionemu przez sąd opiekuńczy.</a:t>
            </a:r>
          </a:p>
          <a:p>
            <a:pPr marL="0" indent="0">
              <a:buNone/>
            </a:pPr>
            <a:endParaRPr lang="pl-PL" dirty="0"/>
          </a:p>
        </p:txBody>
      </p:sp>
    </p:spTree>
    <p:extLst>
      <p:ext uri="{BB962C8B-B14F-4D97-AF65-F5344CB8AC3E}">
        <p14:creationId xmlns:p14="http://schemas.microsoft.com/office/powerpoint/2010/main" val="54553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pl-PL" b="1" dirty="0"/>
              <a:t>Motywy tego zakazu</a:t>
            </a:r>
            <a:r>
              <a:rPr lang="pl-PL" dirty="0"/>
              <a:t/>
            </a:r>
            <a:br>
              <a:rPr lang="pl-PL" dirty="0"/>
            </a:br>
            <a:endParaRPr lang="pl-PL" dirty="0"/>
          </a:p>
        </p:txBody>
      </p:sp>
      <p:sp>
        <p:nvSpPr>
          <p:cNvPr id="3" name="Content Placeholder 2"/>
          <p:cNvSpPr>
            <a:spLocks noGrp="1"/>
          </p:cNvSpPr>
          <p:nvPr>
            <p:ph idx="1"/>
          </p:nvPr>
        </p:nvSpPr>
        <p:spPr>
          <a:xfrm>
            <a:off x="467544" y="2332037"/>
            <a:ext cx="8229600" cy="4525963"/>
          </a:xfrm>
        </p:spPr>
        <p:txBody>
          <a:bodyPr>
            <a:normAutofit/>
          </a:bodyPr>
          <a:lstStyle/>
          <a:p>
            <a:pPr marL="0" indent="0">
              <a:buNone/>
            </a:pPr>
            <a:r>
              <a:rPr lang="pl-PL" sz="2800" b="1" dirty="0" smtClean="0"/>
              <a:t>	Art</a:t>
            </a:r>
            <a:r>
              <a:rPr lang="pl-PL" sz="2800" b="1" dirty="0"/>
              <a:t>. 83.</a:t>
            </a:r>
            <a:r>
              <a:rPr lang="pl-PL" sz="2800" dirty="0"/>
              <a:t> § 1. Po śmierci dziecka ustalenie bezskuteczności uznania ojcostwa nie jest dopuszczalne.</a:t>
            </a:r>
          </a:p>
          <a:p>
            <a:pPr marL="0" indent="0">
              <a:buNone/>
            </a:pPr>
            <a:r>
              <a:rPr lang="pl-PL" sz="2800" dirty="0" smtClean="0"/>
              <a:t>	§</a:t>
            </a:r>
            <a:r>
              <a:rPr lang="pl-PL" sz="2800" dirty="0"/>
              <a:t> 2. Jeżeli uznanie ojcostwa nastąpiło po śmierci dziecka, stosuje się odpowiednio przepisy art. 82 § 1 i 2, przy czym powództwo powinno być wytoczone nie później niż do dnia, w którym dziecko osiągnęłoby pełnoletność, przeciwko kuratorowi ustanowionemu przez sąd opiekuńczy na miejsce dziecka.</a:t>
            </a:r>
          </a:p>
          <a:p>
            <a:pPr marL="0" indent="0">
              <a:buNone/>
            </a:pPr>
            <a:endParaRPr lang="pl-PL" sz="2800" dirty="0"/>
          </a:p>
        </p:txBody>
      </p:sp>
    </p:spTree>
    <p:extLst>
      <p:ext uri="{BB962C8B-B14F-4D97-AF65-F5344CB8AC3E}">
        <p14:creationId xmlns:p14="http://schemas.microsoft.com/office/powerpoint/2010/main" val="250162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584176"/>
          </a:xfrm>
        </p:spPr>
        <p:txBody>
          <a:bodyPr>
            <a:noAutofit/>
          </a:bodyPr>
          <a:lstStyle/>
          <a:p>
            <a:r>
              <a:rPr lang="pl-PL" sz="4000" b="1" i="1" dirty="0"/>
              <a:t>Mater semper certa est</a:t>
            </a:r>
            <a:r>
              <a:rPr lang="pl-PL" sz="4000" b="1" dirty="0"/>
              <a:t>?</a:t>
            </a:r>
            <a:r>
              <a:rPr lang="pl-PL" sz="4000" dirty="0"/>
              <a:t/>
            </a:r>
            <a:br>
              <a:rPr lang="pl-PL" sz="4000" dirty="0"/>
            </a:br>
            <a:r>
              <a:rPr lang="pl-PL" sz="4000" b="1" dirty="0"/>
              <a:t>Filiacja: punkt widzenia genetyka, punkt widzenia prawnika</a:t>
            </a:r>
            <a:endParaRPr lang="pl-PL" sz="4000" dirty="0"/>
          </a:p>
        </p:txBody>
      </p:sp>
      <p:sp>
        <p:nvSpPr>
          <p:cNvPr id="3" name="Content Placeholder 2"/>
          <p:cNvSpPr>
            <a:spLocks noGrp="1"/>
          </p:cNvSpPr>
          <p:nvPr>
            <p:ph idx="1"/>
          </p:nvPr>
        </p:nvSpPr>
        <p:spPr>
          <a:xfrm>
            <a:off x="251520" y="3212976"/>
            <a:ext cx="8640960" cy="3384376"/>
          </a:xfrm>
        </p:spPr>
        <p:txBody>
          <a:bodyPr>
            <a:noAutofit/>
          </a:bodyPr>
          <a:lstStyle/>
          <a:p>
            <a:pPr marL="0" indent="0">
              <a:buNone/>
            </a:pPr>
            <a:r>
              <a:rPr lang="pl-PL" sz="1600" b="1" dirty="0" smtClean="0"/>
              <a:t>	Art</a:t>
            </a:r>
            <a:r>
              <a:rPr lang="pl-PL" sz="1600" b="1" dirty="0"/>
              <a:t>. 61</a:t>
            </a:r>
            <a:r>
              <a:rPr lang="pl-PL" sz="1600" b="1" baseline="30000" dirty="0"/>
              <a:t>9</a:t>
            </a:r>
            <a:r>
              <a:rPr lang="pl-PL" sz="1600" b="1" dirty="0"/>
              <a:t>.</a:t>
            </a:r>
            <a:r>
              <a:rPr lang="pl-PL" sz="1600" dirty="0"/>
              <a:t> Matką dziecka jest kobieta, która je urodziła.</a:t>
            </a:r>
          </a:p>
          <a:p>
            <a:pPr marL="0" indent="0">
              <a:buNone/>
            </a:pPr>
            <a:r>
              <a:rPr lang="pl-PL" sz="1600" b="1" dirty="0" smtClean="0"/>
              <a:t>	Art</a:t>
            </a:r>
            <a:r>
              <a:rPr lang="pl-PL" sz="1600" b="1" dirty="0"/>
              <a:t>. 61</a:t>
            </a:r>
            <a:r>
              <a:rPr lang="pl-PL" sz="1600" b="1" baseline="30000" dirty="0"/>
              <a:t>10</a:t>
            </a:r>
            <a:r>
              <a:rPr lang="pl-PL" sz="1600" b="1" dirty="0"/>
              <a:t>.</a:t>
            </a:r>
            <a:r>
              <a:rPr lang="pl-PL" sz="1600" dirty="0"/>
              <a:t> § 1. Jeżeli sporządzono akt urodzenia dziecka nieznanych rodziców albo macierzyństwo kobiety wpisanej w akcie urodzenia dziecka jako jego matka zostało zaprzeczone, można żądać ustalenia macierzyństwa.</a:t>
            </a:r>
          </a:p>
          <a:p>
            <a:pPr marL="0" indent="0">
              <a:buNone/>
            </a:pPr>
            <a:r>
              <a:rPr lang="pl-PL" sz="1600" dirty="0" smtClean="0"/>
              <a:t>	§</a:t>
            </a:r>
            <a:r>
              <a:rPr lang="pl-PL" sz="1600" dirty="0"/>
              <a:t> 2. Powództwo o ustalenie macierzyństwa wytacza dziecko przeciwko matce, a jeżeli matka nie żyje - przeciwko kuratorowi ustanowionemu przez sąd opiekuńczy.</a:t>
            </a:r>
          </a:p>
          <a:p>
            <a:pPr marL="0" indent="0">
              <a:buNone/>
            </a:pPr>
            <a:r>
              <a:rPr lang="pl-PL" sz="1600" dirty="0" smtClean="0"/>
              <a:t>	§</a:t>
            </a:r>
            <a:r>
              <a:rPr lang="pl-PL" sz="1600" dirty="0"/>
              <a:t> 3. Matka wytacza powództwo o ustalenie macierzyństwa przeciwko dziecku.</a:t>
            </a:r>
          </a:p>
          <a:p>
            <a:pPr marL="0" indent="0">
              <a:buNone/>
            </a:pPr>
            <a:r>
              <a:rPr lang="pl-PL" sz="1600" b="1" dirty="0" smtClean="0"/>
              <a:t>	Art</a:t>
            </a:r>
            <a:r>
              <a:rPr lang="pl-PL" sz="1600" b="1" dirty="0"/>
              <a:t>. 61</a:t>
            </a:r>
            <a:r>
              <a:rPr lang="pl-PL" sz="1600" b="1" baseline="30000" dirty="0"/>
              <a:t>11</a:t>
            </a:r>
            <a:r>
              <a:rPr lang="pl-PL" sz="1600" b="1" dirty="0"/>
              <a:t>.</a:t>
            </a:r>
            <a:r>
              <a:rPr lang="pl-PL" sz="1600" dirty="0"/>
              <a:t> Matka nie może wytoczyć powództwa o ustalenie macierzyństwa po osiągnięciu przez dziecko pełnoletności.</a:t>
            </a:r>
          </a:p>
          <a:p>
            <a:pPr marL="0" indent="0">
              <a:buNone/>
            </a:pPr>
            <a:r>
              <a:rPr lang="pl-PL" sz="1600" b="1" dirty="0" smtClean="0"/>
              <a:t>		</a:t>
            </a:r>
            <a:endParaRPr lang="pl-PL" sz="1600" dirty="0"/>
          </a:p>
        </p:txBody>
      </p:sp>
    </p:spTree>
    <p:extLst>
      <p:ext uri="{BB962C8B-B14F-4D97-AF65-F5344CB8AC3E}">
        <p14:creationId xmlns:p14="http://schemas.microsoft.com/office/powerpoint/2010/main" val="1925556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pl-PL" b="1" dirty="0"/>
              <a:t>Skuteczność filiacji </a:t>
            </a:r>
            <a:r>
              <a:rPr lang="pl-PL" b="1" i="1" dirty="0"/>
              <a:t>post mortem</a:t>
            </a:r>
            <a:r>
              <a:rPr lang="pl-PL" dirty="0"/>
              <a:t/>
            </a:r>
            <a:br>
              <a:rPr lang="pl-PL" dirty="0"/>
            </a:br>
            <a:endParaRPr lang="pl-PL" dirty="0"/>
          </a:p>
        </p:txBody>
      </p:sp>
      <p:sp>
        <p:nvSpPr>
          <p:cNvPr id="3" name="Content Placeholder 2"/>
          <p:cNvSpPr>
            <a:spLocks noGrp="1"/>
          </p:cNvSpPr>
          <p:nvPr>
            <p:ph idx="1"/>
          </p:nvPr>
        </p:nvSpPr>
        <p:spPr>
          <a:xfrm>
            <a:off x="395536" y="2348880"/>
            <a:ext cx="8229600" cy="4032448"/>
          </a:xfrm>
        </p:spPr>
        <p:txBody>
          <a:bodyPr>
            <a:normAutofit fontScale="70000" lnSpcReduction="20000"/>
          </a:bodyPr>
          <a:lstStyle/>
          <a:p>
            <a:pPr marL="0" indent="0">
              <a:buNone/>
            </a:pPr>
            <a:r>
              <a:rPr lang="pl-PL" b="1" dirty="0" smtClean="0"/>
              <a:t>	Art</a:t>
            </a:r>
            <a:r>
              <a:rPr lang="pl-PL" b="1" dirty="0"/>
              <a:t>. 84.</a:t>
            </a:r>
            <a:r>
              <a:rPr lang="pl-PL" dirty="0"/>
              <a:t> § 1. Sądowego ustalenia ojcostwa może żądać dziecko, jego matka oraz domniemany ojciec dziecka. Jednakże matka ani domniemany ojciec nie mogą wystąpić z takim żądaniem po śmierci dziecka lub po osiągnięciu przez nie pełnoletności.</a:t>
            </a:r>
          </a:p>
          <a:p>
            <a:pPr marL="0" indent="0">
              <a:buNone/>
            </a:pPr>
            <a:r>
              <a:rPr lang="pl-PL" dirty="0" smtClean="0"/>
              <a:t>	§</a:t>
            </a:r>
            <a:r>
              <a:rPr lang="pl-PL" dirty="0"/>
              <a:t> 2. Dziecko albo matka wytacza powództwo o ustalenie ojcostwa przeciwko domniemanemu ojcu, a gdy ten nie żyje - przeciwko kuratorowi ustanowionemu przez sąd opiekuńczy.</a:t>
            </a:r>
          </a:p>
          <a:p>
            <a:pPr marL="0" indent="0">
              <a:buNone/>
            </a:pPr>
            <a:r>
              <a:rPr lang="pl-PL" dirty="0" smtClean="0"/>
              <a:t>	§</a:t>
            </a:r>
            <a:r>
              <a:rPr lang="pl-PL" dirty="0"/>
              <a:t> 3. Domniemany ojciec dziecka wytacza powództwo o ustalenie ojcostwa przeciwko dziecku i matce, a gdy matka nie żyje - przeciwko dziecku.</a:t>
            </a:r>
          </a:p>
          <a:p>
            <a:pPr marL="0" indent="0">
              <a:buNone/>
            </a:pPr>
            <a:r>
              <a:rPr lang="pl-PL" dirty="0" smtClean="0"/>
              <a:t>	§</a:t>
            </a:r>
            <a:r>
              <a:rPr lang="pl-PL" dirty="0"/>
              <a:t> 4. W razie śmierci dziecka, które było powodem w sprawie o ustalenie ojcostwa, ustalenia mogą dochodzić jego zstępni.</a:t>
            </a:r>
          </a:p>
          <a:p>
            <a:pPr marL="0" indent="0">
              <a:buNone/>
            </a:pPr>
            <a:endParaRPr lang="pl-PL" dirty="0"/>
          </a:p>
        </p:txBody>
      </p:sp>
    </p:spTree>
    <p:extLst>
      <p:ext uri="{BB962C8B-B14F-4D97-AF65-F5344CB8AC3E}">
        <p14:creationId xmlns:p14="http://schemas.microsoft.com/office/powerpoint/2010/main" val="2404071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570186"/>
          </a:xfrm>
        </p:spPr>
        <p:txBody>
          <a:bodyPr>
            <a:normAutofit fontScale="90000"/>
          </a:bodyPr>
          <a:lstStyle/>
          <a:p>
            <a:r>
              <a:rPr lang="pl-PL" b="1" dirty="0"/>
              <a:t>Domniemanie (nierzadko) z domniemania</a:t>
            </a:r>
            <a:r>
              <a:rPr lang="pl-PL" dirty="0"/>
              <a:t/>
            </a:r>
            <a:br>
              <a:rPr lang="pl-PL" dirty="0"/>
            </a:br>
            <a:endParaRPr lang="pl-PL" dirty="0"/>
          </a:p>
        </p:txBody>
      </p:sp>
      <p:sp>
        <p:nvSpPr>
          <p:cNvPr id="3" name="Content Placeholder 2"/>
          <p:cNvSpPr>
            <a:spLocks noGrp="1"/>
          </p:cNvSpPr>
          <p:nvPr>
            <p:ph idx="1"/>
          </p:nvPr>
        </p:nvSpPr>
        <p:spPr>
          <a:xfrm>
            <a:off x="467544" y="3068960"/>
            <a:ext cx="8229600" cy="2952328"/>
          </a:xfrm>
        </p:spPr>
        <p:txBody>
          <a:bodyPr>
            <a:normAutofit/>
          </a:bodyPr>
          <a:lstStyle/>
          <a:p>
            <a:pPr marL="0" indent="0">
              <a:buNone/>
            </a:pPr>
            <a:r>
              <a:rPr lang="pl-PL" sz="2800" b="1" dirty="0" smtClean="0"/>
              <a:t>	Art</a:t>
            </a:r>
            <a:r>
              <a:rPr lang="pl-PL" sz="2800" b="1" dirty="0"/>
              <a:t>. 85.</a:t>
            </a:r>
            <a:r>
              <a:rPr lang="pl-PL" sz="2800" dirty="0"/>
              <a:t> § 1. Domniemywa się, że ojcem dziecka jest ten, kto obcował z matką dziecka nie dawniej niż w trzechsetnym, a nie później niż w sto osiemdziesiątym pierwszym dniu przed urodzeniem się dziecka.</a:t>
            </a:r>
          </a:p>
          <a:p>
            <a:pPr marL="0" indent="0">
              <a:buNone/>
            </a:pPr>
            <a:endParaRPr lang="pl-PL" sz="2800" dirty="0"/>
          </a:p>
        </p:txBody>
      </p:sp>
    </p:spTree>
    <p:extLst>
      <p:ext uri="{BB962C8B-B14F-4D97-AF65-F5344CB8AC3E}">
        <p14:creationId xmlns:p14="http://schemas.microsoft.com/office/powerpoint/2010/main" val="3717728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2448272"/>
          </a:xfrm>
        </p:spPr>
        <p:txBody>
          <a:bodyPr>
            <a:noAutofit/>
          </a:bodyPr>
          <a:lstStyle/>
          <a:p>
            <a:r>
              <a:rPr lang="pl-PL" sz="3600" b="1" dirty="0"/>
              <a:t>Co śmieszyć może nas i co może śmieszyć Norwegów?</a:t>
            </a:r>
            <a:r>
              <a:rPr lang="pl-PL" sz="3600" dirty="0"/>
              <a:t/>
            </a:r>
            <a:br>
              <a:rPr lang="pl-PL" sz="3600" dirty="0"/>
            </a:br>
            <a:r>
              <a:rPr lang="pl-PL" sz="3600" b="1" dirty="0"/>
              <a:t>Zadziwiające skutki </a:t>
            </a:r>
            <a:r>
              <a:rPr lang="pl-PL" sz="3600" b="1" i="1" dirty="0"/>
              <a:t>exceptio plurium concumbentium</a:t>
            </a:r>
            <a:r>
              <a:rPr lang="pl-PL" sz="3600" b="1" dirty="0"/>
              <a:t> po polsku</a:t>
            </a:r>
            <a:br>
              <a:rPr lang="pl-PL" sz="3600" b="1" dirty="0"/>
            </a:br>
            <a:endParaRPr lang="pl-PL" sz="3600" dirty="0"/>
          </a:p>
        </p:txBody>
      </p:sp>
      <p:sp>
        <p:nvSpPr>
          <p:cNvPr id="3" name="Content Placeholder 2"/>
          <p:cNvSpPr>
            <a:spLocks noGrp="1"/>
          </p:cNvSpPr>
          <p:nvPr>
            <p:ph idx="1"/>
          </p:nvPr>
        </p:nvSpPr>
        <p:spPr>
          <a:xfrm>
            <a:off x="467544" y="2996952"/>
            <a:ext cx="8229600" cy="4065315"/>
          </a:xfrm>
        </p:spPr>
        <p:txBody>
          <a:bodyPr>
            <a:normAutofit fontScale="70000" lnSpcReduction="20000"/>
          </a:bodyPr>
          <a:lstStyle/>
          <a:p>
            <a:pPr marL="0" indent="0">
              <a:buNone/>
            </a:pPr>
            <a:r>
              <a:rPr lang="pl-PL" b="1" dirty="0" smtClean="0"/>
              <a:t>	Art</a:t>
            </a:r>
            <a:r>
              <a:rPr lang="pl-PL" b="1" dirty="0"/>
              <a:t>. 85.</a:t>
            </a:r>
            <a:r>
              <a:rPr lang="pl-PL" dirty="0"/>
              <a:t> § 2. Okoliczność, że matka w tym okresie obcowała także z innym mężczyzną, może być podstawą do obalenia domniemania tylko wtedy, gdy z okoliczności wynika, że ojcostwo innego mężczyzny jest bardziej prawdopodobne.</a:t>
            </a:r>
          </a:p>
          <a:p>
            <a:pPr marL="0" indent="0">
              <a:buNone/>
            </a:pPr>
            <a:r>
              <a:rPr lang="pl-PL" b="1" dirty="0" smtClean="0"/>
              <a:t>	Art</a:t>
            </a:r>
            <a:r>
              <a:rPr lang="pl-PL" b="1" dirty="0"/>
              <a:t>. 86.</a:t>
            </a:r>
            <a:r>
              <a:rPr lang="pl-PL" dirty="0"/>
              <a:t> Powództwo o ustalenie lub zaprzeczenie ojcostwa oraz o ustalenie bezskuteczności uznania ojcostwa może wytoczyć także prokurator, jeżeli wymaga tego dobro dziecka lub ochrona interesu społecznego; wytoczenie powództwa o zaprzeczenie ojcostwa oraz o ustalenie bezskuteczności uznania ojcostwa nie jest dopuszczalne po śmierci dziecka. Jeżeli uznanie ojcostwa nastąpiło po śmierci dziecka, prokurator może wytoczyć powództwo o ustalenie bezskuteczności uznania.</a:t>
            </a:r>
          </a:p>
        </p:txBody>
      </p:sp>
    </p:spTree>
    <p:extLst>
      <p:ext uri="{BB962C8B-B14F-4D97-AF65-F5344CB8AC3E}">
        <p14:creationId xmlns:p14="http://schemas.microsoft.com/office/powerpoint/2010/main" val="163247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552728"/>
          </a:xfrm>
        </p:spPr>
        <p:txBody>
          <a:bodyPr>
            <a:normAutofit fontScale="25000" lnSpcReduction="20000"/>
          </a:bodyPr>
          <a:lstStyle/>
          <a:p>
            <a:pPr marL="0" indent="0">
              <a:buNone/>
            </a:pPr>
            <a:r>
              <a:rPr lang="pl-PL" sz="6400" b="1" dirty="0" smtClean="0"/>
              <a:t>	Art. 61</a:t>
            </a:r>
            <a:r>
              <a:rPr lang="pl-PL" sz="6400" b="1" baseline="30000" dirty="0" smtClean="0"/>
              <a:t>12</a:t>
            </a:r>
            <a:r>
              <a:rPr lang="pl-PL" sz="6400" b="1" dirty="0" smtClean="0"/>
              <a:t>.</a:t>
            </a:r>
            <a:r>
              <a:rPr lang="pl-PL" sz="6400" dirty="0" smtClean="0"/>
              <a:t> § 1. Jeżeli w akcie urodzenia jest wpisana jako matka kobieta, która dziecka nie urodziła, można żądać zaprzeczenia macierzyństwa.</a:t>
            </a:r>
          </a:p>
          <a:p>
            <a:pPr marL="0" indent="0">
              <a:buNone/>
            </a:pPr>
            <a:r>
              <a:rPr lang="pl-PL" sz="6400" dirty="0" smtClean="0"/>
              <a:t>	§ 2. Powództwo o zaprzeczenie macierzyństwa dziecko wytacza przeciwko kobiecie wpisanej w akcie urodzenia dziecka jako jego matka, a jeżeli kobieta ta nie żyje - przeciwko kuratorowi ustanowionemu przez sąd opiekuńczy.</a:t>
            </a:r>
          </a:p>
          <a:p>
            <a:pPr marL="0" indent="0">
              <a:buNone/>
            </a:pPr>
            <a:r>
              <a:rPr lang="pl-PL" sz="6400" dirty="0" smtClean="0"/>
              <a:t>	§ 3. Matka wytacza powództwo przeciwko kobiecie wpisanej w akcie urodzenia dziecka jako jego matka i przeciwko dziecku, a jeżeli kobieta ta nie żyje - przeciwko dziecku.</a:t>
            </a:r>
          </a:p>
          <a:p>
            <a:pPr marL="0" indent="0">
              <a:buNone/>
            </a:pPr>
            <a:r>
              <a:rPr lang="pl-PL" sz="6400" dirty="0" smtClean="0"/>
              <a:t>	§ 4. Kobieta wpisana w akcie urodzenia dziecka jako jego matka wytacza powództwo przeciwko dziecku.</a:t>
            </a:r>
          </a:p>
          <a:p>
            <a:pPr marL="0" indent="0">
              <a:buNone/>
            </a:pPr>
            <a:r>
              <a:rPr lang="pl-PL" sz="6400" dirty="0" smtClean="0"/>
              <a:t>	§ 5. Mężczyzna, którego ojcostwo zostało ustalone z uwzględnieniem macierzyństwa kobiety wpisanej w akcie urodzenia dziecka jako jego matka, wytacza powództwo przeciwko dziecku i tej kobiecie, a jeżeli ona nie żyje - przeciwko dziecku.</a:t>
            </a:r>
          </a:p>
          <a:p>
            <a:pPr marL="0" indent="0">
              <a:buNone/>
            </a:pPr>
            <a:r>
              <a:rPr lang="pl-PL" sz="6400" b="1" dirty="0" smtClean="0"/>
              <a:t>	Art. 61</a:t>
            </a:r>
            <a:r>
              <a:rPr lang="pl-PL" sz="6400" b="1" baseline="30000" dirty="0" smtClean="0"/>
              <a:t>13</a:t>
            </a:r>
            <a:r>
              <a:rPr lang="pl-PL" sz="6400" b="1" dirty="0" smtClean="0"/>
              <a:t>.</a:t>
            </a:r>
            <a:r>
              <a:rPr lang="pl-PL" sz="6400" dirty="0" smtClean="0"/>
              <a:t> § 1. Matka albo kobieta wpisana w akcie urodzenia dziecka jako jego matka może wytoczyć powództwo o zaprzeczenie macierzyństwa w ciągu sześciu miesięcy od dnia sporządzenia aktu urodzenia dziecka.</a:t>
            </a:r>
          </a:p>
          <a:p>
            <a:pPr marL="0" indent="0">
              <a:buNone/>
            </a:pPr>
            <a:r>
              <a:rPr lang="pl-PL" sz="6400" dirty="0" smtClean="0"/>
              <a:t>	§ 2. Mężczyzna, którego ojcostwo zostało ustalone z uwzględnieniem macierzyństwa kobiety wpisanej w akcie urodzenia dziecka jako jego matka, może wytoczyć powództwo o zaprzeczenie macierzyństwa w ciągu sześciu miesięcy od dnia, w którym dowiedział się, że kobieta wpisana w akcie urodzenia dziecka nie jest matką dziecka, nie później jednak niż do osiągnięcia przez dziecko pełnoletności.</a:t>
            </a:r>
          </a:p>
          <a:p>
            <a:pPr marL="0" indent="0">
              <a:buNone/>
            </a:pPr>
            <a:r>
              <a:rPr lang="pl-PL" sz="6400" dirty="0" smtClean="0"/>
              <a:t>	§ 3. Przepisy art. 64 i 65 stosuje się odpowiednio.</a:t>
            </a:r>
          </a:p>
          <a:p>
            <a:pPr marL="0" indent="0">
              <a:buNone/>
            </a:pPr>
            <a:r>
              <a:rPr lang="pl-PL" sz="6400" b="1" dirty="0" smtClean="0"/>
              <a:t>	Art. 61</a:t>
            </a:r>
            <a:r>
              <a:rPr lang="pl-PL" sz="6400" b="1" baseline="30000" dirty="0" smtClean="0"/>
              <a:t>14</a:t>
            </a:r>
            <a:r>
              <a:rPr lang="pl-PL" sz="6400" b="1" dirty="0" smtClean="0"/>
              <a:t>.</a:t>
            </a:r>
            <a:r>
              <a:rPr lang="pl-PL" sz="6400" dirty="0" smtClean="0"/>
              <a:t> § 1. Dziecko może wytoczyć powództwo o zaprzeczenie macierzyństwa w ciągu trzech lat od osiągnięcia pełnoletności.</a:t>
            </a:r>
          </a:p>
          <a:p>
            <a:pPr marL="0" indent="0">
              <a:buNone/>
            </a:pPr>
            <a:r>
              <a:rPr lang="pl-PL" sz="6400" dirty="0" smtClean="0"/>
              <a:t>	§ 2. Przepisy art. 64 i 65 stosuje się odpowiednio.</a:t>
            </a:r>
          </a:p>
          <a:p>
            <a:pPr marL="0" indent="0">
              <a:buNone/>
            </a:pPr>
            <a:r>
              <a:rPr lang="pl-PL" sz="6400" b="1" dirty="0" smtClean="0"/>
              <a:t>	Art. 61</a:t>
            </a:r>
            <a:r>
              <a:rPr lang="pl-PL" sz="6400" b="1" baseline="30000" dirty="0" smtClean="0"/>
              <a:t>15</a:t>
            </a:r>
            <a:r>
              <a:rPr lang="pl-PL" sz="6400" b="1" dirty="0" smtClean="0"/>
              <a:t>.</a:t>
            </a:r>
            <a:r>
              <a:rPr lang="pl-PL" sz="6400" dirty="0" smtClean="0"/>
              <a:t> Ustalenie i zaprzeczenie macierzyństwa nie jest dopuszczalne po śmierci dziecka. Jednakże w razie śmierci dziecka, które wytoczyło powództwo, ustalenia macierzyństwa mogą dochodzić jego zstępni.</a:t>
            </a:r>
          </a:p>
          <a:p>
            <a:pPr marL="0" indent="0">
              <a:buNone/>
            </a:pPr>
            <a:r>
              <a:rPr lang="pl-PL" sz="6400" b="1" dirty="0" smtClean="0"/>
              <a:t>	Art. 61</a:t>
            </a:r>
            <a:r>
              <a:rPr lang="pl-PL" sz="6400" b="1" baseline="30000" dirty="0" smtClean="0"/>
              <a:t>16</a:t>
            </a:r>
            <a:r>
              <a:rPr lang="pl-PL" sz="6400" b="1" dirty="0" smtClean="0"/>
              <a:t>.</a:t>
            </a:r>
            <a:r>
              <a:rPr lang="pl-PL" sz="6400" dirty="0" smtClean="0"/>
              <a:t> Powództwo o ustalenie lub zaprzeczenie macierzyństwa może wytoczyć także prokurator, jeżeli wymaga tego dobro dziecka lub ochrona interesu społecznego; wytoczenie powództwa o zaprzeczenie macierzyństwa nie jest dopuszczalne po śmierci dziecka.</a:t>
            </a:r>
          </a:p>
          <a:p>
            <a:endParaRPr lang="pl-PL" dirty="0"/>
          </a:p>
        </p:txBody>
      </p:sp>
    </p:spTree>
    <p:extLst>
      <p:ext uri="{BB962C8B-B14F-4D97-AF65-F5344CB8AC3E}">
        <p14:creationId xmlns:p14="http://schemas.microsoft.com/office/powerpoint/2010/main" val="17222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normAutofit fontScale="90000"/>
          </a:bodyPr>
          <a:lstStyle/>
          <a:p>
            <a:r>
              <a:rPr lang="de-AT" b="1" i="1" dirty="0"/>
              <a:t>Pater</a:t>
            </a:r>
            <a:r>
              <a:rPr lang="de-AT" b="1" dirty="0"/>
              <a:t> </a:t>
            </a:r>
            <a:r>
              <a:rPr lang="de-AT" b="1" i="1" dirty="0"/>
              <a:t>est quem nuptiae demonstrant</a:t>
            </a:r>
            <a:r>
              <a:rPr lang="pl-PL" dirty="0"/>
              <a:t/>
            </a:r>
            <a:br>
              <a:rPr lang="pl-PL" dirty="0"/>
            </a:br>
            <a:endParaRPr lang="pl-PL" dirty="0"/>
          </a:p>
        </p:txBody>
      </p:sp>
    </p:spTree>
    <p:extLst>
      <p:ext uri="{BB962C8B-B14F-4D97-AF65-F5344CB8AC3E}">
        <p14:creationId xmlns:p14="http://schemas.microsoft.com/office/powerpoint/2010/main" val="196928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2520280"/>
          </a:xfrm>
        </p:spPr>
        <p:txBody>
          <a:bodyPr>
            <a:normAutofit fontScale="90000"/>
          </a:bodyPr>
          <a:lstStyle/>
          <a:p>
            <a:r>
              <a:rPr lang="pl-PL" b="1" dirty="0"/>
              <a:t>Nie tylko niegdyś absurdalne konsekwencje domniemania</a:t>
            </a:r>
            <a:r>
              <a:rPr lang="pl-PL" dirty="0"/>
              <a:t/>
            </a:r>
            <a:br>
              <a:rPr lang="pl-PL" dirty="0"/>
            </a:br>
            <a:r>
              <a:rPr lang="pl-PL" b="1" dirty="0"/>
              <a:t>przewidzianego w art. 62</a:t>
            </a:r>
            <a:r>
              <a:rPr lang="pl-PL" dirty="0"/>
              <a:t/>
            </a:r>
            <a:br>
              <a:rPr lang="pl-PL" dirty="0"/>
            </a:br>
            <a:endParaRPr lang="pl-PL" dirty="0"/>
          </a:p>
        </p:txBody>
      </p:sp>
    </p:spTree>
    <p:extLst>
      <p:ext uri="{BB962C8B-B14F-4D97-AF65-F5344CB8AC3E}">
        <p14:creationId xmlns:p14="http://schemas.microsoft.com/office/powerpoint/2010/main" val="410339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3312368"/>
          </a:xfrm>
        </p:spPr>
        <p:txBody>
          <a:bodyPr>
            <a:normAutofit fontScale="90000"/>
          </a:bodyPr>
          <a:lstStyle/>
          <a:p>
            <a:r>
              <a:rPr lang="pl-PL" b="1" dirty="0"/>
              <a:t>Niegdyś i dzisiaj uznanie ojcostwa dziecka poczętego,</a:t>
            </a:r>
            <a:r>
              <a:rPr lang="pl-PL" dirty="0"/>
              <a:t/>
            </a:r>
            <a:br>
              <a:rPr lang="pl-PL" dirty="0"/>
            </a:br>
            <a:r>
              <a:rPr lang="pl-PL" b="1" dirty="0"/>
              <a:t>za którym przemawia domniemanie </a:t>
            </a:r>
            <a:r>
              <a:rPr lang="pl-PL" b="1" i="1" dirty="0"/>
              <a:t>pater est</a:t>
            </a:r>
            <a:r>
              <a:rPr lang="pl-PL" b="1" dirty="0"/>
              <a:t>…</a:t>
            </a:r>
            <a:r>
              <a:rPr lang="pl-PL" dirty="0"/>
              <a:t/>
            </a:r>
            <a:br>
              <a:rPr lang="pl-PL" dirty="0"/>
            </a:br>
            <a:endParaRPr lang="pl-PL" dirty="0"/>
          </a:p>
        </p:txBody>
      </p:sp>
    </p:spTree>
    <p:extLst>
      <p:ext uri="{BB962C8B-B14F-4D97-AF65-F5344CB8AC3E}">
        <p14:creationId xmlns:p14="http://schemas.microsoft.com/office/powerpoint/2010/main" val="212939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791072"/>
          </a:xfrm>
        </p:spPr>
        <p:txBody>
          <a:bodyPr>
            <a:normAutofit fontScale="90000"/>
          </a:bodyPr>
          <a:lstStyle/>
          <a:p>
            <a:r>
              <a:rPr lang="pl-PL" b="1" dirty="0"/>
              <a:t>Uzależnienie skuteczności pokrewieństwa od żywych narodzin?</a:t>
            </a:r>
            <a:r>
              <a:rPr lang="pl-PL" dirty="0"/>
              <a:t/>
            </a:r>
            <a:br>
              <a:rPr lang="pl-PL" dirty="0"/>
            </a:br>
            <a:endParaRPr lang="pl-PL" dirty="0"/>
          </a:p>
        </p:txBody>
      </p:sp>
    </p:spTree>
    <p:extLst>
      <p:ext uri="{BB962C8B-B14F-4D97-AF65-F5344CB8AC3E}">
        <p14:creationId xmlns:p14="http://schemas.microsoft.com/office/powerpoint/2010/main" val="122287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noAutofit/>
          </a:bodyPr>
          <a:lstStyle/>
          <a:p>
            <a:r>
              <a:rPr lang="pl-PL" sz="2800" b="1" dirty="0"/>
              <a:t>Czy mama staje się mamą wcześniej niż tata tatą?</a:t>
            </a:r>
            <a:endParaRPr lang="pl-PL" sz="2800" dirty="0"/>
          </a:p>
        </p:txBody>
      </p:sp>
      <p:sp>
        <p:nvSpPr>
          <p:cNvPr id="3" name="Content Placeholder 2"/>
          <p:cNvSpPr>
            <a:spLocks noGrp="1"/>
          </p:cNvSpPr>
          <p:nvPr>
            <p:ph idx="1"/>
          </p:nvPr>
        </p:nvSpPr>
        <p:spPr>
          <a:xfrm>
            <a:off x="179512" y="764704"/>
            <a:ext cx="8784976" cy="5976664"/>
          </a:xfrm>
        </p:spPr>
        <p:txBody>
          <a:bodyPr>
            <a:noAutofit/>
          </a:bodyPr>
          <a:lstStyle/>
          <a:p>
            <a:pPr marL="0" indent="0">
              <a:buNone/>
            </a:pPr>
            <a:r>
              <a:rPr lang="pl-PL" sz="1400" b="1" dirty="0" smtClean="0"/>
              <a:t>	Art</a:t>
            </a:r>
            <a:r>
              <a:rPr lang="pl-PL" sz="1400" b="1" dirty="0"/>
              <a:t>. 62.</a:t>
            </a:r>
            <a:r>
              <a:rPr lang="pl-PL" sz="1400" dirty="0"/>
              <a:t> § 1. Jeżeli dziecko urodziło się w czasie trwania małżeństwa albo przed upływem trzystu dni od jego ustania lub unieważnienia, domniemywa się, że pochodzi ono od męża matki. Domniemania tego nie stosuje się, jeżeli dziecko urodziło się po upływie trzystu dni od orzeczenia separacji.</a:t>
            </a:r>
          </a:p>
          <a:p>
            <a:pPr marL="0" indent="0">
              <a:buNone/>
            </a:pPr>
            <a:r>
              <a:rPr lang="pl-PL" sz="1400" dirty="0" smtClean="0"/>
              <a:t>	§</a:t>
            </a:r>
            <a:r>
              <a:rPr lang="pl-PL" sz="1400" dirty="0"/>
              <a:t> 2. Jeżeli dziecko urodziło się przed upływem trzystu dni od ustania lub unieważnienia małżeństwa, lecz po zawarciu przez matkę drugiego małżeństwa, domniemywa się, że pochodzi ono od drugiego męża.</a:t>
            </a:r>
          </a:p>
          <a:p>
            <a:pPr marL="0" indent="0">
              <a:buNone/>
            </a:pPr>
            <a:r>
              <a:rPr lang="pl-PL" sz="1400" dirty="0" smtClean="0"/>
              <a:t>	§</a:t>
            </a:r>
            <a:r>
              <a:rPr lang="pl-PL" sz="1400" dirty="0"/>
              <a:t> 3. Domniemania powyższe mogą być obalone tylko na skutek powództwa o zaprzeczenie ojcostwa.</a:t>
            </a:r>
          </a:p>
          <a:p>
            <a:pPr marL="0" indent="0">
              <a:buNone/>
            </a:pPr>
            <a:r>
              <a:rPr lang="pl-PL" sz="1400" b="1" dirty="0" smtClean="0"/>
              <a:t>	Art</a:t>
            </a:r>
            <a:r>
              <a:rPr lang="pl-PL" sz="1400" b="1" dirty="0"/>
              <a:t>. 63.</a:t>
            </a:r>
            <a:r>
              <a:rPr lang="pl-PL" sz="1400" dirty="0"/>
              <a:t> Mąż matki może wytoczyć powództwo o zaprzeczenie ojcostwa w ciągu sześciu miesięcy od dnia, w którym dowiedział się o urodzeniu dziecka przez żonę, nie później jednak niż do osiągnięcia przez dziecko pełnoletności.</a:t>
            </a:r>
          </a:p>
          <a:p>
            <a:pPr marL="0" indent="0">
              <a:buNone/>
            </a:pPr>
            <a:r>
              <a:rPr lang="pl-PL" sz="1400" b="1" dirty="0" smtClean="0"/>
              <a:t>	Art</a:t>
            </a:r>
            <a:r>
              <a:rPr lang="pl-PL" sz="1400" b="1" dirty="0"/>
              <a:t>. 64.</a:t>
            </a:r>
            <a:r>
              <a:rPr lang="pl-PL" sz="1400" dirty="0"/>
              <a:t> § 1. Jeżeli mąż matki został całkowicie ubezwłasnowolniony z powodu choroby psychicznej lub innego rodzaju zaburzeń psychicznych, na które zapadł w ciągu terminu do wytoczenia powództwa o zaprzeczenie ojcostwa, powództwo może wytoczyć jego przedstawiciel ustawowy. Termin do wytoczenia powództwa wynosi w tym wypadku sześć miesięcy od dnia ustanowienia przedstawiciela ustawowego, a jeżeli przedstawiciel powziął wiadomość o urodzeniu się dziecka dopiero później - sześć miesięcy od dnia, w którym tę wiadomość powziął.</a:t>
            </a:r>
          </a:p>
          <a:p>
            <a:pPr marL="0" indent="0">
              <a:buNone/>
            </a:pPr>
            <a:r>
              <a:rPr lang="pl-PL" sz="1400" dirty="0" smtClean="0"/>
              <a:t>	§</a:t>
            </a:r>
            <a:r>
              <a:rPr lang="pl-PL" sz="1400" dirty="0"/>
              <a:t> 2. Jeżeli przedstawiciel ustawowy męża całkowicie ubezwłasnowolnionego nie wytoczył powództwa o zaprzeczenie ojcostwa, mąż może wytoczyć powództwo po uchyleniu ubezwłasnowolnienia. Termin do wytoczenia powództwa wynosi w tym wypadku sześć miesięcy od dnia uchylenia ubezwłasnowolnienia, a jeżeli mąż powziął wiadomość o urodzeniu się dziecka dopiero później - sześć miesięcy od dnia, w którym tę wiadomość powziął.</a:t>
            </a:r>
          </a:p>
          <a:p>
            <a:pPr marL="0" indent="0">
              <a:buNone/>
            </a:pPr>
            <a:r>
              <a:rPr lang="pl-PL" sz="1400" b="1" dirty="0" smtClean="0"/>
              <a:t>	Art</a:t>
            </a:r>
            <a:r>
              <a:rPr lang="pl-PL" sz="1400" b="1" dirty="0"/>
              <a:t>. 65.</a:t>
            </a:r>
            <a:r>
              <a:rPr lang="pl-PL" sz="1400" dirty="0"/>
              <a:t> Jeżeli mąż matki zapadł na chorobę psychiczną lub innego rodzaju zaburzenia psychiczne w ciągu terminu do wytoczenia powództwa o zaprzeczenie ojcostwa i mimo istnienia podstaw do ubezwłasnowolnienia całkowitego nie został ubezwłasnowolniony, może on wytoczyć powództwo w ciągu sześciu miesięcy od ustania choroby lub zaburzeń, a gdy powziął wiadomość o urodzeniu się dziecka dopiero później - w ciągu sześciu miesięcy od dnia, w którym tę wiadomość powziął.</a:t>
            </a:r>
          </a:p>
          <a:p>
            <a:pPr marL="0" indent="0">
              <a:buNone/>
            </a:pPr>
            <a:r>
              <a:rPr lang="pl-PL" sz="1400" b="1" dirty="0" smtClean="0"/>
              <a:t>	Art</a:t>
            </a:r>
            <a:r>
              <a:rPr lang="pl-PL" sz="1400" b="1" dirty="0"/>
              <a:t>. 66.</a:t>
            </a:r>
            <a:r>
              <a:rPr lang="pl-PL" sz="1400" dirty="0"/>
              <a:t> Mąż matki powinien wytoczyć powództwo o zaprzeczenie ojcostwa przeciwko dziecku i matce, a jeżeli matka nie żyje - przeciwko dziecku.</a:t>
            </a:r>
          </a:p>
          <a:p>
            <a:pPr marL="0" indent="0">
              <a:buNone/>
            </a:pPr>
            <a:r>
              <a:rPr lang="pl-PL" sz="1400" b="1" dirty="0" smtClean="0"/>
              <a:t>	Art</a:t>
            </a:r>
            <a:r>
              <a:rPr lang="pl-PL" sz="1400" b="1" dirty="0"/>
              <a:t>. 67.</a:t>
            </a:r>
            <a:r>
              <a:rPr lang="pl-PL" sz="1400" dirty="0"/>
              <a:t> Zaprzeczenie ojcostwa następuje przez wykazanie, że mąż matki nie jest ojcem dziecka.</a:t>
            </a:r>
          </a:p>
          <a:p>
            <a:pPr marL="0" indent="0">
              <a:buNone/>
            </a:pPr>
            <a:endParaRPr lang="pl-PL" sz="1400" dirty="0"/>
          </a:p>
        </p:txBody>
      </p:sp>
    </p:spTree>
    <p:extLst>
      <p:ext uri="{BB962C8B-B14F-4D97-AF65-F5344CB8AC3E}">
        <p14:creationId xmlns:p14="http://schemas.microsoft.com/office/powerpoint/2010/main" val="290437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normAutofit fontScale="90000"/>
          </a:bodyPr>
          <a:lstStyle/>
          <a:p>
            <a:r>
              <a:rPr lang="pl-PL" b="1" dirty="0"/>
              <a:t>Skąd wziął się ten przepis?</a:t>
            </a:r>
            <a:r>
              <a:rPr lang="pl-PL" dirty="0"/>
              <a:t/>
            </a:r>
            <a:br>
              <a:rPr lang="pl-PL" dirty="0"/>
            </a:br>
            <a:endParaRPr lang="pl-PL" dirty="0"/>
          </a:p>
        </p:txBody>
      </p:sp>
      <p:sp>
        <p:nvSpPr>
          <p:cNvPr id="3" name="Content Placeholder 2"/>
          <p:cNvSpPr>
            <a:spLocks noGrp="1"/>
          </p:cNvSpPr>
          <p:nvPr>
            <p:ph idx="1"/>
          </p:nvPr>
        </p:nvSpPr>
        <p:spPr>
          <a:xfrm>
            <a:off x="467544" y="2852936"/>
            <a:ext cx="8229600" cy="2897163"/>
          </a:xfrm>
        </p:spPr>
        <p:txBody>
          <a:bodyPr/>
          <a:lstStyle/>
          <a:p>
            <a:pPr marL="0" indent="0">
              <a:buNone/>
            </a:pPr>
            <a:r>
              <a:rPr lang="pl-PL" b="1" dirty="0" smtClean="0"/>
              <a:t>	Art</a:t>
            </a:r>
            <a:r>
              <a:rPr lang="pl-PL" b="1" dirty="0"/>
              <a:t>. 68.</a:t>
            </a:r>
            <a:r>
              <a:rPr lang="pl-PL" dirty="0"/>
              <a:t> Zaprzeczenie ojcostwa nie jest dopuszczalne, jeżeli dziecko zostało poczęte w następstwie zabiegu medycznego, na który mąż matki wyraził zgodę.</a:t>
            </a:r>
          </a:p>
        </p:txBody>
      </p:sp>
    </p:spTree>
    <p:extLst>
      <p:ext uri="{BB962C8B-B14F-4D97-AF65-F5344CB8AC3E}">
        <p14:creationId xmlns:p14="http://schemas.microsoft.com/office/powerpoint/2010/main" val="2192016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139</Words>
  <Application>Microsoft Office PowerPoint</Application>
  <PresentationFormat>On-screen Show (4:3)</PresentationFormat>
  <Paragraphs>91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Niegdyś było to oczywiste </vt:lpstr>
      <vt:lpstr>Mater semper certa est? Filiacja: punkt widzenia genetyka, punkt widzenia prawnika</vt:lpstr>
      <vt:lpstr>PowerPoint Presentation</vt:lpstr>
      <vt:lpstr>Pater est quem nuptiae demonstrant </vt:lpstr>
      <vt:lpstr>Nie tylko niegdyś absurdalne konsekwencje domniemania przewidzianego w art. 62 </vt:lpstr>
      <vt:lpstr>Niegdyś i dzisiaj uznanie ojcostwa dziecka poczętego, za którym przemawia domniemanie pater est… </vt:lpstr>
      <vt:lpstr>Uzależnienie skuteczności pokrewieństwa od żywych narodzin? </vt:lpstr>
      <vt:lpstr>Czy mama staje się mamą wcześniej niż tata tatą?</vt:lpstr>
      <vt:lpstr>Skąd wziął się ten przepis? </vt:lpstr>
      <vt:lpstr>Dyskusyjna racjonalizacja nie tylko tych terminów </vt:lpstr>
      <vt:lpstr>Jak to się stało, że przepis ten utracił moc? </vt:lpstr>
      <vt:lpstr>Antywartość niektórych legislacyjnych pomysłów </vt:lpstr>
      <vt:lpstr>Czy niemożliwe jest wszczęcie procesu o ustalenie ojcostwa przed narodzeniem dziecka? </vt:lpstr>
      <vt:lpstr>A może uznanie „babciostwa” lub „dziadkowstwa”? </vt:lpstr>
      <vt:lpstr>O czym świadczy dopuszczalność uznania ojcostwa dziecka poczętego? </vt:lpstr>
      <vt:lpstr>Początek jest na początku </vt:lpstr>
      <vt:lpstr>Co zawdzięczamy panu Kaźmierczykowi z Gdańska? </vt:lpstr>
      <vt:lpstr>Jak zwykli ludzie zmieniają to, czego nie potrafią zmienić parlamentarzyści? </vt:lpstr>
      <vt:lpstr>Motywy tego zakazu </vt:lpstr>
      <vt:lpstr>Skuteczność filiacji post mortem </vt:lpstr>
      <vt:lpstr>Domniemanie (nierzadko) z domniemania </vt:lpstr>
      <vt:lpstr>Co śmieszyć może nas i co może śmieszyć Norwegów? Zadziwiające skutki exceptio plurium concumbentium po polsku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Niegdyś było to oczywiste</dc:title>
  <dc:creator>Gula</dc:creator>
  <cp:lastModifiedBy>Gula</cp:lastModifiedBy>
  <cp:revision>3</cp:revision>
  <dcterms:created xsi:type="dcterms:W3CDTF">2014-04-30T03:00:51Z</dcterms:created>
  <dcterms:modified xsi:type="dcterms:W3CDTF">2014-04-30T03:23:22Z</dcterms:modified>
</cp:coreProperties>
</file>