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D3D73-2052-40FE-8AC9-F6B9EF5D33EB}" type="datetimeFigureOut">
              <a:rPr lang="pl-PL" smtClean="0"/>
              <a:t>2014-03-17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778B0-4A5E-4AB9-A62B-29B1FBDD91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8056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D3D73-2052-40FE-8AC9-F6B9EF5D33EB}" type="datetimeFigureOut">
              <a:rPr lang="pl-PL" smtClean="0"/>
              <a:t>2014-03-17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778B0-4A5E-4AB9-A62B-29B1FBDD91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9136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D3D73-2052-40FE-8AC9-F6B9EF5D33EB}" type="datetimeFigureOut">
              <a:rPr lang="pl-PL" smtClean="0"/>
              <a:t>2014-03-17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778B0-4A5E-4AB9-A62B-29B1FBDD91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7120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D3D73-2052-40FE-8AC9-F6B9EF5D33EB}" type="datetimeFigureOut">
              <a:rPr lang="pl-PL" smtClean="0"/>
              <a:t>2014-03-17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778B0-4A5E-4AB9-A62B-29B1FBDD91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13059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D3D73-2052-40FE-8AC9-F6B9EF5D33EB}" type="datetimeFigureOut">
              <a:rPr lang="pl-PL" smtClean="0"/>
              <a:t>2014-03-17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778B0-4A5E-4AB9-A62B-29B1FBDD91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68467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D3D73-2052-40FE-8AC9-F6B9EF5D33EB}" type="datetimeFigureOut">
              <a:rPr lang="pl-PL" smtClean="0"/>
              <a:t>2014-03-17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778B0-4A5E-4AB9-A62B-29B1FBDD91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75116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D3D73-2052-40FE-8AC9-F6B9EF5D33EB}" type="datetimeFigureOut">
              <a:rPr lang="pl-PL" smtClean="0"/>
              <a:t>2014-03-17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778B0-4A5E-4AB9-A62B-29B1FBDD91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4156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D3D73-2052-40FE-8AC9-F6B9EF5D33EB}" type="datetimeFigureOut">
              <a:rPr lang="pl-PL" smtClean="0"/>
              <a:t>2014-03-17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778B0-4A5E-4AB9-A62B-29B1FBDD91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92082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D3D73-2052-40FE-8AC9-F6B9EF5D33EB}" type="datetimeFigureOut">
              <a:rPr lang="pl-PL" smtClean="0"/>
              <a:t>2014-03-17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778B0-4A5E-4AB9-A62B-29B1FBDD91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7841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D3D73-2052-40FE-8AC9-F6B9EF5D33EB}" type="datetimeFigureOut">
              <a:rPr lang="pl-PL" smtClean="0"/>
              <a:t>2014-03-17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778B0-4A5E-4AB9-A62B-29B1FBDD91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6086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D3D73-2052-40FE-8AC9-F6B9EF5D33EB}" type="datetimeFigureOut">
              <a:rPr lang="pl-PL" smtClean="0"/>
              <a:t>2014-03-17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778B0-4A5E-4AB9-A62B-29B1FBDD91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82632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D3D73-2052-40FE-8AC9-F6B9EF5D33EB}" type="datetimeFigureOut">
              <a:rPr lang="pl-PL" smtClean="0"/>
              <a:t>2014-03-17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778B0-4A5E-4AB9-A62B-29B1FBDD91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9622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21744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l-PL" b="1" dirty="0" smtClean="0"/>
              <a:t>	Art</a:t>
            </a:r>
            <a:r>
              <a:rPr lang="pl-PL" b="1" dirty="0"/>
              <a:t>. 12. </a:t>
            </a:r>
            <a:r>
              <a:rPr lang="pl-PL" dirty="0"/>
              <a:t>§ 1. Nie może zawrzeć małżeństwa osoba dotknięta chorobą psychiczną albo niedorozwojem umysłowym. Jeżeli jednak stan zdrowia lub umysłu takiej osoby nie zagraża małżeństwu ani zdrowiu przyszłego potomstwa i jeżeli osoba ta nie została ubezwłasnowolniona całkowicie, sąd może jej zezwolić na zawarcie małżeństwa.</a:t>
            </a:r>
          </a:p>
          <a:p>
            <a:pPr marL="0" indent="0">
              <a:buNone/>
            </a:pPr>
            <a:r>
              <a:rPr lang="pl-PL" dirty="0" smtClean="0"/>
              <a:t>	§</a:t>
            </a:r>
            <a:r>
              <a:rPr lang="pl-PL" dirty="0"/>
              <a:t> 2. Unieważnienia małżeństwa z powodu choroby psychicznej albo niedorozwoju umysłowego jednego z małżonków może żądać każdy z małżonków.</a:t>
            </a:r>
          </a:p>
          <a:p>
            <a:pPr marL="0" indent="0">
              <a:buNone/>
            </a:pPr>
            <a:r>
              <a:rPr lang="pl-PL" dirty="0" smtClean="0"/>
              <a:t>	§</a:t>
            </a:r>
            <a:r>
              <a:rPr lang="pl-PL" dirty="0"/>
              <a:t> 3. Nie można unieważnić małżeństwa z powodu choroby psychicznej jednego z małżonków po ustaniu tej choroby.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913901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4928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Prawne aspekty zagrożeń stwarzanych przez chorych psychicznie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361130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369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Gdyby Miloš Forman miał nakręcić „Lot nad kukułczym gniazdem” w Polsce? 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848425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b="1" dirty="0" smtClean="0"/>
              <a:t>	Art</a:t>
            </a:r>
            <a:r>
              <a:rPr lang="pl-PL" b="1" dirty="0"/>
              <a:t>. 16. </a:t>
            </a:r>
            <a:r>
              <a:rPr lang="pl-PL" dirty="0"/>
              <a:t>W razie zawarcia małżeństwa przez pełnomocnika mocodawca może żądać unieważnienia małżeństwa, jeżeli brak było zezwolenia sądu na złożenie oświadczenia o wstąpieniu w związek małżeński przez pełnomocnika albo jeżeli pełnomocnictwo było nieważne lub skutecznie odwołane. Jednakże nie można z tego powodu żądać unieważnienia małżeństwa, jeżeli małżonkowie podjęli wspólne pożycie.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614012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556792"/>
            <a:ext cx="8640960" cy="1143000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Motywy i chyba odległe źródła unormowania zawartego w art. 16. zd. 2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356992"/>
            <a:ext cx="8229600" cy="1689051"/>
          </a:xfrm>
        </p:spPr>
        <p:txBody>
          <a:bodyPr/>
          <a:lstStyle/>
          <a:p>
            <a:pPr marL="0" indent="0" algn="ctr">
              <a:buNone/>
            </a:pPr>
            <a:r>
              <a:rPr lang="pl-PL" dirty="0"/>
              <a:t>Matrimonium consumatum</a:t>
            </a:r>
          </a:p>
        </p:txBody>
      </p:sp>
    </p:spTree>
    <p:extLst>
      <p:ext uri="{BB962C8B-B14F-4D97-AF65-F5344CB8AC3E}">
        <p14:creationId xmlns:p14="http://schemas.microsoft.com/office/powerpoint/2010/main" val="42948223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Unieważnienie małżeństwa po śmierci współmałżonka 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/>
              <a:t> </a:t>
            </a:r>
            <a:r>
              <a:rPr lang="pl-PL" dirty="0" smtClean="0"/>
              <a:t>	</a:t>
            </a:r>
            <a:r>
              <a:rPr lang="pl-PL" b="1" dirty="0" smtClean="0"/>
              <a:t>Art</a:t>
            </a:r>
            <a:r>
              <a:rPr lang="pl-PL" b="1" dirty="0"/>
              <a:t>. 18. </a:t>
            </a:r>
            <a:r>
              <a:rPr lang="pl-PL" dirty="0"/>
              <a:t>Nie można unieważnić małżeństwa po jego ustaniu. Nie dotyczy to jednak unieważnienia z powodu pokrewieństwa między małżonkami oraz z powodu pozostawania przez jednego z małżonków w chwili zawarcia małżeństwa w zawartym poprzednio związku małżeńskim.</a:t>
            </a:r>
          </a:p>
          <a:p>
            <a:pPr marL="0" indent="0">
              <a:buNone/>
            </a:pPr>
            <a:r>
              <a:rPr lang="pl-PL" b="1" dirty="0" smtClean="0"/>
              <a:t>	Art</a:t>
            </a:r>
            <a:r>
              <a:rPr lang="pl-PL" b="1" dirty="0"/>
              <a:t>. 19. </a:t>
            </a:r>
            <a:r>
              <a:rPr lang="pl-PL" dirty="0"/>
              <a:t>§ 1. Jeżeli jeden z małżonków wytoczył powództwo o unieważnienie małżeństwa, unieważnienie może nastąpić także po śmierci drugiego małżonka, na którego miejsce w procesie wstępuje kurator ustanowiony przez sąd.</a:t>
            </a:r>
          </a:p>
          <a:p>
            <a:pPr marL="0" indent="0">
              <a:buNone/>
            </a:pPr>
            <a:r>
              <a:rPr lang="pl-PL" dirty="0" smtClean="0"/>
              <a:t>	§</a:t>
            </a:r>
            <a:r>
              <a:rPr lang="pl-PL" dirty="0"/>
              <a:t> 2. W razie śmierci małżonka, który wytoczył powództwo o unieważnienie małżeństwa, unieważnienia mogą dochodzić jego zstępni.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08054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132856"/>
            <a:ext cx="8424936" cy="2304256"/>
          </a:xfrm>
        </p:spPr>
        <p:txBody>
          <a:bodyPr>
            <a:normAutofit/>
          </a:bodyPr>
          <a:lstStyle/>
          <a:p>
            <a:r>
              <a:rPr lang="pl-PL" b="1" dirty="0"/>
              <a:t>Pozornie oczywiste motywy art. 12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27661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348880"/>
            <a:ext cx="8229600" cy="1642194"/>
          </a:xfrm>
        </p:spPr>
        <p:txBody>
          <a:bodyPr>
            <a:normAutofit/>
          </a:bodyPr>
          <a:lstStyle/>
          <a:p>
            <a:r>
              <a:rPr lang="pl-PL" b="1" dirty="0"/>
              <a:t>Co dzięki art. 12 można osiągnąć?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55523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44824"/>
            <a:ext cx="8229600" cy="2016224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Czy </a:t>
            </a:r>
            <a:r>
              <a:rPr lang="pl-PL" b="1" dirty="0"/>
              <a:t>można zaproponować zamiast 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art</a:t>
            </a:r>
            <a:r>
              <a:rPr lang="pl-PL" b="1" dirty="0"/>
              <a:t>. </a:t>
            </a:r>
            <a:r>
              <a:rPr lang="pl-PL" b="1" dirty="0" smtClean="0"/>
              <a:t>12 </a:t>
            </a:r>
            <a:r>
              <a:rPr lang="pl-PL" b="1" dirty="0"/>
              <a:t>jakieś rozsądne rozwiązanie?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01740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570186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Ubezwłasnowolnienie całkowite a zawarcie małżeństwa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06531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b="1" dirty="0" smtClean="0"/>
              <a:t>	Art</a:t>
            </a:r>
            <a:r>
              <a:rPr lang="pl-PL" b="1" dirty="0"/>
              <a:t>. 11. </a:t>
            </a:r>
            <a:r>
              <a:rPr lang="pl-PL" dirty="0"/>
              <a:t>§ 1. Nie może zawrzeć małżeństwa osoba ubezwłasnowolniona całkowicie.</a:t>
            </a:r>
          </a:p>
          <a:p>
            <a:pPr marL="0" indent="0">
              <a:buNone/>
            </a:pPr>
            <a:r>
              <a:rPr lang="pl-PL" dirty="0" smtClean="0"/>
              <a:t>	§</a:t>
            </a:r>
            <a:r>
              <a:rPr lang="pl-PL" dirty="0"/>
              <a:t> 2. Unieważnienia małżeństwa z powodu ubezwłasnowolnienia może żądać każdy z małżonków.</a:t>
            </a:r>
          </a:p>
          <a:p>
            <a:pPr marL="0" indent="0">
              <a:buNone/>
            </a:pPr>
            <a:r>
              <a:rPr lang="pl-PL" dirty="0" smtClean="0"/>
              <a:t>	§</a:t>
            </a:r>
            <a:r>
              <a:rPr lang="pl-PL" dirty="0"/>
              <a:t> 3. Nie można unieważnić małżeństwa z powodu ubezwłasnowolnienia, jeżeli ubezwłasnowolnienie zostało uchylone.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15285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620688"/>
            <a:ext cx="7056784" cy="720080"/>
          </a:xfrm>
        </p:spPr>
        <p:txBody>
          <a:bodyPr>
            <a:normAutofit fontScale="90000"/>
          </a:bodyPr>
          <a:lstStyle/>
          <a:p>
            <a:r>
              <a:rPr lang="pl-PL" sz="4000" b="1" dirty="0"/>
              <a:t>Przesłanki ubezwłasnowolnienia i skutki ubezwłasnowolnienia 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556792"/>
            <a:ext cx="8784976" cy="4968552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pl-PL" sz="4800" b="1" dirty="0" smtClean="0"/>
              <a:t>	Art</a:t>
            </a:r>
            <a:r>
              <a:rPr lang="pl-PL" sz="4800" b="1" dirty="0"/>
              <a:t>. 12.</a:t>
            </a:r>
            <a:r>
              <a:rPr lang="pl-PL" sz="4800" dirty="0"/>
              <a:t> Nie mają zdolności do czynności prawnych osoby, które nie ukończyły lat trzynastu, oraz osoby ubezwłasnowolnione całkowicie.</a:t>
            </a:r>
          </a:p>
          <a:p>
            <a:pPr marL="0" indent="0">
              <a:buNone/>
            </a:pPr>
            <a:r>
              <a:rPr lang="pl-PL" sz="4800" b="1" dirty="0" smtClean="0"/>
              <a:t>	Art</a:t>
            </a:r>
            <a:r>
              <a:rPr lang="pl-PL" sz="4800" b="1" dirty="0"/>
              <a:t>. 13.</a:t>
            </a:r>
            <a:r>
              <a:rPr lang="pl-PL" sz="4800" dirty="0"/>
              <a:t> § 1. Osoba, która ukończyła lat trzynaście, może być ubezwłasnowolniona całkowicie, jeżeli wskutek choroby psychicznej, niedorozwoju umysłowego albo innego rodzaju zaburzeń psychicznych, w szczególności pijaństwa lub narkomanii, nie jest w stanie kierować swym postępowaniem.</a:t>
            </a:r>
          </a:p>
          <a:p>
            <a:pPr marL="0" indent="0">
              <a:buNone/>
            </a:pPr>
            <a:r>
              <a:rPr lang="pl-PL" sz="4800" dirty="0" smtClean="0"/>
              <a:t>	§</a:t>
            </a:r>
            <a:r>
              <a:rPr lang="pl-PL" sz="4800" dirty="0"/>
              <a:t> 2. Dla ubezwłasnowolnionego całkowicie ustanawia się opiekę, chyba że pozostaje on jeszcze pod władzą rodzicielską.</a:t>
            </a:r>
          </a:p>
          <a:p>
            <a:pPr marL="0" indent="0">
              <a:buNone/>
            </a:pPr>
            <a:r>
              <a:rPr lang="pl-PL" sz="4800" b="1" dirty="0" smtClean="0"/>
              <a:t>	Art</a:t>
            </a:r>
            <a:r>
              <a:rPr lang="pl-PL" sz="4800" b="1" dirty="0"/>
              <a:t>. 14.</a:t>
            </a:r>
            <a:r>
              <a:rPr lang="pl-PL" sz="4800" dirty="0"/>
              <a:t> § 1. Czynność prawna dokonana przez osobę, która nie ma zdolności do czynności prawnych, jest nieważna.</a:t>
            </a:r>
          </a:p>
          <a:p>
            <a:pPr marL="0" indent="0">
              <a:buNone/>
            </a:pPr>
            <a:r>
              <a:rPr lang="pl-PL" sz="4800" dirty="0" smtClean="0"/>
              <a:t>	§</a:t>
            </a:r>
            <a:r>
              <a:rPr lang="pl-PL" sz="4800" dirty="0"/>
              <a:t> 2. Jednakże gdy osoba niezdolna do czynności prawnych zawarła umowę należącą do umów powszechnie zawieranych w drobnych bieżących sprawach życia codziennego, umowa taka staje się ważna z chwilą jej wykonania, chyba że pociąga za sobą rażące pokrzywdzenie osoby niezdolnej do czynności prawnych.</a:t>
            </a:r>
          </a:p>
          <a:p>
            <a:pPr marL="0" indent="0">
              <a:buNone/>
            </a:pPr>
            <a:r>
              <a:rPr lang="pl-PL" sz="4800" b="1" dirty="0" smtClean="0"/>
              <a:t>	Art</a:t>
            </a:r>
            <a:r>
              <a:rPr lang="pl-PL" sz="4800" b="1" dirty="0"/>
              <a:t>. 15.</a:t>
            </a:r>
            <a:r>
              <a:rPr lang="pl-PL" sz="4800" dirty="0"/>
              <a:t> Ograniczoną zdolność do czynności prawnych mają małoletni, którzy ukończyli lat trzynaście, oraz osoby ubezwłasnowolnione częściowo.</a:t>
            </a:r>
          </a:p>
          <a:p>
            <a:pPr marL="0" indent="0">
              <a:buNone/>
            </a:pPr>
            <a:r>
              <a:rPr lang="pl-PL" sz="4800" b="1" dirty="0" smtClean="0"/>
              <a:t>	Art</a:t>
            </a:r>
            <a:r>
              <a:rPr lang="pl-PL" sz="4800" b="1" dirty="0"/>
              <a:t>. 16.</a:t>
            </a:r>
            <a:r>
              <a:rPr lang="pl-PL" sz="4800" dirty="0"/>
              <a:t> § 1. Osoba pełnoletnia może być ubezwłasnowolniona częściowo z powodu choroby psychicznej, niedorozwoju umysłowego albo innego rodzaju zaburzeń psychicznych, w szczególności pijaństwa lub narkomanii, jeżeli stan tej osoby nie uzasadnia ubezwłasnowolnienia całkowitego, lecz potrzebna jest pomoc do prowadzenia jej spraw.</a:t>
            </a:r>
          </a:p>
          <a:p>
            <a:pPr marL="0" indent="0">
              <a:buNone/>
            </a:pPr>
            <a:r>
              <a:rPr lang="pl-PL" sz="4800" dirty="0" smtClean="0"/>
              <a:t>	§</a:t>
            </a:r>
            <a:r>
              <a:rPr lang="pl-PL" sz="4800" dirty="0"/>
              <a:t> 2. Dla osoby ubezwłasnowolnionej częściowo ustanawia się kuratelę.</a:t>
            </a:r>
          </a:p>
          <a:p>
            <a:pPr marL="0" indent="0">
              <a:buNone/>
            </a:pPr>
            <a:r>
              <a:rPr lang="pl-PL" sz="4800" b="1" dirty="0" smtClean="0"/>
              <a:t>	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300242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548680"/>
            <a:ext cx="8568952" cy="554461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l-PL" sz="2900" b="1" dirty="0" smtClean="0"/>
              <a:t>	Art. 17.</a:t>
            </a:r>
            <a:r>
              <a:rPr lang="pl-PL" sz="2900" dirty="0" smtClean="0"/>
              <a:t> Z zastrzeżeniem wyjątków w ustawie przewidzianych, do ważności czynności prawnej, przez którą osoba ograniczona w zdolności do czynności prawnych zaciąga zobowiązanie lub rozporządza swoim prawem, potrzebna jest zgoda jej przedstawiciela ustawowego.</a:t>
            </a:r>
            <a:r>
              <a:rPr lang="pl-PL" sz="2900" b="1" dirty="0" smtClean="0"/>
              <a:t>	</a:t>
            </a:r>
          </a:p>
          <a:p>
            <a:pPr marL="0" indent="0">
              <a:buNone/>
            </a:pPr>
            <a:r>
              <a:rPr lang="pl-PL" sz="2900" b="1" dirty="0" smtClean="0"/>
              <a:t>	Art. 18.</a:t>
            </a:r>
            <a:r>
              <a:rPr lang="pl-PL" sz="2900" dirty="0" smtClean="0"/>
              <a:t> § 1. Ważność umowy, która została zawarta przez osobę ograniczoną w zdolności do czynności prawnych bez wymaganej zgody przedstawiciela ustawowego, zależy od potwierdzenia umowy przez tego przedstawiciela.</a:t>
            </a:r>
          </a:p>
          <a:p>
            <a:pPr marL="0" indent="0">
              <a:buNone/>
            </a:pPr>
            <a:r>
              <a:rPr lang="pl-PL" sz="2900" dirty="0" smtClean="0"/>
              <a:t>	§ 2. Osoba ograniczona w zdolności do czynności prawnych może sama potwierdzić umowę po uzyskaniu pełnej zdolności do czynności prawnych.</a:t>
            </a:r>
          </a:p>
          <a:p>
            <a:pPr marL="0" indent="0">
              <a:buNone/>
            </a:pPr>
            <a:r>
              <a:rPr lang="pl-PL" sz="2900" dirty="0" smtClean="0"/>
              <a:t>	§ 3. Strona, która zawarła umowę z osobą ograniczoną w zdolności do czynności prawnych, nie może powoływać się na brak zgody jej przedstawiciela ustawowego. Może jednak wyznaczyć temu przedstawicielowi odpowiedni termin do potwierdzenia umowy; staje się wolna po bezskutecznym upływie wyznaczonego terminu.</a:t>
            </a:r>
          </a:p>
          <a:p>
            <a:pPr marL="0" indent="0">
              <a:buNone/>
            </a:pPr>
            <a:r>
              <a:rPr lang="pl-PL" sz="2900" b="1" dirty="0" smtClean="0"/>
              <a:t>	Art. 19.</a:t>
            </a:r>
            <a:r>
              <a:rPr lang="pl-PL" sz="2900" dirty="0" smtClean="0"/>
              <a:t> Jeżeli osoba ograniczona w zdolności do czynności prawnych dokonała sama jednostronnej czynności prawnej, do której ustawa wymaga zgody przedstawiciela ustawowego, czynność jest nieważna.</a:t>
            </a:r>
          </a:p>
          <a:p>
            <a:pPr marL="0" indent="0">
              <a:buNone/>
            </a:pPr>
            <a:r>
              <a:rPr lang="pl-PL" sz="2900" b="1" dirty="0" smtClean="0"/>
              <a:t>	Art. 20.</a:t>
            </a:r>
            <a:r>
              <a:rPr lang="pl-PL" sz="2900" dirty="0" smtClean="0"/>
              <a:t> Osoba ograniczona w zdolności do czynności prawnych może bez zgody przedstawiciela ustawowego zawierać umowy należące do umów powszechnie zawieranych w drobnych bieżących sprawach życia codziennego.</a:t>
            </a:r>
          </a:p>
          <a:p>
            <a:pPr marL="0" indent="0">
              <a:buNone/>
            </a:pPr>
            <a:r>
              <a:rPr lang="pl-PL" sz="2900" b="1" dirty="0" smtClean="0"/>
              <a:t>	Art. 21.</a:t>
            </a:r>
            <a:r>
              <a:rPr lang="pl-PL" sz="2900" dirty="0" smtClean="0"/>
              <a:t> Osoba ograniczona w zdolności do czynności prawnych może bez zgody przedstawiciela ustawowego rozporządzać swoim zarobkiem, chyba że sąd opiekuńczy z ważnych powodów inaczej postanowi.</a:t>
            </a:r>
          </a:p>
          <a:p>
            <a:pPr marL="0" indent="0">
              <a:buNone/>
            </a:pPr>
            <a:r>
              <a:rPr lang="pl-PL" sz="2900" b="1" dirty="0" smtClean="0"/>
              <a:t>	Art. 22.</a:t>
            </a:r>
            <a:r>
              <a:rPr lang="pl-PL" sz="2900" dirty="0" smtClean="0"/>
              <a:t> Jeżeli przedstawiciel ustawowy osoby ograniczonej w zdolności do czynności prawnych oddał jej określone przedmioty majątkowe do swobodnego użytku, osoba ta uzyskuje pełną zdolność w zakresie czynności prawnych, które tych przedmiotów dotyczą. Wyjątek stanowią czynności prawne, do których dokonania nie wystarcza według ustawy zgoda przedstawiciela ustawowego.</a:t>
            </a:r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03789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4928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Krytyka unormowań dotyczących ubezwłasnowolnienia, w szczególności jego skutków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591680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4208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Prawne aspekty sytuacji chorych psychicznie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89051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86</Words>
  <Application>Microsoft Office PowerPoint</Application>
  <PresentationFormat>On-screen Show (4:3)</PresentationFormat>
  <Paragraphs>39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Pozornie oczywiste motywy art. 12 </vt:lpstr>
      <vt:lpstr>Co dzięki art. 12 można osiągnąć? </vt:lpstr>
      <vt:lpstr>Czy można zaproponować zamiast  art. 12 jakieś rozsądne rozwiązanie? </vt:lpstr>
      <vt:lpstr>Ubezwłasnowolnienie całkowite a zawarcie małżeństwa </vt:lpstr>
      <vt:lpstr>Przesłanki ubezwłasnowolnienia i skutki ubezwłasnowolnienia  </vt:lpstr>
      <vt:lpstr>PowerPoint Presentation</vt:lpstr>
      <vt:lpstr>Krytyka unormowań dotyczących ubezwłasnowolnienia, w szczególności jego skutków </vt:lpstr>
      <vt:lpstr>Prawne aspekty sytuacji chorych psychicznie </vt:lpstr>
      <vt:lpstr>Prawne aspekty zagrożeń stwarzanych przez chorych psychicznie </vt:lpstr>
      <vt:lpstr>Gdyby Miloš Forman miał nakręcić „Lot nad kukułczym gniazdem” w Polsce?  </vt:lpstr>
      <vt:lpstr>PowerPoint Presentation</vt:lpstr>
      <vt:lpstr>Motywy i chyba odległe źródła unormowania zawartego w art. 16. zd. 2 </vt:lpstr>
      <vt:lpstr>Unieważnienie małżeństwa po śmierci współmałżonka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Gula</dc:creator>
  <cp:lastModifiedBy>Gula</cp:lastModifiedBy>
  <cp:revision>3</cp:revision>
  <dcterms:created xsi:type="dcterms:W3CDTF">2014-03-16T16:41:23Z</dcterms:created>
  <dcterms:modified xsi:type="dcterms:W3CDTF">2014-03-17T20:31:38Z</dcterms:modified>
</cp:coreProperties>
</file>