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29F9C-2BEB-45D4-B590-67EBD10AB4F0}" type="datetimeFigureOut">
              <a:rPr lang="pl-PL" smtClean="0"/>
              <a:pPr/>
              <a:t>2014-03-31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40F6-88CA-4E36-8F98-7D35206E8481}" type="slidenum">
              <a:rPr lang="pl-PL" smtClean="0"/>
              <a:pPr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749514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29F9C-2BEB-45D4-B590-67EBD10AB4F0}" type="datetimeFigureOut">
              <a:rPr lang="pl-PL" smtClean="0"/>
              <a:pPr/>
              <a:t>2014-03-31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40F6-88CA-4E36-8F98-7D35206E8481}" type="slidenum">
              <a:rPr lang="pl-PL" smtClean="0"/>
              <a:pPr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813015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29F9C-2BEB-45D4-B590-67EBD10AB4F0}" type="datetimeFigureOut">
              <a:rPr lang="pl-PL" smtClean="0"/>
              <a:pPr/>
              <a:t>2014-03-31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40F6-88CA-4E36-8F98-7D35206E8481}" type="slidenum">
              <a:rPr lang="pl-PL" smtClean="0"/>
              <a:pPr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100200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29F9C-2BEB-45D4-B590-67EBD10AB4F0}" type="datetimeFigureOut">
              <a:rPr lang="pl-PL" smtClean="0"/>
              <a:pPr/>
              <a:t>2014-03-31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40F6-88CA-4E36-8F98-7D35206E8481}" type="slidenum">
              <a:rPr lang="pl-PL" smtClean="0"/>
              <a:pPr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202507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29F9C-2BEB-45D4-B590-67EBD10AB4F0}" type="datetimeFigureOut">
              <a:rPr lang="pl-PL" smtClean="0"/>
              <a:pPr/>
              <a:t>2014-03-31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40F6-88CA-4E36-8F98-7D35206E8481}" type="slidenum">
              <a:rPr lang="pl-PL" smtClean="0"/>
              <a:pPr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034036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29F9C-2BEB-45D4-B590-67EBD10AB4F0}" type="datetimeFigureOut">
              <a:rPr lang="pl-PL" smtClean="0"/>
              <a:pPr/>
              <a:t>2014-03-31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40F6-88CA-4E36-8F98-7D35206E8481}" type="slidenum">
              <a:rPr lang="pl-PL" smtClean="0"/>
              <a:pPr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921388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29F9C-2BEB-45D4-B590-67EBD10AB4F0}" type="datetimeFigureOut">
              <a:rPr lang="pl-PL" smtClean="0"/>
              <a:pPr/>
              <a:t>2014-03-31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40F6-88CA-4E36-8F98-7D35206E8481}" type="slidenum">
              <a:rPr lang="pl-PL" smtClean="0"/>
              <a:pPr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13388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29F9C-2BEB-45D4-B590-67EBD10AB4F0}" type="datetimeFigureOut">
              <a:rPr lang="pl-PL" smtClean="0"/>
              <a:pPr/>
              <a:t>2014-03-31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40F6-88CA-4E36-8F98-7D35206E8481}" type="slidenum">
              <a:rPr lang="pl-PL" smtClean="0"/>
              <a:pPr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516620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29F9C-2BEB-45D4-B590-67EBD10AB4F0}" type="datetimeFigureOut">
              <a:rPr lang="pl-PL" smtClean="0"/>
              <a:pPr/>
              <a:t>2014-03-31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40F6-88CA-4E36-8F98-7D35206E8481}" type="slidenum">
              <a:rPr lang="pl-PL" smtClean="0"/>
              <a:pPr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305702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29F9C-2BEB-45D4-B590-67EBD10AB4F0}" type="datetimeFigureOut">
              <a:rPr lang="pl-PL" smtClean="0"/>
              <a:pPr/>
              <a:t>2014-03-31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40F6-88CA-4E36-8F98-7D35206E8481}" type="slidenum">
              <a:rPr lang="pl-PL" smtClean="0"/>
              <a:pPr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181474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29F9C-2BEB-45D4-B590-67EBD10AB4F0}" type="datetimeFigureOut">
              <a:rPr lang="pl-PL" smtClean="0"/>
              <a:pPr/>
              <a:t>2014-03-31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40F6-88CA-4E36-8F98-7D35206E8481}" type="slidenum">
              <a:rPr lang="pl-PL" smtClean="0"/>
              <a:pPr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705600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29F9C-2BEB-45D4-B590-67EBD10AB4F0}" type="datetimeFigureOut">
              <a:rPr lang="pl-PL" smtClean="0"/>
              <a:pPr/>
              <a:t>2014-03-31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740F6-88CA-4E36-8F98-7D35206E8481}" type="slidenum">
              <a:rPr lang="pl-PL" smtClean="0"/>
              <a:pPr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390059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692696"/>
            <a:ext cx="8568952" cy="633670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b="1" dirty="0"/>
              <a:t>Art. 1. </a:t>
            </a:r>
            <a:r>
              <a:rPr lang="pl-PL" dirty="0"/>
              <a:t>1. Przedmiotem prawa autorskiego jest </a:t>
            </a:r>
            <a:r>
              <a:rPr lang="pl-PL" b="1" dirty="0"/>
              <a:t>każdy przejaw</a:t>
            </a:r>
            <a:r>
              <a:rPr lang="pl-PL" dirty="0"/>
              <a:t> działalności</a:t>
            </a:r>
            <a:r>
              <a:rPr lang="pl-PL" b="1" dirty="0"/>
              <a:t> twórczej</a:t>
            </a:r>
            <a:r>
              <a:rPr lang="pl-PL" dirty="0"/>
              <a:t> o </a:t>
            </a:r>
            <a:r>
              <a:rPr lang="pl-PL" b="1" dirty="0"/>
              <a:t>indywidualnym</a:t>
            </a:r>
            <a:r>
              <a:rPr lang="pl-PL" dirty="0"/>
              <a:t> charakterze,</a:t>
            </a:r>
            <a:r>
              <a:rPr lang="pl-PL" b="1" dirty="0"/>
              <a:t> ustalony</a:t>
            </a:r>
            <a:r>
              <a:rPr lang="pl-PL" dirty="0"/>
              <a:t> w jakiejkolwiek postaci,</a:t>
            </a:r>
            <a:r>
              <a:rPr lang="pl-PL" b="1" dirty="0"/>
              <a:t> niezależnie</a:t>
            </a:r>
            <a:r>
              <a:rPr lang="pl-PL" dirty="0"/>
              <a:t> od wartości, przeznaczenia i sposobu wyrażenia (utwór).</a:t>
            </a:r>
          </a:p>
          <a:p>
            <a:pPr marL="0" indent="0">
              <a:buNone/>
            </a:pPr>
            <a:r>
              <a:rPr lang="pl-PL" dirty="0"/>
              <a:t>2. W szczególności przedmiotem prawa autorskiego są utwory:</a:t>
            </a:r>
          </a:p>
          <a:p>
            <a:pPr marL="0" indent="0">
              <a:buNone/>
            </a:pPr>
            <a:r>
              <a:rPr lang="pl-PL" dirty="0"/>
              <a:t>	1)	wyrażone słowem, symbolami matematycznymi, znakami graficznymi (literackie, publicystyczne, naukowe, kartograficzne oraz programy komputerowe);</a:t>
            </a:r>
          </a:p>
          <a:p>
            <a:pPr marL="0" indent="0">
              <a:buNone/>
            </a:pPr>
            <a:r>
              <a:rPr lang="pl-PL" dirty="0"/>
              <a:t>	2)	plastyczne;</a:t>
            </a:r>
          </a:p>
          <a:p>
            <a:pPr marL="0" indent="0">
              <a:buNone/>
            </a:pPr>
            <a:r>
              <a:rPr lang="pl-PL" dirty="0"/>
              <a:t>	3)	fotograficzne;</a:t>
            </a:r>
          </a:p>
          <a:p>
            <a:pPr marL="0" indent="0">
              <a:buNone/>
            </a:pPr>
            <a:r>
              <a:rPr lang="pl-PL" dirty="0"/>
              <a:t>	4)	lutnicze;</a:t>
            </a:r>
          </a:p>
          <a:p>
            <a:pPr marL="0" indent="0">
              <a:buNone/>
            </a:pPr>
            <a:r>
              <a:rPr lang="pl-PL" dirty="0"/>
              <a:t>	5)	wzornictwa przemysłowego;</a:t>
            </a:r>
          </a:p>
          <a:p>
            <a:pPr marL="0" indent="0">
              <a:buNone/>
            </a:pPr>
            <a:r>
              <a:rPr lang="pl-PL" dirty="0"/>
              <a:t>	6)	architektoniczne, architektoniczno-urbanistyczne i urbanistyczne;</a:t>
            </a:r>
          </a:p>
          <a:p>
            <a:pPr marL="0" indent="0">
              <a:buNone/>
            </a:pPr>
            <a:r>
              <a:rPr lang="pl-PL" dirty="0"/>
              <a:t>	7)	muzyczne i słowno-muzyczne;</a:t>
            </a:r>
          </a:p>
          <a:p>
            <a:pPr marL="0" indent="0">
              <a:buNone/>
            </a:pPr>
            <a:r>
              <a:rPr lang="pl-PL" dirty="0"/>
              <a:t>	8)	sceniczne, sceniczno-muzyczne, choreograficzne i pantomimiczne;</a:t>
            </a:r>
          </a:p>
          <a:p>
            <a:pPr marL="0" indent="0">
              <a:buNone/>
            </a:pPr>
            <a:r>
              <a:rPr lang="pl-PL" dirty="0"/>
              <a:t>	9)	audiowizualne (w tym filmowe).</a:t>
            </a:r>
          </a:p>
          <a:p>
            <a:pPr marL="0" indent="0">
              <a:buNone/>
            </a:pPr>
            <a:r>
              <a:rPr lang="pl-PL" dirty="0"/>
              <a:t>2</a:t>
            </a:r>
            <a:r>
              <a:rPr lang="pl-PL" baseline="30000" dirty="0"/>
              <a:t>1</a:t>
            </a:r>
            <a:r>
              <a:rPr lang="pl-PL" dirty="0"/>
              <a:t>. Ochroną objęty może być wyłącznie sposób wyrażenia; </a:t>
            </a:r>
            <a:r>
              <a:rPr lang="pl-PL" b="1" dirty="0"/>
              <a:t>nie są objęte ochroną odkrycia, idee, procedury, metody i zasady działania oraz koncepcje matematyczne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3. Utwór jest przedmiotem prawa autorskiego od chwili ustalenia, </a:t>
            </a:r>
            <a:r>
              <a:rPr lang="pl-PL" b="1" dirty="0"/>
              <a:t>chociażby miał postać nieukończoną.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4. Ochrona przysługuje twórcy </a:t>
            </a:r>
            <a:r>
              <a:rPr lang="pl-PL" b="1" dirty="0"/>
              <a:t>niezależnie</a:t>
            </a:r>
            <a:r>
              <a:rPr lang="pl-PL" dirty="0"/>
              <a:t> od spełnienia jakichkolwiek formalności.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88146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132856"/>
            <a:ext cx="8229600" cy="2295128"/>
          </a:xfrm>
        </p:spPr>
        <p:txBody>
          <a:bodyPr>
            <a:normAutofit/>
          </a:bodyPr>
          <a:lstStyle/>
          <a:p>
            <a:r>
              <a:rPr lang="pl-PL" b="1" dirty="0"/>
              <a:t>Twórczy charakter doboru, układu, </a:t>
            </a:r>
            <a:r>
              <a:rPr lang="pl-PL" b="1" dirty="0" smtClean="0"/>
              <a:t>zestawienia</a:t>
            </a:r>
            <a:r>
              <a:rPr lang="de-DE" b="1" dirty="0" smtClean="0"/>
              <a:t>.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298572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420888"/>
            <a:ext cx="8229600" cy="2074242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Chroniony zbiór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(</a:t>
            </a:r>
            <a:r>
              <a:rPr lang="pl-PL" b="1" dirty="0"/>
              <a:t>antologia, wybór, baza danych) </a:t>
            </a:r>
            <a:br>
              <a:rPr lang="pl-PL" b="1" dirty="0"/>
            </a:br>
            <a:r>
              <a:rPr lang="pl-PL" b="1" dirty="0"/>
              <a:t>niechronionych </a:t>
            </a:r>
            <a:r>
              <a:rPr lang="pl-PL" b="1" dirty="0" smtClean="0"/>
              <a:t>materiałów</a:t>
            </a:r>
            <a:r>
              <a:rPr lang="de-DE" b="1" dirty="0" smtClean="0"/>
              <a:t>.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712720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 smtClean="0"/>
              <a:t>	Art</a:t>
            </a:r>
            <a:r>
              <a:rPr lang="pl-PL" b="1" dirty="0"/>
              <a:t>. 4. Nie stanowią przedmiotu prawa autorskiego:</a:t>
            </a:r>
            <a:endParaRPr lang="pl-PL" dirty="0"/>
          </a:p>
          <a:p>
            <a:pPr marL="0" indent="0">
              <a:buNone/>
            </a:pPr>
            <a:r>
              <a:rPr lang="pl-PL" dirty="0" smtClean="0"/>
              <a:t>1) akty </a:t>
            </a:r>
            <a:r>
              <a:rPr lang="pl-PL" dirty="0"/>
              <a:t>normatywne lub ich urzędowe projekty;</a:t>
            </a:r>
          </a:p>
          <a:p>
            <a:pPr marL="0" indent="0">
              <a:buNone/>
            </a:pPr>
            <a:r>
              <a:rPr lang="pl-PL" dirty="0" smtClean="0"/>
              <a:t>2) urzędowe </a:t>
            </a:r>
            <a:r>
              <a:rPr lang="pl-PL" dirty="0"/>
              <a:t>dokumenty, materiały, znaki i symbole;</a:t>
            </a:r>
          </a:p>
          <a:p>
            <a:pPr marL="0" indent="0">
              <a:buNone/>
            </a:pPr>
            <a:r>
              <a:rPr lang="pl-PL" dirty="0" smtClean="0"/>
              <a:t>3) opublikowane </a:t>
            </a:r>
            <a:r>
              <a:rPr lang="pl-PL" dirty="0"/>
              <a:t>opisy patentowe lub ochronne;</a:t>
            </a:r>
          </a:p>
          <a:p>
            <a:pPr marL="0" indent="0">
              <a:buNone/>
            </a:pPr>
            <a:r>
              <a:rPr lang="pl-PL" dirty="0" smtClean="0"/>
              <a:t>4) proste </a:t>
            </a:r>
            <a:r>
              <a:rPr lang="pl-PL" dirty="0"/>
              <a:t>informacje prasowe.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0155182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424936" cy="4248472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Czy akty normatywne lub ich urzędowe projekty, urzędowe dokumenty, materiały, znaki i symbole, opublikowane opisy patentowe lub ochronne oraz proste informacje prasowe nie są chronione w ogóle?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8417607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628800"/>
            <a:ext cx="8229600" cy="2650306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Czy projekt aktu normatywnego zamówiony przez Sejm lub Senat nie jest przedmiotem prawa autorskiego? 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9963136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916832"/>
            <a:ext cx="8640960" cy="2448272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Czy orzeczenia sądowe nie są przedmiotem ochrony prawnoautorskiej? 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4534796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800200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Prosta informacja prasowa może 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pl-PL" b="1" dirty="0" smtClean="0"/>
              <a:t>być  </a:t>
            </a:r>
            <a:r>
              <a:rPr lang="pl-PL" b="1" dirty="0"/>
              <a:t>twórcza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„Według wiadomości napływających z Afganistanu spokój panuje w Kabulu” </a:t>
            </a:r>
            <a:endParaRPr lang="pl-PL" dirty="0"/>
          </a:p>
          <a:p>
            <a:pPr marL="0" indent="0" algn="ctr">
              <a:buNone/>
            </a:pPr>
            <a:r>
              <a:rPr lang="pl-PL" b="1" dirty="0"/>
              <a:t> </a:t>
            </a:r>
            <a:endParaRPr lang="pl-PL" dirty="0"/>
          </a:p>
          <a:p>
            <a:pPr marL="0" indent="0" algn="ctr">
              <a:buNone/>
            </a:pPr>
            <a:r>
              <a:rPr lang="pl-PL" dirty="0"/>
              <a:t>(z Kroniki Tygodniowej w „Tygodniku Powszechnym” z </a:t>
            </a:r>
            <a:r>
              <a:rPr lang="pl-PL" dirty="0" smtClean="0"/>
              <a:t>czasów radzieckich </a:t>
            </a:r>
            <a:r>
              <a:rPr lang="de-DE" smtClean="0"/>
              <a:t/>
            </a:r>
            <a:br>
              <a:rPr lang="de-DE" smtClean="0"/>
            </a:br>
            <a:r>
              <a:rPr lang="de-DE" smtClean="0"/>
              <a:t>w</a:t>
            </a:r>
            <a:r>
              <a:rPr lang="pl-PL" dirty="0" smtClean="0"/>
              <a:t>alk</a:t>
            </a:r>
            <a:r>
              <a:rPr lang="de-DE" dirty="0" smtClean="0"/>
              <a:t> </a:t>
            </a:r>
            <a:r>
              <a:rPr lang="pl-PL" dirty="0" smtClean="0"/>
              <a:t>w </a:t>
            </a:r>
            <a:r>
              <a:rPr lang="pl-PL" dirty="0"/>
              <a:t>Afganistanie)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447998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72816"/>
            <a:ext cx="9036496" cy="3096344"/>
          </a:xfrm>
        </p:spPr>
        <p:txBody>
          <a:bodyPr>
            <a:normAutofit/>
          </a:bodyPr>
          <a:lstStyle/>
          <a:p>
            <a:r>
              <a:rPr lang="pl-PL" sz="4800" b="1" dirty="0"/>
              <a:t>Co jest przedmiotem prawa autorskiego?</a:t>
            </a:r>
            <a:endParaRPr lang="pl-PL" sz="4800" dirty="0"/>
          </a:p>
        </p:txBody>
      </p:sp>
    </p:spTree>
    <p:extLst>
      <p:ext uri="{BB962C8B-B14F-4D97-AF65-F5344CB8AC3E}">
        <p14:creationId xmlns:p14="http://schemas.microsoft.com/office/powerpoint/2010/main" xmlns="" val="3355719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700808"/>
            <a:ext cx="8229600" cy="3159224"/>
          </a:xfrm>
        </p:spPr>
        <p:txBody>
          <a:bodyPr>
            <a:normAutofit/>
          </a:bodyPr>
          <a:lstStyle/>
          <a:p>
            <a:r>
              <a:rPr lang="pl-PL" b="1" dirty="0"/>
              <a:t>Przedmiot prawa autorskiego</a:t>
            </a:r>
            <a:r>
              <a:rPr lang="pl-PL" dirty="0"/>
              <a:t/>
            </a:r>
            <a:br>
              <a:rPr lang="pl-PL" dirty="0"/>
            </a:br>
            <a:r>
              <a:rPr lang="pl-PL" b="1" dirty="0"/>
              <a:t>a prawa adresata </a:t>
            </a:r>
            <a:r>
              <a:rPr lang="pl-PL" b="1" dirty="0" smtClean="0"/>
              <a:t>korespondencji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pl-PL" b="1" dirty="0" smtClean="0"/>
              <a:t>i </a:t>
            </a:r>
            <a:r>
              <a:rPr lang="pl-PL" b="1" dirty="0"/>
              <a:t>osoby </a:t>
            </a:r>
            <a:r>
              <a:rPr lang="pl-PL" b="1" dirty="0" smtClean="0"/>
              <a:t>portretowanej.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798331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229600" cy="3816424"/>
          </a:xfrm>
        </p:spPr>
        <p:txBody>
          <a:bodyPr>
            <a:normAutofit/>
          </a:bodyPr>
          <a:lstStyle/>
          <a:p>
            <a:r>
              <a:rPr lang="pl-PL" b="1" dirty="0"/>
              <a:t>Meandry legislacyjnych rozwiązań.</a:t>
            </a:r>
            <a:r>
              <a:rPr lang="pl-PL" dirty="0"/>
              <a:t/>
            </a:r>
            <a:br>
              <a:rPr lang="pl-PL" dirty="0"/>
            </a:br>
            <a:r>
              <a:rPr lang="pl-PL" b="1" dirty="0"/>
              <a:t> </a:t>
            </a:r>
            <a:r>
              <a:rPr lang="pl-PL" dirty="0"/>
              <a:t/>
            </a:r>
            <a:br>
              <a:rPr lang="pl-PL" dirty="0"/>
            </a:br>
            <a:r>
              <a:rPr lang="pl-PL" b="1" dirty="0"/>
              <a:t>Dlaczego w szczególności utwory lutnicze?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182492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b="1" dirty="0" smtClean="0"/>
              <a:t>	Art</a:t>
            </a:r>
            <a:r>
              <a:rPr lang="pl-PL" b="1" dirty="0"/>
              <a:t>. 1.  </a:t>
            </a:r>
            <a:r>
              <a:rPr lang="pl-PL" dirty="0"/>
              <a:t>[…] 2. W szczególności przedmiotem prawa autorskiego są</a:t>
            </a:r>
            <a:r>
              <a:rPr lang="pl-PL" b="1" dirty="0"/>
              <a:t> utwory</a:t>
            </a:r>
            <a:r>
              <a:rPr lang="pl-PL" dirty="0"/>
              <a:t>:</a:t>
            </a:r>
          </a:p>
          <a:p>
            <a:pPr marL="0" indent="0">
              <a:buNone/>
            </a:pPr>
            <a:r>
              <a:rPr lang="pl-PL" dirty="0" smtClean="0"/>
              <a:t>1) wyrażone </a:t>
            </a:r>
            <a:r>
              <a:rPr lang="pl-PL" dirty="0"/>
              <a:t>słowem, symbolami matematycznymi, znakami graficznymi (literackie, publicystyczne, naukowe, kartograficzne oraz programy komputerowe);</a:t>
            </a:r>
          </a:p>
          <a:p>
            <a:pPr marL="0" indent="0">
              <a:buNone/>
            </a:pPr>
            <a:r>
              <a:rPr lang="pl-PL" dirty="0" smtClean="0"/>
              <a:t>2) plastyczne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 smtClean="0"/>
              <a:t>3) fotograficzne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 smtClean="0"/>
              <a:t>4) </a:t>
            </a:r>
            <a:r>
              <a:rPr lang="pl-PL" b="1" dirty="0" smtClean="0"/>
              <a:t>lutnicze</a:t>
            </a:r>
            <a:r>
              <a:rPr lang="pl-PL" b="1" dirty="0"/>
              <a:t>;</a:t>
            </a:r>
            <a:endParaRPr lang="pl-PL" dirty="0"/>
          </a:p>
          <a:p>
            <a:pPr marL="0" indent="0">
              <a:buNone/>
            </a:pPr>
            <a:r>
              <a:rPr lang="pl-PL" dirty="0" smtClean="0"/>
              <a:t>5) wzornictwa </a:t>
            </a:r>
            <a:r>
              <a:rPr lang="pl-PL" dirty="0"/>
              <a:t>przemysłowego;</a:t>
            </a:r>
          </a:p>
          <a:p>
            <a:pPr marL="0" indent="0">
              <a:buNone/>
            </a:pPr>
            <a:r>
              <a:rPr lang="pl-PL" dirty="0" smtClean="0"/>
              <a:t>6) architektoniczne</a:t>
            </a:r>
            <a:r>
              <a:rPr lang="pl-PL" dirty="0"/>
              <a:t>, architektoniczno-urbanistyczne i urbanistyczne;</a:t>
            </a:r>
          </a:p>
          <a:p>
            <a:pPr marL="0" indent="0">
              <a:buNone/>
            </a:pPr>
            <a:r>
              <a:rPr lang="pl-PL" dirty="0" smtClean="0"/>
              <a:t>7) muzyczne </a:t>
            </a:r>
            <a:r>
              <a:rPr lang="pl-PL" dirty="0"/>
              <a:t>i słowno-muzyczne;</a:t>
            </a:r>
          </a:p>
          <a:p>
            <a:pPr marL="0" indent="0">
              <a:buNone/>
            </a:pPr>
            <a:r>
              <a:rPr lang="pl-PL" dirty="0" smtClean="0"/>
              <a:t>8) sceniczne</a:t>
            </a:r>
            <a:r>
              <a:rPr lang="pl-PL" dirty="0"/>
              <a:t>, sceniczno-muzyczne, choreograficzne i pantomimiczne;</a:t>
            </a:r>
          </a:p>
          <a:p>
            <a:pPr marL="0" indent="0">
              <a:buNone/>
            </a:pPr>
            <a:r>
              <a:rPr lang="pl-PL" dirty="0" smtClean="0"/>
              <a:t>9) audiowizualne </a:t>
            </a:r>
            <a:r>
              <a:rPr lang="pl-PL" dirty="0"/>
              <a:t>(w tym filmowe).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937452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54461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b="1" dirty="0" smtClean="0"/>
              <a:t>	Art</a:t>
            </a:r>
            <a:r>
              <a:rPr lang="pl-PL" b="1" dirty="0"/>
              <a:t>. 2. </a:t>
            </a:r>
            <a:r>
              <a:rPr lang="pl-PL" dirty="0"/>
              <a:t>1. </a:t>
            </a:r>
            <a:r>
              <a:rPr lang="pl-PL" b="1" dirty="0"/>
              <a:t>Opracowanie cudzego utworu</a:t>
            </a:r>
            <a:r>
              <a:rPr lang="pl-PL" dirty="0"/>
              <a:t>, w szczególności tłumaczenie, przeróbka, adaptacja, jest przedmiotem prawa autorskiego bez uszczerbku dla prawa do utworu pierwotnego.</a:t>
            </a:r>
          </a:p>
          <a:p>
            <a:pPr marL="0" indent="0">
              <a:buNone/>
            </a:pPr>
            <a:r>
              <a:rPr lang="pl-PL" dirty="0"/>
              <a:t>2. </a:t>
            </a:r>
            <a:r>
              <a:rPr lang="pl-PL" b="1" dirty="0"/>
              <a:t>Rozporządzanie i korzystanie z opracowania zależy od zezwolenia twórcy utworu pierwotnego (prawo zależne),</a:t>
            </a:r>
            <a:r>
              <a:rPr lang="pl-PL" dirty="0"/>
              <a:t> chyba że autorskie prawa majątkowe do utworu pierwotnego wygasły. W przypadku baz danych spełniających cechy utworu zezwolenie twórcy jest konieczne także na sporządzenie opracowania.</a:t>
            </a:r>
          </a:p>
          <a:p>
            <a:pPr marL="0" indent="0">
              <a:buNone/>
            </a:pPr>
            <a:r>
              <a:rPr lang="pl-PL" dirty="0"/>
              <a:t>3. Twórca utworu pierwotnego </a:t>
            </a:r>
            <a:r>
              <a:rPr lang="pl-PL" b="1" dirty="0"/>
              <a:t>może cofnąć zezwolenie</a:t>
            </a:r>
            <a:r>
              <a:rPr lang="pl-PL" dirty="0"/>
              <a:t>, jeżeli w ciągu pięciu lat od jego udzielenia opracowanie nie zostało rozpowszechnione. Wypłacone twórcy wynagrodzenie nie podlega zwrotowi.</a:t>
            </a:r>
          </a:p>
          <a:p>
            <a:pPr marL="0" indent="0">
              <a:buNone/>
            </a:pPr>
            <a:r>
              <a:rPr lang="pl-PL" dirty="0"/>
              <a:t>4. Za opracowanie nie uważa się utworu, który powstał </a:t>
            </a:r>
            <a:r>
              <a:rPr lang="pl-PL" b="1" dirty="0"/>
              <a:t>w wyniku inspiracji</a:t>
            </a:r>
            <a:r>
              <a:rPr lang="pl-PL" dirty="0"/>
              <a:t> cudzym utworem.</a:t>
            </a:r>
          </a:p>
          <a:p>
            <a:pPr marL="0" indent="0">
              <a:buNone/>
            </a:pPr>
            <a:r>
              <a:rPr lang="pl-PL" dirty="0"/>
              <a:t>5. Na egzemplarzach opracowania należy wymienić </a:t>
            </a:r>
            <a:r>
              <a:rPr lang="pl-PL" b="1" dirty="0"/>
              <a:t>twórcę i tytuł utworu pierwotnego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287754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348880"/>
            <a:ext cx="8229600" cy="2079104"/>
          </a:xfrm>
        </p:spPr>
        <p:txBody>
          <a:bodyPr>
            <a:normAutofit/>
          </a:bodyPr>
          <a:lstStyle/>
          <a:p>
            <a:r>
              <a:rPr lang="pl-PL" b="1" dirty="0"/>
              <a:t>Między inspiracją a </a:t>
            </a:r>
            <a:r>
              <a:rPr lang="pl-PL" b="1" dirty="0" smtClean="0"/>
              <a:t>przeróbką</a:t>
            </a:r>
            <a:r>
              <a:rPr lang="de-DE" b="1" dirty="0" smtClean="0"/>
              <a:t>.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625231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060848"/>
            <a:ext cx="8229600" cy="2650306"/>
          </a:xfrm>
        </p:spPr>
        <p:txBody>
          <a:bodyPr>
            <a:normAutofit/>
          </a:bodyPr>
          <a:lstStyle/>
          <a:p>
            <a:r>
              <a:rPr lang="pl-PL" b="1" dirty="0"/>
              <a:t>Tłumaczyć, przerabiać, adaptować każdy może.  Ale…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034352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pl-PL" b="1" dirty="0" smtClean="0"/>
              <a:t>	Art</a:t>
            </a:r>
            <a:r>
              <a:rPr lang="pl-PL" b="1" dirty="0"/>
              <a:t>. 3. Zbiory, antologie, wybory, bazy danych spełniające cechy utworu</a:t>
            </a:r>
            <a:r>
              <a:rPr lang="pl-PL" dirty="0"/>
              <a:t> są przedmiotem prawa autorskiego, nawet jeżeli zawierają niechronione materiały, o ile przyjęty w nich dobór, układ lub zestawienie ma twórczy charakter, bez uszczerbku dla praw do wykorzystanych utworów.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818551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111</Words>
  <Application>Microsoft Office PowerPoint</Application>
  <PresentationFormat>Bildschirmpräsentation (4:3)</PresentationFormat>
  <Paragraphs>49</Paragraphs>
  <Slides>16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17" baseType="lpstr">
      <vt:lpstr>Office Theme</vt:lpstr>
      <vt:lpstr>Folie 1</vt:lpstr>
      <vt:lpstr>Co jest przedmiotem prawa autorskiego?</vt:lpstr>
      <vt:lpstr>Przedmiot prawa autorskiego a prawa adresata korespondencji i osoby portretowanej. </vt:lpstr>
      <vt:lpstr>Meandry legislacyjnych rozwiązań.   Dlaczego w szczególności utwory lutnicze? </vt:lpstr>
      <vt:lpstr>Folie 5</vt:lpstr>
      <vt:lpstr>Folie 6</vt:lpstr>
      <vt:lpstr>Między inspiracją a przeróbką. </vt:lpstr>
      <vt:lpstr>Tłumaczyć, przerabiać, adaptować każdy może.  Ale… </vt:lpstr>
      <vt:lpstr>Folie 9</vt:lpstr>
      <vt:lpstr>Twórczy charakter doboru, układu, zestawienia. </vt:lpstr>
      <vt:lpstr>Chroniony zbiór  (antologia, wybór, baza danych)  niechronionych materiałów. </vt:lpstr>
      <vt:lpstr>Folie 12</vt:lpstr>
      <vt:lpstr>Czy akty normatywne lub ich urzędowe projekty, urzędowe dokumenty, materiały, znaki i symbole, opublikowane opisy patentowe lub ochronne oraz proste informacje prasowe nie są chronione w ogóle? </vt:lpstr>
      <vt:lpstr>Czy projekt aktu normatywnego zamówiony przez Sejm lub Senat nie jest przedmiotem prawa autorskiego?  </vt:lpstr>
      <vt:lpstr>Czy orzeczenia sądowe nie są przedmiotem ochrony prawnoautorskiej?  </vt:lpstr>
      <vt:lpstr>Prosta informacja prasowa może  być  twórcza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Gula</dc:creator>
  <cp:lastModifiedBy>Basia</cp:lastModifiedBy>
  <cp:revision>5</cp:revision>
  <dcterms:created xsi:type="dcterms:W3CDTF">2014-03-13T20:59:44Z</dcterms:created>
  <dcterms:modified xsi:type="dcterms:W3CDTF">2014-03-31T20:09:18Z</dcterms:modified>
</cp:coreProperties>
</file>