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C0D9-95E4-452B-821D-33B0F38466E3}" type="datetimeFigureOut">
              <a:rPr lang="pl-PL" smtClean="0"/>
              <a:pPr/>
              <a:t>2014-11-25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9735-24C1-437F-B628-C50D2B1DB8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517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C0D9-95E4-452B-821D-33B0F38466E3}" type="datetimeFigureOut">
              <a:rPr lang="pl-PL" smtClean="0"/>
              <a:pPr/>
              <a:t>2014-11-25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9735-24C1-437F-B628-C50D2B1DB8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443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C0D9-95E4-452B-821D-33B0F38466E3}" type="datetimeFigureOut">
              <a:rPr lang="pl-PL" smtClean="0"/>
              <a:pPr/>
              <a:t>2014-11-25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9735-24C1-437F-B628-C50D2B1DB8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860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C0D9-95E4-452B-821D-33B0F38466E3}" type="datetimeFigureOut">
              <a:rPr lang="pl-PL" smtClean="0"/>
              <a:pPr/>
              <a:t>2014-11-25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9735-24C1-437F-B628-C50D2B1DB8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704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C0D9-95E4-452B-821D-33B0F38466E3}" type="datetimeFigureOut">
              <a:rPr lang="pl-PL" smtClean="0"/>
              <a:pPr/>
              <a:t>2014-11-25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9735-24C1-437F-B628-C50D2B1DB8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161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C0D9-95E4-452B-821D-33B0F38466E3}" type="datetimeFigureOut">
              <a:rPr lang="pl-PL" smtClean="0"/>
              <a:pPr/>
              <a:t>2014-11-25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9735-24C1-437F-B628-C50D2B1DB8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41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C0D9-95E4-452B-821D-33B0F38466E3}" type="datetimeFigureOut">
              <a:rPr lang="pl-PL" smtClean="0"/>
              <a:pPr/>
              <a:t>2014-11-25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9735-24C1-437F-B628-C50D2B1DB8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6457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C0D9-95E4-452B-821D-33B0F38466E3}" type="datetimeFigureOut">
              <a:rPr lang="pl-PL" smtClean="0"/>
              <a:pPr/>
              <a:t>2014-11-25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9735-24C1-437F-B628-C50D2B1DB8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611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C0D9-95E4-452B-821D-33B0F38466E3}" type="datetimeFigureOut">
              <a:rPr lang="pl-PL" smtClean="0"/>
              <a:pPr/>
              <a:t>2014-11-25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9735-24C1-437F-B628-C50D2B1DB8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320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C0D9-95E4-452B-821D-33B0F38466E3}" type="datetimeFigureOut">
              <a:rPr lang="pl-PL" smtClean="0"/>
              <a:pPr/>
              <a:t>2014-11-25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9735-24C1-437F-B628-C50D2B1DB8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15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C0D9-95E4-452B-821D-33B0F38466E3}" type="datetimeFigureOut">
              <a:rPr lang="pl-PL" smtClean="0"/>
              <a:pPr/>
              <a:t>2014-11-25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9735-24C1-437F-B628-C50D2B1DB8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791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4C0D9-95E4-452B-821D-33B0F38466E3}" type="datetimeFigureOut">
              <a:rPr lang="pl-PL" smtClean="0"/>
              <a:pPr/>
              <a:t>2014-11-25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E9735-24C1-437F-B628-C50D2B1DB8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8465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Prawo własności przemysłowej?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  Prawo mienia przemysłowego?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 Prawo dóbr przemysłowych?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>
                <a:solidFill>
                  <a:schemeClr val="tx1"/>
                </a:solidFill>
              </a:rPr>
              <a:t>Dz.U.2013.1410 </a:t>
            </a:r>
          </a:p>
          <a:p>
            <a:r>
              <a:rPr lang="pl-PL" dirty="0">
                <a:solidFill>
                  <a:schemeClr val="tx1"/>
                </a:solidFill>
              </a:rPr>
              <a:t>USTAWA</a:t>
            </a:r>
          </a:p>
          <a:p>
            <a:r>
              <a:rPr lang="pl-PL" dirty="0">
                <a:solidFill>
                  <a:schemeClr val="tx1"/>
                </a:solidFill>
              </a:rPr>
              <a:t>z dnia 30 czerwca 2000 r.</a:t>
            </a:r>
          </a:p>
          <a:p>
            <a:r>
              <a:rPr lang="pl-PL" dirty="0">
                <a:solidFill>
                  <a:schemeClr val="tx1"/>
                </a:solidFill>
              </a:rPr>
              <a:t>Prawo własności przemysłowej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2390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	Art</a:t>
            </a:r>
            <a:r>
              <a:rPr lang="pl-PL" dirty="0"/>
              <a:t>. 9. Przedstawiciele organizacji społecznych, do których zakresu działania należą sprawy popierania własności przemysłowej, mogą zgodnie ze swoimi statutami udzielać pomocy twórcom projektów wynalazczych i występować w ich interesie przed organami wymiaru sprawiedliwości oraz, z zastrzeżeniem art. 236, przed Urzędem Patentowym.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286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Doniosłość unormowania zawartego w art. 1 ust. 2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9"/>
            <a:ext cx="8229600" cy="39604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smtClean="0"/>
              <a:t>	Art</a:t>
            </a:r>
            <a:r>
              <a:rPr lang="pl-PL" dirty="0"/>
              <a:t>. 1. 1. Ustawa normuje:</a:t>
            </a:r>
          </a:p>
          <a:p>
            <a:pPr marL="0" indent="0">
              <a:buNone/>
            </a:pPr>
            <a:r>
              <a:rPr lang="pl-PL" dirty="0" smtClean="0"/>
              <a:t>1) stosunki </a:t>
            </a:r>
            <a:r>
              <a:rPr lang="pl-PL" dirty="0"/>
              <a:t>w zakresie wynalazków, wzorów użytkowych, wzorów przemysłowych, znaków towarowych, oznaczeń geograficznych i topografii układów scalonych;</a:t>
            </a:r>
          </a:p>
          <a:p>
            <a:pPr marL="0" indent="0">
              <a:buNone/>
            </a:pPr>
            <a:r>
              <a:rPr lang="pl-PL" dirty="0" smtClean="0"/>
              <a:t>2) zasady</a:t>
            </a:r>
            <a:r>
              <a:rPr lang="pl-PL" dirty="0"/>
              <a:t>, na jakich przedsiębiorcy mogą przyjmować projekty racjonalizatorskie i wynagradzać ich twórców;</a:t>
            </a:r>
          </a:p>
          <a:p>
            <a:pPr marL="0" indent="0">
              <a:buNone/>
            </a:pPr>
            <a:r>
              <a:rPr lang="pl-PL" dirty="0" smtClean="0"/>
              <a:t>3) zadania </a:t>
            </a:r>
            <a:r>
              <a:rPr lang="pl-PL" dirty="0"/>
              <a:t>i organizację Urzędu Patentowego Rzeczypospolitej Polskiej, zwanego dalej "Urzędem Patentowym".</a:t>
            </a:r>
          </a:p>
          <a:p>
            <a:pPr marL="0" indent="0">
              <a:buNone/>
            </a:pPr>
            <a:r>
              <a:rPr lang="pl-PL" dirty="0" smtClean="0"/>
              <a:t>	2</a:t>
            </a:r>
            <a:r>
              <a:rPr lang="pl-PL" dirty="0"/>
              <a:t>. </a:t>
            </a:r>
            <a:r>
              <a:rPr lang="pl-PL" b="1" dirty="0"/>
              <a:t>Przepisy ustawy nie uchybiają ochronie przedmiotów, o których mowa w ust. 1 pkt 1, przewidzianej w innych ustawach.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270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/>
          <a:lstStyle/>
          <a:p>
            <a:r>
              <a:rPr lang="pl-PL" b="1" dirty="0"/>
              <a:t>Zbędny przepis? 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	Art</a:t>
            </a:r>
            <a:r>
              <a:rPr lang="pl-PL" dirty="0"/>
              <a:t>. 2. Zwalczanie nieuczciwej konkurencji reguluje odrębna ustawa.</a:t>
            </a:r>
          </a:p>
        </p:txBody>
      </p:sp>
    </p:spTree>
    <p:extLst>
      <p:ext uri="{BB962C8B-B14F-4D97-AF65-F5344CB8AC3E}">
        <p14:creationId xmlns:p14="http://schemas.microsoft.com/office/powerpoint/2010/main" val="429463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40871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 smtClean="0"/>
              <a:t>	Art</a:t>
            </a:r>
            <a:r>
              <a:rPr lang="pl-PL" dirty="0"/>
              <a:t>. 3. 1. Ilekroć w ustawie jest mowa o:</a:t>
            </a:r>
          </a:p>
          <a:p>
            <a:pPr marL="0" indent="0">
              <a:buNone/>
            </a:pPr>
            <a:r>
              <a:rPr lang="pl-PL" dirty="0" smtClean="0"/>
              <a:t>1) osobie </a:t>
            </a:r>
            <a:r>
              <a:rPr lang="pl-PL" dirty="0"/>
              <a:t>- rozumie się przez to </a:t>
            </a:r>
            <a:r>
              <a:rPr lang="pl-PL" b="1" dirty="0"/>
              <a:t>osobę fizyczną lub prawną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 smtClean="0"/>
              <a:t>2) osobie </a:t>
            </a:r>
            <a:r>
              <a:rPr lang="pl-PL" dirty="0"/>
              <a:t>zagranicznej - rozumie się przez to osobę niemającą obywatelstwa polskiego i odpowiednio miejsca zamieszkania albo siedziby bądź </a:t>
            </a:r>
            <a:r>
              <a:rPr lang="pl-PL" b="1" dirty="0"/>
              <a:t>poważnego</a:t>
            </a:r>
            <a:r>
              <a:rPr lang="pl-PL" dirty="0"/>
              <a:t> przedsiębiorstwa na obszarze Rzeczypospolitej Polskiej;</a:t>
            </a:r>
          </a:p>
          <a:p>
            <a:pPr marL="0" indent="0">
              <a:buNone/>
            </a:pPr>
            <a:r>
              <a:rPr lang="pl-PL" dirty="0" smtClean="0"/>
              <a:t>3) przedsiębiorcy </a:t>
            </a:r>
            <a:r>
              <a:rPr lang="pl-PL" dirty="0"/>
              <a:t>- rozumie się przez to osobę prowadzącą w celach zarobkowych działalność wytwórczą, budowlaną, handlową lub usługową, zwaną dalej </a:t>
            </a:r>
            <a:r>
              <a:rPr lang="pl-PL" b="1" dirty="0"/>
              <a:t>"działalnością gospodarczą";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4) umowie </a:t>
            </a:r>
            <a:r>
              <a:rPr lang="pl-PL" dirty="0"/>
              <a:t>międzynarodowej - rozumie się przez to umowę międzynarodową, której stroną jest Rzeczpospolita Polska;</a:t>
            </a:r>
          </a:p>
          <a:p>
            <a:pPr marL="0" indent="0">
              <a:buNone/>
            </a:pPr>
            <a:r>
              <a:rPr lang="pl-PL" dirty="0" smtClean="0"/>
              <a:t>5) Konwencji </a:t>
            </a:r>
            <a:r>
              <a:rPr lang="pl-PL" dirty="0"/>
              <a:t>paryskiej - rozumie się przez to Akt sztokholmski zmieniający Konwencję paryską o ochronie własności przemysłowej z dnia 20 marca 1883 r. (Dz. U. z 1975 r. Nr 9, poz. 51);</a:t>
            </a:r>
          </a:p>
          <a:p>
            <a:pPr marL="0" indent="0">
              <a:buNone/>
            </a:pPr>
            <a:r>
              <a:rPr lang="pl-PL" dirty="0" smtClean="0"/>
              <a:t>6) projektach </a:t>
            </a:r>
            <a:r>
              <a:rPr lang="pl-PL" dirty="0"/>
              <a:t>wynalazczych - rozumie się przez to wynalazki, wzory użytkowe, wzory przemysłowe, topografie układów scalonych i projekty racjonalizatorskie;</a:t>
            </a:r>
          </a:p>
          <a:p>
            <a:pPr marL="0" indent="0">
              <a:buNone/>
            </a:pPr>
            <a:r>
              <a:rPr lang="pl-PL" dirty="0" smtClean="0"/>
              <a:t>7) Biurze </a:t>
            </a:r>
            <a:r>
              <a:rPr lang="pl-PL" dirty="0"/>
              <a:t>Międzynarodowym - rozumie się przez to Międzynarodowe Biuro Własności Intelektualnej utworzone na podstawie Konwencji o ustanowieniu Światowej Organizacji Własności Intelektualnej, sporządzonej w Sztokholmie dnia 14 lipca 1967 r. (Dz. U. z 1975 r. Nr 9, poz. 49);</a:t>
            </a:r>
          </a:p>
          <a:p>
            <a:pPr marL="0" indent="0">
              <a:buNone/>
            </a:pPr>
            <a:r>
              <a:rPr lang="pl-PL" dirty="0" smtClean="0"/>
              <a:t>8) międzynarodowym </a:t>
            </a:r>
            <a:r>
              <a:rPr lang="pl-PL" dirty="0"/>
              <a:t>znaku towarowym - rozumie się przez to znak towarowy zarejestrowany w trybie określonym w Porozumieniu lub Protokole;</a:t>
            </a:r>
          </a:p>
          <a:p>
            <a:pPr marL="0" indent="0">
              <a:buNone/>
            </a:pPr>
            <a:r>
              <a:rPr lang="pl-PL" dirty="0" smtClean="0"/>
              <a:t>9) Porozumieniu </a:t>
            </a:r>
            <a:r>
              <a:rPr lang="pl-PL" dirty="0"/>
              <a:t>- rozumie się przez to Porozumienie madryckie o międzynarodowej rejestracji znaków z dnia 14 kwietnia 1891 r. (Dz. U. z 1993 r. Nr 116, poz. 514 i 515);</a:t>
            </a:r>
          </a:p>
          <a:p>
            <a:pPr marL="0" indent="0">
              <a:buNone/>
            </a:pPr>
            <a:r>
              <a:rPr lang="pl-PL" dirty="0" smtClean="0"/>
              <a:t>10) Protokole </a:t>
            </a:r>
            <a:r>
              <a:rPr lang="pl-PL" dirty="0"/>
              <a:t>- rozumie się przez to Protokół do Porozumienia madryckiego o międzynarodowej rejestracji znaków, sporządzony w Madrycie dnia 27 czerwca 1989 r. (Dz. U. z 2003 r. Nr 13, poz. 129 i 130);</a:t>
            </a:r>
          </a:p>
          <a:p>
            <a:pPr marL="0" indent="0">
              <a:buNone/>
            </a:pPr>
            <a:r>
              <a:rPr lang="pl-PL" dirty="0" smtClean="0"/>
              <a:t>11) Konwencji </a:t>
            </a:r>
            <a:r>
              <a:rPr lang="pl-PL" dirty="0"/>
              <a:t>o patencie europejskim - rozumie się przez to Konwencję o udzielaniu patentów europejskich, sporządzoną w Monachium dnia 5 października 1973 r., zmienioną aktem zmieniającym artykuł 63 Konwencji z dnia 17 grudnia 1991 r. oraz decyzjami Rady Administracyjnej Europejskiej Organizacji Patentowej z dnia 21 grudnia 1978 r., 13 grudnia 1994 r., 20 października 1995 r., 5 grudnia 1996 r. oraz 10 grudnia 1998 r., wraz z Protokołami stanowiącymi jej integralną część (Dz. U. z 2004 r. Nr 79, poz. 737 i 738).</a:t>
            </a:r>
          </a:p>
          <a:p>
            <a:pPr marL="0" indent="0">
              <a:buNone/>
            </a:pPr>
            <a:r>
              <a:rPr lang="pl-PL" dirty="0" smtClean="0"/>
              <a:t>	2</a:t>
            </a:r>
            <a:r>
              <a:rPr lang="pl-PL" dirty="0"/>
              <a:t>. </a:t>
            </a:r>
            <a:r>
              <a:rPr lang="pl-PL" b="1" dirty="0"/>
              <a:t>Przepisy ustawy dotyczące przedsiębiorców stosuje się odpowiednio również do osób prowadzących działalność inną niż gospodarcza, a także do jednostek organizacyjnych niemających osobowości prawnej.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0062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 </a:t>
            </a:r>
            <a:r>
              <a:rPr lang="pl-PL" b="1" dirty="0"/>
              <a:t>Obowiązywanie polskiego </a:t>
            </a:r>
            <a:r>
              <a:rPr lang="pl-PL" b="1" dirty="0" smtClean="0"/>
              <a:t>prawa  </a:t>
            </a:r>
            <a:r>
              <a:rPr lang="pl-PL" b="1" dirty="0"/>
              <a:t>własności przemysłowej </a:t>
            </a:r>
            <a:r>
              <a:rPr lang="de-AT" b="1" dirty="0" smtClean="0"/>
              <a:t/>
            </a:r>
            <a:br>
              <a:rPr lang="de-AT" b="1" dirty="0" smtClean="0"/>
            </a:br>
            <a:r>
              <a:rPr lang="pl-PL" b="1" dirty="0" smtClean="0"/>
              <a:t>w </a:t>
            </a:r>
            <a:r>
              <a:rPr lang="pl-PL" b="1" dirty="0"/>
              <a:t>świetle art. 4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/>
              <a:t>	Art</a:t>
            </a:r>
            <a:r>
              <a:rPr lang="pl-PL" dirty="0"/>
              <a:t>. 4. 1. Jeżeli umowa międzynarodowa lub przepisy prawa Unii Europejskiej obowiązujące bezpośrednio w krajach członkowskich określają szczególny tryb udzielania ochrony na wynalazki, wzory użytkowe, wzory przemysłowe, znaki towarowe, oznaczenia geograficzne lub topografie układów scalonych, w sprawach nieuregulowanych w tej umowie lub w tych przepisach albo pozostawionych w kompetencji organów krajowych przepisy ustawy stosuje się odpowiednio.</a:t>
            </a:r>
          </a:p>
          <a:p>
            <a:pPr marL="0" indent="0">
              <a:buNone/>
            </a:pPr>
            <a:r>
              <a:rPr lang="pl-PL" dirty="0" smtClean="0"/>
              <a:t>	2</a:t>
            </a:r>
            <a:r>
              <a:rPr lang="pl-PL" dirty="0"/>
              <a:t>. Umowa międzynarodowa lub przepisy, o których mowa w ust. 1, rozstrzygają w szczególności o tym, w jakim języku prowadzone jest postępowanie związane z udzielaniem ochrony i w jakim języku powinna być sporządzona dokumentacja zgłoszeń wynalazków, wzorów użytkowych, wzorów przemysłowych, znaków towarowych, oznaczeń geograficznych i topografii układów scalonych.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443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Sytuacja prawna osób </a:t>
            </a:r>
            <a:r>
              <a:rPr lang="pl-PL" b="1" dirty="0" smtClean="0"/>
              <a:t>zagranicznych</a:t>
            </a:r>
            <a:r>
              <a:rPr lang="de-AT" b="1" dirty="0" smtClean="0"/>
              <a:t>.</a:t>
            </a:r>
            <a:r>
              <a:rPr lang="pl-PL" b="1" dirty="0" smtClean="0"/>
              <a:t> 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	Art</a:t>
            </a:r>
            <a:r>
              <a:rPr lang="pl-PL" dirty="0"/>
              <a:t>. 5. 1. Osoby zagraniczne korzystają z uprawnień wynikających z ustawy na podstawie umów międzynarodowych.</a:t>
            </a:r>
          </a:p>
          <a:p>
            <a:pPr marL="0" indent="0">
              <a:buNone/>
            </a:pPr>
            <a:r>
              <a:rPr lang="pl-PL" dirty="0" smtClean="0"/>
              <a:t>	2</a:t>
            </a:r>
            <a:r>
              <a:rPr lang="pl-PL" dirty="0"/>
              <a:t>. Osoby zagraniczne mogą, jeżeli nie narusza to postanowień umów międzynarodowych, korzystać z uprawnień wynikających z ustawy na zasadzie wzajemności. Przesłanki wzajemności, dla celów postępowania przed Urzędem Patentowym, stwierdza - po zasięgnięciu opinii właściwego ministra - Prezes Urzędu Patentowego.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7786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4000" b="1" dirty="0"/>
              <a:t>Katalog praw własności </a:t>
            </a:r>
            <a:r>
              <a:rPr lang="pl-PL" sz="4000" b="1" dirty="0" smtClean="0"/>
              <a:t>przemysłowej.</a:t>
            </a: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b="1" dirty="0" smtClean="0"/>
              <a:t>Czy </a:t>
            </a:r>
            <a:r>
              <a:rPr lang="pl-PL" sz="4000" b="1" dirty="0"/>
              <a:t>istnieją i są chronione </a:t>
            </a:r>
            <a:r>
              <a:rPr lang="pl-PL" sz="4000" b="1" dirty="0" smtClean="0"/>
              <a:t>inne prawa </a:t>
            </a:r>
            <a:r>
              <a:rPr lang="pl-PL" sz="4000" b="1" dirty="0"/>
              <a:t>własności przemysłowej? 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80928"/>
            <a:ext cx="8208912" cy="30963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 smtClean="0"/>
              <a:t>	</a:t>
            </a:r>
            <a:r>
              <a:rPr lang="pl-PL" sz="2600" dirty="0" smtClean="0"/>
              <a:t>Art</a:t>
            </a:r>
            <a:r>
              <a:rPr lang="pl-PL" sz="2600" dirty="0"/>
              <a:t>. 6. 1. Na warunkach określonych w ustawie </a:t>
            </a:r>
            <a:r>
              <a:rPr lang="pl-PL" sz="2600" b="1" dirty="0"/>
              <a:t>udzielane są patenty oraz dodatkowe prawa ochronne na wynalazki, prawa ochronne na wzory użytkowe i znaki towarowe, a także prawa z rejestracji na wzory przemysłowe, topografie układów scalonych oraz oznaczenia geograficzne</a:t>
            </a:r>
            <a:r>
              <a:rPr lang="pl-PL" sz="2600" dirty="0"/>
              <a:t>.</a:t>
            </a:r>
          </a:p>
          <a:p>
            <a:pPr marL="0" indent="0">
              <a:buNone/>
            </a:pPr>
            <a:r>
              <a:rPr lang="pl-PL" sz="2600" dirty="0" smtClean="0"/>
              <a:t>	2</a:t>
            </a:r>
            <a:r>
              <a:rPr lang="pl-PL" sz="2600" dirty="0"/>
              <a:t>. W sprawach, o których mowa w ust. 1, właściwy jest Urząd Patentowy.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7133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Prawo własności przemysłowej </a:t>
            </a:r>
            <a:r>
              <a:rPr lang="de-AT" b="1" dirty="0" smtClean="0"/>
              <a:t/>
            </a:r>
            <a:br>
              <a:rPr lang="de-AT" b="1" dirty="0" smtClean="0"/>
            </a:br>
            <a:r>
              <a:rPr lang="pl-PL" b="1" dirty="0" smtClean="0"/>
              <a:t>dla każdego</a:t>
            </a:r>
            <a:r>
              <a:rPr lang="de-AT" b="1" dirty="0" smtClean="0"/>
              <a:t> </a:t>
            </a:r>
            <a:r>
              <a:rPr lang="pl-PL" b="1" dirty="0" smtClean="0"/>
              <a:t> </a:t>
            </a:r>
            <a:r>
              <a:rPr lang="pl-PL" b="1" dirty="0">
                <a:sym typeface="Wingdings"/>
              </a:rPr>
              <a:t>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smtClean="0"/>
              <a:t>	Art</a:t>
            </a:r>
            <a:r>
              <a:rPr lang="pl-PL" dirty="0"/>
              <a:t>. 7. 1. Przedsiębiorcy mogą przewidzieć przyjmowanie projektów racjonalizatorskich na warunkach określonych w ustalanym przez siebie regulaminie racjonalizacji.</a:t>
            </a:r>
          </a:p>
          <a:p>
            <a:pPr marL="0" indent="0">
              <a:buNone/>
            </a:pPr>
            <a:r>
              <a:rPr lang="pl-PL" dirty="0" smtClean="0"/>
              <a:t>	2</a:t>
            </a:r>
            <a:r>
              <a:rPr lang="pl-PL" dirty="0"/>
              <a:t>. </a:t>
            </a:r>
            <a:r>
              <a:rPr lang="pl-PL" b="1" dirty="0"/>
              <a:t>Przedsiębiorca może uznać za projekt racjonalizatorski, w rozumieniu ustawy, każde rozwiązanie nadające się do wykorzystania, niebędące wynalazkiem podlegającym opatentowaniu, wzorem użytkowym, wzorem przemysłowym lub topografią układu scalonego.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	3</a:t>
            </a:r>
            <a:r>
              <a:rPr lang="pl-PL" dirty="0"/>
              <a:t>. W regulaminie, o którym mowa w ust. 1, przedsiębiorca określa co najmniej, jakie rozwiązania i przez kogo dokonane uznaje się w przedsiębiorstwie za projekty racjonalizatorskie, a także sposób załatwiania zgłoszonych projektów i zasady wynagradzania twórców tych projektów.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7829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Prawa majątkowe i prawa </a:t>
            </a:r>
            <a:r>
              <a:rPr lang="pl-PL" b="1" dirty="0" smtClean="0"/>
              <a:t>osobiste</a:t>
            </a:r>
            <a:r>
              <a:rPr lang="de-AT" b="1" dirty="0" smtClean="0"/>
              <a:t>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/>
              <a:t>	Art</a:t>
            </a:r>
            <a:r>
              <a:rPr lang="pl-PL" dirty="0"/>
              <a:t>. 8. 1. Na warunkach określonych w ustawie twórcy wynalazku, wzoru użytkowego, wzoru przemysłowego oraz topografii układu scalonego przysługuje prawo do:</a:t>
            </a:r>
          </a:p>
          <a:p>
            <a:pPr marL="0" indent="0">
              <a:buNone/>
            </a:pPr>
            <a:r>
              <a:rPr lang="pl-PL" dirty="0" smtClean="0"/>
              <a:t>1) uzyskania </a:t>
            </a:r>
            <a:r>
              <a:rPr lang="pl-PL" dirty="0"/>
              <a:t>patentu, prawa ochronnego albo prawa z rejestracji;</a:t>
            </a:r>
          </a:p>
          <a:p>
            <a:pPr marL="0" indent="0">
              <a:buNone/>
            </a:pPr>
            <a:r>
              <a:rPr lang="pl-PL" dirty="0" smtClean="0"/>
              <a:t>2) wynagrodzenia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 smtClean="0"/>
              <a:t>3) </a:t>
            </a:r>
            <a:r>
              <a:rPr lang="pl-PL" b="1" dirty="0" smtClean="0"/>
              <a:t>wymieniania </a:t>
            </a:r>
            <a:r>
              <a:rPr lang="pl-PL" b="1" dirty="0"/>
              <a:t>go jako twórcy w opisach, rejestrach oraz w innych dokumentach i publikacjach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smtClean="0"/>
              <a:t>	2</a:t>
            </a:r>
            <a:r>
              <a:rPr lang="pl-PL" dirty="0"/>
              <a:t>. Twórca projektu racjonalizatorskiego przyjętego przez przedsiębiorcę do wykorzystania ma prawo do wynagrodzenia określonego w regulaminie, o którym mowa w art. 7 ust. 1, obowiązującym w dniu zgłoszenia projektu, chyba że wydany później regulamin jest dla twórcy korzystniejszy. Przepis ust. 1 pkt 3 stosuje się odpowiednio.</a:t>
            </a:r>
          </a:p>
          <a:p>
            <a:pPr marL="0" indent="0">
              <a:buNone/>
            </a:pPr>
            <a:r>
              <a:rPr lang="pl-PL" dirty="0" smtClean="0"/>
              <a:t>	3</a:t>
            </a:r>
            <a:r>
              <a:rPr lang="pl-PL" dirty="0"/>
              <a:t>. Przepisy ust. 1 i 2 stosuje się także do współtwórcy.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778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Pokaz na ekranie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Prawo własności przemysłowej?   Prawo mienia przemysłowego?  Prawo dóbr przemysłowych?  </vt:lpstr>
      <vt:lpstr>Doniosłość unormowania zawartego w art. 1 ust. 2  </vt:lpstr>
      <vt:lpstr>Zbędny przepis? </vt:lpstr>
      <vt:lpstr>Prezentacja programu PowerPoint</vt:lpstr>
      <vt:lpstr> Obowiązywanie polskiego prawa  własności przemysłowej  w świetle art. 4</vt:lpstr>
      <vt:lpstr>Sytuacja prawna osób zagranicznych. </vt:lpstr>
      <vt:lpstr>Katalog praw własności przemysłowej. Czy istnieją i są chronione inne prawa własności przemysłowej?   </vt:lpstr>
      <vt:lpstr>Prawo własności przemysłowej  dla każdego  </vt:lpstr>
      <vt:lpstr>Prawa majątkowe i prawa osobiste. 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własności przemysłowej?   Prawo mienia przemysłowego?  Prawo dóbr przemysłowych?</dc:title>
  <dc:creator>Gula</dc:creator>
  <cp:lastModifiedBy>Jacek Mazurkiewicz</cp:lastModifiedBy>
  <cp:revision>5</cp:revision>
  <dcterms:created xsi:type="dcterms:W3CDTF">2014-04-02T16:33:00Z</dcterms:created>
  <dcterms:modified xsi:type="dcterms:W3CDTF">2014-11-25T06:48:11Z</dcterms:modified>
</cp:coreProperties>
</file>