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7" r:id="rId5"/>
    <p:sldId id="257" r:id="rId6"/>
    <p:sldId id="266" r:id="rId7"/>
    <p:sldId id="265" r:id="rId8"/>
    <p:sldId id="264" r:id="rId9"/>
    <p:sldId id="263" r:id="rId10"/>
    <p:sldId id="279" r:id="rId11"/>
    <p:sldId id="278" r:id="rId12"/>
    <p:sldId id="275" r:id="rId13"/>
    <p:sldId id="274" r:id="rId14"/>
    <p:sldId id="273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Zakres obowiązywania kpa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Przesłanki stosowania </a:t>
            </a:r>
            <a:br>
              <a:rPr lang="pl-PL" b="1" dirty="0" smtClean="0"/>
            </a:br>
            <a:r>
              <a:rPr lang="pl-PL" b="1" dirty="0" smtClean="0"/>
              <a:t>przepisów kpa </a:t>
            </a:r>
            <a:br>
              <a:rPr lang="pl-PL" b="1" dirty="0" smtClean="0"/>
            </a:br>
            <a:r>
              <a:rPr lang="pl-PL" b="1" dirty="0" smtClean="0"/>
              <a:t>w sprawach porządku i bezpieczeństwa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Spory o właściwość</a:t>
            </a:r>
          </a:p>
          <a:p>
            <a:pPr>
              <a:buNone/>
            </a:pPr>
            <a:r>
              <a:rPr lang="pl-PL" dirty="0" smtClean="0"/>
              <a:t>Spór o właściwość – rozbieżność poglądów dotycząca zakresu działania organów państwowych. </a:t>
            </a:r>
          </a:p>
          <a:p>
            <a:pPr>
              <a:buNone/>
            </a:pPr>
            <a:r>
              <a:rPr lang="pl-PL" dirty="0" smtClean="0"/>
              <a:t>Spory o właściwość: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Pozytywne </a:t>
            </a:r>
          </a:p>
          <a:p>
            <a:pPr marL="514350" indent="-514350">
              <a:buAutoNum type="arabicPeriod"/>
            </a:pPr>
            <a:r>
              <a:rPr lang="pl-PL" dirty="0" smtClean="0"/>
              <a:t>Negatywne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Spory o właściwość</a:t>
            </a:r>
          </a:p>
          <a:p>
            <a:pPr>
              <a:buNone/>
            </a:pPr>
            <a:r>
              <a:rPr lang="pl-PL" dirty="0" smtClean="0"/>
              <a:t>Podział sporów </a:t>
            </a:r>
            <a:r>
              <a:rPr lang="pl-PL" dirty="0" err="1" smtClean="0"/>
              <a:t>wg</a:t>
            </a:r>
            <a:r>
              <a:rPr lang="pl-PL" dirty="0" smtClean="0"/>
              <a:t>. kryterium rodzaju organu: </a:t>
            </a:r>
          </a:p>
          <a:p>
            <a:pPr marL="514350" indent="-514350">
              <a:buAutoNum type="arabicPeriod"/>
            </a:pPr>
            <a:r>
              <a:rPr lang="pl-PL" dirty="0" smtClean="0"/>
              <a:t>Spory pomiędzy organami administracji publicznej (poza organami jednostek samorządu terytorialnego); </a:t>
            </a:r>
          </a:p>
          <a:p>
            <a:pPr marL="514350" indent="-514350">
              <a:buAutoNum type="arabicPeriod"/>
            </a:pPr>
            <a:r>
              <a:rPr lang="pl-PL" dirty="0" smtClean="0"/>
              <a:t>Spory pomiędzy organami jednostek samorządu terytorialnego, a innymi organami administracji publicznej; </a:t>
            </a:r>
          </a:p>
          <a:p>
            <a:pPr marL="514350" indent="-514350">
              <a:buAutoNum type="arabicPeriod"/>
            </a:pPr>
            <a:r>
              <a:rPr lang="pl-PL" dirty="0" smtClean="0"/>
              <a:t>Spory pomiędzy organami administracji publicznej, a sądami powszechnymi.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Ustawa o stanie wyjątkowym </a:t>
            </a:r>
          </a:p>
          <a:p>
            <a:pPr>
              <a:buNone/>
            </a:pPr>
            <a:r>
              <a:rPr lang="pl-PL" dirty="0" smtClean="0"/>
              <a:t>W czasie stanu wyjątkowego organy władzy publicznej działają </a:t>
            </a:r>
          </a:p>
          <a:p>
            <a:pPr>
              <a:buFontTx/>
              <a:buChar char="-"/>
            </a:pPr>
            <a:r>
              <a:rPr lang="pl-PL" dirty="0" smtClean="0"/>
              <a:t>w dotychczasowych strukturach organizacyjnych państwa i </a:t>
            </a:r>
          </a:p>
          <a:p>
            <a:pPr>
              <a:buFontTx/>
              <a:buChar char="-"/>
            </a:pPr>
            <a:r>
              <a:rPr lang="pl-PL" dirty="0" smtClean="0"/>
              <a:t>w ramach przysługujących im kompetencji, </a:t>
            </a:r>
          </a:p>
          <a:p>
            <a:pPr>
              <a:buNone/>
            </a:pPr>
            <a:r>
              <a:rPr lang="pl-PL" dirty="0" smtClean="0"/>
              <a:t>z zastrzeżeniem przepisów niniejszej ustawy.</a:t>
            </a:r>
          </a:p>
          <a:p>
            <a:pPr>
              <a:buNone/>
            </a:pPr>
            <a:r>
              <a:rPr lang="pl-PL" dirty="0" smtClean="0"/>
              <a:t>(art. 8 </a:t>
            </a:r>
            <a:r>
              <a:rPr lang="pl-PL" dirty="0" err="1" smtClean="0"/>
              <a:t>usw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Ustawa o stanie wyjątkowym </a:t>
            </a:r>
          </a:p>
          <a:p>
            <a:pPr>
              <a:buNone/>
            </a:pPr>
            <a:r>
              <a:rPr lang="pl-PL" dirty="0" smtClean="0"/>
              <a:t>Ustawa określa tryb wprowadzenia i zniesienia stanu wyjątkowego, a także </a:t>
            </a:r>
          </a:p>
          <a:p>
            <a:pPr>
              <a:buNone/>
            </a:pPr>
            <a:r>
              <a:rPr lang="pl-PL" dirty="0" smtClean="0"/>
              <a:t>zasady działania organów władzy publicznej oraz </a:t>
            </a:r>
          </a:p>
          <a:p>
            <a:pPr>
              <a:buNone/>
            </a:pPr>
            <a:r>
              <a:rPr lang="pl-PL" dirty="0" smtClean="0"/>
              <a:t>zakres, w jakim mogą być </a:t>
            </a:r>
            <a:r>
              <a:rPr lang="pl-PL" b="1" dirty="0" smtClean="0"/>
              <a:t>ograniczone wolności i prawa człowieka i obywatela </a:t>
            </a:r>
            <a:r>
              <a:rPr lang="pl-PL" dirty="0" smtClean="0"/>
              <a:t>w czasie stanu wyjątkowego.</a:t>
            </a:r>
          </a:p>
          <a:p>
            <a:pPr>
              <a:buNone/>
            </a:pPr>
            <a:r>
              <a:rPr lang="pl-PL" dirty="0" smtClean="0"/>
              <a:t>(art. 1 </a:t>
            </a:r>
            <a:r>
              <a:rPr lang="pl-PL" dirty="0" err="1" smtClean="0"/>
              <a:t>usw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Ograniczenia mogą nastąpić: </a:t>
            </a:r>
          </a:p>
          <a:p>
            <a:pPr marL="514350" indent="-514350">
              <a:buAutoNum type="arabicPeriod"/>
            </a:pPr>
            <a:r>
              <a:rPr lang="pl-PL" dirty="0" smtClean="0"/>
              <a:t>Ex </a:t>
            </a:r>
            <a:r>
              <a:rPr lang="pl-PL" dirty="0" err="1" smtClean="0"/>
              <a:t>lege</a:t>
            </a:r>
            <a:r>
              <a:rPr lang="pl-PL" dirty="0" smtClean="0"/>
              <a:t> </a:t>
            </a:r>
          </a:p>
          <a:p>
            <a:pPr marL="514350" indent="-514350">
              <a:buAutoNum type="arabicPeriod"/>
            </a:pPr>
            <a:r>
              <a:rPr lang="pl-PL" dirty="0" smtClean="0"/>
              <a:t>Na podstawie konkretyzacji norm prawnych zawartych w ustawie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Ustawa o stanie </a:t>
            </a:r>
            <a:r>
              <a:rPr lang="pl-PL" b="1" dirty="0" smtClean="0"/>
              <a:t>klęski żywiołowej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W czasie stanu klęski żywiołowej organy władzy publicznej działają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dirty="0" smtClean="0"/>
              <a:t>dotychczasowych strukturach organizacyjnych państwa i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dirty="0" smtClean="0"/>
              <a:t>ramach przysługujących im kompetencji,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z </a:t>
            </a:r>
            <a:r>
              <a:rPr lang="pl-PL" dirty="0" smtClean="0"/>
              <a:t>zastrzeżeniem przepisów niniejszej ustawy.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(art. 7 </a:t>
            </a:r>
            <a:r>
              <a:rPr lang="pl-PL" dirty="0" err="1" smtClean="0"/>
              <a:t>usk</a:t>
            </a:r>
            <a:r>
              <a:rPr lang="pl-PL" dirty="0" err="1" smtClean="0"/>
              <a:t>ż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Przedmiotowy i podmiotowy zakres obowiązywania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Kodeks postępowania administracyjnego normuje </a:t>
            </a:r>
            <a:r>
              <a:rPr lang="pl-PL" b="1" dirty="0" smtClean="0"/>
              <a:t>postępowanie: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przed organami administracji publicznej </a:t>
            </a:r>
            <a:r>
              <a:rPr lang="pl-PL" dirty="0" smtClean="0"/>
              <a:t>w należących do właściwości tych organów </a:t>
            </a:r>
            <a:r>
              <a:rPr lang="pl-PL" b="1" dirty="0" smtClean="0"/>
              <a:t>sprawach indywidualnych </a:t>
            </a:r>
            <a:r>
              <a:rPr lang="pl-PL" dirty="0" smtClean="0"/>
              <a:t>rozstrzyganych w drodze decyzji administracyjnych;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przed innymi organami państwowymi oraz przed innymi podmiotami</a:t>
            </a:r>
            <a:r>
              <a:rPr lang="pl-PL" dirty="0" smtClean="0"/>
              <a:t>, gdy są one powołane </a:t>
            </a:r>
            <a:r>
              <a:rPr lang="pl-PL" b="1" dirty="0" smtClean="0"/>
              <a:t>z mocy prawa </a:t>
            </a:r>
            <a:r>
              <a:rPr lang="pl-PL" dirty="0" smtClean="0"/>
              <a:t>lub </a:t>
            </a:r>
            <a:r>
              <a:rPr lang="pl-PL" b="1" dirty="0" smtClean="0"/>
              <a:t>na podstawie porozumień </a:t>
            </a:r>
            <a:r>
              <a:rPr lang="pl-PL" dirty="0" smtClean="0"/>
              <a:t>do załatwiania spraw określonych w </a:t>
            </a:r>
            <a:r>
              <a:rPr lang="pl-PL" dirty="0" err="1" smtClean="0"/>
              <a:t>pkt</a:t>
            </a:r>
            <a:r>
              <a:rPr lang="pl-PL" dirty="0" smtClean="0"/>
              <a:t> 1;</a:t>
            </a:r>
          </a:p>
          <a:p>
            <a:pPr>
              <a:buNone/>
            </a:pPr>
            <a:r>
              <a:rPr lang="pl-PL" dirty="0" smtClean="0"/>
              <a:t>3) w sprawach </a:t>
            </a:r>
            <a:r>
              <a:rPr lang="pl-PL" b="1" dirty="0" smtClean="0"/>
              <a:t>rozstrzygania sporów o właściwość między organami </a:t>
            </a:r>
            <a:r>
              <a:rPr lang="pl-PL" dirty="0" smtClean="0"/>
              <a:t>jednostek samorządu terytorialnego i organami administracji rządowej oraz między organami i podmiotami, o których mowa w </a:t>
            </a:r>
            <a:r>
              <a:rPr lang="pl-PL" dirty="0" err="1" smtClean="0"/>
              <a:t>pkt</a:t>
            </a:r>
            <a:r>
              <a:rPr lang="pl-PL" dirty="0" smtClean="0"/>
              <a:t> 2;</a:t>
            </a:r>
          </a:p>
          <a:p>
            <a:pPr>
              <a:buNone/>
            </a:pPr>
            <a:r>
              <a:rPr lang="pl-PL" dirty="0" smtClean="0"/>
              <a:t>4) w sprawach </a:t>
            </a:r>
            <a:r>
              <a:rPr lang="pl-PL" b="1" dirty="0" smtClean="0"/>
              <a:t>wydawania zaświadczeń.</a:t>
            </a:r>
          </a:p>
          <a:p>
            <a:pPr>
              <a:buNone/>
            </a:pPr>
            <a:r>
              <a:rPr lang="pl-PL" dirty="0" smtClean="0"/>
              <a:t>(art. 1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u="sng" dirty="0" smtClean="0"/>
              <a:t>postępowanie w sprawie skarg i wniosków</a:t>
            </a:r>
          </a:p>
          <a:p>
            <a:pPr>
              <a:buNone/>
            </a:pPr>
            <a:r>
              <a:rPr lang="pl-PL" dirty="0" smtClean="0"/>
              <a:t>Kodeks postępowania administracyjnego normuje ponadto postępowanie w sprawie skarg i wniosków (Dział VIII) </a:t>
            </a:r>
          </a:p>
          <a:p>
            <a:pPr>
              <a:buNone/>
            </a:pPr>
            <a:r>
              <a:rPr lang="pl-PL" dirty="0" smtClean="0"/>
              <a:t>- przed organami państwowymi, organami jednostek samorządu terytorialnego oraz przed organami organizacji społecznych.</a:t>
            </a:r>
          </a:p>
          <a:p>
            <a:pPr>
              <a:buNone/>
            </a:pPr>
            <a:r>
              <a:rPr lang="pl-PL" dirty="0" smtClean="0"/>
              <a:t>(art. 2 kpa)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Przepisów Kodeksu postępowania administracyjnego nie stosuje się do:</a:t>
            </a:r>
          </a:p>
          <a:p>
            <a:pPr>
              <a:buNone/>
            </a:pPr>
            <a:r>
              <a:rPr lang="pl-PL" dirty="0" smtClean="0"/>
              <a:t>1) postępowania w sprawach karnych skarbowych;</a:t>
            </a:r>
          </a:p>
          <a:p>
            <a:pPr>
              <a:buNone/>
            </a:pPr>
            <a:r>
              <a:rPr lang="pl-PL" dirty="0" smtClean="0"/>
              <a:t>2) spraw uregulowanych w ustawie - Ordynacja podatkowa; </a:t>
            </a:r>
          </a:p>
          <a:p>
            <a:pPr>
              <a:buNone/>
            </a:pPr>
            <a:r>
              <a:rPr lang="pl-PL" dirty="0" smtClean="0"/>
              <a:t>3) należących do właściwości polskich przedstawicielstw dyplomatycznych i urzędów konsularnych - o ile przepisy szczególne nie stanowią inaczej</a:t>
            </a:r>
          </a:p>
          <a:p>
            <a:pPr>
              <a:buNone/>
            </a:pPr>
            <a:r>
              <a:rPr lang="pl-PL" dirty="0" smtClean="0"/>
              <a:t>(art. 3 § 1-2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Przepisów Kodeksu postępowania administracyjnego nie stosuje się do: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nadrzędności i podległości organizacyjnej w stosunkach </a:t>
            </a:r>
            <a:r>
              <a:rPr lang="pl-PL" dirty="0" smtClean="0"/>
              <a:t>między organami państwowymi i innymi państwowymi jednostkami organizacyjnymi,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podległości służbowej pracowników </a:t>
            </a:r>
            <a:r>
              <a:rPr lang="pl-PL" dirty="0" smtClean="0"/>
              <a:t>organów i jednostek organizacyjnych wymienionych w </a:t>
            </a:r>
            <a:r>
              <a:rPr lang="pl-PL" dirty="0" err="1" smtClean="0"/>
              <a:t>pkt</a:t>
            </a:r>
            <a:r>
              <a:rPr lang="pl-PL" dirty="0" smtClean="0"/>
              <a:t> 1, </a:t>
            </a:r>
          </a:p>
          <a:p>
            <a:pPr>
              <a:buFontTx/>
              <a:buChar char="-"/>
            </a:pPr>
            <a:r>
              <a:rPr lang="pl-PL" dirty="0" smtClean="0"/>
              <a:t>o ile przepisy szczególne nie stanowią inaczej.</a:t>
            </a:r>
          </a:p>
          <a:p>
            <a:pPr>
              <a:buNone/>
            </a:pPr>
            <a:r>
              <a:rPr lang="pl-PL" dirty="0" smtClean="0"/>
              <a:t>(art. 3 § </a:t>
            </a:r>
            <a:r>
              <a:rPr lang="pl-PL" dirty="0" err="1" smtClean="0"/>
              <a:t>3</a:t>
            </a:r>
            <a:r>
              <a:rPr lang="pl-PL" dirty="0" smtClean="0"/>
              <a:t> kpa)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Definicje ustawowe: (znaczenie słów w rozumieniu kpa)</a:t>
            </a:r>
          </a:p>
          <a:p>
            <a:pPr>
              <a:buNone/>
            </a:pPr>
            <a:r>
              <a:rPr lang="pl-PL" b="1" dirty="0" smtClean="0"/>
              <a:t>Organ administracji publicznej </a:t>
            </a:r>
            <a:r>
              <a:rPr lang="pl-PL" dirty="0" smtClean="0"/>
              <a:t>- rozumie się przez to ministrów, centralne organy administracji rządowej, wojewodów, działające w ich lub we własnym imieniu inne terenowe organy administracji rządowej (zespolonej i niezespolonej), organy jednostek samorządu terytorialnego oraz organy i podmioty, gdy są one powołane z mocy prawa lub na podstawie porozumień do załatwiania spraw </a:t>
            </a:r>
          </a:p>
          <a:p>
            <a:pPr>
              <a:buNone/>
            </a:pPr>
            <a:r>
              <a:rPr lang="pl-PL" dirty="0" smtClean="0"/>
              <a:t>(art. 5 § 2 </a:t>
            </a:r>
            <a:r>
              <a:rPr lang="pl-PL" dirty="0" err="1" smtClean="0"/>
              <a:t>pkt</a:t>
            </a:r>
            <a:r>
              <a:rPr lang="pl-PL" dirty="0" smtClean="0"/>
              <a:t> 3 kpa)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Definicje ustawowe: (znaczenie słów w rozumieniu kpa)</a:t>
            </a:r>
          </a:p>
          <a:p>
            <a:pPr>
              <a:buNone/>
            </a:pPr>
            <a:r>
              <a:rPr lang="pl-PL" b="1" dirty="0" smtClean="0"/>
              <a:t>organach jednostek samorządu terytorialnego </a:t>
            </a:r>
            <a:r>
              <a:rPr lang="pl-PL" dirty="0" smtClean="0"/>
              <a:t>- rozumie się przez to organy gminy, powiatu, województwa, związków gmin, związków powiatów, wójta, burmistrza (prezydenta miasta), starostę, marszałka województwa oraz kierowników służb, inspekcji i straży działających w imieniu wójta, burmistrza (prezydenta miasta), starosty lub marszałka województwa, a ponadto samorządowe kolegia odwoławcze.</a:t>
            </a:r>
          </a:p>
          <a:p>
            <a:pPr>
              <a:buNone/>
            </a:pPr>
            <a:r>
              <a:rPr lang="pl-PL" dirty="0" smtClean="0"/>
              <a:t>(art. 5 § 2 </a:t>
            </a:r>
            <a:r>
              <a:rPr lang="pl-PL" dirty="0" err="1" smtClean="0"/>
              <a:t>pkt</a:t>
            </a:r>
            <a:r>
              <a:rPr lang="pl-PL" dirty="0" smtClean="0"/>
              <a:t> 6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Właściwość organu </a:t>
            </a:r>
          </a:p>
          <a:p>
            <a:pPr algn="ctr">
              <a:buNone/>
            </a:pPr>
            <a:r>
              <a:rPr lang="pl-PL" u="sng" dirty="0" smtClean="0"/>
              <a:t>Obowiązek przestrzegania właściwości</a:t>
            </a:r>
          </a:p>
          <a:p>
            <a:pPr>
              <a:buNone/>
            </a:pPr>
            <a:r>
              <a:rPr lang="pl-PL" dirty="0" smtClean="0"/>
              <a:t>- Organy administracji publicznej przestrzegają z urzędu swojej właściwości rzeczowej i miejscowej.</a:t>
            </a:r>
          </a:p>
          <a:p>
            <a:pPr algn="ctr">
              <a:buNone/>
            </a:pPr>
            <a:r>
              <a:rPr lang="pl-PL" u="sng" dirty="0" smtClean="0"/>
              <a:t>Właściwość rzeczowa</a:t>
            </a:r>
          </a:p>
          <a:p>
            <a:pPr>
              <a:buFontTx/>
              <a:buChar char="-"/>
            </a:pPr>
            <a:r>
              <a:rPr lang="pl-PL" dirty="0" smtClean="0"/>
              <a:t>Właściwość rzeczową organu administracji publicznej ustala się według przepisów o zakresie jego działania.</a:t>
            </a:r>
          </a:p>
          <a:p>
            <a:pPr algn="ctr">
              <a:buNone/>
            </a:pPr>
            <a:r>
              <a:rPr lang="pl-PL" u="sng" dirty="0" smtClean="0"/>
              <a:t>Właściwość miejscowa</a:t>
            </a:r>
          </a:p>
          <a:p>
            <a:pPr>
              <a:buNone/>
            </a:pPr>
            <a:r>
              <a:rPr lang="pl-PL" dirty="0" smtClean="0"/>
              <a:t>Właściwość miejscową organu administracji publicznej ustala się:</a:t>
            </a:r>
          </a:p>
          <a:p>
            <a:pPr>
              <a:buNone/>
            </a:pPr>
            <a:r>
              <a:rPr lang="pl-PL" dirty="0" smtClean="0"/>
              <a:t>1) w sprawach dotyczących nieruchomości </a:t>
            </a:r>
          </a:p>
          <a:p>
            <a:pPr>
              <a:buNone/>
            </a:pPr>
            <a:r>
              <a:rPr lang="pl-PL" dirty="0" smtClean="0"/>
              <a:t>2) w sprawach dotyczących prowadzenia zakładu pracy </a:t>
            </a:r>
          </a:p>
          <a:p>
            <a:pPr>
              <a:buNone/>
            </a:pPr>
            <a:r>
              <a:rPr lang="pl-PL" dirty="0" smtClean="0"/>
              <a:t>(art. 19-21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Zakres obowiązywania kpa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Właściwość instancyjna </a:t>
            </a:r>
          </a:p>
          <a:p>
            <a:pPr>
              <a:buNone/>
            </a:pPr>
            <a:r>
              <a:rPr lang="pl-PL" dirty="0" smtClean="0"/>
              <a:t>Organami wyższego stopnia w rozumieniu kpa są:</a:t>
            </a:r>
          </a:p>
          <a:p>
            <a:pPr>
              <a:buNone/>
            </a:pPr>
            <a:r>
              <a:rPr lang="pl-PL" dirty="0" smtClean="0"/>
              <a:t>1) w stosunku do organów jednostek samorządu terytorialnego - samorządowe kolegia odwoławcze, chyba że ustawy szczególne stanowią inaczej;</a:t>
            </a:r>
          </a:p>
          <a:p>
            <a:pPr>
              <a:buNone/>
            </a:pPr>
            <a:r>
              <a:rPr lang="pl-PL" dirty="0" smtClean="0"/>
              <a:t>2) w stosunku do wojewodów - właściwi w sprawie ministrowie;</a:t>
            </a:r>
          </a:p>
          <a:p>
            <a:pPr>
              <a:buNone/>
            </a:pPr>
            <a:r>
              <a:rPr lang="pl-PL" dirty="0" smtClean="0"/>
              <a:t>3) w stosunku do organów administracji publicznej innych niż określone w </a:t>
            </a:r>
            <a:r>
              <a:rPr lang="pl-PL" dirty="0" err="1" smtClean="0"/>
              <a:t>pkt</a:t>
            </a:r>
            <a:r>
              <a:rPr lang="pl-PL" dirty="0" smtClean="0"/>
              <a:t> 1 i 2 - odpowiednie organy nadrzędne lub właściwi ministrowie, a w razie ich braku - organy państwowe sprawujące nadzór nad ich działalnością;</a:t>
            </a:r>
          </a:p>
          <a:p>
            <a:pPr>
              <a:buNone/>
            </a:pPr>
            <a:r>
              <a:rPr lang="pl-PL" dirty="0" smtClean="0"/>
              <a:t>4) w stosunku do organów organizacji społecznych - odpowiednie organy wyższego stopnia tych organizacji, a w razie ich braku - organ państwowy sprawujący nadzór nad ich działalnością.</a:t>
            </a:r>
          </a:p>
          <a:p>
            <a:pPr>
              <a:buNone/>
            </a:pPr>
            <a:r>
              <a:rPr lang="pl-PL" dirty="0" smtClean="0"/>
              <a:t>(art. 17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837</Words>
  <Application>Microsoft Office PowerPoint</Application>
  <PresentationFormat>Pokaz na ekranie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Zakres obowiązywania kpa  Przesłanki stosowania  przepisów kpa  w sprawach porządku i bezpieczeństwa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  <vt:lpstr>Zakres obowiązywania kpa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Zakres obowiązywania kpa  Przesłanki stosowania  przepisów kpa  w sprawach porządku i bezpieczeństwa</dc:title>
  <dc:creator>Maciek</dc:creator>
  <cp:lastModifiedBy>Maciek</cp:lastModifiedBy>
  <cp:revision>5</cp:revision>
  <dcterms:created xsi:type="dcterms:W3CDTF">2016-01-18T21:47:19Z</dcterms:created>
  <dcterms:modified xsi:type="dcterms:W3CDTF">2016-01-20T20:34:18Z</dcterms:modified>
</cp:coreProperties>
</file>