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2" r:id="rId4"/>
    <p:sldId id="271" r:id="rId5"/>
    <p:sldId id="270" r:id="rId6"/>
    <p:sldId id="273" r:id="rId7"/>
    <p:sldId id="269" r:id="rId8"/>
    <p:sldId id="310" r:id="rId9"/>
    <p:sldId id="311" r:id="rId10"/>
    <p:sldId id="294" r:id="rId11"/>
    <p:sldId id="300" r:id="rId12"/>
    <p:sldId id="301" r:id="rId13"/>
    <p:sldId id="318" r:id="rId14"/>
    <p:sldId id="299" r:id="rId15"/>
    <p:sldId id="302" r:id="rId16"/>
    <p:sldId id="308" r:id="rId17"/>
    <p:sldId id="309" r:id="rId18"/>
    <p:sldId id="307" r:id="rId19"/>
    <p:sldId id="306" r:id="rId20"/>
    <p:sldId id="305" r:id="rId21"/>
    <p:sldId id="304" r:id="rId22"/>
    <p:sldId id="321" r:id="rId23"/>
    <p:sldId id="320" r:id="rId24"/>
    <p:sldId id="319" r:id="rId25"/>
    <p:sldId id="279" r:id="rId26"/>
    <p:sldId id="278" r:id="rId27"/>
    <p:sldId id="285" r:id="rId28"/>
    <p:sldId id="282" r:id="rId29"/>
    <p:sldId id="293" r:id="rId30"/>
    <p:sldId id="292" r:id="rId31"/>
    <p:sldId id="291" r:id="rId32"/>
    <p:sldId id="290" r:id="rId3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2016-01-20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2016-01-20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2016-01-20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2016-01-20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2016-01-20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2016-01-20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2016-01-20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Podmioty i uczestnicy postępowania administracyjnego i ich sytuacja prawna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Pełnomocnik strony</a:t>
            </a:r>
          </a:p>
          <a:p>
            <a:pPr>
              <a:buNone/>
            </a:pPr>
            <a:r>
              <a:rPr lang="pl-PL" dirty="0" smtClean="0"/>
              <a:t>Strona może działać przez pełnomocnika, chyba że charakter czynności wymaga jej osobistego działania.</a:t>
            </a:r>
          </a:p>
          <a:p>
            <a:pPr>
              <a:buNone/>
            </a:pPr>
            <a:r>
              <a:rPr lang="pl-PL" dirty="0" smtClean="0"/>
              <a:t>(art. 32 kpa)</a:t>
            </a:r>
          </a:p>
          <a:p>
            <a:pPr>
              <a:buNone/>
            </a:pPr>
            <a:r>
              <a:rPr lang="pl-PL" dirty="0" smtClean="0"/>
              <a:t>-   Pełnomocnikiem strony może być osoba fizyczna posiadająca zdolność do czynności prawnych.</a:t>
            </a:r>
          </a:p>
          <a:p>
            <a:pPr>
              <a:buNone/>
            </a:pPr>
            <a:r>
              <a:rPr lang="pl-PL" dirty="0" smtClean="0"/>
              <a:t>(art. 33 § 1 kpa)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Pełnomocnik strony</a:t>
            </a:r>
          </a:p>
          <a:p>
            <a:pPr>
              <a:buNone/>
            </a:pPr>
            <a:r>
              <a:rPr lang="pl-PL" dirty="0" smtClean="0"/>
              <a:t>Pełnomocnictwo jest jednostronną czynnością prawną, złożoną w dowolnej formie </a:t>
            </a:r>
          </a:p>
          <a:p>
            <a:pPr>
              <a:buNone/>
            </a:pPr>
            <a:r>
              <a:rPr lang="pl-PL" dirty="0" smtClean="0"/>
              <a:t>Pełnomocnictwo powinno być udzielone na piśmie, w formie dokumentu elektronicznego lub zgłoszone do protokołu. </a:t>
            </a:r>
          </a:p>
          <a:p>
            <a:pPr>
              <a:buNone/>
            </a:pPr>
            <a:r>
              <a:rPr lang="pl-PL" dirty="0" smtClean="0"/>
              <a:t>(art. 33 § 2 kpa)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Pełnomocnik strony</a:t>
            </a:r>
          </a:p>
          <a:p>
            <a:pPr>
              <a:buNone/>
            </a:pPr>
            <a:r>
              <a:rPr lang="pl-PL" dirty="0" smtClean="0"/>
              <a:t>Drobne sprawy – domniemanie pełnomocnictwa: </a:t>
            </a:r>
          </a:p>
          <a:p>
            <a:pPr>
              <a:buNone/>
            </a:pPr>
            <a:r>
              <a:rPr lang="pl-PL" dirty="0" smtClean="0"/>
              <a:t>W sprawach mniejszej wagi organ administracji publicznej - może nie żądać pełnomocnictwa, </a:t>
            </a:r>
          </a:p>
          <a:p>
            <a:pPr>
              <a:buFontTx/>
              <a:buChar char="-"/>
            </a:pPr>
            <a:r>
              <a:rPr lang="pl-PL" dirty="0" smtClean="0"/>
              <a:t>jeśli pełnomocnikiem jest członek najbliższej rodziny lub domownik strony, </a:t>
            </a:r>
          </a:p>
          <a:p>
            <a:pPr>
              <a:buFontTx/>
              <a:buChar char="-"/>
            </a:pPr>
            <a:r>
              <a:rPr lang="pl-PL" dirty="0" smtClean="0"/>
              <a:t>a nie ma wątpliwości co do istnienia i zakresu upoważnienia do występowania w imieniu strony. </a:t>
            </a:r>
          </a:p>
          <a:p>
            <a:pPr>
              <a:buNone/>
            </a:pPr>
            <a:r>
              <a:rPr lang="pl-PL" dirty="0" smtClean="0"/>
              <a:t>(art. 33 § 4 kpa)</a:t>
            </a:r>
          </a:p>
          <a:p>
            <a:pPr>
              <a:buFontTx/>
              <a:buChar char="-"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 smtClean="0"/>
              <a:t>Pełnomocnik strony</a:t>
            </a:r>
          </a:p>
          <a:p>
            <a:pPr>
              <a:buNone/>
            </a:pPr>
            <a:r>
              <a:rPr lang="pl-PL" dirty="0" smtClean="0"/>
              <a:t>Pełnomocnik dołącza do akt oryginał lub urzędowo poświadczony odpis pełnomocnictwa.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Adwokat</a:t>
            </a:r>
            <a:r>
              <a:rPr lang="pl-PL" dirty="0" smtClean="0"/>
              <a:t>, radca prawny, rzecznik patentowy, a także doradca podatkowy mogą sami uwierzytelnić odpis udzielonego im pełnomocnictwa oraz odpisy innych dokumentów wykazujących ich umocowanie.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Organ </a:t>
            </a:r>
            <a:r>
              <a:rPr lang="pl-PL" dirty="0" smtClean="0"/>
              <a:t>administracji publicznej może w razie wątpliwości zażądać urzędowego poświadczenia podpisu </a:t>
            </a:r>
            <a:r>
              <a:rPr lang="pl-PL" dirty="0" smtClean="0"/>
              <a:t>strony </a:t>
            </a:r>
          </a:p>
          <a:p>
            <a:pPr>
              <a:buNone/>
            </a:pPr>
            <a:r>
              <a:rPr lang="pl-PL" dirty="0" smtClean="0"/>
              <a:t>(</a:t>
            </a:r>
            <a:r>
              <a:rPr lang="pl-PL" dirty="0" smtClean="0"/>
              <a:t>art. 33 § </a:t>
            </a:r>
            <a:r>
              <a:rPr lang="pl-PL" dirty="0" smtClean="0"/>
              <a:t>3 </a:t>
            </a:r>
            <a:r>
              <a:rPr lang="pl-PL" dirty="0" smtClean="0"/>
              <a:t>kpa)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Pełnomocnik strony</a:t>
            </a:r>
          </a:p>
          <a:p>
            <a:pPr>
              <a:buNone/>
            </a:pPr>
            <a:r>
              <a:rPr lang="pl-PL" dirty="0" smtClean="0"/>
              <a:t>Kilku pełnomocników</a:t>
            </a:r>
          </a:p>
          <a:p>
            <a:pPr>
              <a:buFontTx/>
              <a:buChar char="-"/>
            </a:pPr>
            <a:r>
              <a:rPr lang="pl-PL" dirty="0" smtClean="0"/>
              <a:t>Jeżeli ustanowiono kilku pełnomocników, doręcza się pisma tylko jednemu pełnomocnikowi. </a:t>
            </a:r>
          </a:p>
          <a:p>
            <a:pPr>
              <a:buFontTx/>
              <a:buChar char="-"/>
            </a:pPr>
            <a:r>
              <a:rPr lang="pl-PL" dirty="0" smtClean="0"/>
              <a:t>Strona może wskazać takiego pełnomocnika.</a:t>
            </a:r>
          </a:p>
          <a:p>
            <a:pPr>
              <a:buNone/>
            </a:pPr>
            <a:r>
              <a:rPr lang="pl-PL" dirty="0" smtClean="0"/>
              <a:t>(art. 40 § 2 </a:t>
            </a:r>
            <a:r>
              <a:rPr lang="pl-PL" dirty="0" err="1" smtClean="0"/>
              <a:t>zd</a:t>
            </a:r>
            <a:r>
              <a:rPr lang="pl-PL" dirty="0" smtClean="0"/>
              <a:t>. 2-3 kpa)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 smtClean="0"/>
              <a:t>Strona </a:t>
            </a:r>
          </a:p>
          <a:p>
            <a:pPr>
              <a:buNone/>
            </a:pPr>
            <a:r>
              <a:rPr lang="pl-PL" dirty="0" smtClean="0"/>
              <a:t>W sprawie zakończonej decyzją ostateczną wznawia się postępowanie, jeżeli</a:t>
            </a:r>
            <a:r>
              <a:rPr lang="pl-PL" dirty="0" smtClean="0"/>
              <a:t>:</a:t>
            </a:r>
          </a:p>
          <a:p>
            <a:pPr>
              <a:buFontTx/>
              <a:buChar char="-"/>
            </a:pPr>
            <a:r>
              <a:rPr lang="pl-PL" dirty="0" smtClean="0"/>
              <a:t>strona </a:t>
            </a:r>
            <a:r>
              <a:rPr lang="pl-PL" dirty="0" smtClean="0"/>
              <a:t>bez własnej winy nie brała udziału w </a:t>
            </a:r>
            <a:r>
              <a:rPr lang="pl-PL" dirty="0" smtClean="0"/>
              <a:t>postępowaniu</a:t>
            </a:r>
          </a:p>
          <a:p>
            <a:pPr>
              <a:buNone/>
            </a:pPr>
            <a:r>
              <a:rPr lang="pl-PL" dirty="0" smtClean="0"/>
              <a:t>(art. </a:t>
            </a:r>
            <a:r>
              <a:rPr lang="pl-PL" dirty="0" smtClean="0"/>
              <a:t>145 </a:t>
            </a:r>
            <a:r>
              <a:rPr lang="pl-PL" dirty="0" smtClean="0"/>
              <a:t>§  </a:t>
            </a:r>
            <a:r>
              <a:rPr lang="pl-PL" dirty="0" smtClean="0"/>
              <a:t>1 pkt. 4 kpa)</a:t>
            </a:r>
          </a:p>
          <a:p>
            <a:pPr>
              <a:buNone/>
            </a:pPr>
            <a:r>
              <a:rPr lang="pl-PL" dirty="0" smtClean="0"/>
              <a:t>Wznowienie </a:t>
            </a:r>
            <a:r>
              <a:rPr lang="pl-PL" dirty="0" smtClean="0"/>
              <a:t>postępowania z przyczyny określonej w art. 145 § 1 </a:t>
            </a:r>
            <a:r>
              <a:rPr lang="pl-PL" dirty="0" err="1" smtClean="0"/>
              <a:t>pkt</a:t>
            </a:r>
            <a:r>
              <a:rPr lang="pl-PL" dirty="0" smtClean="0"/>
              <a:t> 4 </a:t>
            </a:r>
            <a:r>
              <a:rPr lang="pl-PL" dirty="0" smtClean="0"/>
              <a:t>następuje </a:t>
            </a:r>
            <a:r>
              <a:rPr lang="pl-PL" dirty="0" smtClean="0"/>
              <a:t>tylko na żądanie strony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(art. 147 kpa)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Strona </a:t>
            </a:r>
          </a:p>
          <a:p>
            <a:pPr>
              <a:buNone/>
            </a:pPr>
            <a:r>
              <a:rPr lang="pl-PL" dirty="0" smtClean="0"/>
              <a:t>Organ administracji publicznej stwierdza nieważność decyzji, która</a:t>
            </a:r>
            <a:r>
              <a:rPr lang="pl-PL" dirty="0" smtClean="0"/>
              <a:t>:</a:t>
            </a:r>
          </a:p>
          <a:p>
            <a:pPr>
              <a:buFontTx/>
              <a:buChar char="-"/>
            </a:pPr>
            <a:r>
              <a:rPr lang="pl-PL" dirty="0" smtClean="0"/>
              <a:t>została </a:t>
            </a:r>
            <a:r>
              <a:rPr lang="pl-PL" dirty="0" smtClean="0"/>
              <a:t>skierowana do osoby niebędącej stroną w </a:t>
            </a:r>
            <a:r>
              <a:rPr lang="pl-PL" dirty="0" smtClean="0"/>
              <a:t>sprawie</a:t>
            </a:r>
          </a:p>
          <a:p>
            <a:pPr>
              <a:buNone/>
            </a:pPr>
            <a:r>
              <a:rPr lang="pl-PL" dirty="0" smtClean="0"/>
              <a:t>(art. </a:t>
            </a:r>
            <a:r>
              <a:rPr lang="pl-PL" dirty="0" smtClean="0"/>
              <a:t>156 </a:t>
            </a:r>
            <a:r>
              <a:rPr lang="pl-PL" dirty="0" smtClean="0"/>
              <a:t>§ </a:t>
            </a:r>
            <a:r>
              <a:rPr lang="pl-PL" dirty="0" smtClean="0"/>
              <a:t>1 </a:t>
            </a:r>
            <a:r>
              <a:rPr lang="pl-PL" dirty="0" smtClean="0"/>
              <a:t>pkt. 4 kpa</a:t>
            </a:r>
            <a:r>
              <a:rPr lang="pl-PL" dirty="0" smtClean="0"/>
              <a:t>)</a:t>
            </a:r>
          </a:p>
          <a:p>
            <a:pPr>
              <a:buNone/>
            </a:pPr>
            <a:r>
              <a:rPr lang="pl-PL" dirty="0" smtClean="0"/>
              <a:t>Postępowanie w sprawie stwierdzenia nieważności decyzji wszczyna się na żądanie strony lub z urzędu</a:t>
            </a:r>
            <a:r>
              <a:rPr lang="pl-PL" dirty="0" smtClean="0"/>
              <a:t>.</a:t>
            </a:r>
            <a:r>
              <a:rPr lang="pl-PL" dirty="0" smtClean="0"/>
              <a:t>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(art. 157 § 2 kpa)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Strona </a:t>
            </a:r>
          </a:p>
          <a:p>
            <a:pPr>
              <a:buNone/>
            </a:pPr>
            <a:r>
              <a:rPr lang="pl-PL" dirty="0" smtClean="0"/>
              <a:t>Postępowanie administracyjne wszczyna się na żądanie strony lub z urzędu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(art. </a:t>
            </a:r>
            <a:r>
              <a:rPr lang="pl-PL" dirty="0" smtClean="0"/>
              <a:t>61 </a:t>
            </a:r>
            <a:r>
              <a:rPr lang="pl-PL" dirty="0" smtClean="0"/>
              <a:t>§ 1 kpa</a:t>
            </a:r>
            <a:r>
              <a:rPr lang="pl-PL" dirty="0" smtClean="0"/>
              <a:t>)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Pisma </a:t>
            </a:r>
            <a:r>
              <a:rPr lang="pl-PL" dirty="0" smtClean="0"/>
              <a:t>doręcza się stronie, a gdy strona działa przez przedstawiciela - temu przedstawicielowi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(art. </a:t>
            </a:r>
            <a:r>
              <a:rPr lang="pl-PL" dirty="0" smtClean="0"/>
              <a:t>40 </a:t>
            </a:r>
            <a:r>
              <a:rPr lang="pl-PL" dirty="0" smtClean="0"/>
              <a:t>§ </a:t>
            </a:r>
            <a:r>
              <a:rPr lang="pl-PL" dirty="0" smtClean="0"/>
              <a:t>1 </a:t>
            </a:r>
            <a:r>
              <a:rPr lang="pl-PL" dirty="0" smtClean="0"/>
              <a:t>kpa)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 smtClean="0"/>
              <a:t>Strona </a:t>
            </a:r>
          </a:p>
          <a:p>
            <a:pPr>
              <a:buNone/>
            </a:pPr>
            <a:r>
              <a:rPr lang="pl-PL" u="sng" dirty="0" smtClean="0"/>
              <a:t>Współuczestnictwo</a:t>
            </a:r>
          </a:p>
          <a:p>
            <a:pPr>
              <a:buNone/>
            </a:pPr>
            <a:r>
              <a:rPr lang="pl-PL" dirty="0" smtClean="0"/>
              <a:t>W sprawach, w których </a:t>
            </a:r>
            <a:r>
              <a:rPr lang="pl-PL" dirty="0" smtClean="0"/>
              <a:t>prawa </a:t>
            </a:r>
            <a:r>
              <a:rPr lang="pl-PL" dirty="0" smtClean="0"/>
              <a:t>lub obowiązki stron wynikają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z </a:t>
            </a:r>
            <a:r>
              <a:rPr lang="pl-PL" dirty="0" smtClean="0"/>
              <a:t>tego samego stanu faktycznego oraz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z </a:t>
            </a:r>
            <a:r>
              <a:rPr lang="pl-PL" dirty="0" smtClean="0"/>
              <a:t>tej samej podstawy prawnej i w których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właściwy </a:t>
            </a:r>
            <a:r>
              <a:rPr lang="pl-PL" dirty="0" smtClean="0"/>
              <a:t>jest ten sam organ administracji publicznej,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można </a:t>
            </a:r>
            <a:r>
              <a:rPr lang="pl-PL" dirty="0" smtClean="0"/>
              <a:t>wszcząć i prowadzić jedno postępowanie dotyczące więcej niż jednej strony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(a</a:t>
            </a:r>
            <a:r>
              <a:rPr lang="pl-PL" dirty="0" smtClean="0"/>
              <a:t>rt. 62 kpa)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 smtClean="0"/>
              <a:t>Strona </a:t>
            </a:r>
          </a:p>
          <a:p>
            <a:pPr>
              <a:buNone/>
            </a:pPr>
            <a:r>
              <a:rPr lang="pl-PL" u="sng" dirty="0" smtClean="0"/>
              <a:t>Zakres </a:t>
            </a:r>
            <a:r>
              <a:rPr lang="pl-PL" u="sng" dirty="0" smtClean="0"/>
              <a:t>dostępu strony do akt sprawy</a:t>
            </a:r>
          </a:p>
          <a:p>
            <a:pPr>
              <a:buNone/>
            </a:pPr>
            <a:r>
              <a:rPr lang="pl-PL" dirty="0" smtClean="0"/>
              <a:t>Strona </a:t>
            </a:r>
            <a:r>
              <a:rPr lang="pl-PL" dirty="0" smtClean="0"/>
              <a:t>ma prawo wglądu w akta sprawy, sporządzania z nich notatek, kopii lub odpisów. Prawo to przysługuje również po zakończeniu postępowania.</a:t>
            </a:r>
          </a:p>
          <a:p>
            <a:pPr>
              <a:buNone/>
            </a:pPr>
            <a:r>
              <a:rPr lang="pl-PL" dirty="0" smtClean="0"/>
              <a:t>Strona </a:t>
            </a:r>
            <a:r>
              <a:rPr lang="pl-PL" dirty="0" smtClean="0"/>
              <a:t>może żądać uwierzytelnienia odpisów lub kopii akt sprawy lub wydania jej z akt sprawy uwierzytelnionych odpisów, o ile jest to uzasadnione ważnym interesem strony</a:t>
            </a:r>
            <a:r>
              <a:rPr lang="pl-PL" dirty="0" smtClean="0"/>
              <a:t>.</a:t>
            </a:r>
            <a:r>
              <a:rPr lang="pl-PL" dirty="0" smtClean="0"/>
              <a:t> 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(</a:t>
            </a:r>
            <a:r>
              <a:rPr lang="pl-PL" dirty="0" smtClean="0"/>
              <a:t>art. </a:t>
            </a:r>
            <a:r>
              <a:rPr lang="pl-PL" dirty="0" smtClean="0"/>
              <a:t>73 </a:t>
            </a:r>
            <a:r>
              <a:rPr lang="pl-PL" dirty="0" smtClean="0"/>
              <a:t>§ </a:t>
            </a:r>
            <a:r>
              <a:rPr lang="pl-PL" dirty="0" smtClean="0"/>
              <a:t>1,2 </a:t>
            </a:r>
            <a:r>
              <a:rPr lang="pl-PL" dirty="0" smtClean="0"/>
              <a:t>kpa)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Zasady ogólne kpa dotyczące podmiotów i uczestników </a:t>
            </a:r>
          </a:p>
          <a:p>
            <a:pPr algn="ctr">
              <a:buNone/>
            </a:pPr>
            <a:r>
              <a:rPr lang="pl-PL" u="sng" dirty="0" smtClean="0"/>
              <a:t>Zasada pogłębiania zaufania obywateli</a:t>
            </a:r>
          </a:p>
          <a:p>
            <a:pPr>
              <a:buNone/>
            </a:pPr>
            <a:r>
              <a:rPr lang="pl-PL" dirty="0" smtClean="0"/>
              <a:t>Organy administracji publicznej prowadzą postępowanie w sposób budzący zaufanie jego uczestników do władzy publicznej.</a:t>
            </a:r>
          </a:p>
          <a:p>
            <a:pPr>
              <a:buNone/>
            </a:pPr>
            <a:r>
              <a:rPr lang="pl-PL" dirty="0" smtClean="0"/>
              <a:t>(art. 8 kpa)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 smtClean="0"/>
              <a:t>Strona </a:t>
            </a:r>
          </a:p>
          <a:p>
            <a:pPr>
              <a:buNone/>
            </a:pPr>
            <a:r>
              <a:rPr lang="pl-PL" dirty="0" smtClean="0"/>
              <a:t>Żądanie </a:t>
            </a:r>
            <a:r>
              <a:rPr lang="pl-PL" dirty="0" smtClean="0"/>
              <a:t>strony dotyczące przeprowadzenia dowodu </a:t>
            </a:r>
            <a:r>
              <a:rPr lang="pl-PL" u="sng" dirty="0" smtClean="0"/>
              <a:t>należy uwzględnić</a:t>
            </a:r>
            <a:r>
              <a:rPr lang="pl-PL" dirty="0" smtClean="0"/>
              <a:t>, jeżeli przedmiotem dowodu jest okoliczność mająca znaczenie dla sprawy.</a:t>
            </a:r>
          </a:p>
          <a:p>
            <a:pPr>
              <a:buNone/>
            </a:pPr>
            <a:r>
              <a:rPr lang="pl-PL" dirty="0" smtClean="0"/>
              <a:t>Organ </a:t>
            </a:r>
            <a:r>
              <a:rPr lang="pl-PL" dirty="0" smtClean="0"/>
              <a:t>administracji publicznej </a:t>
            </a:r>
            <a:r>
              <a:rPr lang="pl-PL" u="sng" dirty="0" smtClean="0"/>
              <a:t>może nie uwzględnić </a:t>
            </a:r>
            <a:r>
              <a:rPr lang="pl-PL" u="sng" dirty="0" smtClean="0"/>
              <a:t>tego żądania</a:t>
            </a:r>
            <a:r>
              <a:rPr lang="pl-PL" dirty="0" smtClean="0"/>
              <a:t>, </a:t>
            </a:r>
            <a:r>
              <a:rPr lang="pl-PL" dirty="0" smtClean="0"/>
              <a:t>które nie zostało zgłoszone w toku przeprowadzania dowodów lub w czasie rozprawy, jeżeli żądanie to dotyczy okoliczności już stwierdzonych innymi dowodami, chyba że mają one znaczenie dla sprawy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(art. 78 kpa)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 smtClean="0"/>
              <a:t>Strona </a:t>
            </a:r>
          </a:p>
          <a:p>
            <a:pPr>
              <a:buNone/>
            </a:pPr>
            <a:r>
              <a:rPr lang="pl-PL" dirty="0" smtClean="0"/>
              <a:t>Strona </a:t>
            </a:r>
            <a:r>
              <a:rPr lang="pl-PL" dirty="0" smtClean="0"/>
              <a:t>powinna być zawiadomiona o miejscu i terminie przeprowadzenia dowodu ze świadków, biegłych lub oględzin przynajmniej na siedem dni przed terminem.</a:t>
            </a:r>
          </a:p>
          <a:p>
            <a:pPr>
              <a:buNone/>
            </a:pPr>
            <a:r>
              <a:rPr lang="pl-PL" dirty="0" smtClean="0"/>
              <a:t>Strona </a:t>
            </a:r>
            <a:r>
              <a:rPr lang="pl-PL" dirty="0" smtClean="0"/>
              <a:t>ma prawo brać udział w przeprowadzeniu dowodu, może zadawać pytania świadkom, biegłym i stronom oraz składać wyjaśnienia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(art. 79 </a:t>
            </a:r>
            <a:r>
              <a:rPr lang="pl-PL" dirty="0" smtClean="0"/>
              <a:t>kpa) 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Okoliczność </a:t>
            </a:r>
            <a:r>
              <a:rPr lang="pl-PL" dirty="0" smtClean="0"/>
              <a:t>faktyczna może być uznana za udowodnioną, jeżeli strona miała możność wypowiedzenia się co do przeprowadzonych dowodów, </a:t>
            </a:r>
            <a:r>
              <a:rPr lang="pl-PL" dirty="0" smtClean="0"/>
              <a:t>(chyba </a:t>
            </a:r>
            <a:r>
              <a:rPr lang="pl-PL" dirty="0" smtClean="0"/>
              <a:t>że zachodzą okoliczności, o których mowa w art. 10 § </a:t>
            </a:r>
            <a:r>
              <a:rPr lang="pl-PL" dirty="0" smtClean="0"/>
              <a:t>2 kpa). </a:t>
            </a:r>
          </a:p>
          <a:p>
            <a:pPr>
              <a:buNone/>
            </a:pPr>
            <a:r>
              <a:rPr lang="pl-PL" dirty="0" smtClean="0"/>
              <a:t>(art. 81 kpa)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7260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 smtClean="0"/>
              <a:t>Strona </a:t>
            </a:r>
          </a:p>
          <a:p>
            <a:pPr>
              <a:buNone/>
            </a:pPr>
            <a:r>
              <a:rPr lang="pl-PL" dirty="0" smtClean="0"/>
              <a:t>Decyzję </a:t>
            </a:r>
            <a:r>
              <a:rPr lang="pl-PL" dirty="0" smtClean="0"/>
              <a:t>doręcza się stronom na piśmie lub za pomocą środków komunikacji elektronicznej.</a:t>
            </a:r>
          </a:p>
          <a:p>
            <a:pPr>
              <a:buNone/>
            </a:pPr>
            <a:r>
              <a:rPr lang="pl-PL" dirty="0" smtClean="0"/>
              <a:t>W </a:t>
            </a:r>
            <a:r>
              <a:rPr lang="pl-PL" dirty="0" smtClean="0"/>
              <a:t>przypadkach wymienionych w art. 14 § 2 decyzja może być stronom ogłoszona ustnie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(art. 109 kpa)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Sprawy mogą być załatwiane ustnie, gdy przemawia za tym interes strony, a przepis prawny nie stoi temu na przeszkodzie. Treść oraz istotne motywy takiego załatwienia powinny być utrwalone w aktach w formie protokołu lub podpisanej przez stronę adnotacji</a:t>
            </a:r>
            <a:r>
              <a:rPr lang="pl-PL" dirty="0" smtClean="0"/>
              <a:t>. </a:t>
            </a:r>
          </a:p>
          <a:p>
            <a:pPr>
              <a:buNone/>
            </a:pPr>
            <a:r>
              <a:rPr lang="pl-PL" dirty="0" smtClean="0"/>
              <a:t>(art. 14 </a:t>
            </a:r>
            <a:r>
              <a:rPr lang="pl-PL" dirty="0" smtClean="0"/>
              <a:t>§ 2 </a:t>
            </a:r>
            <a:r>
              <a:rPr lang="pl-PL" dirty="0" smtClean="0"/>
              <a:t>kpa)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 smtClean="0"/>
              <a:t>Strona </a:t>
            </a:r>
          </a:p>
          <a:p>
            <a:pPr>
              <a:buNone/>
            </a:pPr>
            <a:r>
              <a:rPr lang="pl-PL" u="sng" dirty="0" smtClean="0"/>
              <a:t>Prawo do odwołania</a:t>
            </a:r>
          </a:p>
          <a:p>
            <a:pPr>
              <a:buNone/>
            </a:pPr>
            <a:r>
              <a:rPr lang="pl-PL" dirty="0" smtClean="0"/>
              <a:t>Od </a:t>
            </a:r>
            <a:r>
              <a:rPr lang="pl-PL" dirty="0" smtClean="0"/>
              <a:t>decyzji wydanej w pierwszej instancji służy stronie odwołanie tylko do jednej instancji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Od decyzji wydanej w pierwszej instancji przez ministra lub samorządowe kolegium odwoławcze nie służy odwołanie, jednakże strona niezadowolona z decyzji może zwrócić się do tego organu z wnioskiem o ponowne rozpatrzenie sprawy; do wniosku tego stosuje się odpowiednio przepisy dotyczące odwołań od </a:t>
            </a:r>
            <a:r>
              <a:rPr lang="pl-PL" dirty="0" smtClean="0"/>
              <a:t>decyzji. </a:t>
            </a:r>
          </a:p>
          <a:p>
            <a:pPr>
              <a:buNone/>
            </a:pPr>
            <a:r>
              <a:rPr lang="pl-PL" dirty="0" smtClean="0"/>
              <a:t>(art. 127 </a:t>
            </a:r>
            <a:r>
              <a:rPr lang="pl-PL" dirty="0" smtClean="0"/>
              <a:t>§ </a:t>
            </a:r>
            <a:r>
              <a:rPr lang="pl-PL" dirty="0" smtClean="0"/>
              <a:t>1,3 </a:t>
            </a:r>
            <a:r>
              <a:rPr lang="pl-PL" dirty="0" smtClean="0"/>
              <a:t>kpa</a:t>
            </a:r>
            <a:r>
              <a:rPr lang="pl-PL" dirty="0" smtClean="0"/>
              <a:t>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Strona </a:t>
            </a:r>
          </a:p>
          <a:p>
            <a:pPr>
              <a:buNone/>
            </a:pPr>
            <a:r>
              <a:rPr lang="pl-PL" u="sng" dirty="0" smtClean="0"/>
              <a:t>Prawo do zażalenia</a:t>
            </a:r>
          </a:p>
          <a:p>
            <a:pPr>
              <a:buNone/>
            </a:pPr>
            <a:r>
              <a:rPr lang="pl-PL" dirty="0" smtClean="0"/>
              <a:t>Na </a:t>
            </a:r>
            <a:r>
              <a:rPr lang="pl-PL" dirty="0" smtClean="0"/>
              <a:t>wydane w toku postępowania postanowienia służy stronie zażalenie, gdy kodeks tak stanowi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(</a:t>
            </a:r>
            <a:r>
              <a:rPr lang="pl-PL" dirty="0" smtClean="0"/>
              <a:t>art. 141 § </a:t>
            </a:r>
            <a:r>
              <a:rPr lang="pl-PL" dirty="0" smtClean="0"/>
              <a:t>1 kpa)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 Udział w postępowaniu organizacji społecznej</a:t>
            </a:r>
          </a:p>
          <a:p>
            <a:pPr>
              <a:buNone/>
            </a:pPr>
            <a:r>
              <a:rPr lang="pl-PL" dirty="0" smtClean="0"/>
              <a:t>Organizacja społeczna może w sprawie dotyczącej innej osoby występować z żądaniem:</a:t>
            </a:r>
          </a:p>
          <a:p>
            <a:pPr>
              <a:buNone/>
            </a:pPr>
            <a:r>
              <a:rPr lang="pl-PL" dirty="0" smtClean="0"/>
              <a:t>1) wszczęcia postępowania,</a:t>
            </a:r>
          </a:p>
          <a:p>
            <a:pPr>
              <a:buNone/>
            </a:pPr>
            <a:r>
              <a:rPr lang="pl-PL" dirty="0" smtClean="0"/>
              <a:t>2) dopuszczenia jej do udziału w postępowaniu,</a:t>
            </a:r>
          </a:p>
          <a:p>
            <a:pPr>
              <a:buNone/>
            </a:pPr>
            <a:r>
              <a:rPr lang="pl-PL" dirty="0" smtClean="0"/>
              <a:t>jeżeli jest to uzasadnione celami statutowymi tej organizacji i gdy przemawia za tym interes społeczny. </a:t>
            </a:r>
          </a:p>
          <a:p>
            <a:pPr>
              <a:buNone/>
            </a:pPr>
            <a:r>
              <a:rPr lang="pl-PL" dirty="0" smtClean="0"/>
              <a:t>(art. 31 §  1 kpa)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 smtClean="0"/>
              <a:t>Udział w postępowaniu organizacji społecznej</a:t>
            </a:r>
          </a:p>
          <a:p>
            <a:pPr>
              <a:buNone/>
            </a:pPr>
            <a:r>
              <a:rPr lang="pl-PL" dirty="0" smtClean="0"/>
              <a:t>§  3. Organizacja społeczna uczestniczy w postępowaniu </a:t>
            </a:r>
            <a:r>
              <a:rPr lang="pl-PL" b="1" dirty="0" smtClean="0"/>
              <a:t>na prawach strony.</a:t>
            </a:r>
          </a:p>
          <a:p>
            <a:pPr>
              <a:buNone/>
            </a:pPr>
            <a:r>
              <a:rPr lang="pl-PL" dirty="0" smtClean="0"/>
              <a:t>§  4. Organ administracji publicznej, wszczynając postępowanie w sprawie dotyczącej innej osoby, </a:t>
            </a:r>
            <a:r>
              <a:rPr lang="pl-PL" b="1" dirty="0" smtClean="0"/>
              <a:t>zawiadamia o tym organizację społeczną</a:t>
            </a:r>
            <a:r>
              <a:rPr lang="pl-PL" dirty="0" smtClean="0"/>
              <a:t>, </a:t>
            </a:r>
            <a:r>
              <a:rPr lang="pl-PL" u="sng" dirty="0" smtClean="0"/>
              <a:t>jeżeli uzna</a:t>
            </a:r>
            <a:r>
              <a:rPr lang="pl-PL" dirty="0" smtClean="0"/>
              <a:t>, że </a:t>
            </a:r>
          </a:p>
          <a:p>
            <a:pPr>
              <a:buFontTx/>
              <a:buChar char="-"/>
            </a:pPr>
            <a:r>
              <a:rPr lang="pl-PL" dirty="0" smtClean="0"/>
              <a:t>może ona być zainteresowana udziałem w tym postępowaniu ze względu na swoje cele statutowe, i </a:t>
            </a:r>
          </a:p>
          <a:p>
            <a:pPr>
              <a:buFontTx/>
              <a:buChar char="-"/>
            </a:pPr>
            <a:r>
              <a:rPr lang="pl-PL" dirty="0" smtClean="0"/>
              <a:t>gdy przemawia za tym interes społeczny. </a:t>
            </a:r>
          </a:p>
          <a:p>
            <a:pPr>
              <a:buNone/>
            </a:pPr>
            <a:r>
              <a:rPr lang="pl-PL" dirty="0" smtClean="0"/>
              <a:t>(art. 31 §  3-4 kpa)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Udział w postępowaniu organizacji społecznej</a:t>
            </a:r>
          </a:p>
          <a:p>
            <a:pPr>
              <a:buNone/>
            </a:pPr>
            <a:r>
              <a:rPr lang="pl-PL" dirty="0" smtClean="0"/>
              <a:t>Organizacja społeczna, </a:t>
            </a:r>
            <a:r>
              <a:rPr lang="pl-PL" b="1" dirty="0" smtClean="0"/>
              <a:t>która nie uczestniczy w postępowaniu na prawach strony</a:t>
            </a:r>
            <a:r>
              <a:rPr lang="pl-PL" dirty="0" smtClean="0"/>
              <a:t>, </a:t>
            </a:r>
          </a:p>
          <a:p>
            <a:pPr>
              <a:buFontTx/>
              <a:buChar char="-"/>
            </a:pPr>
            <a:r>
              <a:rPr lang="pl-PL" dirty="0" smtClean="0"/>
              <a:t>może za zgodą organu administracji publicznej</a:t>
            </a:r>
          </a:p>
          <a:p>
            <a:pPr>
              <a:buNone/>
            </a:pPr>
            <a:r>
              <a:rPr lang="pl-PL" dirty="0" smtClean="0"/>
              <a:t>przedstawić temu organowi swój pogląd w sprawie, wyrażony w uchwale lub oświadczeniu jej organu statutowego. </a:t>
            </a:r>
          </a:p>
          <a:p>
            <a:pPr>
              <a:buNone/>
            </a:pPr>
            <a:r>
              <a:rPr lang="pl-PL" dirty="0" smtClean="0"/>
              <a:t>(art. 31 §  5 kpa)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 smtClean="0"/>
              <a:t>Udział prokuratora w postępowaniu </a:t>
            </a:r>
          </a:p>
          <a:p>
            <a:pPr>
              <a:buNone/>
            </a:pPr>
            <a:r>
              <a:rPr lang="pl-PL" dirty="0" smtClean="0"/>
              <a:t>Prokuratorowi służy </a:t>
            </a:r>
            <a:r>
              <a:rPr lang="pl-PL" b="1" dirty="0" smtClean="0"/>
              <a:t>prawo </a:t>
            </a:r>
            <a:r>
              <a:rPr lang="pl-PL" dirty="0" smtClean="0"/>
              <a:t>zwrócenia się do właściwego organu administracji publicznej o </a:t>
            </a:r>
          </a:p>
          <a:p>
            <a:pPr>
              <a:buNone/>
            </a:pPr>
            <a:r>
              <a:rPr lang="pl-PL" dirty="0" smtClean="0"/>
              <a:t>– wszczęcie postępowania </a:t>
            </a:r>
          </a:p>
          <a:p>
            <a:pPr>
              <a:buFontTx/>
              <a:buChar char="-"/>
            </a:pPr>
            <a:r>
              <a:rPr lang="pl-PL" dirty="0" smtClean="0"/>
              <a:t>w celu usunięcia stanu niezgodnego z prawem.</a:t>
            </a:r>
          </a:p>
          <a:p>
            <a:pPr>
              <a:buNone/>
            </a:pPr>
            <a:r>
              <a:rPr lang="pl-PL" dirty="0" smtClean="0"/>
              <a:t>(art. 182 kpa)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Prokuratorowi, który bierze udział w postępowaniu w przypadkach określonych w art. 182-184, służą prawa strony. </a:t>
            </a:r>
          </a:p>
          <a:p>
            <a:pPr>
              <a:buNone/>
            </a:pPr>
            <a:r>
              <a:rPr lang="pl-PL" dirty="0" smtClean="0"/>
              <a:t>(art. 188 kpa)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 smtClean="0"/>
              <a:t>Udział prokuratora w postępowaniu </a:t>
            </a:r>
          </a:p>
          <a:p>
            <a:pPr>
              <a:buNone/>
            </a:pPr>
            <a:r>
              <a:rPr lang="pl-PL" dirty="0" smtClean="0"/>
              <a:t>Prokuratorowi </a:t>
            </a:r>
            <a:r>
              <a:rPr lang="pl-PL" b="1" dirty="0" smtClean="0"/>
              <a:t>służy prawo </a:t>
            </a:r>
          </a:p>
          <a:p>
            <a:pPr>
              <a:buFontTx/>
              <a:buChar char="-"/>
            </a:pPr>
            <a:r>
              <a:rPr lang="pl-PL" dirty="0" smtClean="0"/>
              <a:t>udziału w każdym stadium postępowania </a:t>
            </a:r>
          </a:p>
          <a:p>
            <a:pPr>
              <a:buFontTx/>
              <a:buChar char="-"/>
            </a:pPr>
            <a:r>
              <a:rPr lang="pl-PL" dirty="0" smtClean="0"/>
              <a:t>w celu zapewnienia, aby postępowanie i rozstrzygnięcie sprawy było zgodne z prawem.</a:t>
            </a:r>
          </a:p>
          <a:p>
            <a:pPr>
              <a:buNone/>
            </a:pPr>
            <a:r>
              <a:rPr lang="pl-PL" dirty="0" smtClean="0"/>
              <a:t>Organ administracji publicznej zawiadamia prokuratora o </a:t>
            </a:r>
          </a:p>
          <a:p>
            <a:pPr>
              <a:buFontTx/>
              <a:buChar char="-"/>
            </a:pPr>
            <a:r>
              <a:rPr lang="pl-PL" dirty="0" smtClean="0"/>
              <a:t>wszczęciu postępowania oraz o </a:t>
            </a:r>
          </a:p>
          <a:p>
            <a:pPr>
              <a:buFontTx/>
              <a:buChar char="-"/>
            </a:pPr>
            <a:r>
              <a:rPr lang="pl-PL" dirty="0" smtClean="0"/>
              <a:t>toczącym się postępowaniu </a:t>
            </a:r>
          </a:p>
          <a:p>
            <a:pPr>
              <a:buNone/>
            </a:pPr>
            <a:r>
              <a:rPr lang="pl-PL" dirty="0" smtClean="0"/>
              <a:t>w każdym przypadku, gdy uzna udział prokuratora w postępowaniu za potrzebny.</a:t>
            </a:r>
          </a:p>
          <a:p>
            <a:pPr>
              <a:buNone/>
            </a:pPr>
            <a:r>
              <a:rPr lang="pl-PL" dirty="0" smtClean="0"/>
              <a:t>(art. 183 kpa)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400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b="1" dirty="0" smtClean="0"/>
              <a:t>Zasady ogólne kpa dotyczące podmiotów i uczestników </a:t>
            </a:r>
          </a:p>
          <a:p>
            <a:pPr algn="ctr">
              <a:buNone/>
            </a:pPr>
            <a:r>
              <a:rPr lang="pl-PL" u="sng" dirty="0" smtClean="0"/>
              <a:t>Zasada informowania stron</a:t>
            </a:r>
          </a:p>
          <a:p>
            <a:pPr>
              <a:buNone/>
            </a:pPr>
            <a:r>
              <a:rPr lang="pl-PL" dirty="0" smtClean="0"/>
              <a:t>Organy administracji publicznej są obowiązane do </a:t>
            </a:r>
          </a:p>
          <a:p>
            <a:pPr>
              <a:buFontTx/>
              <a:buChar char="-"/>
            </a:pPr>
            <a:r>
              <a:rPr lang="pl-PL" dirty="0" smtClean="0"/>
              <a:t>należytego i wyczerpującego informowania stron </a:t>
            </a:r>
          </a:p>
          <a:p>
            <a:pPr>
              <a:buFontTx/>
              <a:buChar char="-"/>
            </a:pPr>
            <a:r>
              <a:rPr lang="pl-PL" dirty="0" smtClean="0"/>
              <a:t>o okolicznościach faktycznych i prawnych, które mogą mieć wpływ na ustalenie ich praw i obowiązków będących przedmiotem postępowania administracyjnego. </a:t>
            </a:r>
          </a:p>
          <a:p>
            <a:pPr>
              <a:buNone/>
            </a:pPr>
            <a:r>
              <a:rPr lang="pl-PL" dirty="0" smtClean="0"/>
              <a:t>Organy czuwają nad tym, aby strony i inne osoby uczestniczące w postępowaniu nie poniosły szkody z powodu nieznajomości prawa, i w tym celu udzielają im niezbędnych wyjaśnień i wskazówek.</a:t>
            </a:r>
            <a:r>
              <a:rPr lang="pl-PL" b="1" dirty="0" smtClean="0"/>
              <a:t> </a:t>
            </a:r>
          </a:p>
          <a:p>
            <a:pPr>
              <a:buNone/>
            </a:pPr>
            <a:r>
              <a:rPr lang="pl-PL" dirty="0" smtClean="0"/>
              <a:t>(art. 9 kpa)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 smtClean="0"/>
              <a:t>Udział prokuratora w postępowaniu </a:t>
            </a:r>
          </a:p>
          <a:p>
            <a:pPr>
              <a:buNone/>
            </a:pPr>
            <a:r>
              <a:rPr lang="pl-PL" dirty="0" smtClean="0"/>
              <a:t>Prokuratorowi służy </a:t>
            </a:r>
            <a:r>
              <a:rPr lang="pl-PL" b="1" dirty="0" smtClean="0"/>
              <a:t>prawo</a:t>
            </a:r>
            <a:r>
              <a:rPr lang="pl-PL" dirty="0" smtClean="0"/>
              <a:t> </a:t>
            </a:r>
          </a:p>
          <a:p>
            <a:pPr>
              <a:buFontTx/>
              <a:buChar char="-"/>
            </a:pPr>
            <a:r>
              <a:rPr lang="pl-PL" dirty="0" smtClean="0"/>
              <a:t>wniesienia sprzeciwu od decyzji ostatecznej, jeżeli przepisy kodeksu lub przepisy szczególne przewidują wznowienie postępowania, stwierdzenie nieważności decyzji albo jej uchylenie lub zmianę.</a:t>
            </a:r>
          </a:p>
          <a:p>
            <a:pPr>
              <a:buNone/>
            </a:pPr>
            <a:r>
              <a:rPr lang="pl-PL" dirty="0" smtClean="0"/>
              <a:t>Prokurator wnosi sprzeciw do organu właściwego do wznowienia postępowania, stwierdzenia nieważności decyzji albo jej uchylenia lub zmiany.</a:t>
            </a:r>
          </a:p>
          <a:p>
            <a:pPr>
              <a:buNone/>
            </a:pPr>
            <a:r>
              <a:rPr lang="pl-PL" dirty="0" smtClean="0"/>
              <a:t>Jeżeli podstawą sprzeciwu jest naruszenie przepisu art. 145 § 1 </a:t>
            </a:r>
            <a:r>
              <a:rPr lang="pl-PL" dirty="0" err="1" smtClean="0"/>
              <a:t>pkt</a:t>
            </a:r>
            <a:r>
              <a:rPr lang="pl-PL" dirty="0" smtClean="0"/>
              <a:t> 4 (strona bez własnej winy nie brała udziału w postępowaniu), wniesienie sprzeciwu wymaga zgody strony.</a:t>
            </a:r>
          </a:p>
          <a:p>
            <a:pPr>
              <a:buNone/>
            </a:pPr>
            <a:r>
              <a:rPr lang="pl-PL" dirty="0" smtClean="0"/>
              <a:t>(art. 184 § 1-2, § 4 kpa)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 smtClean="0"/>
              <a:t>Udział prokuratora w postępowaniu </a:t>
            </a:r>
          </a:p>
          <a:p>
            <a:pPr>
              <a:buNone/>
            </a:pPr>
            <a:r>
              <a:rPr lang="pl-PL" dirty="0" smtClean="0"/>
              <a:t>W przypadku wniesienia sprzeciwu przez prokuratora </a:t>
            </a:r>
          </a:p>
          <a:p>
            <a:pPr>
              <a:buNone/>
            </a:pPr>
            <a:r>
              <a:rPr lang="pl-PL" dirty="0" smtClean="0"/>
              <a:t>- właściwy organ administracji publicznej wszczyna w sprawie postępowanie z urzędu, zawiadamiając o tym strony.</a:t>
            </a:r>
          </a:p>
          <a:p>
            <a:pPr>
              <a:buNone/>
            </a:pPr>
            <a:r>
              <a:rPr lang="pl-PL" dirty="0" smtClean="0"/>
              <a:t>W przypadku wniesienia przez prokuratora sprzeciwu </a:t>
            </a:r>
          </a:p>
          <a:p>
            <a:pPr>
              <a:buNone/>
            </a:pPr>
            <a:r>
              <a:rPr lang="pl-PL" dirty="0" smtClean="0"/>
              <a:t>- organ administracji publicznej, do którego sprzeciw wniesiono, - obowiązany jest niezwłocznie rozpatrzyć, czy zachodzi potrzeba wstrzymania wykonania decyzji do chwili załatwienia sprzeciwu. </a:t>
            </a:r>
          </a:p>
          <a:p>
            <a:pPr>
              <a:buNone/>
            </a:pPr>
            <a:r>
              <a:rPr lang="pl-PL" dirty="0" smtClean="0"/>
              <a:t>(art. 186-187 kpa). </a:t>
            </a:r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Udział prokuratora w postępowaniu </a:t>
            </a:r>
          </a:p>
          <a:p>
            <a:pPr>
              <a:buNone/>
            </a:pPr>
            <a:r>
              <a:rPr lang="pl-PL" dirty="0" smtClean="0"/>
              <a:t>Prokurator, który wniósł skargę na decyzję organu administracji publicznej do sądu administracyjnego, </a:t>
            </a:r>
          </a:p>
          <a:p>
            <a:pPr>
              <a:buNone/>
            </a:pPr>
            <a:r>
              <a:rPr lang="pl-PL" dirty="0" smtClean="0"/>
              <a:t>- nie może z tych samych przyczyn wnieść sprzeciwu.</a:t>
            </a:r>
          </a:p>
          <a:p>
            <a:pPr>
              <a:buNone/>
            </a:pPr>
            <a:r>
              <a:rPr lang="pl-PL" dirty="0" smtClean="0"/>
              <a:t>(art. 189 kpa)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Zasady ogólne kpa dotyczące podmiotów i uczestników </a:t>
            </a:r>
          </a:p>
          <a:p>
            <a:pPr algn="ctr">
              <a:buNone/>
            </a:pPr>
            <a:r>
              <a:rPr lang="pl-PL" u="sng" dirty="0" smtClean="0"/>
              <a:t>Zasada czynnego udziału strony w postępowaniu</a:t>
            </a:r>
          </a:p>
          <a:p>
            <a:pPr>
              <a:buNone/>
            </a:pPr>
            <a:r>
              <a:rPr lang="pl-PL" dirty="0" smtClean="0"/>
              <a:t>Organy administracji publicznej obowiązane są zapewnić stronom </a:t>
            </a:r>
          </a:p>
          <a:p>
            <a:pPr>
              <a:buFontTx/>
              <a:buChar char="-"/>
            </a:pPr>
            <a:r>
              <a:rPr lang="pl-PL" b="1" dirty="0" smtClean="0"/>
              <a:t>czynny udział w każdym stadium postępowania</a:t>
            </a:r>
            <a:r>
              <a:rPr lang="pl-PL" dirty="0" smtClean="0"/>
              <a:t>, a </a:t>
            </a:r>
          </a:p>
          <a:p>
            <a:pPr>
              <a:buFontTx/>
              <a:buChar char="-"/>
            </a:pPr>
            <a:r>
              <a:rPr lang="pl-PL" dirty="0" smtClean="0"/>
              <a:t>przed wydaniem decyzji umożliwić im wypowiedzenie się co do zebranych dowodów i materiałów oraz zgłoszonych żądań.</a:t>
            </a:r>
          </a:p>
          <a:p>
            <a:pPr>
              <a:buNone/>
            </a:pPr>
            <a:r>
              <a:rPr lang="pl-PL" dirty="0" smtClean="0"/>
              <a:t>Organy administracji publicznej mogą odstąpić od tej zasady tylko w przypadkach, gdy </a:t>
            </a:r>
          </a:p>
          <a:p>
            <a:pPr>
              <a:buNone/>
            </a:pPr>
            <a:r>
              <a:rPr lang="pl-PL" dirty="0" smtClean="0"/>
              <a:t>- załatwienie sprawy nie cierpi zwłoki ze względu na niebezpieczeństwo dla życia lub zdrowia ludzkiego albo ze względu na grożącą niepowetowaną szkodę materialną.</a:t>
            </a:r>
          </a:p>
          <a:p>
            <a:pPr>
              <a:buNone/>
            </a:pPr>
            <a:r>
              <a:rPr lang="pl-PL" dirty="0" smtClean="0"/>
              <a:t>(art. 10 § 1-2 kpa)</a:t>
            </a:r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Zasady ogólne kpa dotyczące podmiotów i uczestników </a:t>
            </a:r>
          </a:p>
          <a:p>
            <a:pPr algn="ctr">
              <a:buNone/>
            </a:pPr>
            <a:r>
              <a:rPr lang="pl-PL" u="sng" dirty="0" smtClean="0"/>
              <a:t>Zasada przekonywania</a:t>
            </a:r>
          </a:p>
          <a:p>
            <a:pPr>
              <a:buNone/>
            </a:pPr>
            <a:r>
              <a:rPr lang="pl-PL" dirty="0" smtClean="0"/>
              <a:t> Organy administracji publicznej powinny </a:t>
            </a:r>
          </a:p>
          <a:p>
            <a:pPr>
              <a:buFontTx/>
              <a:buChar char="-"/>
            </a:pPr>
            <a:r>
              <a:rPr lang="pl-PL" dirty="0" smtClean="0"/>
              <a:t>wyjaśniać stronom zasadność przesłanek, którymi kierują się przy załatwieniu sprawy, aby </a:t>
            </a:r>
          </a:p>
          <a:p>
            <a:pPr>
              <a:buFontTx/>
              <a:buChar char="-"/>
            </a:pPr>
            <a:r>
              <a:rPr lang="pl-PL" b="1" dirty="0" smtClean="0"/>
              <a:t>w ten sposób </a:t>
            </a:r>
            <a:r>
              <a:rPr lang="pl-PL" dirty="0" smtClean="0"/>
              <a:t>w miarę możności doprowadzić do wykonania przez strony decyzji bez potrzeby stosowania środków przymusu.</a:t>
            </a:r>
          </a:p>
          <a:p>
            <a:pPr>
              <a:buNone/>
            </a:pPr>
            <a:r>
              <a:rPr lang="pl-PL" dirty="0" smtClean="0"/>
              <a:t>(art. 11 kpa)</a:t>
            </a:r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/>
              <a:t>Zasady ogólne kpa dotyczące podmiotów i uczestników </a:t>
            </a:r>
          </a:p>
          <a:p>
            <a:pPr algn="ctr">
              <a:buNone/>
            </a:pPr>
            <a:r>
              <a:rPr lang="pl-PL" u="sng" dirty="0" smtClean="0"/>
              <a:t>Zasada ugodowego załatwiania spraw</a:t>
            </a:r>
          </a:p>
          <a:p>
            <a:pPr>
              <a:buNone/>
            </a:pPr>
            <a:r>
              <a:rPr lang="pl-PL" dirty="0" smtClean="0"/>
              <a:t>Sprawy, w których uczestniczą strony o spornych interesach, mogą być </a:t>
            </a:r>
            <a:r>
              <a:rPr lang="pl-PL" b="1" dirty="0" smtClean="0"/>
              <a:t>załatwiane w drodze ugody sporządzonej </a:t>
            </a:r>
            <a:r>
              <a:rPr lang="pl-PL" dirty="0" smtClean="0"/>
              <a:t>przed organem administracji publicznej (ugoda administracyjna).</a:t>
            </a:r>
          </a:p>
          <a:p>
            <a:pPr>
              <a:buNone/>
            </a:pPr>
            <a:r>
              <a:rPr lang="pl-PL" dirty="0" smtClean="0"/>
              <a:t>Organ administracji publicznej, przed którym toczy się postępowanie w sprawie, powinien w tych przypadkach podejmować czynności skłaniające strony do zawarcia ugody.</a:t>
            </a:r>
          </a:p>
          <a:p>
            <a:pPr>
              <a:buNone/>
            </a:pPr>
            <a:r>
              <a:rPr lang="pl-PL" dirty="0" smtClean="0"/>
              <a:t>(art. 13 §  1-2 kpa)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 smtClean="0"/>
              <a:t>Strona </a:t>
            </a:r>
          </a:p>
          <a:p>
            <a:pPr>
              <a:buNone/>
            </a:pPr>
            <a:r>
              <a:rPr lang="pl-PL" dirty="0" smtClean="0"/>
              <a:t>Stroną jest każdy, czyjego interesu prawnego lub obowiązku dotyczy postępowanie albo kto żąda czynności organu ze względu na swój interes prawny lub obowiązek.</a:t>
            </a:r>
          </a:p>
          <a:p>
            <a:pPr>
              <a:buNone/>
            </a:pPr>
            <a:r>
              <a:rPr lang="pl-PL" dirty="0" smtClean="0"/>
              <a:t>(art. 28 kpa)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Strona </a:t>
            </a:r>
          </a:p>
          <a:p>
            <a:pPr>
              <a:buNone/>
            </a:pPr>
            <a:r>
              <a:rPr lang="pl-PL" dirty="0" smtClean="0"/>
              <a:t>Stronami mogą być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osoby </a:t>
            </a:r>
            <a:r>
              <a:rPr lang="pl-PL" dirty="0" smtClean="0"/>
              <a:t>fizyczne i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osoby </a:t>
            </a:r>
            <a:r>
              <a:rPr lang="pl-PL" dirty="0" smtClean="0"/>
              <a:t>prawne, a 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gdy </a:t>
            </a:r>
            <a:r>
              <a:rPr lang="pl-PL" dirty="0" smtClean="0"/>
              <a:t>chodzi o państwowe i samorządowe jednostki organizacyjne i organizacje społeczne - również jednostki nieposiadające osobowości prawnej</a:t>
            </a:r>
            <a:r>
              <a:rPr lang="pl-PL" dirty="0" smtClean="0"/>
              <a:t>.</a:t>
            </a:r>
          </a:p>
          <a:p>
            <a:pPr>
              <a:buNone/>
            </a:pPr>
            <a:r>
              <a:rPr lang="pl-PL" dirty="0" smtClean="0"/>
              <a:t>(art. 29 kpa)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Podmioty 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pl-PL" b="1" dirty="0" smtClean="0"/>
              <a:t>Strona </a:t>
            </a:r>
          </a:p>
          <a:p>
            <a:pPr>
              <a:buNone/>
            </a:pPr>
            <a:r>
              <a:rPr lang="pl-PL" u="sng" dirty="0" smtClean="0"/>
              <a:t>Zdolność prawna i zdolność do czynności </a:t>
            </a:r>
            <a:r>
              <a:rPr lang="pl-PL" u="sng" dirty="0" smtClean="0"/>
              <a:t>prawnych</a:t>
            </a:r>
          </a:p>
          <a:p>
            <a:pPr>
              <a:buNone/>
            </a:pPr>
            <a:r>
              <a:rPr lang="pl-PL" dirty="0" smtClean="0"/>
              <a:t>Zdolność </a:t>
            </a:r>
            <a:r>
              <a:rPr lang="pl-PL" dirty="0" smtClean="0"/>
              <a:t>prawną i zdolność do czynności prawnych stron ocenia się </a:t>
            </a:r>
            <a:r>
              <a:rPr lang="pl-PL" dirty="0" smtClean="0"/>
              <a:t>według przepisów prawa </a:t>
            </a:r>
            <a:r>
              <a:rPr lang="pl-PL" dirty="0" smtClean="0"/>
              <a:t>cywilnego, o ile przepisy szczególne nie stanowią inaczej.</a:t>
            </a:r>
          </a:p>
          <a:p>
            <a:pPr>
              <a:buNone/>
            </a:pPr>
            <a:r>
              <a:rPr lang="pl-PL" dirty="0" smtClean="0"/>
              <a:t>Osoby </a:t>
            </a:r>
            <a:r>
              <a:rPr lang="pl-PL" dirty="0" smtClean="0"/>
              <a:t>fizyczne nieposiadające zdolności do czynności prawnych działają przez swych ustawowych przedstawicieli.</a:t>
            </a:r>
          </a:p>
          <a:p>
            <a:pPr>
              <a:buNone/>
            </a:pPr>
            <a:r>
              <a:rPr lang="pl-PL" dirty="0" smtClean="0"/>
              <a:t>Strony </a:t>
            </a:r>
            <a:r>
              <a:rPr lang="pl-PL" dirty="0" smtClean="0"/>
              <a:t>niebędące osobami fizycznymi działają przez swych ustawowych lub statutowych </a:t>
            </a:r>
            <a:r>
              <a:rPr lang="pl-PL" dirty="0" smtClean="0"/>
              <a:t>przedstawicieli</a:t>
            </a:r>
          </a:p>
          <a:p>
            <a:pPr>
              <a:buNone/>
            </a:pPr>
            <a:r>
              <a:rPr lang="pl-PL" dirty="0" smtClean="0"/>
              <a:t>(art. </a:t>
            </a:r>
            <a:r>
              <a:rPr lang="pl-PL" dirty="0" smtClean="0"/>
              <a:t>30 </a:t>
            </a:r>
            <a:r>
              <a:rPr lang="pl-PL" dirty="0" smtClean="0"/>
              <a:t>§ </a:t>
            </a:r>
            <a:r>
              <a:rPr lang="pl-PL" dirty="0" smtClean="0"/>
              <a:t>1-3 </a:t>
            </a:r>
            <a:r>
              <a:rPr lang="pl-PL" dirty="0" smtClean="0"/>
              <a:t>kpa)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1690</Words>
  <Application>Microsoft Office PowerPoint</Application>
  <PresentationFormat>Pokaz na ekranie (4:3)</PresentationFormat>
  <Paragraphs>214</Paragraphs>
  <Slides>32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3" baseType="lpstr">
      <vt:lpstr>Motyw pakietu Office</vt:lpstr>
      <vt:lpstr>Podmioty i uczestnicy postępowania administracyjnego i ich sytuacja prawna 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  <vt:lpstr>Podmioty i uczestnicy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Podmioty i uczestnicy postępowania administracyjnego i ich sytuacja prawna </dc:title>
  <dc:creator>Maciek</dc:creator>
  <cp:lastModifiedBy>Maciek</cp:lastModifiedBy>
  <cp:revision>12</cp:revision>
  <dcterms:created xsi:type="dcterms:W3CDTF">2016-01-18T21:04:20Z</dcterms:created>
  <dcterms:modified xsi:type="dcterms:W3CDTF">2016-01-20T20:17:43Z</dcterms:modified>
</cp:coreProperties>
</file>