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"/>
              </a:rPr>
              <a:t>Kliknij, aby edytować styl wzorca tytułu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015CF955-CF7E-4589-B2AA-947991568F2F}" type="datetime">
              <a:rPr b="0" lang="pl-PL" sz="1200" spc="-1" strike="noStrike">
                <a:solidFill>
                  <a:srgbClr val="8b8b8b"/>
                </a:solidFill>
                <a:latin typeface="Calibri"/>
              </a:rPr>
              <a:t>19-1-10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9A2433BB-9CBC-43F6-9430-900E6B5D114A}" type="slidenum">
              <a:rPr b="0" lang="pl-PL" sz="1200" spc="-1" strike="noStrike">
                <a:solidFill>
                  <a:srgbClr val="8b8b8b"/>
                </a:solidFill>
                <a:latin typeface="Calibri"/>
              </a:rPr>
              <a:t>&lt;numer&gt;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Kliknij, aby edytować format tekstu konspektu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Drugi poziom konspektu</a:t>
            </a: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Trzeci poziom konspektu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Czwarty poziom konspektu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"/>
              </a:rPr>
              <a:t>Kliknij, aby edytować styl wzorca tytułu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Kliknij, aby edytować style wzorca tekstu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</a:rPr>
              <a:t>Drugi poziom</a:t>
            </a:r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</a:rPr>
              <a:t>Trzeci poziom</a:t>
            </a:r>
            <a:endParaRPr b="0" lang="pl-PL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Czwarty poziom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pl-PL" sz="2000" spc="-1" strike="noStrike">
                <a:solidFill>
                  <a:srgbClr val="000000"/>
                </a:solidFill>
                <a:latin typeface="Calibri"/>
              </a:rPr>
              <a:t>Piąty poziom</a:t>
            </a:r>
            <a:endParaRPr b="0" lang="pl-PL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E1C28DA2-C2D4-499A-9B6E-C4E8C6E96C91}" type="datetime">
              <a:rPr b="0" lang="pl-PL" sz="1200" spc="-1" strike="noStrike">
                <a:solidFill>
                  <a:srgbClr val="8b8b8b"/>
                </a:solidFill>
                <a:latin typeface="Calibri"/>
              </a:rPr>
              <a:t>19-1-10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5E9033A-C26B-455C-9388-5A12924EDA5C}" type="slidenum">
              <a:rPr b="0" lang="pl-PL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pl-P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postępowania administracyjnego 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251640" y="1412640"/>
            <a:ext cx="8434800" cy="5256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1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1 Stadium Wstępne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Wszczęcie na wniosek -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Wniesienie podania: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Jeżeli podanie wniesiono do organu niewłaściwego, 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organu właściwego nie można ustalić na podstawie danych podania, albo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gdy z podania wynika, że właściwym w sprawie jest sąd powszechny,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organ, do którego podanie wniesiono, zwraca je wnoszącemu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Zwrot podania następuje w drodze postanowienia, na które służy zażalenie.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66 § 3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2 Stadium wyjaśniające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- Ustalenie stanu faktycznego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2 Stadium wyjaśniające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 toku postępowania organy administracji publicznej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stoją na straży praworządności,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z urzędu lub na wniosek stron podejmują wszelkie czynności niezbędne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do dokładnego wyjaśnienia stanu faktycznego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 oraz do załatwienia sprawy, mając na względzie interes społeczny i słuszny interes obywateli.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7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457200" y="1600200"/>
            <a:ext cx="8229240" cy="5068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56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2 Stadium wyjaśniające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Organ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administracji publicznej jest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obowiązany w sposób wyczerpujący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zebrać i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rozpatrzyć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cały materiał dowodowy.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Organ może w każdym stadium postępowania zmienić, uzupełnić lub uchylić swoje postanowienie dotyczące przeprowadzenia dowodu.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77 § 1-2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Organ administracji publicznej ocenia na podstawie całokształtu materiału dowodowego, czy dana okoliczność została udowodniona.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80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2 Stadium wyjaśniające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Fakty powszechnie znane oraz fakty znane organowi z urzędu nie wymagają dowodu.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Fakty znane organowi z urzędu należy zakomunikować stronie.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77 § 3-4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1600200"/>
            <a:ext cx="8229240" cy="4996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8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2 Stadium wyjaśniające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DOWÓD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Jako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dowód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 należy dopuścić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wszystko, co może przyczynić się do wyjaśnienia sprawy, 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nie jest sprzeczne z prawem.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 szczególności dowodem mogą być dokumenty, zeznania świadków, opinie biegłych oraz oględziny.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Jeżeli przepis prawa nie wymaga urzędowego potwierdzenia określonych faktów lub stanu prawnego w drodze zaświadczenia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właściwego organu administracji, organ administracji publicznej odbiera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od strony, na jej wniosek, oświadczenie złożone pod rygorem odpowiedzialności za fałszywe zeznania.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75 § 1-2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2 Stadium wyjaśniające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DOKUMENT URZĘDOWY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Dokumenty urzędowe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sporządzone w przepisanej formie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przez powołane do tego organy państwowe w ich zakresie działania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stanowią dowód tego, co zostało w nich urzędowo stwierdzone.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3 Stadium podjęcie decyzji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- Podjęcie decyzji rozstrzygającą konkretną sprawę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3 Stadium podjęcie decyzji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–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podejmowanie rozstrzygnięcia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Ustalenie składników stanu faktycznego;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Ustalenie treści stosowanych norm prawa;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Subsumpcję – zbadanie, czy stan faktyczny pasuje do stanu prawnego;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Ustalenie skutków prawnych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3 Stadium podjęcie decyzji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SAMODZILNOŚĆ ORGANU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Organ może być samodzielny w zakresie: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określania stanu faktycznego;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Wykładni prawa (stosowanych przepisów);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Wyborze treści rozstrzygnięcia;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Wartościowaniu związanym z tym wyborem.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Stadium wstępne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Stadium wyjaśniające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Stadium podjęcia rozstrzygnięcia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3 Stadium podjęcie decyzji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SAMODZILNOŚĆ ORGANU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Samodzielność organu jest ograniczona przez: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Przepisy prawa;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Orzecznictwo. 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Zawieszenie postępowania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Rodzaje zawieszenia postępowania administracyjnego: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obligatoryjne;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fakultatywne.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2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Obligatoryjne</a:t>
            </a:r>
            <a:r>
              <a:rPr b="0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 zawieszenie postępowania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Organ administracji publicznej zawiesza postępowanie: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arenR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 razie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śmierci str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ony lub jednej ze stron, jeżeli wezwanie spadkobierców zmarłej strony do udziału w postępowaniu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nie jest możliwe i nie zachodzą okoliczności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,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 sprawach dotyczących spadków nieobjętych jako strony działają osoby sprawujące zarząd majątkiem masy spadkowej, a w ich braku - kurator wyznaczony przez sąd na wniosek organu administracji publicznej –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a postępowanie nie podlega umorzeniu jako bezprzedmiotowe;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2) w razie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śmierci przedstawiciela ustawowego strony;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97 § 1 pkt. 1-2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8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Obligatoryjne</a:t>
            </a:r>
            <a:r>
              <a:rPr b="0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 zawieszenie postępowania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Organ administracji publicznej zawiesza postępowanie: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3) w razie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utraty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przez stronę lub przez jej ustawowego przedstawiciela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zdolności do czynności prawnych;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4) gdy rozpatrzenie sprawy i wydanie decyzji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zależy od uprzedniego rozstrzygnięcia zagadnienia wstępnego przez inny organ lub sąd.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97 § 1 pkt. 1-2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Obligatoryjne</a:t>
            </a:r>
            <a:r>
              <a:rPr b="0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 zawieszenie postępowania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Gdy ustąpiły przyczyny uzasadniające zawieszenie postępowania,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- organ administracji publicznej podejmie postępowanie z urzędu lub na żądanie strony.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97 § 2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457200" y="1600200"/>
            <a:ext cx="8229240" cy="5068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1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Zawieszenie postępowania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Organ administracji publicznej, który z przyczyny określonej w art. 97 § 1 pkt 1-3 zawiesił postępowanie wszczęte z urzędu,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poczyni równocześnie niezbędne kroki w celu usunięcia przeszkody do dalszego prowadzenia postępowania.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Tak samo postąpi organ w razie zawieszenia z tej samej przyczyny postępowania wszczętego na żądanie strony, jeżeli interes społeczny przemawia za załatwieniem sprawy.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99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Zawieszenie postępowania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Organ administracji publicznej, który zawiesił postępowanie z przyczyny określonej w art. 97 § 1 pkt 4, wystąpi równocześnie do właściwego organu lub sądu o rozstrzygnięcie zagadnienia wstępnego albo wezwie stronę do wystąpienia o to w oznaczonym terminie, chyba że strona wykaże, że już zwróciła się w tej sprawie do właściwego organu lub sądu.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100 § 1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5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Fakultatywne zawieszenie postępowania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Organ administracji publicznej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może zawiesić postępowanie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, jeżeli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wystąpi o to strona, na której żądanie postępowanie zostało wszczęte, 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nie sprzeciwiają się temu inne strony oraz nie zagraża to interesowi społecznemu.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Jeżeli w okresie trzech lat od daty zawieszenia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postępowania żadna ze stron nie zwróci się o podjęcie postępowania, ż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ądanie wszczęcia postępowania uważa się za wycofane.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98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Zawieszenie postępowania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 czasie zawieszenia postępowania organ administracji publicznej może podejmować czynności niezbędne w celu zapobieżenia niebezpieczeństwu dla życia lub zdrowia ludzkiego albo poważnym szkodom dla interesu społecznego.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Zawieszenie postępowania wstrzymuje bieg terminów przewidzianych w kpa.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102-103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5068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1 Stadium Wstępne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Organy administracji publicznej przestrzegają z urzędu swojej właściwości rzeczowej i miejscowej.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19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457200" y="1600200"/>
            <a:ext cx="8229240" cy="5068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1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1 Stadium Wstępne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Wszczęcie postępowania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Postępowanie administracyjne wszczyna się: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U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Na wniosek strony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UcPeriod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Z urzędu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61 § 1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 wszczęciu postępowania należy zawiadomić każdą stronę tego postępowania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61 § 4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467640" y="1484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1 Stadium Wstępne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Wszczęcie na wniosek: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Datą wszczęcia postępowania na żądanie strony jest dzień doręczenia żądania organowi administracji publicznej lub dzień wprowadzenia żądania do systemu teleinformatycznego organu administracji publicznej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61 § 3-3a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TextShape 2"/>
          <p:cNvSpPr txBox="1"/>
          <p:nvPr/>
        </p:nvSpPr>
        <p:spPr>
          <a:xfrm>
            <a:off x="457200" y="1412640"/>
            <a:ext cx="8229240" cy="5184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64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1 Stadium Wstępne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Wszczęcie na wniosek -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Wniesienie podania: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Podania (żądania, wyjaśnienia, odwołania, zażalenia) mogą być wnoszone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pisemnie,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telegraficznie,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za pomocą telefaksu lub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ustnie do protokołu, a także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za pomocą innych środków komunikacji elektronicznej przez elektroniczną skrzynkę podawczą organu administracji publicznej utworzoną na podstawie ustawy z dnia 17 lutego 2005 r. o informatyzacji działalności podmiotów realizujących zadania publiczne.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63 § 1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1 Stadium Wstępne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Wszczęcie na wniosek -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Wniesienie podania: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Podanie powinno zawierać co najmniej wskazanie osoby, od której pochodzi, jej adres i żądanie oraz czynić zadość innym wymaganiom ustalonym w przepisach szczególnych. (art. 63 § 2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Organ administracji publicznej jest obowiązany potwierdzić wniesienie podania, jeżeli wnoszący tego zażąda. (art. 63 § 4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3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1 Stadium Wstępne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Odmowa wszczęcia postępowania: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Gdy żądanie wszczęcia postępowania zostało wniesione przez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osobę niebędącą stroną lub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z innych uzasadnionych przyczyn postępowanie nie może być wszczęte,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organ administracji publicznej wydaje postanowienie o odmowie wszczęcia postępowania.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61a § 1 kpa)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0000"/>
          </a:bodyPr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Stadia </a:t>
            </a:r>
            <a:br/>
            <a:r>
              <a:rPr b="1" lang="pl-PL" sz="4400" spc="-1" strike="noStrike">
                <a:solidFill>
                  <a:srgbClr val="000000"/>
                </a:solidFill>
                <a:latin typeface="Calibri"/>
              </a:rPr>
              <a:t>postępowania administracyjnego</a:t>
            </a:r>
            <a:endParaRPr b="0" lang="pl-PL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4924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7000"/>
          </a:bodyPr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Ad. 1 Stadium Wstępne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Wszczęcie na wniosek -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Wniesienie podania: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-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Jeżeli w podaniu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nie wskazano adresu wnoszącego i nie ma możności ustalenia tego adresu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 na podstawie posiadanych danych,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podanie pozostawia się bez rozpoznania.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Jeżeli podanie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nie czyni zadość innym wymaganiom ustalonym w przepisach prawa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,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należy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</a:rPr>
              <a:t>wezwać wnoszącego do usunięcia braków w terminie siedmiu dni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 z pouczeniem, że </a:t>
            </a:r>
            <a:r>
              <a:rPr b="0" lang="pl-PL" sz="3200" spc="-1" strike="noStrike" u="sng">
                <a:solidFill>
                  <a:srgbClr val="000000"/>
                </a:solidFill>
                <a:uFillTx/>
                <a:latin typeface="Calibri"/>
              </a:rPr>
              <a:t>nieusunięcie tych braków spowoduje pozostawienie podania bez rozpoznania.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</a:rPr>
              <a:t>(art. 64 kpa). </a:t>
            </a: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Bef>
                <a:spcPts val="641"/>
              </a:spcBef>
            </a:pPr>
            <a:endParaRPr b="0" lang="pl-PL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Application>LibreOffice/6.1.3.2$Windows_X86_64 LibreOffice_project/86daf60bf00efa86ad547e59e09d6bb77c699acb</Application>
  <Words>1323</Words>
  <Paragraphs>174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2016-01-18T19:08:21Z</dcterms:created>
  <dc:creator>Maciek</dc:creator>
  <dc:description/>
  <dc:language>pl-PL</dc:language>
  <cp:lastModifiedBy>Maciek</cp:lastModifiedBy>
  <dcterms:modified xsi:type="dcterms:W3CDTF">2016-01-20T21:09:47Z</dcterms:modified>
  <cp:revision>10</cp:revision>
  <dc:subject/>
  <dc:title>Stadia postępowania administracyjnego 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Pokaz na ekranie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28</vt:i4>
  </property>
</Properties>
</file>