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9D97731B-D5C3-431C-9F89-B938C37CA3E9}"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83784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9D97731B-D5C3-431C-9F89-B938C37CA3E9}"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193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9D97731B-D5C3-431C-9F89-B938C37CA3E9}"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325758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9D97731B-D5C3-431C-9F89-B938C37CA3E9}"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375540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7731B-D5C3-431C-9F89-B938C37CA3E9}"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93041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9D97731B-D5C3-431C-9F89-B938C37CA3E9}" type="datetimeFigureOut">
              <a:rPr lang="pl-PL" smtClean="0"/>
              <a:t>2014-04-27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98946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9D97731B-D5C3-431C-9F89-B938C37CA3E9}" type="datetimeFigureOut">
              <a:rPr lang="pl-PL" smtClean="0"/>
              <a:t>2014-04-27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88920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9D97731B-D5C3-431C-9F89-B938C37CA3E9}" type="datetimeFigureOut">
              <a:rPr lang="pl-PL" smtClean="0"/>
              <a:t>2014-04-27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219124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7731B-D5C3-431C-9F89-B938C37CA3E9}" type="datetimeFigureOut">
              <a:rPr lang="pl-PL" smtClean="0"/>
              <a:t>2014-04-27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1847955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7731B-D5C3-431C-9F89-B938C37CA3E9}" type="datetimeFigureOut">
              <a:rPr lang="pl-PL" smtClean="0"/>
              <a:t>2014-04-27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20500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7731B-D5C3-431C-9F89-B938C37CA3E9}" type="datetimeFigureOut">
              <a:rPr lang="pl-PL" smtClean="0"/>
              <a:t>2014-04-27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45ADE9-1E4C-4DB1-98A1-6CD08DC0AC4E}" type="slidenum">
              <a:rPr lang="pl-PL" smtClean="0"/>
              <a:t>‹#›</a:t>
            </a:fld>
            <a:endParaRPr lang="pl-PL"/>
          </a:p>
        </p:txBody>
      </p:sp>
    </p:spTree>
    <p:extLst>
      <p:ext uri="{BB962C8B-B14F-4D97-AF65-F5344CB8AC3E}">
        <p14:creationId xmlns:p14="http://schemas.microsoft.com/office/powerpoint/2010/main" val="34202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7731B-D5C3-431C-9F89-B938C37CA3E9}" type="datetimeFigureOut">
              <a:rPr lang="pl-PL" smtClean="0"/>
              <a:t>2014-04-27</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5ADE9-1E4C-4DB1-98A1-6CD08DC0AC4E}" type="slidenum">
              <a:rPr lang="pl-PL" smtClean="0"/>
              <a:t>‹#›</a:t>
            </a:fld>
            <a:endParaRPr lang="pl-PL"/>
          </a:p>
        </p:txBody>
      </p:sp>
    </p:spTree>
    <p:extLst>
      <p:ext uri="{BB962C8B-B14F-4D97-AF65-F5344CB8AC3E}">
        <p14:creationId xmlns:p14="http://schemas.microsoft.com/office/powerpoint/2010/main" val="383459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24744"/>
            <a:ext cx="8229600" cy="1143000"/>
          </a:xfrm>
        </p:spPr>
        <p:txBody>
          <a:bodyPr>
            <a:normAutofit fontScale="90000"/>
          </a:bodyPr>
          <a:lstStyle/>
          <a:p>
            <a:r>
              <a:rPr lang="pl-PL" b="1" dirty="0"/>
              <a:t>Istotne sprawy rodziny, istotne sprawy małżonków</a:t>
            </a:r>
            <a:r>
              <a:rPr lang="pl-PL" dirty="0"/>
              <a:t/>
            </a:r>
            <a:br>
              <a:rPr lang="pl-PL" dirty="0"/>
            </a:br>
            <a:endParaRPr lang="pl-PL" dirty="0"/>
          </a:p>
        </p:txBody>
      </p:sp>
      <p:sp>
        <p:nvSpPr>
          <p:cNvPr id="5" name="Content Placeholder 4"/>
          <p:cNvSpPr>
            <a:spLocks noGrp="1"/>
          </p:cNvSpPr>
          <p:nvPr>
            <p:ph idx="1"/>
          </p:nvPr>
        </p:nvSpPr>
        <p:spPr>
          <a:xfrm>
            <a:off x="467544" y="2708920"/>
            <a:ext cx="8229600" cy="4525963"/>
          </a:xfrm>
        </p:spPr>
        <p:txBody>
          <a:bodyPr/>
          <a:lstStyle/>
          <a:p>
            <a:pPr marL="0" indent="0">
              <a:buNone/>
            </a:pPr>
            <a:r>
              <a:rPr lang="pl-PL" b="1" dirty="0" smtClean="0"/>
              <a:t>	Art</a:t>
            </a:r>
            <a:r>
              <a:rPr lang="pl-PL" b="1" dirty="0"/>
              <a:t>. 24. </a:t>
            </a:r>
            <a:r>
              <a:rPr lang="pl-PL" dirty="0"/>
              <a:t>Małżonkowie rozstrzygają wspólnie o istotnych sprawach rodziny; w braku porozumienia każdy z nich może zwrócić się o rozstrzygnięcie do sądu.</a:t>
            </a:r>
          </a:p>
          <a:p>
            <a:pPr marL="0" indent="0">
              <a:buNone/>
            </a:pPr>
            <a:endParaRPr lang="pl-PL" dirty="0"/>
          </a:p>
        </p:txBody>
      </p:sp>
    </p:spTree>
    <p:extLst>
      <p:ext uri="{BB962C8B-B14F-4D97-AF65-F5344CB8AC3E}">
        <p14:creationId xmlns:p14="http://schemas.microsoft.com/office/powerpoint/2010/main" val="278833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pl-PL" b="1" dirty="0"/>
              <a:t>Przemiany funkcji nazwiska małżonków</a:t>
            </a:r>
            <a:r>
              <a:rPr lang="pl-PL" dirty="0"/>
              <a:t/>
            </a:r>
            <a:br>
              <a:rPr lang="pl-PL" dirty="0"/>
            </a:br>
            <a:endParaRPr lang="pl-PL" dirty="0"/>
          </a:p>
        </p:txBody>
      </p:sp>
      <p:sp>
        <p:nvSpPr>
          <p:cNvPr id="3" name="Content Placeholder 2"/>
          <p:cNvSpPr>
            <a:spLocks noGrp="1"/>
          </p:cNvSpPr>
          <p:nvPr>
            <p:ph idx="1"/>
          </p:nvPr>
        </p:nvSpPr>
        <p:spPr>
          <a:xfrm>
            <a:off x="467544" y="2332172"/>
            <a:ext cx="8229600" cy="4525963"/>
          </a:xfrm>
        </p:spPr>
        <p:txBody>
          <a:bodyPr>
            <a:normAutofit fontScale="70000" lnSpcReduction="20000"/>
          </a:bodyPr>
          <a:lstStyle/>
          <a:p>
            <a:pPr marL="0" indent="0">
              <a:buNone/>
            </a:pPr>
            <a:r>
              <a:rPr lang="pl-PL" b="1" dirty="0" smtClean="0"/>
              <a:t>	Art</a:t>
            </a:r>
            <a:r>
              <a:rPr lang="pl-PL" b="1" dirty="0"/>
              <a:t>. 25. </a:t>
            </a:r>
            <a:r>
              <a:rPr lang="pl-PL" dirty="0"/>
              <a:t>§ 1. O nazwisku, które każdy z małżonków będzie nosił po zawarciu małżeństwa, decyduje jego oświadczenie złożone przed kierownikiem urzędu stanu cywilnego. Oświadczenie może być złożone bezpośrednio po zawarciu małżeństwa albo przed sporządzeniem przez kierownika urzędu stanu cywilnego zaświadczenia stwierdzającego brak okoliczności wyłączających zawarcie małżeństwa.</a:t>
            </a:r>
          </a:p>
          <a:p>
            <a:pPr marL="0" indent="0">
              <a:buNone/>
            </a:pPr>
            <a:r>
              <a:rPr lang="pl-PL" dirty="0" smtClean="0"/>
              <a:t>	§</a:t>
            </a:r>
            <a:r>
              <a:rPr lang="pl-PL" dirty="0"/>
              <a:t> 2. Małżonkowie mogą nosić wspólne nazwisko będące dotychczasowym nazwiskiem jednego z nich. Każdy z małżonków może również zachować swoje dotychczasowe nazwisko albo połączyć z nim dotychczasowe nazwisko drugiego małżonka. Nazwisko utworzone w wyniku połączenia nie może składać się z więcej niż dwóch członów.</a:t>
            </a:r>
          </a:p>
          <a:p>
            <a:pPr marL="0" indent="0">
              <a:buNone/>
            </a:pPr>
            <a:r>
              <a:rPr lang="pl-PL" dirty="0" smtClean="0"/>
              <a:t>	§</a:t>
            </a:r>
            <a:r>
              <a:rPr lang="pl-PL" dirty="0"/>
              <a:t> 3. W razie niezłożenia oświadczenia w sprawie nazwiska, każdy z małżonków zachowuje swoje dotychczasowe nazwisko.</a:t>
            </a:r>
          </a:p>
          <a:p>
            <a:pPr marL="0" indent="0">
              <a:buNone/>
            </a:pPr>
            <a:endParaRPr lang="pl-PL" dirty="0"/>
          </a:p>
        </p:txBody>
      </p:sp>
    </p:spTree>
    <p:extLst>
      <p:ext uri="{BB962C8B-B14F-4D97-AF65-F5344CB8AC3E}">
        <p14:creationId xmlns:p14="http://schemas.microsoft.com/office/powerpoint/2010/main" val="224335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pl-PL" b="1" dirty="0"/>
              <a:t>Potrzeby rodziny, potrzeby małżonków</a:t>
            </a:r>
            <a:r>
              <a:rPr lang="pl-PL" dirty="0"/>
              <a:t/>
            </a:r>
            <a:br>
              <a:rPr lang="pl-PL" dirty="0"/>
            </a:br>
            <a:endParaRPr lang="pl-PL" dirty="0"/>
          </a:p>
        </p:txBody>
      </p:sp>
      <p:sp>
        <p:nvSpPr>
          <p:cNvPr id="3" name="Content Placeholder 2"/>
          <p:cNvSpPr>
            <a:spLocks noGrp="1"/>
          </p:cNvSpPr>
          <p:nvPr>
            <p:ph idx="1"/>
          </p:nvPr>
        </p:nvSpPr>
        <p:spPr>
          <a:xfrm>
            <a:off x="467544" y="2060848"/>
            <a:ext cx="8229600" cy="4525963"/>
          </a:xfrm>
        </p:spPr>
        <p:txBody>
          <a:bodyPr/>
          <a:lstStyle/>
          <a:p>
            <a:pPr marL="0" indent="0">
              <a:buNone/>
            </a:pPr>
            <a:r>
              <a:rPr lang="pl-PL" b="1" dirty="0" smtClean="0"/>
              <a:t>	Art</a:t>
            </a:r>
            <a:r>
              <a:rPr lang="pl-PL" b="1" dirty="0"/>
              <a:t>. 27. </a:t>
            </a:r>
            <a:r>
              <a:rPr lang="pl-PL" dirty="0"/>
              <a:t>Oboje małżonkowie obowiązani są, każdy według swych sił oraz swych możliwości zarobkowych i majątkowych, przyczyniać się do zaspokajania potrzeb rodziny, którą przez swój związek założyli. Zadośćuczynienie temu obowiązkowi może polegać także, w całości lub w części, na osobistych staraniach o wychowanie dzieci i na pracy we wspólnym gospodarstwie domowym.</a:t>
            </a:r>
          </a:p>
          <a:p>
            <a:pPr marL="0" indent="0">
              <a:buNone/>
            </a:pPr>
            <a:endParaRPr lang="pl-PL" dirty="0"/>
          </a:p>
        </p:txBody>
      </p:sp>
    </p:spTree>
    <p:extLst>
      <p:ext uri="{BB962C8B-B14F-4D97-AF65-F5344CB8AC3E}">
        <p14:creationId xmlns:p14="http://schemas.microsoft.com/office/powerpoint/2010/main" val="245387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852936"/>
            <a:ext cx="8229600" cy="1143000"/>
          </a:xfrm>
        </p:spPr>
        <p:txBody>
          <a:bodyPr>
            <a:normAutofit fontScale="90000"/>
          </a:bodyPr>
          <a:lstStyle/>
          <a:p>
            <a:r>
              <a:rPr lang="pl-PL" b="1" dirty="0"/>
              <a:t>Postulat Jana Pawła II sformułowany w Karcie Praw Rodziny</a:t>
            </a:r>
            <a:r>
              <a:rPr lang="pl-PL" dirty="0"/>
              <a:t/>
            </a:r>
            <a:br>
              <a:rPr lang="pl-PL" dirty="0"/>
            </a:br>
            <a:endParaRPr lang="pl-PL" dirty="0"/>
          </a:p>
        </p:txBody>
      </p:sp>
    </p:spTree>
    <p:extLst>
      <p:ext uri="{BB962C8B-B14F-4D97-AF65-F5344CB8AC3E}">
        <p14:creationId xmlns:p14="http://schemas.microsoft.com/office/powerpoint/2010/main" val="342943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pl-PL" b="1" dirty="0"/>
              <a:t>Prawna doniosłość wspólnego pożycia</a:t>
            </a:r>
            <a:r>
              <a:rPr lang="pl-PL" dirty="0"/>
              <a:t/>
            </a:r>
            <a:br>
              <a:rPr lang="pl-PL" dirty="0"/>
            </a:br>
            <a:endParaRPr lang="pl-PL" dirty="0"/>
          </a:p>
        </p:txBody>
      </p:sp>
      <p:sp>
        <p:nvSpPr>
          <p:cNvPr id="3" name="Content Placeholder 2"/>
          <p:cNvSpPr>
            <a:spLocks noGrp="1"/>
          </p:cNvSpPr>
          <p:nvPr>
            <p:ph idx="1"/>
          </p:nvPr>
        </p:nvSpPr>
        <p:spPr>
          <a:xfrm>
            <a:off x="467544" y="2132856"/>
            <a:ext cx="8229600" cy="4525963"/>
          </a:xfrm>
        </p:spPr>
        <p:txBody>
          <a:bodyPr>
            <a:normAutofit fontScale="62500" lnSpcReduction="20000"/>
          </a:bodyPr>
          <a:lstStyle/>
          <a:p>
            <a:pPr marL="0" indent="0">
              <a:buNone/>
            </a:pPr>
            <a:r>
              <a:rPr lang="pl-PL" b="1" dirty="0" smtClean="0"/>
              <a:t>	Art</a:t>
            </a:r>
            <a:r>
              <a:rPr lang="pl-PL" b="1" dirty="0"/>
              <a:t>. 28.</a:t>
            </a:r>
            <a:r>
              <a:rPr lang="pl-PL" dirty="0"/>
              <a:t> § 1. Jeżeli jeden z małżonków pozostających we wspólnym pożyciu nie spełnia ciążącego na nim obowiązku przyczyniania się do zaspokajania potrzeb rodziny, sąd może nakazać, ażeby wynagrodzenie za pracę albo inne należności przypadające temu małżonkowi były w całości lub w części wypłacane do rąk drugiego małżonka.</a:t>
            </a:r>
          </a:p>
          <a:p>
            <a:pPr marL="0" indent="0">
              <a:buNone/>
            </a:pPr>
            <a:r>
              <a:rPr lang="pl-PL" dirty="0" smtClean="0"/>
              <a:t>	§</a:t>
            </a:r>
            <a:r>
              <a:rPr lang="pl-PL" dirty="0"/>
              <a:t> 2. Nakaz, o którym mowa w paragrafie poprzedzającym, zachowuje moc mimo ustania po jego wydaniu wspólnego pożycia małżonków. Sąd może jednak na wniosek każdego z małżonków nakaz ten zmienić albo uchylić.</a:t>
            </a:r>
          </a:p>
          <a:p>
            <a:pPr marL="0" indent="0">
              <a:buNone/>
            </a:pPr>
            <a:r>
              <a:rPr lang="pl-PL" dirty="0"/>
              <a:t> </a:t>
            </a:r>
          </a:p>
          <a:p>
            <a:pPr marL="0" indent="0">
              <a:buNone/>
            </a:pPr>
            <a:r>
              <a:rPr lang="pl-PL" b="1" dirty="0" smtClean="0"/>
              <a:t>	Art</a:t>
            </a:r>
            <a:r>
              <a:rPr lang="pl-PL" b="1" dirty="0"/>
              <a:t>. 29. </a:t>
            </a:r>
            <a:r>
              <a:rPr lang="pl-PL" dirty="0"/>
              <a:t>W razie przemijającej przeszkody, która dotyczy jednego z małżonków pozostających we wspólnym pożyciu, drugi małżonek może za niego działać w sprawach zwykłego zarządu, w szczególności może bez pełnomocnictwa pobierać przypadające należności, chyba że sprzeciwia się temu małżonek, którego przeszkoda dotyczy. Względem osób trzecich sprzeciw jest skuteczny, jeżeli był im wiadomy.</a:t>
            </a:r>
          </a:p>
          <a:p>
            <a:pPr marL="0" indent="0">
              <a:buNone/>
            </a:pPr>
            <a:endParaRPr lang="pl-PL" dirty="0"/>
          </a:p>
        </p:txBody>
      </p:sp>
    </p:spTree>
    <p:extLst>
      <p:ext uri="{BB962C8B-B14F-4D97-AF65-F5344CB8AC3E}">
        <p14:creationId xmlns:p14="http://schemas.microsoft.com/office/powerpoint/2010/main" val="156849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pl-PL" b="1" dirty="0" smtClean="0"/>
              <a:t>Małżeński tytuł do korzystania z mieszkania</a:t>
            </a:r>
            <a:r>
              <a:rPr lang="pl-PL" dirty="0" smtClean="0"/>
              <a:t/>
            </a:r>
            <a:br>
              <a:rPr lang="pl-PL" dirty="0" smtClean="0"/>
            </a:br>
            <a:endParaRPr lang="pl-PL" dirty="0"/>
          </a:p>
        </p:txBody>
      </p:sp>
      <p:sp>
        <p:nvSpPr>
          <p:cNvPr id="3" name="Content Placeholder 2"/>
          <p:cNvSpPr>
            <a:spLocks noGrp="1"/>
          </p:cNvSpPr>
          <p:nvPr>
            <p:ph idx="1"/>
          </p:nvPr>
        </p:nvSpPr>
        <p:spPr>
          <a:xfrm>
            <a:off x="467544" y="2492896"/>
            <a:ext cx="8229600" cy="4525963"/>
          </a:xfrm>
        </p:spPr>
        <p:txBody>
          <a:bodyPr/>
          <a:lstStyle/>
          <a:p>
            <a:pPr marL="0" indent="0">
              <a:buNone/>
            </a:pPr>
            <a:r>
              <a:rPr lang="pl-PL" b="1" dirty="0" smtClean="0"/>
              <a:t>	Art</a:t>
            </a:r>
            <a:r>
              <a:rPr lang="pl-PL" b="1" dirty="0"/>
              <a:t>. 28</a:t>
            </a:r>
            <a:r>
              <a:rPr lang="pl-PL" b="1" baseline="30000" dirty="0"/>
              <a:t>1</a:t>
            </a:r>
            <a:r>
              <a:rPr lang="pl-PL" b="1" dirty="0"/>
              <a:t>.</a:t>
            </a:r>
            <a:r>
              <a:rPr lang="pl-PL" dirty="0"/>
              <a:t> Jeżeli prawo do mieszkania przysługuje jednemu małżonkowi, drugi małżonek jest uprawniony do korzystania z tego mieszkania w celu zaspokojenia potrzeb rodziny. Przepis ten stosuje się odpowiednio do przedmiotów urządzenia domowego.</a:t>
            </a:r>
          </a:p>
          <a:p>
            <a:pPr marL="0" indent="0">
              <a:buNone/>
            </a:pPr>
            <a:endParaRPr lang="pl-PL" dirty="0"/>
          </a:p>
        </p:txBody>
      </p:sp>
    </p:spTree>
    <p:extLst>
      <p:ext uri="{BB962C8B-B14F-4D97-AF65-F5344CB8AC3E}">
        <p14:creationId xmlns:p14="http://schemas.microsoft.com/office/powerpoint/2010/main" val="2221881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pl-PL" b="1" dirty="0"/>
              <a:t>„</a:t>
            </a:r>
            <a:r>
              <a:rPr lang="pl-PL" b="1" i="1" dirty="0"/>
              <a:t>Za długi męża nie odpowiadam…</a:t>
            </a:r>
            <a:r>
              <a:rPr lang="pl-PL" b="1" dirty="0"/>
              <a:t>”</a:t>
            </a:r>
            <a:r>
              <a:rPr lang="pl-PL" dirty="0"/>
              <a:t/>
            </a:r>
            <a:br>
              <a:rPr lang="pl-PL" dirty="0"/>
            </a:br>
            <a:endParaRPr lang="pl-PL" dirty="0"/>
          </a:p>
        </p:txBody>
      </p:sp>
      <p:sp>
        <p:nvSpPr>
          <p:cNvPr id="3" name="Content Placeholder 2"/>
          <p:cNvSpPr>
            <a:spLocks noGrp="1"/>
          </p:cNvSpPr>
          <p:nvPr>
            <p:ph idx="1"/>
          </p:nvPr>
        </p:nvSpPr>
        <p:spPr>
          <a:xfrm>
            <a:off x="467544" y="1916832"/>
            <a:ext cx="8229600" cy="4525963"/>
          </a:xfrm>
        </p:spPr>
        <p:txBody>
          <a:bodyPr>
            <a:normAutofit fontScale="85000" lnSpcReduction="20000"/>
          </a:bodyPr>
          <a:lstStyle/>
          <a:p>
            <a:pPr marL="0" indent="0">
              <a:buNone/>
            </a:pPr>
            <a:r>
              <a:rPr lang="pl-PL" b="1" dirty="0" smtClean="0"/>
              <a:t>	Art</a:t>
            </a:r>
            <a:r>
              <a:rPr lang="pl-PL" b="1" dirty="0"/>
              <a:t>. 30. </a:t>
            </a:r>
            <a:r>
              <a:rPr lang="pl-PL" dirty="0"/>
              <a:t>§ 1. Oboje małżonkowie są odpowiedzialni solidarnie za zobowiązania zaciągnięte przez jednego z nich w sprawach wynikających z zaspokajania zwykłych potrzeb rodziny.</a:t>
            </a:r>
          </a:p>
          <a:p>
            <a:pPr marL="0" indent="0">
              <a:buNone/>
            </a:pPr>
            <a:r>
              <a:rPr lang="pl-PL" dirty="0" smtClean="0"/>
              <a:t>	§</a:t>
            </a:r>
            <a:r>
              <a:rPr lang="pl-PL" dirty="0"/>
              <a:t> 2. Z ważnych powodów sąd może na żądanie jednego z małżonków postanowić, że za powyższe zobowiązania odpowiedzialny jest tylko ten małżonek, który je zaciągnął. Postanowienie to może być uchylone w razie zmiany okoliczności.</a:t>
            </a:r>
          </a:p>
          <a:p>
            <a:pPr marL="0" indent="0">
              <a:buNone/>
            </a:pPr>
            <a:r>
              <a:rPr lang="pl-PL" dirty="0" smtClean="0"/>
              <a:t>	§</a:t>
            </a:r>
            <a:r>
              <a:rPr lang="pl-PL" dirty="0"/>
              <a:t> 3. Względem osób trzecich wyłączenie odpowiedzialności solidarnej jest skuteczne, jeżeli było im wiadome.</a:t>
            </a:r>
          </a:p>
          <a:p>
            <a:pPr marL="0" indent="0">
              <a:buNone/>
            </a:pPr>
            <a:endParaRPr lang="pl-PL" dirty="0"/>
          </a:p>
        </p:txBody>
      </p:sp>
    </p:spTree>
    <p:extLst>
      <p:ext uri="{BB962C8B-B14F-4D97-AF65-F5344CB8AC3E}">
        <p14:creationId xmlns:p14="http://schemas.microsoft.com/office/powerpoint/2010/main" val="3034870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42</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Istotne sprawy rodziny, istotne sprawy małżonków </vt:lpstr>
      <vt:lpstr>Przemiany funkcji nazwiska małżonków </vt:lpstr>
      <vt:lpstr>Potrzeby rodziny, potrzeby małżonków </vt:lpstr>
      <vt:lpstr>Postulat Jana Pawła II sformułowany w Karcie Praw Rodziny </vt:lpstr>
      <vt:lpstr>Prawna doniosłość wspólnego pożycia </vt:lpstr>
      <vt:lpstr>Małżeński tytuł do korzystania z mieszkania </vt:lpstr>
      <vt:lpstr>„Za długi męża nie odpowiadam…”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Istotne sprawy rodziny, istotne sprawy małżonków </dc:title>
  <dc:creator>Gula</dc:creator>
  <cp:lastModifiedBy>Gula</cp:lastModifiedBy>
  <cp:revision>1</cp:revision>
  <dcterms:created xsi:type="dcterms:W3CDTF">2014-04-27T13:58:42Z</dcterms:created>
  <dcterms:modified xsi:type="dcterms:W3CDTF">2014-04-27T14:04:45Z</dcterms:modified>
</cp:coreProperties>
</file>